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63" r:id="rId3"/>
    <p:sldId id="258" r:id="rId4"/>
    <p:sldId id="265" r:id="rId5"/>
    <p:sldId id="272" r:id="rId6"/>
    <p:sldId id="259" r:id="rId7"/>
    <p:sldId id="257" r:id="rId8"/>
    <p:sldId id="273" r:id="rId9"/>
    <p:sldId id="260" r:id="rId10"/>
    <p:sldId id="261" r:id="rId11"/>
    <p:sldId id="268" r:id="rId12"/>
    <p:sldId id="269" r:id="rId13"/>
    <p:sldId id="267" r:id="rId14"/>
    <p:sldId id="271" r:id="rId15"/>
    <p:sldId id="270" r:id="rId16"/>
  </p:sldIdLst>
  <p:sldSz cx="9144000" cy="6858000" type="screen4x3"/>
  <p:notesSz cx="6858000" cy="923925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ist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50728" autoAdjust="0"/>
  </p:normalViewPr>
  <p:slideViewPr>
    <p:cSldViewPr>
      <p:cViewPr varScale="1">
        <p:scale>
          <a:sx n="54" d="100"/>
          <a:sy n="54" d="100"/>
        </p:scale>
        <p:origin x="-159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039BC-F17A-4F7A-8CFE-1D1BD0532F5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E4D0E5C-CC6A-48AC-98E8-D98F6EBA89A3}">
      <dgm:prSet phldrT="[Text]" custT="1"/>
      <dgm:spPr/>
      <dgm:t>
        <a:bodyPr/>
        <a:lstStyle/>
        <a:p>
          <a:r>
            <a:rPr lang="en-US" sz="2800" dirty="0" smtClean="0"/>
            <a:t>Economic Development</a:t>
          </a:r>
          <a:endParaRPr lang="en-US" sz="2800" dirty="0"/>
        </a:p>
      </dgm:t>
    </dgm:pt>
    <dgm:pt modelId="{3076859A-0BD0-4F8B-95EE-99A2D60C431C}" type="parTrans" cxnId="{39C0CC77-7382-43EB-878F-3C04DC34116D}">
      <dgm:prSet/>
      <dgm:spPr/>
      <dgm:t>
        <a:bodyPr/>
        <a:lstStyle/>
        <a:p>
          <a:endParaRPr lang="en-US" sz="1050"/>
        </a:p>
      </dgm:t>
    </dgm:pt>
    <dgm:pt modelId="{83580088-7882-4B4B-A47C-A7BEC7B39801}" type="sibTrans" cxnId="{39C0CC77-7382-43EB-878F-3C04DC34116D}">
      <dgm:prSet/>
      <dgm:spPr/>
      <dgm:t>
        <a:bodyPr/>
        <a:lstStyle/>
        <a:p>
          <a:endParaRPr lang="en-US" sz="1050"/>
        </a:p>
      </dgm:t>
    </dgm:pt>
    <dgm:pt modelId="{A1845658-C67D-4762-81A2-67725A516720}">
      <dgm:prSet phldrT="[Text]" custT="1"/>
      <dgm:spPr/>
      <dgm:t>
        <a:bodyPr/>
        <a:lstStyle/>
        <a:p>
          <a:r>
            <a:rPr lang="en-US" sz="1050" dirty="0" smtClean="0"/>
            <a:t>Build a Sustainable Business Ecosystem</a:t>
          </a:r>
          <a:endParaRPr lang="en-US" sz="1050" dirty="0"/>
        </a:p>
      </dgm:t>
    </dgm:pt>
    <dgm:pt modelId="{DE747BCF-C456-4543-9D6B-A0F31B6A9A20}" type="parTrans" cxnId="{0BBD0FFE-259E-46BF-AE69-19FCE69E38B2}">
      <dgm:prSet/>
      <dgm:spPr/>
      <dgm:t>
        <a:bodyPr/>
        <a:lstStyle/>
        <a:p>
          <a:endParaRPr lang="en-US" sz="1050"/>
        </a:p>
      </dgm:t>
    </dgm:pt>
    <dgm:pt modelId="{BA70794A-1927-4714-B9DC-DFF5D7584E8F}" type="sibTrans" cxnId="{0BBD0FFE-259E-46BF-AE69-19FCE69E38B2}">
      <dgm:prSet custT="1"/>
      <dgm:spPr/>
      <dgm:t>
        <a:bodyPr/>
        <a:lstStyle/>
        <a:p>
          <a:r>
            <a:rPr lang="en-US" sz="1050" dirty="0" smtClean="0"/>
            <a:t>Increase entrepreneurial activity on campus</a:t>
          </a:r>
          <a:endParaRPr lang="en-US" sz="1050" dirty="0"/>
        </a:p>
      </dgm:t>
    </dgm:pt>
    <dgm:pt modelId="{296370D4-68EF-470D-A772-803F342A39D2}">
      <dgm:prSet phldrT="[Text]" custT="1"/>
      <dgm:spPr/>
      <dgm:t>
        <a:bodyPr/>
        <a:lstStyle/>
        <a:p>
          <a:r>
            <a:rPr lang="en-US" sz="2800" dirty="0" smtClean="0"/>
            <a:t>Serve Community </a:t>
          </a:r>
          <a:endParaRPr lang="en-US" sz="2800" dirty="0"/>
        </a:p>
      </dgm:t>
    </dgm:pt>
    <dgm:pt modelId="{4229AAAE-A2CD-4646-A04C-D9D2C53469D2}" type="parTrans" cxnId="{C5D49D2E-C77C-4B65-AABB-00A93F972ACE}">
      <dgm:prSet/>
      <dgm:spPr/>
      <dgm:t>
        <a:bodyPr/>
        <a:lstStyle/>
        <a:p>
          <a:endParaRPr lang="en-US" sz="1050"/>
        </a:p>
      </dgm:t>
    </dgm:pt>
    <dgm:pt modelId="{0B820519-3DA2-46BD-B4F4-42AD66463B6F}" type="sibTrans" cxnId="{C5D49D2E-C77C-4B65-AABB-00A93F972ACE}">
      <dgm:prSet/>
      <dgm:spPr/>
      <dgm:t>
        <a:bodyPr/>
        <a:lstStyle/>
        <a:p>
          <a:endParaRPr lang="en-US" sz="1050"/>
        </a:p>
      </dgm:t>
    </dgm:pt>
    <dgm:pt modelId="{73B59417-07DB-4CD6-801D-E9F5A70A2CA6}">
      <dgm:prSet phldrT="[Text]" custT="1"/>
      <dgm:spPr/>
      <dgm:t>
        <a:bodyPr/>
        <a:lstStyle/>
        <a:p>
          <a:r>
            <a:rPr lang="en-US" sz="1050" dirty="0" smtClean="0"/>
            <a:t>Mentor “</a:t>
          </a:r>
          <a:r>
            <a:rPr lang="en-US" sz="1050" dirty="0" err="1" smtClean="0"/>
            <a:t>creatives</a:t>
          </a:r>
          <a:r>
            <a:rPr lang="en-US" sz="1050" dirty="0" smtClean="0"/>
            <a:t>”</a:t>
          </a:r>
          <a:endParaRPr lang="en-US" sz="1050" dirty="0"/>
        </a:p>
      </dgm:t>
    </dgm:pt>
    <dgm:pt modelId="{FA550407-7CFC-40DB-92CA-75E3BD34D552}" type="parTrans" cxnId="{1B2D34FB-EF96-4F95-86D5-66D959EF8D97}">
      <dgm:prSet/>
      <dgm:spPr/>
      <dgm:t>
        <a:bodyPr/>
        <a:lstStyle/>
        <a:p>
          <a:endParaRPr lang="en-US" sz="1050"/>
        </a:p>
      </dgm:t>
    </dgm:pt>
    <dgm:pt modelId="{DB55FD8B-1161-427D-ABF5-968A48C2AF88}" type="sibTrans" cxnId="{1B2D34FB-EF96-4F95-86D5-66D959EF8D97}">
      <dgm:prSet custT="1"/>
      <dgm:spPr/>
      <dgm:t>
        <a:bodyPr/>
        <a:lstStyle/>
        <a:p>
          <a:r>
            <a:rPr lang="en-US" sz="1050" dirty="0" smtClean="0"/>
            <a:t>Prepare ALL students for employment</a:t>
          </a:r>
          <a:endParaRPr lang="en-US" sz="1050" dirty="0"/>
        </a:p>
      </dgm:t>
    </dgm:pt>
    <dgm:pt modelId="{7EFEED39-23D1-4663-A25B-FD2F29973A23}">
      <dgm:prSet phldrT="[Text]" custT="1"/>
      <dgm:spPr/>
      <dgm:t>
        <a:bodyPr/>
        <a:lstStyle/>
        <a:p>
          <a:r>
            <a:rPr lang="en-US" sz="2800" dirty="0" smtClean="0"/>
            <a:t>Serve Students</a:t>
          </a:r>
        </a:p>
      </dgm:t>
    </dgm:pt>
    <dgm:pt modelId="{B5BBF511-6520-40D6-9E21-0ADB252A0960}" type="parTrans" cxnId="{BCFFD23F-E10A-4E52-A5EB-F8C0ECA5F517}">
      <dgm:prSet/>
      <dgm:spPr/>
      <dgm:t>
        <a:bodyPr/>
        <a:lstStyle/>
        <a:p>
          <a:endParaRPr lang="en-US" sz="1050"/>
        </a:p>
      </dgm:t>
    </dgm:pt>
    <dgm:pt modelId="{A752B765-D143-4DC2-AA94-127EC0A841B7}" type="sibTrans" cxnId="{BCFFD23F-E10A-4E52-A5EB-F8C0ECA5F517}">
      <dgm:prSet/>
      <dgm:spPr/>
      <dgm:t>
        <a:bodyPr/>
        <a:lstStyle/>
        <a:p>
          <a:endParaRPr lang="en-US" sz="1050"/>
        </a:p>
      </dgm:t>
    </dgm:pt>
    <dgm:pt modelId="{20E33687-5459-4C42-81D3-539296B744B6}">
      <dgm:prSet phldrT="[Text]" custT="1"/>
      <dgm:spPr/>
      <dgm:t>
        <a:bodyPr/>
        <a:lstStyle/>
        <a:p>
          <a:r>
            <a:rPr lang="en-US" sz="1050" dirty="0" smtClean="0"/>
            <a:t>Ensure student-tenants are producing high quality work</a:t>
          </a:r>
          <a:endParaRPr lang="en-US" sz="1050" dirty="0"/>
        </a:p>
      </dgm:t>
    </dgm:pt>
    <dgm:pt modelId="{64FF80D8-BAA8-4F87-9241-B969818622C7}" type="sibTrans" cxnId="{CF670CEB-9052-4988-A151-57D655BE9C3E}">
      <dgm:prSet custT="1"/>
      <dgm:spPr/>
      <dgm:t>
        <a:bodyPr/>
        <a:lstStyle/>
        <a:p>
          <a:r>
            <a:rPr lang="en-US" sz="1050" dirty="0" smtClean="0"/>
            <a:t>Provide affordable , professional creative services to small businesses and start-ups</a:t>
          </a:r>
          <a:endParaRPr lang="en-US" sz="1050" dirty="0"/>
        </a:p>
      </dgm:t>
    </dgm:pt>
    <dgm:pt modelId="{2FC00D0A-1119-4B36-AD7D-40073C05CED3}" type="parTrans" cxnId="{CF670CEB-9052-4988-A151-57D655BE9C3E}">
      <dgm:prSet/>
      <dgm:spPr/>
      <dgm:t>
        <a:bodyPr/>
        <a:lstStyle/>
        <a:p>
          <a:endParaRPr lang="en-US" sz="1050"/>
        </a:p>
      </dgm:t>
    </dgm:pt>
    <dgm:pt modelId="{1035B376-F631-41BF-8C68-1A8B5C670CB1}">
      <dgm:prSet custT="1"/>
      <dgm:spPr/>
      <dgm:t>
        <a:bodyPr/>
        <a:lstStyle/>
        <a:p>
          <a:r>
            <a:rPr lang="en-US" sz="1050" dirty="0" smtClean="0"/>
            <a:t>Serve existing incubator clients at SPARK business incubators</a:t>
          </a:r>
          <a:endParaRPr lang="en-US" sz="1050" dirty="0"/>
        </a:p>
      </dgm:t>
    </dgm:pt>
    <dgm:pt modelId="{83CA9E75-00F4-4ED7-A12A-8785EFD41ADD}" type="sibTrans" cxnId="{4B3E3EE2-4828-4126-8C1F-AF6C89BE4CBA}">
      <dgm:prSet custT="1"/>
      <dgm:spPr/>
      <dgm:t>
        <a:bodyPr/>
        <a:lstStyle/>
        <a:p>
          <a:r>
            <a:rPr lang="en-US" sz="1050" dirty="0" smtClean="0"/>
            <a:t>Support student business development</a:t>
          </a:r>
        </a:p>
      </dgm:t>
    </dgm:pt>
    <dgm:pt modelId="{C642720A-255E-4A98-B9BE-7F9C70CB8868}" type="parTrans" cxnId="{4B3E3EE2-4828-4126-8C1F-AF6C89BE4CBA}">
      <dgm:prSet/>
      <dgm:spPr/>
      <dgm:t>
        <a:bodyPr/>
        <a:lstStyle/>
        <a:p>
          <a:endParaRPr lang="en-US" sz="1050"/>
        </a:p>
      </dgm:t>
    </dgm:pt>
    <dgm:pt modelId="{05A067FB-1589-40F3-93F1-38170727DB5F}" type="pres">
      <dgm:prSet presAssocID="{31D039BC-F17A-4F7A-8CFE-1D1BD0532F5B}" presName="Name0" presStyleCnt="0">
        <dgm:presLayoutVars>
          <dgm:chMax/>
          <dgm:chPref/>
          <dgm:dir/>
          <dgm:animLvl val="lvl"/>
        </dgm:presLayoutVars>
      </dgm:prSet>
      <dgm:spPr/>
      <dgm:t>
        <a:bodyPr/>
        <a:lstStyle/>
        <a:p>
          <a:endParaRPr lang="en-US"/>
        </a:p>
      </dgm:t>
    </dgm:pt>
    <dgm:pt modelId="{C03FBB3A-14E3-4C58-BDB3-41A92186547F}" type="pres">
      <dgm:prSet presAssocID="{20E33687-5459-4C42-81D3-539296B744B6}" presName="composite" presStyleCnt="0"/>
      <dgm:spPr/>
    </dgm:pt>
    <dgm:pt modelId="{BE91F55B-918A-4409-8F0B-5B90EEFA74A1}" type="pres">
      <dgm:prSet presAssocID="{20E33687-5459-4C42-81D3-539296B744B6}" presName="Parent1" presStyleLbl="node1" presStyleIdx="0" presStyleCnt="8">
        <dgm:presLayoutVars>
          <dgm:chMax val="1"/>
          <dgm:chPref val="1"/>
          <dgm:bulletEnabled val="1"/>
        </dgm:presLayoutVars>
      </dgm:prSet>
      <dgm:spPr/>
      <dgm:t>
        <a:bodyPr/>
        <a:lstStyle/>
        <a:p>
          <a:endParaRPr lang="en-US"/>
        </a:p>
      </dgm:t>
    </dgm:pt>
    <dgm:pt modelId="{881E3C62-53DA-4FE4-BF1D-74DDBDDC61D2}" type="pres">
      <dgm:prSet presAssocID="{20E33687-5459-4C42-81D3-539296B744B6}" presName="Childtext1" presStyleLbl="revTx" presStyleIdx="0" presStyleCnt="4" custScaleX="128898" custLinFactNeighborX="29479" custLinFactNeighborY="3065">
        <dgm:presLayoutVars>
          <dgm:chMax val="0"/>
          <dgm:chPref val="0"/>
          <dgm:bulletEnabled val="1"/>
        </dgm:presLayoutVars>
      </dgm:prSet>
      <dgm:spPr/>
      <dgm:t>
        <a:bodyPr/>
        <a:lstStyle/>
        <a:p>
          <a:endParaRPr lang="en-US"/>
        </a:p>
      </dgm:t>
    </dgm:pt>
    <dgm:pt modelId="{C3CFEF68-7538-48FB-8CC6-709159D56651}" type="pres">
      <dgm:prSet presAssocID="{20E33687-5459-4C42-81D3-539296B744B6}" presName="BalanceSpacing" presStyleCnt="0"/>
      <dgm:spPr/>
    </dgm:pt>
    <dgm:pt modelId="{ABAD5D37-0247-4628-8BE9-A390D5309DD5}" type="pres">
      <dgm:prSet presAssocID="{20E33687-5459-4C42-81D3-539296B744B6}" presName="BalanceSpacing1" presStyleCnt="0"/>
      <dgm:spPr/>
    </dgm:pt>
    <dgm:pt modelId="{87FD68AF-EBF7-4190-8B3F-05C0C818A5CA}" type="pres">
      <dgm:prSet presAssocID="{64FF80D8-BAA8-4F87-9241-B969818622C7}" presName="Accent1Text" presStyleLbl="node1" presStyleIdx="1" presStyleCnt="8"/>
      <dgm:spPr/>
      <dgm:t>
        <a:bodyPr/>
        <a:lstStyle/>
        <a:p>
          <a:endParaRPr lang="en-US"/>
        </a:p>
      </dgm:t>
    </dgm:pt>
    <dgm:pt modelId="{ADDADC0F-F237-427C-8F4D-C59C1B201CCF}" type="pres">
      <dgm:prSet presAssocID="{64FF80D8-BAA8-4F87-9241-B969818622C7}" presName="spaceBetweenRectangles" presStyleCnt="0"/>
      <dgm:spPr/>
    </dgm:pt>
    <dgm:pt modelId="{2EAE1E8F-7262-41EE-AB86-FDBB3ADF5B8A}" type="pres">
      <dgm:prSet presAssocID="{A1845658-C67D-4762-81A2-67725A516720}" presName="composite" presStyleCnt="0"/>
      <dgm:spPr/>
    </dgm:pt>
    <dgm:pt modelId="{35307E19-4358-4112-9573-475CCFAA1AAD}" type="pres">
      <dgm:prSet presAssocID="{A1845658-C67D-4762-81A2-67725A516720}" presName="Parent1" presStyleLbl="node1" presStyleIdx="2" presStyleCnt="8">
        <dgm:presLayoutVars>
          <dgm:chMax val="1"/>
          <dgm:chPref val="1"/>
          <dgm:bulletEnabled val="1"/>
        </dgm:presLayoutVars>
      </dgm:prSet>
      <dgm:spPr/>
      <dgm:t>
        <a:bodyPr/>
        <a:lstStyle/>
        <a:p>
          <a:endParaRPr lang="en-US"/>
        </a:p>
      </dgm:t>
    </dgm:pt>
    <dgm:pt modelId="{B46855F4-B327-4EDB-B0F6-8CC94430DBBC}" type="pres">
      <dgm:prSet presAssocID="{A1845658-C67D-4762-81A2-67725A516720}" presName="Childtext1" presStyleLbl="revTx" presStyleIdx="1" presStyleCnt="4" custScaleX="110992">
        <dgm:presLayoutVars>
          <dgm:chMax val="0"/>
          <dgm:chPref val="0"/>
          <dgm:bulletEnabled val="1"/>
        </dgm:presLayoutVars>
      </dgm:prSet>
      <dgm:spPr/>
      <dgm:t>
        <a:bodyPr/>
        <a:lstStyle/>
        <a:p>
          <a:endParaRPr lang="en-US"/>
        </a:p>
      </dgm:t>
    </dgm:pt>
    <dgm:pt modelId="{FAE3215D-6005-4859-9A25-DEEB85C14263}" type="pres">
      <dgm:prSet presAssocID="{A1845658-C67D-4762-81A2-67725A516720}" presName="BalanceSpacing" presStyleCnt="0"/>
      <dgm:spPr/>
    </dgm:pt>
    <dgm:pt modelId="{ADF6C16E-DB3E-4D60-A265-2B0977EDF37B}" type="pres">
      <dgm:prSet presAssocID="{A1845658-C67D-4762-81A2-67725A516720}" presName="BalanceSpacing1" presStyleCnt="0"/>
      <dgm:spPr/>
    </dgm:pt>
    <dgm:pt modelId="{9D15FE3A-E28C-45FC-86B7-F1E68E8CE5D8}" type="pres">
      <dgm:prSet presAssocID="{BA70794A-1927-4714-B9DC-DFF5D7584E8F}" presName="Accent1Text" presStyleLbl="node1" presStyleIdx="3" presStyleCnt="8"/>
      <dgm:spPr/>
      <dgm:t>
        <a:bodyPr/>
        <a:lstStyle/>
        <a:p>
          <a:endParaRPr lang="en-US"/>
        </a:p>
      </dgm:t>
    </dgm:pt>
    <dgm:pt modelId="{7EBE5CCC-7832-4539-83E7-D2AFAD0249FA}" type="pres">
      <dgm:prSet presAssocID="{BA70794A-1927-4714-B9DC-DFF5D7584E8F}" presName="spaceBetweenRectangles" presStyleCnt="0"/>
      <dgm:spPr/>
    </dgm:pt>
    <dgm:pt modelId="{C0D901DD-447F-4834-9BDD-9A6D55A6F706}" type="pres">
      <dgm:prSet presAssocID="{73B59417-07DB-4CD6-801D-E9F5A70A2CA6}" presName="composite" presStyleCnt="0"/>
      <dgm:spPr/>
    </dgm:pt>
    <dgm:pt modelId="{5C1B0A20-40D6-4EFA-957A-6FF52B8F5788}" type="pres">
      <dgm:prSet presAssocID="{73B59417-07DB-4CD6-801D-E9F5A70A2CA6}" presName="Parent1" presStyleLbl="node1" presStyleIdx="4" presStyleCnt="8">
        <dgm:presLayoutVars>
          <dgm:chMax val="1"/>
          <dgm:chPref val="1"/>
          <dgm:bulletEnabled val="1"/>
        </dgm:presLayoutVars>
      </dgm:prSet>
      <dgm:spPr/>
      <dgm:t>
        <a:bodyPr/>
        <a:lstStyle/>
        <a:p>
          <a:endParaRPr lang="en-US"/>
        </a:p>
      </dgm:t>
    </dgm:pt>
    <dgm:pt modelId="{30E66D24-21A5-42F5-890D-F6A555C2835C}" type="pres">
      <dgm:prSet presAssocID="{73B59417-07DB-4CD6-801D-E9F5A70A2CA6}" presName="Childtext1" presStyleLbl="revTx" presStyleIdx="2" presStyleCnt="4">
        <dgm:presLayoutVars>
          <dgm:chMax val="0"/>
          <dgm:chPref val="0"/>
          <dgm:bulletEnabled val="1"/>
        </dgm:presLayoutVars>
      </dgm:prSet>
      <dgm:spPr/>
      <dgm:t>
        <a:bodyPr/>
        <a:lstStyle/>
        <a:p>
          <a:endParaRPr lang="en-US"/>
        </a:p>
      </dgm:t>
    </dgm:pt>
    <dgm:pt modelId="{B873A7C6-E4AE-4807-9385-D67432AEC55B}" type="pres">
      <dgm:prSet presAssocID="{73B59417-07DB-4CD6-801D-E9F5A70A2CA6}" presName="BalanceSpacing" presStyleCnt="0"/>
      <dgm:spPr/>
    </dgm:pt>
    <dgm:pt modelId="{5C0F62BB-A560-4405-B30F-E06DAEF3C849}" type="pres">
      <dgm:prSet presAssocID="{73B59417-07DB-4CD6-801D-E9F5A70A2CA6}" presName="BalanceSpacing1" presStyleCnt="0"/>
      <dgm:spPr/>
    </dgm:pt>
    <dgm:pt modelId="{E07E2950-E6A4-4B92-BE16-643EB19F0910}" type="pres">
      <dgm:prSet presAssocID="{DB55FD8B-1161-427D-ABF5-968A48C2AF88}" presName="Accent1Text" presStyleLbl="node1" presStyleIdx="5" presStyleCnt="8"/>
      <dgm:spPr/>
      <dgm:t>
        <a:bodyPr/>
        <a:lstStyle/>
        <a:p>
          <a:endParaRPr lang="en-US"/>
        </a:p>
      </dgm:t>
    </dgm:pt>
    <dgm:pt modelId="{0D2D24FB-2506-4932-973B-F82238634E84}" type="pres">
      <dgm:prSet presAssocID="{DB55FD8B-1161-427D-ABF5-968A48C2AF88}" presName="spaceBetweenRectangles" presStyleCnt="0"/>
      <dgm:spPr/>
    </dgm:pt>
    <dgm:pt modelId="{F6E259B0-235A-423B-99A9-3B397CE8E01C}" type="pres">
      <dgm:prSet presAssocID="{1035B376-F631-41BF-8C68-1A8B5C670CB1}" presName="composite" presStyleCnt="0"/>
      <dgm:spPr/>
    </dgm:pt>
    <dgm:pt modelId="{FF908376-5712-404C-BF27-D8AB9CAB05B3}" type="pres">
      <dgm:prSet presAssocID="{1035B376-F631-41BF-8C68-1A8B5C670CB1}" presName="Parent1" presStyleLbl="node1" presStyleIdx="6" presStyleCnt="8">
        <dgm:presLayoutVars>
          <dgm:chMax val="1"/>
          <dgm:chPref val="1"/>
          <dgm:bulletEnabled val="1"/>
        </dgm:presLayoutVars>
      </dgm:prSet>
      <dgm:spPr/>
      <dgm:t>
        <a:bodyPr/>
        <a:lstStyle/>
        <a:p>
          <a:endParaRPr lang="en-US"/>
        </a:p>
      </dgm:t>
    </dgm:pt>
    <dgm:pt modelId="{62C378CC-66EE-4266-8F00-E81992BF63CF}" type="pres">
      <dgm:prSet presAssocID="{1035B376-F631-41BF-8C68-1A8B5C670CB1}" presName="Childtext1" presStyleLbl="revTx" presStyleIdx="3" presStyleCnt="4">
        <dgm:presLayoutVars>
          <dgm:chMax val="0"/>
          <dgm:chPref val="0"/>
          <dgm:bulletEnabled val="1"/>
        </dgm:presLayoutVars>
      </dgm:prSet>
      <dgm:spPr/>
    </dgm:pt>
    <dgm:pt modelId="{AE24F313-FD50-487C-8011-1794B0865987}" type="pres">
      <dgm:prSet presAssocID="{1035B376-F631-41BF-8C68-1A8B5C670CB1}" presName="BalanceSpacing" presStyleCnt="0"/>
      <dgm:spPr/>
    </dgm:pt>
    <dgm:pt modelId="{C8798F0B-2689-4D9A-8044-D379A5D48D19}" type="pres">
      <dgm:prSet presAssocID="{1035B376-F631-41BF-8C68-1A8B5C670CB1}" presName="BalanceSpacing1" presStyleCnt="0"/>
      <dgm:spPr/>
    </dgm:pt>
    <dgm:pt modelId="{9DD0249A-F434-4614-82A0-7B17FB745B18}" type="pres">
      <dgm:prSet presAssocID="{83CA9E75-00F4-4ED7-A12A-8785EFD41ADD}" presName="Accent1Text" presStyleLbl="node1" presStyleIdx="7" presStyleCnt="8"/>
      <dgm:spPr/>
      <dgm:t>
        <a:bodyPr/>
        <a:lstStyle/>
        <a:p>
          <a:endParaRPr lang="en-US"/>
        </a:p>
      </dgm:t>
    </dgm:pt>
  </dgm:ptLst>
  <dgm:cxnLst>
    <dgm:cxn modelId="{B41EAD39-CA7D-4DD5-B915-A36A24DB8E99}" type="presOf" srcId="{7EFEED39-23D1-4663-A25B-FD2F29973A23}" destId="{30E66D24-21A5-42F5-890D-F6A555C2835C}" srcOrd="0" destOrd="0" presId="urn:microsoft.com/office/officeart/2008/layout/AlternatingHexagons"/>
    <dgm:cxn modelId="{BCFFD23F-E10A-4E52-A5EB-F8C0ECA5F517}" srcId="{73B59417-07DB-4CD6-801D-E9F5A70A2CA6}" destId="{7EFEED39-23D1-4663-A25B-FD2F29973A23}" srcOrd="0" destOrd="0" parTransId="{B5BBF511-6520-40D6-9E21-0ADB252A0960}" sibTransId="{A752B765-D143-4DC2-AA94-127EC0A841B7}"/>
    <dgm:cxn modelId="{1B2D34FB-EF96-4F95-86D5-66D959EF8D97}" srcId="{31D039BC-F17A-4F7A-8CFE-1D1BD0532F5B}" destId="{73B59417-07DB-4CD6-801D-E9F5A70A2CA6}" srcOrd="2" destOrd="0" parTransId="{FA550407-7CFC-40DB-92CA-75E3BD34D552}" sibTransId="{DB55FD8B-1161-427D-ABF5-968A48C2AF88}"/>
    <dgm:cxn modelId="{A355CD30-AC41-4525-901C-02F3B80D1D97}" type="presOf" srcId="{73B59417-07DB-4CD6-801D-E9F5A70A2CA6}" destId="{5C1B0A20-40D6-4EFA-957A-6FF52B8F5788}" srcOrd="0" destOrd="0" presId="urn:microsoft.com/office/officeart/2008/layout/AlternatingHexagons"/>
    <dgm:cxn modelId="{91AB0A29-2826-4A17-BD80-E3905C5ED2D2}" type="presOf" srcId="{7E4D0E5C-CC6A-48AC-98E8-D98F6EBA89A3}" destId="{881E3C62-53DA-4FE4-BF1D-74DDBDDC61D2}" srcOrd="0" destOrd="0" presId="urn:microsoft.com/office/officeart/2008/layout/AlternatingHexagons"/>
    <dgm:cxn modelId="{4B3E3EE2-4828-4126-8C1F-AF6C89BE4CBA}" srcId="{31D039BC-F17A-4F7A-8CFE-1D1BD0532F5B}" destId="{1035B376-F631-41BF-8C68-1A8B5C670CB1}" srcOrd="3" destOrd="0" parTransId="{C642720A-255E-4A98-B9BE-7F9C70CB8868}" sibTransId="{83CA9E75-00F4-4ED7-A12A-8785EFD41ADD}"/>
    <dgm:cxn modelId="{0BBD0FFE-259E-46BF-AE69-19FCE69E38B2}" srcId="{31D039BC-F17A-4F7A-8CFE-1D1BD0532F5B}" destId="{A1845658-C67D-4762-81A2-67725A516720}" srcOrd="1" destOrd="0" parTransId="{DE747BCF-C456-4543-9D6B-A0F31B6A9A20}" sibTransId="{BA70794A-1927-4714-B9DC-DFF5D7584E8F}"/>
    <dgm:cxn modelId="{39C0CC77-7382-43EB-878F-3C04DC34116D}" srcId="{20E33687-5459-4C42-81D3-539296B744B6}" destId="{7E4D0E5C-CC6A-48AC-98E8-D98F6EBA89A3}" srcOrd="0" destOrd="0" parTransId="{3076859A-0BD0-4F8B-95EE-99A2D60C431C}" sibTransId="{83580088-7882-4B4B-A47C-A7BEC7B39801}"/>
    <dgm:cxn modelId="{0CC71CDC-99A4-48F7-AA9A-E332CAC3C94F}" type="presOf" srcId="{BA70794A-1927-4714-B9DC-DFF5D7584E8F}" destId="{9D15FE3A-E28C-45FC-86B7-F1E68E8CE5D8}" srcOrd="0" destOrd="0" presId="urn:microsoft.com/office/officeart/2008/layout/AlternatingHexagons"/>
    <dgm:cxn modelId="{BA16B884-4651-42DE-BB26-655EF0A690B7}" type="presOf" srcId="{A1845658-C67D-4762-81A2-67725A516720}" destId="{35307E19-4358-4112-9573-475CCFAA1AAD}" srcOrd="0" destOrd="0" presId="urn:microsoft.com/office/officeart/2008/layout/AlternatingHexagons"/>
    <dgm:cxn modelId="{C5D49D2E-C77C-4B65-AABB-00A93F972ACE}" srcId="{A1845658-C67D-4762-81A2-67725A516720}" destId="{296370D4-68EF-470D-A772-803F342A39D2}" srcOrd="0" destOrd="0" parTransId="{4229AAAE-A2CD-4646-A04C-D9D2C53469D2}" sibTransId="{0B820519-3DA2-46BD-B4F4-42AD66463B6F}"/>
    <dgm:cxn modelId="{7D171AAF-F0AB-4236-A32D-E893522AE10D}" type="presOf" srcId="{64FF80D8-BAA8-4F87-9241-B969818622C7}" destId="{87FD68AF-EBF7-4190-8B3F-05C0C818A5CA}" srcOrd="0" destOrd="0" presId="urn:microsoft.com/office/officeart/2008/layout/AlternatingHexagons"/>
    <dgm:cxn modelId="{BFD829D5-350E-4C7C-B0C8-5312B781B9D1}" type="presOf" srcId="{31D039BC-F17A-4F7A-8CFE-1D1BD0532F5B}" destId="{05A067FB-1589-40F3-93F1-38170727DB5F}" srcOrd="0" destOrd="0" presId="urn:microsoft.com/office/officeart/2008/layout/AlternatingHexagons"/>
    <dgm:cxn modelId="{39B9A66E-5F47-4B59-92F0-76C442A7D394}" type="presOf" srcId="{296370D4-68EF-470D-A772-803F342A39D2}" destId="{B46855F4-B327-4EDB-B0F6-8CC94430DBBC}" srcOrd="0" destOrd="0" presId="urn:microsoft.com/office/officeart/2008/layout/AlternatingHexagons"/>
    <dgm:cxn modelId="{CF670CEB-9052-4988-A151-57D655BE9C3E}" srcId="{31D039BC-F17A-4F7A-8CFE-1D1BD0532F5B}" destId="{20E33687-5459-4C42-81D3-539296B744B6}" srcOrd="0" destOrd="0" parTransId="{2FC00D0A-1119-4B36-AD7D-40073C05CED3}" sibTransId="{64FF80D8-BAA8-4F87-9241-B969818622C7}"/>
    <dgm:cxn modelId="{95F5F066-90EA-4BEB-8406-2C33BF48FC01}" type="presOf" srcId="{20E33687-5459-4C42-81D3-539296B744B6}" destId="{BE91F55B-918A-4409-8F0B-5B90EEFA74A1}" srcOrd="0" destOrd="0" presId="urn:microsoft.com/office/officeart/2008/layout/AlternatingHexagons"/>
    <dgm:cxn modelId="{AD85FCDE-1E54-43B7-8720-5054464EEA66}" type="presOf" srcId="{DB55FD8B-1161-427D-ABF5-968A48C2AF88}" destId="{E07E2950-E6A4-4B92-BE16-643EB19F0910}" srcOrd="0" destOrd="0" presId="urn:microsoft.com/office/officeart/2008/layout/AlternatingHexagons"/>
    <dgm:cxn modelId="{3DCF8D47-9A1D-4E08-B71F-5BA2531B7D98}" type="presOf" srcId="{83CA9E75-00F4-4ED7-A12A-8785EFD41ADD}" destId="{9DD0249A-F434-4614-82A0-7B17FB745B18}" srcOrd="0" destOrd="0" presId="urn:microsoft.com/office/officeart/2008/layout/AlternatingHexagons"/>
    <dgm:cxn modelId="{91BE307F-62BE-4482-A74E-9B50971FAD69}" type="presOf" srcId="{1035B376-F631-41BF-8C68-1A8B5C670CB1}" destId="{FF908376-5712-404C-BF27-D8AB9CAB05B3}" srcOrd="0" destOrd="0" presId="urn:microsoft.com/office/officeart/2008/layout/AlternatingHexagons"/>
    <dgm:cxn modelId="{74354BD8-2C00-41B9-9D5E-B8420DD6B0C1}" type="presParOf" srcId="{05A067FB-1589-40F3-93F1-38170727DB5F}" destId="{C03FBB3A-14E3-4C58-BDB3-41A92186547F}" srcOrd="0" destOrd="0" presId="urn:microsoft.com/office/officeart/2008/layout/AlternatingHexagons"/>
    <dgm:cxn modelId="{D118AD25-5A43-4DF9-ACD8-75468FD21F7D}" type="presParOf" srcId="{C03FBB3A-14E3-4C58-BDB3-41A92186547F}" destId="{BE91F55B-918A-4409-8F0B-5B90EEFA74A1}" srcOrd="0" destOrd="0" presId="urn:microsoft.com/office/officeart/2008/layout/AlternatingHexagons"/>
    <dgm:cxn modelId="{A9CEB549-B430-4331-93E3-426C9B01149D}" type="presParOf" srcId="{C03FBB3A-14E3-4C58-BDB3-41A92186547F}" destId="{881E3C62-53DA-4FE4-BF1D-74DDBDDC61D2}" srcOrd="1" destOrd="0" presId="urn:microsoft.com/office/officeart/2008/layout/AlternatingHexagons"/>
    <dgm:cxn modelId="{223B7B5D-619A-43DA-B138-A582D0A03E78}" type="presParOf" srcId="{C03FBB3A-14E3-4C58-BDB3-41A92186547F}" destId="{C3CFEF68-7538-48FB-8CC6-709159D56651}" srcOrd="2" destOrd="0" presId="urn:microsoft.com/office/officeart/2008/layout/AlternatingHexagons"/>
    <dgm:cxn modelId="{EC589AD0-3111-4372-AE08-A42D0DD18177}" type="presParOf" srcId="{C03FBB3A-14E3-4C58-BDB3-41A92186547F}" destId="{ABAD5D37-0247-4628-8BE9-A390D5309DD5}" srcOrd="3" destOrd="0" presId="urn:microsoft.com/office/officeart/2008/layout/AlternatingHexagons"/>
    <dgm:cxn modelId="{E2253E34-B369-42DC-AF24-3D38F1BA1A84}" type="presParOf" srcId="{C03FBB3A-14E3-4C58-BDB3-41A92186547F}" destId="{87FD68AF-EBF7-4190-8B3F-05C0C818A5CA}" srcOrd="4" destOrd="0" presId="urn:microsoft.com/office/officeart/2008/layout/AlternatingHexagons"/>
    <dgm:cxn modelId="{94D757D3-4F6D-4361-A7AC-6F813D66B91A}" type="presParOf" srcId="{05A067FB-1589-40F3-93F1-38170727DB5F}" destId="{ADDADC0F-F237-427C-8F4D-C59C1B201CCF}" srcOrd="1" destOrd="0" presId="urn:microsoft.com/office/officeart/2008/layout/AlternatingHexagons"/>
    <dgm:cxn modelId="{9B6733EE-24F0-4824-A026-989621B6DBFA}" type="presParOf" srcId="{05A067FB-1589-40F3-93F1-38170727DB5F}" destId="{2EAE1E8F-7262-41EE-AB86-FDBB3ADF5B8A}" srcOrd="2" destOrd="0" presId="urn:microsoft.com/office/officeart/2008/layout/AlternatingHexagons"/>
    <dgm:cxn modelId="{40848A24-39BB-45C3-9465-ED61BCA463BE}" type="presParOf" srcId="{2EAE1E8F-7262-41EE-AB86-FDBB3ADF5B8A}" destId="{35307E19-4358-4112-9573-475CCFAA1AAD}" srcOrd="0" destOrd="0" presId="urn:microsoft.com/office/officeart/2008/layout/AlternatingHexagons"/>
    <dgm:cxn modelId="{5E293E0E-7571-44B6-9EF7-EB54423FE639}" type="presParOf" srcId="{2EAE1E8F-7262-41EE-AB86-FDBB3ADF5B8A}" destId="{B46855F4-B327-4EDB-B0F6-8CC94430DBBC}" srcOrd="1" destOrd="0" presId="urn:microsoft.com/office/officeart/2008/layout/AlternatingHexagons"/>
    <dgm:cxn modelId="{443D93AA-C0D8-40F2-8084-22A6D872B162}" type="presParOf" srcId="{2EAE1E8F-7262-41EE-AB86-FDBB3ADF5B8A}" destId="{FAE3215D-6005-4859-9A25-DEEB85C14263}" srcOrd="2" destOrd="0" presId="urn:microsoft.com/office/officeart/2008/layout/AlternatingHexagons"/>
    <dgm:cxn modelId="{B547388D-6243-44B6-B62A-68F523991830}" type="presParOf" srcId="{2EAE1E8F-7262-41EE-AB86-FDBB3ADF5B8A}" destId="{ADF6C16E-DB3E-4D60-A265-2B0977EDF37B}" srcOrd="3" destOrd="0" presId="urn:microsoft.com/office/officeart/2008/layout/AlternatingHexagons"/>
    <dgm:cxn modelId="{2D7CC3CD-9824-4C0D-A5C3-F7E9127B0B05}" type="presParOf" srcId="{2EAE1E8F-7262-41EE-AB86-FDBB3ADF5B8A}" destId="{9D15FE3A-E28C-45FC-86B7-F1E68E8CE5D8}" srcOrd="4" destOrd="0" presId="urn:microsoft.com/office/officeart/2008/layout/AlternatingHexagons"/>
    <dgm:cxn modelId="{9C34F00D-DFB0-48FE-BEA4-9ED98B53DAED}" type="presParOf" srcId="{05A067FB-1589-40F3-93F1-38170727DB5F}" destId="{7EBE5CCC-7832-4539-83E7-D2AFAD0249FA}" srcOrd="3" destOrd="0" presId="urn:microsoft.com/office/officeart/2008/layout/AlternatingHexagons"/>
    <dgm:cxn modelId="{14BB8FAA-082F-4112-B024-C608BD3CF8D5}" type="presParOf" srcId="{05A067FB-1589-40F3-93F1-38170727DB5F}" destId="{C0D901DD-447F-4834-9BDD-9A6D55A6F706}" srcOrd="4" destOrd="0" presId="urn:microsoft.com/office/officeart/2008/layout/AlternatingHexagons"/>
    <dgm:cxn modelId="{4F99D745-2B2E-4B7C-A318-B56F8207C525}" type="presParOf" srcId="{C0D901DD-447F-4834-9BDD-9A6D55A6F706}" destId="{5C1B0A20-40D6-4EFA-957A-6FF52B8F5788}" srcOrd="0" destOrd="0" presId="urn:microsoft.com/office/officeart/2008/layout/AlternatingHexagons"/>
    <dgm:cxn modelId="{021BDD64-F448-41B6-A546-E7B205A27B30}" type="presParOf" srcId="{C0D901DD-447F-4834-9BDD-9A6D55A6F706}" destId="{30E66D24-21A5-42F5-890D-F6A555C2835C}" srcOrd="1" destOrd="0" presId="urn:microsoft.com/office/officeart/2008/layout/AlternatingHexagons"/>
    <dgm:cxn modelId="{E47F3794-C5AB-4794-B5E2-64D1CE1B13DE}" type="presParOf" srcId="{C0D901DD-447F-4834-9BDD-9A6D55A6F706}" destId="{B873A7C6-E4AE-4807-9385-D67432AEC55B}" srcOrd="2" destOrd="0" presId="urn:microsoft.com/office/officeart/2008/layout/AlternatingHexagons"/>
    <dgm:cxn modelId="{888ECD34-EA40-420E-8B77-91EBA16672C0}" type="presParOf" srcId="{C0D901DD-447F-4834-9BDD-9A6D55A6F706}" destId="{5C0F62BB-A560-4405-B30F-E06DAEF3C849}" srcOrd="3" destOrd="0" presId="urn:microsoft.com/office/officeart/2008/layout/AlternatingHexagons"/>
    <dgm:cxn modelId="{50CF3041-2500-4D86-87FF-1800A5B3E5FA}" type="presParOf" srcId="{C0D901DD-447F-4834-9BDD-9A6D55A6F706}" destId="{E07E2950-E6A4-4B92-BE16-643EB19F0910}" srcOrd="4" destOrd="0" presId="urn:microsoft.com/office/officeart/2008/layout/AlternatingHexagons"/>
    <dgm:cxn modelId="{8659EFDC-7B89-46B1-8FF2-6E455DC63B32}" type="presParOf" srcId="{05A067FB-1589-40F3-93F1-38170727DB5F}" destId="{0D2D24FB-2506-4932-973B-F82238634E84}" srcOrd="5" destOrd="0" presId="urn:microsoft.com/office/officeart/2008/layout/AlternatingHexagons"/>
    <dgm:cxn modelId="{820AE1F0-523C-421F-BEC5-7B718C5F0ECC}" type="presParOf" srcId="{05A067FB-1589-40F3-93F1-38170727DB5F}" destId="{F6E259B0-235A-423B-99A9-3B397CE8E01C}" srcOrd="6" destOrd="0" presId="urn:microsoft.com/office/officeart/2008/layout/AlternatingHexagons"/>
    <dgm:cxn modelId="{68FFD900-CFE1-4EBC-BD0A-4CE1ED738D81}" type="presParOf" srcId="{F6E259B0-235A-423B-99A9-3B397CE8E01C}" destId="{FF908376-5712-404C-BF27-D8AB9CAB05B3}" srcOrd="0" destOrd="0" presId="urn:microsoft.com/office/officeart/2008/layout/AlternatingHexagons"/>
    <dgm:cxn modelId="{EDFDAB58-2EBE-4851-91F3-286F24F4C77B}" type="presParOf" srcId="{F6E259B0-235A-423B-99A9-3B397CE8E01C}" destId="{62C378CC-66EE-4266-8F00-E81992BF63CF}" srcOrd="1" destOrd="0" presId="urn:microsoft.com/office/officeart/2008/layout/AlternatingHexagons"/>
    <dgm:cxn modelId="{7FEA1D3F-6C98-4E43-ADAE-398F2F4CDEBB}" type="presParOf" srcId="{F6E259B0-235A-423B-99A9-3B397CE8E01C}" destId="{AE24F313-FD50-487C-8011-1794B0865987}" srcOrd="2" destOrd="0" presId="urn:microsoft.com/office/officeart/2008/layout/AlternatingHexagons"/>
    <dgm:cxn modelId="{22A8B3A9-C285-469D-8703-E51DAAD32F75}" type="presParOf" srcId="{F6E259B0-235A-423B-99A9-3B397CE8E01C}" destId="{C8798F0B-2689-4D9A-8044-D379A5D48D19}" srcOrd="3" destOrd="0" presId="urn:microsoft.com/office/officeart/2008/layout/AlternatingHexagons"/>
    <dgm:cxn modelId="{CC3F2D60-E6B7-4C7A-86B7-FE0C5EE38D7A}" type="presParOf" srcId="{F6E259B0-235A-423B-99A9-3B397CE8E01C}" destId="{9DD0249A-F434-4614-82A0-7B17FB745B18}" srcOrd="4" destOrd="0" presId="urn:microsoft.com/office/officeart/2008/layout/AlternatingHexagon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91F55B-918A-4409-8F0B-5B90EEFA74A1}">
      <dsp:nvSpPr>
        <dsp:cNvPr id="0" name=""/>
        <dsp:cNvSpPr/>
      </dsp:nvSpPr>
      <dsp:spPr>
        <a:xfrm rot="5400000">
          <a:off x="3495370" y="115616"/>
          <a:ext cx="1730126" cy="1505210"/>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Ensure student-tenants are producing high quality work</a:t>
          </a:r>
          <a:endParaRPr lang="en-US" sz="1050" kern="1200" dirty="0"/>
        </a:p>
      </dsp:txBody>
      <dsp:txXfrm rot="5400000">
        <a:off x="3495370" y="115616"/>
        <a:ext cx="1730126" cy="1505210"/>
      </dsp:txXfrm>
    </dsp:sp>
    <dsp:sp modelId="{881E3C62-53DA-4FE4-BF1D-74DDBDDC61D2}">
      <dsp:nvSpPr>
        <dsp:cNvPr id="0" name=""/>
        <dsp:cNvSpPr/>
      </dsp:nvSpPr>
      <dsp:spPr>
        <a:xfrm>
          <a:off x="5448917" y="381000"/>
          <a:ext cx="2488790" cy="103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Economic Development</a:t>
          </a:r>
          <a:endParaRPr lang="en-US" sz="2800" kern="1200" dirty="0"/>
        </a:p>
      </dsp:txBody>
      <dsp:txXfrm>
        <a:off x="5448917" y="381000"/>
        <a:ext cx="2488790" cy="1038076"/>
      </dsp:txXfrm>
    </dsp:sp>
    <dsp:sp modelId="{87FD68AF-EBF7-4190-8B3F-05C0C818A5CA}">
      <dsp:nvSpPr>
        <dsp:cNvPr id="0" name=""/>
        <dsp:cNvSpPr/>
      </dsp:nvSpPr>
      <dsp:spPr>
        <a:xfrm rot="5400000">
          <a:off x="1869743" y="115616"/>
          <a:ext cx="1730126" cy="1505210"/>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US" sz="1050" kern="1200" dirty="0" smtClean="0"/>
            <a:t>Provide affordable , professional creative services to small businesses and start-ups</a:t>
          </a:r>
          <a:endParaRPr lang="en-US" sz="1050" kern="1200" dirty="0"/>
        </a:p>
      </dsp:txBody>
      <dsp:txXfrm rot="5400000">
        <a:off x="1869743" y="115616"/>
        <a:ext cx="1730126" cy="1505210"/>
      </dsp:txXfrm>
    </dsp:sp>
    <dsp:sp modelId="{35307E19-4358-4112-9573-475CCFAA1AAD}">
      <dsp:nvSpPr>
        <dsp:cNvPr id="0" name=""/>
        <dsp:cNvSpPr/>
      </dsp:nvSpPr>
      <dsp:spPr>
        <a:xfrm rot="5400000">
          <a:off x="2870282" y="1584147"/>
          <a:ext cx="1730126" cy="1505210"/>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Build a Sustainable Business Ecosystem</a:t>
          </a:r>
          <a:endParaRPr lang="en-US" sz="1050" kern="1200" dirty="0"/>
        </a:p>
      </dsp:txBody>
      <dsp:txXfrm rot="5400000">
        <a:off x="2870282" y="1584147"/>
        <a:ext cx="1730126" cy="1505210"/>
      </dsp:txXfrm>
    </dsp:sp>
    <dsp:sp modelId="{B46855F4-B327-4EDB-B0F6-8CC94430DBBC}">
      <dsp:nvSpPr>
        <dsp:cNvPr id="0" name=""/>
        <dsp:cNvSpPr/>
      </dsp:nvSpPr>
      <dsp:spPr>
        <a:xfrm>
          <a:off x="949224" y="1817715"/>
          <a:ext cx="2073926" cy="103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n-US" sz="2800" kern="1200" dirty="0" smtClean="0"/>
            <a:t>Serve Community </a:t>
          </a:r>
          <a:endParaRPr lang="en-US" sz="2800" kern="1200" dirty="0"/>
        </a:p>
      </dsp:txBody>
      <dsp:txXfrm>
        <a:off x="949224" y="1817715"/>
        <a:ext cx="2073926" cy="1038076"/>
      </dsp:txXfrm>
    </dsp:sp>
    <dsp:sp modelId="{9D15FE3A-E28C-45FC-86B7-F1E68E8CE5D8}">
      <dsp:nvSpPr>
        <dsp:cNvPr id="0" name=""/>
        <dsp:cNvSpPr/>
      </dsp:nvSpPr>
      <dsp:spPr>
        <a:xfrm rot="5400000">
          <a:off x="4495909" y="1584147"/>
          <a:ext cx="1730126" cy="1505210"/>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US" sz="1050" kern="1200" dirty="0" smtClean="0"/>
            <a:t>Increase entrepreneurial activity on campus</a:t>
          </a:r>
          <a:endParaRPr lang="en-US" sz="1050" kern="1200" dirty="0"/>
        </a:p>
      </dsp:txBody>
      <dsp:txXfrm rot="5400000">
        <a:off x="4495909" y="1584147"/>
        <a:ext cx="1730126" cy="1505210"/>
      </dsp:txXfrm>
    </dsp:sp>
    <dsp:sp modelId="{5C1B0A20-40D6-4EFA-957A-6FF52B8F5788}">
      <dsp:nvSpPr>
        <dsp:cNvPr id="0" name=""/>
        <dsp:cNvSpPr/>
      </dsp:nvSpPr>
      <dsp:spPr>
        <a:xfrm rot="5400000">
          <a:off x="3634862" y="3052679"/>
          <a:ext cx="1730126" cy="1505210"/>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Mentor “</a:t>
          </a:r>
          <a:r>
            <a:rPr lang="en-US" sz="1050" kern="1200" dirty="0" err="1" smtClean="0"/>
            <a:t>creatives</a:t>
          </a:r>
          <a:r>
            <a:rPr lang="en-US" sz="1050" kern="1200" dirty="0" smtClean="0"/>
            <a:t>”</a:t>
          </a:r>
          <a:endParaRPr lang="en-US" sz="1050" kern="1200" dirty="0"/>
        </a:p>
      </dsp:txBody>
      <dsp:txXfrm rot="5400000">
        <a:off x="3634862" y="3052679"/>
        <a:ext cx="1730126" cy="1505210"/>
      </dsp:txXfrm>
    </dsp:sp>
    <dsp:sp modelId="{30E66D24-21A5-42F5-890D-F6A555C2835C}">
      <dsp:nvSpPr>
        <dsp:cNvPr id="0" name=""/>
        <dsp:cNvSpPr/>
      </dsp:nvSpPr>
      <dsp:spPr>
        <a:xfrm>
          <a:off x="5298206" y="3286246"/>
          <a:ext cx="1930821" cy="103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Serve Students</a:t>
          </a:r>
        </a:p>
      </dsp:txBody>
      <dsp:txXfrm>
        <a:off x="5298206" y="3286246"/>
        <a:ext cx="1930821" cy="1038076"/>
      </dsp:txXfrm>
    </dsp:sp>
    <dsp:sp modelId="{E07E2950-E6A4-4B92-BE16-643EB19F0910}">
      <dsp:nvSpPr>
        <dsp:cNvPr id="0" name=""/>
        <dsp:cNvSpPr/>
      </dsp:nvSpPr>
      <dsp:spPr>
        <a:xfrm rot="5400000">
          <a:off x="2009235" y="3052679"/>
          <a:ext cx="1730126" cy="1505210"/>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US" sz="1050" kern="1200" dirty="0" smtClean="0"/>
            <a:t>Prepare ALL students for employment</a:t>
          </a:r>
          <a:endParaRPr lang="en-US" sz="1050" kern="1200" dirty="0"/>
        </a:p>
      </dsp:txBody>
      <dsp:txXfrm rot="5400000">
        <a:off x="2009235" y="3052679"/>
        <a:ext cx="1730126" cy="1505210"/>
      </dsp:txXfrm>
    </dsp:sp>
    <dsp:sp modelId="{FF908376-5712-404C-BF27-D8AB9CAB05B3}">
      <dsp:nvSpPr>
        <dsp:cNvPr id="0" name=""/>
        <dsp:cNvSpPr/>
      </dsp:nvSpPr>
      <dsp:spPr>
        <a:xfrm rot="5400000">
          <a:off x="2818934" y="4521211"/>
          <a:ext cx="1730126" cy="1505210"/>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Serve existing incubator clients at SPARK business incubators</a:t>
          </a:r>
          <a:endParaRPr lang="en-US" sz="1050" kern="1200" dirty="0"/>
        </a:p>
      </dsp:txBody>
      <dsp:txXfrm rot="5400000">
        <a:off x="2818934" y="4521211"/>
        <a:ext cx="1730126" cy="1505210"/>
      </dsp:txXfrm>
    </dsp:sp>
    <dsp:sp modelId="{62C378CC-66EE-4266-8F00-E81992BF63CF}">
      <dsp:nvSpPr>
        <dsp:cNvPr id="0" name=""/>
        <dsp:cNvSpPr/>
      </dsp:nvSpPr>
      <dsp:spPr>
        <a:xfrm>
          <a:off x="1000571" y="4754778"/>
          <a:ext cx="1868537" cy="1038076"/>
        </a:xfrm>
        <a:prstGeom prst="rect">
          <a:avLst/>
        </a:prstGeom>
        <a:noFill/>
        <a:ln>
          <a:noFill/>
        </a:ln>
        <a:effectLst/>
      </dsp:spPr>
      <dsp:style>
        <a:lnRef idx="0">
          <a:scrgbClr r="0" g="0" b="0"/>
        </a:lnRef>
        <a:fillRef idx="0">
          <a:scrgbClr r="0" g="0" b="0"/>
        </a:fillRef>
        <a:effectRef idx="0">
          <a:scrgbClr r="0" g="0" b="0"/>
        </a:effectRef>
        <a:fontRef idx="minor"/>
      </dsp:style>
    </dsp:sp>
    <dsp:sp modelId="{9DD0249A-F434-4614-82A0-7B17FB745B18}">
      <dsp:nvSpPr>
        <dsp:cNvPr id="0" name=""/>
        <dsp:cNvSpPr/>
      </dsp:nvSpPr>
      <dsp:spPr>
        <a:xfrm rot="5400000">
          <a:off x="4444562" y="4521211"/>
          <a:ext cx="1730126" cy="1505210"/>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US" sz="1050" kern="1200" dirty="0" smtClean="0"/>
            <a:t>Support student business development</a:t>
          </a:r>
        </a:p>
      </dsp:txBody>
      <dsp:txXfrm rot="5400000">
        <a:off x="4444562" y="4521211"/>
        <a:ext cx="1730126" cy="150521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9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1962"/>
          </a:xfrm>
          <a:prstGeom prst="rect">
            <a:avLst/>
          </a:prstGeom>
        </p:spPr>
        <p:txBody>
          <a:bodyPr vert="horz" lIns="91440" tIns="45720" rIns="91440" bIns="45720" rtlCol="0"/>
          <a:lstStyle>
            <a:lvl1pPr algn="r">
              <a:defRPr sz="1200"/>
            </a:lvl1pPr>
          </a:lstStyle>
          <a:p>
            <a:fld id="{C4855938-CE2F-444C-A670-7A1DD299947E}" type="datetimeFigureOut">
              <a:rPr lang="en-US" smtClean="0"/>
              <a:pPr/>
              <a:t>10/22/2012</a:t>
            </a:fld>
            <a:endParaRPr lang="en-US"/>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5"/>
            <a:ext cx="2971800"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5"/>
            <a:ext cx="2971800" cy="461962"/>
          </a:xfrm>
          <a:prstGeom prst="rect">
            <a:avLst/>
          </a:prstGeom>
        </p:spPr>
        <p:txBody>
          <a:bodyPr vert="horz" lIns="91440" tIns="45720" rIns="91440" bIns="45720" rtlCol="0" anchor="b"/>
          <a:lstStyle>
            <a:lvl1pPr algn="r">
              <a:defRPr sz="1200"/>
            </a:lvl1pPr>
          </a:lstStyle>
          <a:p>
            <a:fld id="{00045FAD-A84C-4C59-A576-B8947A6F3951}" type="slidenum">
              <a:rPr lang="en-US" smtClean="0"/>
              <a:pPr/>
              <a:t>‹#›</a:t>
            </a:fld>
            <a:endParaRPr lang="en-US"/>
          </a:p>
        </p:txBody>
      </p:sp>
    </p:spTree>
    <p:extLst>
      <p:ext uri="{BB962C8B-B14F-4D97-AF65-F5344CB8AC3E}">
        <p14:creationId xmlns="" xmlns:p14="http://schemas.microsoft.com/office/powerpoint/2010/main" val="154232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45FAD-A84C-4C59-A576-B8947A6F3951}" type="slidenum">
              <a:rPr lang="en-US" smtClean="0"/>
              <a:pPr/>
              <a:t>1</a:t>
            </a:fld>
            <a:endParaRPr lang="en-US"/>
          </a:p>
        </p:txBody>
      </p:sp>
    </p:spTree>
    <p:extLst>
      <p:ext uri="{BB962C8B-B14F-4D97-AF65-F5344CB8AC3E}">
        <p14:creationId xmlns="" xmlns:p14="http://schemas.microsoft.com/office/powerpoint/2010/main" val="54951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45FAD-A84C-4C59-A576-B8947A6F3951}" type="slidenum">
              <a:rPr lang="en-US" smtClean="0"/>
              <a:pPr/>
              <a:t>10</a:t>
            </a:fld>
            <a:endParaRPr lang="en-US"/>
          </a:p>
        </p:txBody>
      </p:sp>
    </p:spTree>
    <p:extLst>
      <p:ext uri="{BB962C8B-B14F-4D97-AF65-F5344CB8AC3E}">
        <p14:creationId xmlns="" xmlns:p14="http://schemas.microsoft.com/office/powerpoint/2010/main" val="421787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45FAD-A84C-4C59-A576-B8947A6F3951}" type="slidenum">
              <a:rPr lang="en-US" smtClean="0"/>
              <a:pPr/>
              <a:t>11</a:t>
            </a:fld>
            <a:endParaRPr lang="en-US"/>
          </a:p>
        </p:txBody>
      </p:sp>
    </p:spTree>
    <p:extLst>
      <p:ext uri="{BB962C8B-B14F-4D97-AF65-F5344CB8AC3E}">
        <p14:creationId xmlns="" xmlns:p14="http://schemas.microsoft.com/office/powerpoint/2010/main" val="272208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45FAD-A84C-4C59-A576-B8947A6F3951}" type="slidenum">
              <a:rPr lang="en-US" smtClean="0"/>
              <a:pPr/>
              <a:t>12</a:t>
            </a:fld>
            <a:endParaRPr lang="en-US"/>
          </a:p>
        </p:txBody>
      </p:sp>
    </p:spTree>
    <p:extLst>
      <p:ext uri="{BB962C8B-B14F-4D97-AF65-F5344CB8AC3E}">
        <p14:creationId xmlns="" xmlns:p14="http://schemas.microsoft.com/office/powerpoint/2010/main" val="349269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45FAD-A84C-4C59-A576-B8947A6F3951}" type="slidenum">
              <a:rPr lang="en-US" smtClean="0"/>
              <a:pPr/>
              <a:t>13</a:t>
            </a:fld>
            <a:endParaRPr lang="en-US"/>
          </a:p>
        </p:txBody>
      </p:sp>
    </p:spTree>
    <p:extLst>
      <p:ext uri="{BB962C8B-B14F-4D97-AF65-F5344CB8AC3E}">
        <p14:creationId xmlns="" xmlns:p14="http://schemas.microsoft.com/office/powerpoint/2010/main" val="12555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45FAD-A84C-4C59-A576-B8947A6F3951}" type="slidenum">
              <a:rPr lang="en-US" smtClean="0"/>
              <a:pPr/>
              <a:t>14</a:t>
            </a:fld>
            <a:endParaRPr lang="en-US"/>
          </a:p>
        </p:txBody>
      </p:sp>
    </p:spTree>
    <p:extLst>
      <p:ext uri="{BB962C8B-B14F-4D97-AF65-F5344CB8AC3E}">
        <p14:creationId xmlns="" xmlns:p14="http://schemas.microsoft.com/office/powerpoint/2010/main" val="226248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0045FAD-A84C-4C59-A576-B8947A6F3951}" type="slidenum">
              <a:rPr lang="en-US" smtClean="0"/>
              <a:pPr/>
              <a:t>15</a:t>
            </a:fld>
            <a:endParaRPr lang="en-US"/>
          </a:p>
        </p:txBody>
      </p:sp>
    </p:spTree>
    <p:extLst>
      <p:ext uri="{BB962C8B-B14F-4D97-AF65-F5344CB8AC3E}">
        <p14:creationId xmlns="" xmlns:p14="http://schemas.microsoft.com/office/powerpoint/2010/main" val="35420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45FAD-A84C-4C59-A576-B8947A6F3951}" type="slidenum">
              <a:rPr lang="en-US" smtClean="0"/>
              <a:pPr/>
              <a:t>2</a:t>
            </a:fld>
            <a:endParaRPr lang="en-US"/>
          </a:p>
        </p:txBody>
      </p:sp>
    </p:spTree>
    <p:extLst>
      <p:ext uri="{BB962C8B-B14F-4D97-AF65-F5344CB8AC3E}">
        <p14:creationId xmlns="" xmlns:p14="http://schemas.microsoft.com/office/powerpoint/2010/main" val="226248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0045FAD-A84C-4C59-A576-B8947A6F3951}" type="slidenum">
              <a:rPr lang="en-US" smtClean="0"/>
              <a:pPr/>
              <a:t>3</a:t>
            </a:fld>
            <a:endParaRPr lang="en-US"/>
          </a:p>
        </p:txBody>
      </p:sp>
    </p:spTree>
    <p:extLst>
      <p:ext uri="{BB962C8B-B14F-4D97-AF65-F5344CB8AC3E}">
        <p14:creationId xmlns="" xmlns:p14="http://schemas.microsoft.com/office/powerpoint/2010/main" val="66538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0045FAD-A84C-4C59-A576-B8947A6F3951}" type="slidenum">
              <a:rPr lang="en-US" smtClean="0"/>
              <a:pPr/>
              <a:t>4</a:t>
            </a:fld>
            <a:endParaRPr lang="en-US"/>
          </a:p>
        </p:txBody>
      </p:sp>
    </p:spTree>
    <p:extLst>
      <p:ext uri="{BB962C8B-B14F-4D97-AF65-F5344CB8AC3E}">
        <p14:creationId xmlns="" xmlns:p14="http://schemas.microsoft.com/office/powerpoint/2010/main" val="66538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0045FAD-A84C-4C59-A576-B8947A6F3951}" type="slidenum">
              <a:rPr lang="en-US" smtClean="0"/>
              <a:pPr/>
              <a:t>5</a:t>
            </a:fld>
            <a:endParaRPr lang="en-US"/>
          </a:p>
        </p:txBody>
      </p:sp>
    </p:spTree>
    <p:extLst>
      <p:ext uri="{BB962C8B-B14F-4D97-AF65-F5344CB8AC3E}">
        <p14:creationId xmlns="" xmlns:p14="http://schemas.microsoft.com/office/powerpoint/2010/main" val="161957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45FAD-A84C-4C59-A576-B8947A6F3951}" type="slidenum">
              <a:rPr lang="en-US" smtClean="0"/>
              <a:pPr/>
              <a:t>6</a:t>
            </a:fld>
            <a:endParaRPr lang="en-US"/>
          </a:p>
        </p:txBody>
      </p:sp>
    </p:spTree>
    <p:extLst>
      <p:ext uri="{BB962C8B-B14F-4D97-AF65-F5344CB8AC3E}">
        <p14:creationId xmlns="" xmlns:p14="http://schemas.microsoft.com/office/powerpoint/2010/main" val="368927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0045FAD-A84C-4C59-A576-B8947A6F3951}" type="slidenum">
              <a:rPr lang="en-US" smtClean="0"/>
              <a:pPr/>
              <a:t>7</a:t>
            </a:fld>
            <a:endParaRPr lang="en-US"/>
          </a:p>
        </p:txBody>
      </p:sp>
    </p:spTree>
    <p:extLst>
      <p:ext uri="{BB962C8B-B14F-4D97-AF65-F5344CB8AC3E}">
        <p14:creationId xmlns="" xmlns:p14="http://schemas.microsoft.com/office/powerpoint/2010/main" val="380525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45FAD-A84C-4C59-A576-B8947A6F3951}" type="slidenum">
              <a:rPr lang="en-US" smtClean="0"/>
              <a:pPr/>
              <a:t>8</a:t>
            </a:fld>
            <a:endParaRPr lang="en-US"/>
          </a:p>
        </p:txBody>
      </p:sp>
    </p:spTree>
    <p:extLst>
      <p:ext uri="{BB962C8B-B14F-4D97-AF65-F5344CB8AC3E}">
        <p14:creationId xmlns="" xmlns:p14="http://schemas.microsoft.com/office/powerpoint/2010/main" val="377582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45FAD-A84C-4C59-A576-B8947A6F3951}" type="slidenum">
              <a:rPr lang="en-US" smtClean="0"/>
              <a:pPr/>
              <a:t>9</a:t>
            </a:fld>
            <a:endParaRPr lang="en-US"/>
          </a:p>
        </p:txBody>
      </p:sp>
    </p:spTree>
    <p:extLst>
      <p:ext uri="{BB962C8B-B14F-4D97-AF65-F5344CB8AC3E}">
        <p14:creationId xmlns="" xmlns:p14="http://schemas.microsoft.com/office/powerpoint/2010/main" val="2888574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3"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4"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4"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5"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22CA654B-4311-4A48-9322-8BFDCAD44CB9}" type="datetimeFigureOut">
              <a:rPr lang="en-US" smtClean="0"/>
              <a:pPr/>
              <a:t>10/22/2012</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8331D89F-E588-4490-9F4F-7A73E720E694}" type="slidenum">
              <a:rPr lang="en-US" smtClean="0"/>
              <a:pPr/>
              <a:t>‹#›</a:t>
            </a:fld>
            <a:endParaRPr lang="en-US"/>
          </a:p>
        </p:txBody>
      </p:sp>
      <p:pic>
        <p:nvPicPr>
          <p:cNvPr id="9" name="Picture 8" descr="coverBand.png"/>
          <p:cNvPicPr>
            <a:picLocks noChangeAspect="1"/>
          </p:cNvPicPr>
          <p:nvPr/>
        </p:nvPicPr>
        <p:blipFill>
          <a:blip r:embed="rId6"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transition>
    <p:sndAc>
      <p:stSnd>
        <p:snd r:embed="rId1" name="hamm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A654B-4311-4A48-9322-8BFDCAD44CB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1D89F-E588-4490-9F4F-7A73E720E694}" type="slidenum">
              <a:rPr lang="en-US" smtClean="0"/>
              <a:pPr/>
              <a:t>‹#›</a:t>
            </a:fld>
            <a:endParaRPr lang="en-US"/>
          </a:p>
        </p:txBody>
      </p:sp>
    </p:spTree>
  </p:cSld>
  <p:clrMapOvr>
    <a:masterClrMapping/>
  </p:clrMapOvr>
  <p:transition>
    <p:sndAc>
      <p:stSnd>
        <p:snd r:embed="rId1" name="hamm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A654B-4311-4A48-9322-8BFDCAD44CB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1D89F-E588-4490-9F4F-7A73E720E694}" type="slidenum">
              <a:rPr lang="en-US" smtClean="0"/>
              <a:pPr/>
              <a:t>‹#›</a:t>
            </a:fld>
            <a:endParaRPr lang="en-US"/>
          </a:p>
        </p:txBody>
      </p:sp>
    </p:spTree>
  </p:cSld>
  <p:clrMapOvr>
    <a:masterClrMapping/>
  </p:clrMapOvr>
  <p:transition>
    <p:sndAc>
      <p:stSnd>
        <p:snd r:embed="rId1" name="hamm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A654B-4311-4A48-9322-8BFDCAD44CB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1D89F-E588-4490-9F4F-7A73E720E694}" type="slidenum">
              <a:rPr lang="en-US" smtClean="0"/>
              <a:pPr/>
              <a:t>‹#›</a:t>
            </a:fld>
            <a:endParaRPr lang="en-US"/>
          </a:p>
        </p:txBody>
      </p:sp>
    </p:spTree>
  </p:cSld>
  <p:clrMapOvr>
    <a:masterClrMapping/>
  </p:clrMapOvr>
  <p:transition>
    <p:sndAc>
      <p:stSnd>
        <p:snd r:embed="rId1" name="hamm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A654B-4311-4A48-9322-8BFDCAD44CB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1D89F-E588-4490-9F4F-7A73E720E694}" type="slidenum">
              <a:rPr lang="en-US" smtClean="0"/>
              <a:pPr/>
              <a:t>‹#›</a:t>
            </a:fld>
            <a:endParaRPr lang="en-US"/>
          </a:p>
        </p:txBody>
      </p:sp>
    </p:spTree>
  </p:cSld>
  <p:clrMapOvr>
    <a:masterClrMapping/>
  </p:clrMapOvr>
  <p:transition>
    <p:sndAc>
      <p:stSnd>
        <p:snd r:embed="rId1" name="hamm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2CA654B-4311-4A48-9322-8BFDCAD44CB9}"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1D89F-E588-4490-9F4F-7A73E720E694}"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ndAc>
      <p:stSnd>
        <p:snd r:embed="rId1" name="hamm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2CA654B-4311-4A48-9322-8BFDCAD44CB9}" type="datetimeFigureOut">
              <a:rPr lang="en-US" smtClean="0"/>
              <a:pPr/>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1D89F-E588-4490-9F4F-7A73E720E694}"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ndAc>
      <p:stSnd>
        <p:snd r:embed="rId1" name="hamm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CA654B-4311-4A48-9322-8BFDCAD44CB9}" type="datetimeFigureOut">
              <a:rPr lang="en-US" smtClean="0"/>
              <a:pPr/>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1D89F-E588-4490-9F4F-7A73E720E694}" type="slidenum">
              <a:rPr lang="en-US" smtClean="0"/>
              <a:pPr/>
              <a:t>‹#›</a:t>
            </a:fld>
            <a:endParaRPr lang="en-US"/>
          </a:p>
        </p:txBody>
      </p:sp>
    </p:spTree>
  </p:cSld>
  <p:clrMapOvr>
    <a:masterClrMapping/>
  </p:clrMapOvr>
  <p:transition>
    <p:sndAc>
      <p:stSnd>
        <p:snd r:embed="rId1" name="hamm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A654B-4311-4A48-9322-8BFDCAD44CB9}" type="datetimeFigureOut">
              <a:rPr lang="en-US" smtClean="0"/>
              <a:pPr/>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1D89F-E588-4490-9F4F-7A73E720E694}" type="slidenum">
              <a:rPr lang="en-US" smtClean="0"/>
              <a:pPr/>
              <a:t>‹#›</a:t>
            </a:fld>
            <a:endParaRPr lang="en-US"/>
          </a:p>
        </p:txBody>
      </p:sp>
    </p:spTree>
  </p:cSld>
  <p:clrMapOvr>
    <a:masterClrMapping/>
  </p:clrMapOvr>
  <p:transition>
    <p:sndAc>
      <p:stSnd>
        <p:snd r:embed="rId1" name="hamm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A654B-4311-4A48-9322-8BFDCAD44CB9}"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1D89F-E588-4490-9F4F-7A73E720E694}" type="slidenum">
              <a:rPr lang="en-US" smtClean="0"/>
              <a:pPr/>
              <a:t>‹#›</a:t>
            </a:fld>
            <a:endParaRPr lang="en-US"/>
          </a:p>
        </p:txBody>
      </p:sp>
    </p:spTree>
  </p:cSld>
  <p:clrMapOvr>
    <a:masterClrMapping/>
  </p:clrMapOvr>
  <p:transition>
    <p:sndAc>
      <p:stSnd>
        <p:snd r:embed="rId1" name="hamm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3"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A654B-4311-4A48-9322-8BFDCAD44CB9}"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1D89F-E588-4490-9F4F-7A73E720E694}" type="slidenum">
              <a:rPr lang="en-US" smtClean="0"/>
              <a:pPr/>
              <a:t>‹#›</a:t>
            </a:fld>
            <a:endParaRPr lang="en-US"/>
          </a:p>
        </p:txBody>
      </p:sp>
    </p:spTree>
  </p:cSld>
  <p:clrMapOvr>
    <a:masterClrMapping/>
  </p:clrMapOvr>
  <p:transition>
    <p:sndAc>
      <p:stSnd>
        <p:snd r:embed="rId1" name="hamm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22CA654B-4311-4A48-9322-8BFDCAD44CB9}" type="datetimeFigureOut">
              <a:rPr lang="en-US" smtClean="0"/>
              <a:pPr/>
              <a:t>10/22/2012</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8331D89F-E588-4490-9F4F-7A73E720E6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sndAc>
      <p:stSnd>
        <p:snd r:embed="rId13" name="hammer.wav"/>
      </p:stSnd>
    </p:sndAc>
  </p:transition>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39809" y="3111887"/>
            <a:ext cx="4847038" cy="1599722"/>
          </a:xfrm>
        </p:spPr>
        <p:txBody>
          <a:bodyPr>
            <a:normAutofit fontScale="90000"/>
          </a:bodyPr>
          <a:lstStyle/>
          <a:p>
            <a:r>
              <a:rPr lang="en-US" dirty="0"/>
              <a:t>Building a Creative </a:t>
            </a:r>
            <a:r>
              <a:rPr lang="en-US" dirty="0" smtClean="0"/>
              <a:t>Services Business </a:t>
            </a:r>
            <a:r>
              <a:rPr lang="en-US" dirty="0"/>
              <a:t>Incubator</a:t>
            </a:r>
            <a:r>
              <a:rPr lang="en-US" dirty="0" smtClean="0"/>
              <a:t>:</a:t>
            </a:r>
            <a:endParaRPr lang="en-US" dirty="0"/>
          </a:p>
        </p:txBody>
      </p:sp>
      <p:sp>
        <p:nvSpPr>
          <p:cNvPr id="3" name="Subtitle 2"/>
          <p:cNvSpPr>
            <a:spLocks noGrp="1"/>
          </p:cNvSpPr>
          <p:nvPr>
            <p:ph type="subTitle" idx="1"/>
          </p:nvPr>
        </p:nvSpPr>
        <p:spPr/>
        <p:txBody>
          <a:bodyPr>
            <a:normAutofit/>
          </a:bodyPr>
          <a:lstStyle/>
          <a:p>
            <a:r>
              <a:rPr lang="en-US" dirty="0"/>
              <a:t>A Lesson on Developing Collaborative Relationships across Diverse Stakeholders</a:t>
            </a:r>
          </a:p>
          <a:p>
            <a:endParaRPr lang="en-US" dirty="0"/>
          </a:p>
        </p:txBody>
      </p:sp>
      <p:sp>
        <p:nvSpPr>
          <p:cNvPr id="5" name="TextBox 4"/>
          <p:cNvSpPr txBox="1"/>
          <p:nvPr/>
        </p:nvSpPr>
        <p:spPr>
          <a:xfrm rot="20512417">
            <a:off x="718137" y="4028501"/>
            <a:ext cx="2218521" cy="2031325"/>
          </a:xfrm>
          <a:prstGeom prst="rect">
            <a:avLst/>
          </a:prstGeom>
          <a:noFill/>
        </p:spPr>
        <p:txBody>
          <a:bodyPr wrap="square" rtlCol="0">
            <a:spAutoFit/>
          </a:bodyPr>
          <a:lstStyle/>
          <a:p>
            <a:r>
              <a:rPr lang="en-US" dirty="0" smtClean="0">
                <a:solidFill>
                  <a:schemeClr val="tx1">
                    <a:lumMod val="95000"/>
                    <a:lumOff val="5000"/>
                  </a:schemeClr>
                </a:solidFill>
              </a:rPr>
              <a:t>To Do:</a:t>
            </a:r>
          </a:p>
          <a:p>
            <a:pPr marL="285750" indent="-285750">
              <a:buFont typeface="Arial" pitchFamily="34" charset="0"/>
              <a:buChar char="•"/>
            </a:pPr>
            <a:r>
              <a:rPr lang="en-US" dirty="0" smtClean="0">
                <a:solidFill>
                  <a:schemeClr val="tx1">
                    <a:lumMod val="95000"/>
                    <a:lumOff val="5000"/>
                  </a:schemeClr>
                </a:solidFill>
              </a:rPr>
              <a:t>Develop business model</a:t>
            </a:r>
          </a:p>
          <a:p>
            <a:pPr marL="285750" indent="-285750">
              <a:buFont typeface="Arial" pitchFamily="34" charset="0"/>
              <a:buChar char="•"/>
            </a:pPr>
            <a:r>
              <a:rPr lang="en-US" dirty="0" smtClean="0">
                <a:solidFill>
                  <a:schemeClr val="tx1">
                    <a:lumMod val="95000"/>
                    <a:lumOff val="5000"/>
                  </a:schemeClr>
                </a:solidFill>
              </a:rPr>
              <a:t>Understand stakeholder concerns</a:t>
            </a:r>
          </a:p>
          <a:p>
            <a:pPr marL="285750" indent="-285750">
              <a:buFont typeface="Arial" pitchFamily="34" charset="0"/>
              <a:buChar char="•"/>
            </a:pPr>
            <a:endParaRPr lang="en-US" dirty="0"/>
          </a:p>
        </p:txBody>
      </p:sp>
    </p:spTree>
    <p:extLst>
      <p:ext uri="{BB962C8B-B14F-4D97-AF65-F5344CB8AC3E}">
        <p14:creationId xmlns="" xmlns:p14="http://schemas.microsoft.com/office/powerpoint/2010/main" val="3269290344"/>
      </p:ext>
    </p:extLst>
  </p:cSld>
  <p:clrMapOvr>
    <a:masterClrMapping/>
  </p:clrMapOvr>
  <p:transition>
    <p:sndAc>
      <p:stSnd>
        <p:snd r:embed="rId3" name="hamme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Activities</a:t>
            </a:r>
            <a:endParaRPr lang="en-US" dirty="0"/>
          </a:p>
        </p:txBody>
      </p:sp>
      <p:sp>
        <p:nvSpPr>
          <p:cNvPr id="3" name="Content Placeholder 2"/>
          <p:cNvSpPr>
            <a:spLocks noGrp="1"/>
          </p:cNvSpPr>
          <p:nvPr>
            <p:ph idx="1"/>
          </p:nvPr>
        </p:nvSpPr>
        <p:spPr>
          <a:xfrm>
            <a:off x="914400" y="1981200"/>
            <a:ext cx="3352800" cy="3951337"/>
          </a:xfrm>
        </p:spPr>
        <p:txBody>
          <a:bodyPr>
            <a:normAutofit fontScale="92500" lnSpcReduction="10000"/>
          </a:bodyPr>
          <a:lstStyle/>
          <a:p>
            <a:r>
              <a:rPr lang="en-US" dirty="0" smtClean="0"/>
              <a:t>Feasibility study.</a:t>
            </a:r>
          </a:p>
          <a:p>
            <a:r>
              <a:rPr lang="en-US" dirty="0" smtClean="0"/>
              <a:t>Money.</a:t>
            </a:r>
          </a:p>
          <a:p>
            <a:r>
              <a:rPr lang="en-US" dirty="0" smtClean="0"/>
              <a:t>Physical incubator.</a:t>
            </a:r>
          </a:p>
          <a:p>
            <a:r>
              <a:rPr lang="en-US" dirty="0" smtClean="0"/>
              <a:t>Business workshops.</a:t>
            </a:r>
          </a:p>
          <a:p>
            <a:r>
              <a:rPr lang="en-US" dirty="0" smtClean="0"/>
              <a:t>Business mentoring.</a:t>
            </a:r>
          </a:p>
          <a:p>
            <a:r>
              <a:rPr lang="en-US" dirty="0" smtClean="0"/>
              <a:t>Business networking.</a:t>
            </a:r>
          </a:p>
          <a:p>
            <a:r>
              <a:rPr lang="en-US" dirty="0" smtClean="0"/>
              <a:t>Client generation.</a:t>
            </a:r>
          </a:p>
          <a:p>
            <a:r>
              <a:rPr lang="en-US" dirty="0"/>
              <a:t>Connection to </a:t>
            </a:r>
            <a:r>
              <a:rPr lang="en-US" dirty="0" smtClean="0"/>
              <a:t>Advisory </a:t>
            </a:r>
            <a:r>
              <a:rPr lang="en-US" dirty="0"/>
              <a:t>Committee </a:t>
            </a:r>
            <a:r>
              <a:rPr lang="en-US" dirty="0" smtClean="0"/>
              <a:t>members.</a:t>
            </a:r>
          </a:p>
          <a:p>
            <a:r>
              <a:rPr lang="en-US" dirty="0"/>
              <a:t>Tech support for physical </a:t>
            </a:r>
            <a:r>
              <a:rPr lang="en-US" dirty="0" smtClean="0"/>
              <a:t>assets.</a:t>
            </a:r>
            <a:endParaRPr lang="en-US" dirty="0"/>
          </a:p>
          <a:p>
            <a:endParaRPr lang="en-US" dirty="0"/>
          </a:p>
          <a:p>
            <a:pPr lvl="1"/>
            <a:endParaRPr lang="en-US" dirty="0" smtClean="0"/>
          </a:p>
          <a:p>
            <a:endParaRPr lang="en-US" dirty="0" smtClean="0"/>
          </a:p>
          <a:p>
            <a:endParaRPr lang="en-US" dirty="0"/>
          </a:p>
        </p:txBody>
      </p:sp>
      <p:sp>
        <p:nvSpPr>
          <p:cNvPr id="7" name="Content Placeholder 2"/>
          <p:cNvSpPr txBox="1">
            <a:spLocks/>
          </p:cNvSpPr>
          <p:nvPr/>
        </p:nvSpPr>
        <p:spPr>
          <a:xfrm>
            <a:off x="4724400" y="1921329"/>
            <a:ext cx="3886200" cy="3951337"/>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r>
              <a:rPr lang="en-US" sz="2200" dirty="0" smtClean="0"/>
              <a:t>Project management.</a:t>
            </a:r>
          </a:p>
          <a:p>
            <a:r>
              <a:rPr lang="en-US" sz="2200" dirty="0" smtClean="0"/>
              <a:t>Discipline-specific technical expertise.</a:t>
            </a:r>
          </a:p>
          <a:p>
            <a:pPr lvl="1"/>
            <a:r>
              <a:rPr lang="en-US" sz="2100" dirty="0" smtClean="0"/>
              <a:t>Determining equipment needs.</a:t>
            </a:r>
          </a:p>
          <a:p>
            <a:pPr lvl="1"/>
            <a:r>
              <a:rPr lang="en-US" sz="2100" dirty="0" smtClean="0"/>
              <a:t>Mentoring student work.</a:t>
            </a:r>
          </a:p>
          <a:p>
            <a:pPr lvl="1"/>
            <a:r>
              <a:rPr lang="en-US" sz="2100" dirty="0" smtClean="0"/>
              <a:t>Developing service offerings.</a:t>
            </a:r>
          </a:p>
          <a:p>
            <a:pPr lvl="1"/>
            <a:r>
              <a:rPr lang="en-US" sz="2100" dirty="0" smtClean="0"/>
              <a:t>Assigning appropriate pricing.</a:t>
            </a:r>
          </a:p>
          <a:p>
            <a:pPr lvl="1"/>
            <a:endParaRPr lang="en-US" dirty="0" smtClean="0"/>
          </a:p>
          <a:p>
            <a:endParaRPr lang="en-US" dirty="0" smtClean="0"/>
          </a:p>
          <a:p>
            <a:endParaRPr lang="en-US" dirty="0"/>
          </a:p>
        </p:txBody>
      </p:sp>
    </p:spTree>
    <p:extLst>
      <p:ext uri="{BB962C8B-B14F-4D97-AF65-F5344CB8AC3E}">
        <p14:creationId xmlns="" xmlns:p14="http://schemas.microsoft.com/office/powerpoint/2010/main" val="4231024141"/>
      </p:ext>
    </p:extLst>
  </p:cSld>
  <p:clrMapOvr>
    <a:masterClrMapping/>
  </p:clrMapOvr>
  <p:transition>
    <p:sndAc>
      <p:stSnd>
        <p:snd r:embed="rId3" name="hamme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Activities </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a:t>S</a:t>
            </a:r>
            <a:r>
              <a:rPr lang="en-US" sz="4000" dirty="0">
                <a:solidFill>
                  <a:schemeClr val="tx1"/>
                </a:solidFill>
              </a:rPr>
              <a:t>tudent-tenants will offer a defined list of creative and web services to client businesses at a discounted fixed rate. </a:t>
            </a:r>
            <a:endParaRPr lang="en-US" sz="4000" dirty="0" smtClean="0">
              <a:solidFill>
                <a:schemeClr val="tx1"/>
              </a:solidFill>
            </a:endParaRPr>
          </a:p>
          <a:p>
            <a:pPr marL="0" indent="0">
              <a:buNone/>
            </a:pPr>
            <a:endParaRPr lang="en-US" sz="4000" dirty="0">
              <a:solidFill>
                <a:schemeClr val="tx1"/>
              </a:solidFill>
            </a:endParaRPr>
          </a:p>
        </p:txBody>
      </p:sp>
    </p:spTree>
    <p:extLst>
      <p:ext uri="{BB962C8B-B14F-4D97-AF65-F5344CB8AC3E}">
        <p14:creationId xmlns="" xmlns:p14="http://schemas.microsoft.com/office/powerpoint/2010/main" val="2331280819"/>
      </p:ext>
    </p:extLst>
  </p:cSld>
  <p:clrMapOvr>
    <a:masterClrMapping/>
  </p:clrMapOvr>
  <p:transition>
    <p:sndAc>
      <p:stSnd>
        <p:snd r:embed="rId3" name="hamm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Activities</a:t>
            </a:r>
            <a:endParaRPr lang="en-US" dirty="0"/>
          </a:p>
        </p:txBody>
      </p:sp>
      <p:sp>
        <p:nvSpPr>
          <p:cNvPr id="3" name="Content Placeholder 2"/>
          <p:cNvSpPr>
            <a:spLocks noGrp="1"/>
          </p:cNvSpPr>
          <p:nvPr>
            <p:ph idx="1"/>
          </p:nvPr>
        </p:nvSpPr>
        <p:spPr>
          <a:xfrm>
            <a:off x="1600200" y="2038388"/>
            <a:ext cx="6705600" cy="3951337"/>
          </a:xfrm>
        </p:spPr>
        <p:txBody>
          <a:bodyPr>
            <a:normAutofit fontScale="85000" lnSpcReduction="20000"/>
          </a:bodyPr>
          <a:lstStyle/>
          <a:p>
            <a:r>
              <a:rPr lang="en-US" b="1" dirty="0" smtClean="0"/>
              <a:t>Package 1 </a:t>
            </a:r>
            <a:r>
              <a:rPr lang="en-US" dirty="0" smtClean="0"/>
              <a:t>– Logo.</a:t>
            </a:r>
          </a:p>
          <a:p>
            <a:pPr lvl="1"/>
            <a:r>
              <a:rPr lang="en-US" dirty="0" smtClean="0"/>
              <a:t>Logo development .</a:t>
            </a:r>
          </a:p>
          <a:p>
            <a:r>
              <a:rPr lang="en-US" b="1" dirty="0" smtClean="0"/>
              <a:t>Package 2</a:t>
            </a:r>
            <a:r>
              <a:rPr lang="en-US" dirty="0" smtClean="0"/>
              <a:t> – Branding.</a:t>
            </a:r>
          </a:p>
          <a:p>
            <a:pPr lvl="1"/>
            <a:r>
              <a:rPr lang="en-US" dirty="0" smtClean="0"/>
              <a:t>Letterhead – electronic and print.</a:t>
            </a:r>
          </a:p>
          <a:p>
            <a:pPr lvl="1"/>
            <a:r>
              <a:rPr lang="en-US" dirty="0" smtClean="0"/>
              <a:t>Business cards.</a:t>
            </a:r>
            <a:endParaRPr lang="en-US" dirty="0"/>
          </a:p>
          <a:p>
            <a:r>
              <a:rPr lang="en-US" b="1" dirty="0" smtClean="0"/>
              <a:t>Package 3 </a:t>
            </a:r>
            <a:r>
              <a:rPr lang="en-US" dirty="0" smtClean="0"/>
              <a:t>– Website.</a:t>
            </a:r>
          </a:p>
          <a:p>
            <a:pPr lvl="1"/>
            <a:r>
              <a:rPr lang="en-US" dirty="0" smtClean="0"/>
              <a:t>XXX pages.</a:t>
            </a:r>
          </a:p>
          <a:p>
            <a:pPr lvl="1"/>
            <a:r>
              <a:rPr lang="en-US" dirty="0" smtClean="0"/>
              <a:t>One form.</a:t>
            </a:r>
          </a:p>
          <a:p>
            <a:r>
              <a:rPr lang="en-US" b="1" dirty="0" smtClean="0"/>
              <a:t>Package 4</a:t>
            </a:r>
            <a:r>
              <a:rPr lang="en-US" dirty="0" smtClean="0"/>
              <a:t> – Marketing.</a:t>
            </a:r>
          </a:p>
          <a:p>
            <a:pPr lvl="1"/>
            <a:r>
              <a:rPr lang="en-US" dirty="0" err="1" smtClean="0"/>
              <a:t>Trifold</a:t>
            </a:r>
            <a:r>
              <a:rPr lang="en-US" dirty="0" smtClean="0"/>
              <a:t> brochure.</a:t>
            </a:r>
          </a:p>
          <a:p>
            <a:pPr lvl="1"/>
            <a:r>
              <a:rPr lang="en-US" dirty="0" smtClean="0"/>
              <a:t>Tradeshow Banner.</a:t>
            </a:r>
          </a:p>
          <a:p>
            <a:pPr lvl="1"/>
            <a:r>
              <a:rPr lang="en-US" dirty="0" smtClean="0"/>
              <a:t>4x4 Print </a:t>
            </a:r>
            <a:r>
              <a:rPr lang="en-US" dirty="0" err="1" smtClean="0"/>
              <a:t>Ad.</a:t>
            </a:r>
            <a:endParaRPr lang="en-US" dirty="0" smtClean="0"/>
          </a:p>
          <a:p>
            <a:pPr lvl="1"/>
            <a:r>
              <a:rPr lang="en-US" dirty="0" smtClean="0"/>
              <a:t>Web </a:t>
            </a:r>
            <a:r>
              <a:rPr lang="en-US" dirty="0" err="1" smtClean="0"/>
              <a:t>Ad.</a:t>
            </a:r>
            <a:endParaRPr lang="en-US" dirty="0" smtClean="0"/>
          </a:p>
          <a:p>
            <a:pPr lvl="1"/>
            <a:endParaRPr lang="en-US" dirty="0" smtClean="0"/>
          </a:p>
        </p:txBody>
      </p:sp>
    </p:spTree>
    <p:extLst>
      <p:ext uri="{BB962C8B-B14F-4D97-AF65-F5344CB8AC3E}">
        <p14:creationId xmlns="" xmlns:p14="http://schemas.microsoft.com/office/powerpoint/2010/main" val="1116650169"/>
      </p:ext>
    </p:extLst>
  </p:cSld>
  <p:clrMapOvr>
    <a:masterClrMapping/>
  </p:clrMapOvr>
  <p:transition>
    <p:sndAc>
      <p:stSnd>
        <p:snd r:embed="rId3" name="hammer.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Resources</a:t>
            </a:r>
            <a:endParaRPr lang="en-US" dirty="0"/>
          </a:p>
        </p:txBody>
      </p:sp>
      <p:sp>
        <p:nvSpPr>
          <p:cNvPr id="3" name="Content Placeholder 2"/>
          <p:cNvSpPr>
            <a:spLocks noGrp="1"/>
          </p:cNvSpPr>
          <p:nvPr>
            <p:ph idx="1"/>
          </p:nvPr>
        </p:nvSpPr>
        <p:spPr/>
        <p:txBody>
          <a:bodyPr/>
          <a:lstStyle/>
          <a:p>
            <a:r>
              <a:rPr lang="en-US" dirty="0" smtClean="0"/>
              <a:t>Project Management.</a:t>
            </a:r>
          </a:p>
          <a:p>
            <a:r>
              <a:rPr lang="en-US" dirty="0" smtClean="0"/>
              <a:t>A Business Incubator.</a:t>
            </a:r>
          </a:p>
          <a:p>
            <a:r>
              <a:rPr lang="en-US" dirty="0" smtClean="0"/>
              <a:t>Access to Students in Creative Fields.</a:t>
            </a:r>
          </a:p>
          <a:p>
            <a:r>
              <a:rPr lang="en-US" dirty="0" smtClean="0"/>
              <a:t>Faculty Support.</a:t>
            </a:r>
            <a:endParaRPr lang="en-US" dirty="0"/>
          </a:p>
        </p:txBody>
      </p:sp>
    </p:spTree>
    <p:extLst>
      <p:ext uri="{BB962C8B-B14F-4D97-AF65-F5344CB8AC3E}">
        <p14:creationId xmlns="" xmlns:p14="http://schemas.microsoft.com/office/powerpoint/2010/main" val="1428543667"/>
      </p:ext>
    </p:extLst>
  </p:cSld>
  <p:clrMapOvr>
    <a:masterClrMapping/>
  </p:clrMapOvr>
  <p:transition>
    <p:sndAc>
      <p:stSnd>
        <p:snd r:embed="rId3" name="hammer.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accent1">
                    <a:lumMod val="75000"/>
                  </a:schemeClr>
                </a:solidFill>
              </a:rPr>
              <a:t>June 2011</a:t>
            </a:r>
            <a:endParaRPr lang="en-US" dirty="0">
              <a:solidFill>
                <a:schemeClr val="accent1">
                  <a:lumMod val="75000"/>
                </a:schemeClr>
              </a:solidFill>
            </a:endParaRPr>
          </a:p>
        </p:txBody>
      </p:sp>
      <p:sp>
        <p:nvSpPr>
          <p:cNvPr id="3" name="Content Placeholder 2"/>
          <p:cNvSpPr>
            <a:spLocks noGrp="1"/>
          </p:cNvSpPr>
          <p:nvPr>
            <p:ph idx="1"/>
          </p:nvPr>
        </p:nvSpPr>
        <p:spPr>
          <a:xfrm>
            <a:off x="762000" y="2590800"/>
            <a:ext cx="4724400" cy="3951337"/>
          </a:xfrm>
        </p:spPr>
        <p:txBody>
          <a:bodyPr>
            <a:normAutofit/>
          </a:bodyPr>
          <a:lstStyle/>
          <a:p>
            <a:pPr marL="0" indent="0" algn="r">
              <a:buNone/>
            </a:pPr>
            <a:r>
              <a:rPr lang="en-US" sz="5400" dirty="0">
                <a:solidFill>
                  <a:schemeClr val="tx1"/>
                </a:solidFill>
              </a:rPr>
              <a:t>Students</a:t>
            </a:r>
            <a:br>
              <a:rPr lang="en-US" sz="5400" dirty="0">
                <a:solidFill>
                  <a:schemeClr val="tx1"/>
                </a:solidFill>
              </a:rPr>
            </a:br>
            <a:r>
              <a:rPr lang="en-US" sz="5400" dirty="0">
                <a:solidFill>
                  <a:schemeClr val="tx1"/>
                </a:solidFill>
              </a:rPr>
              <a:t>+ Equipment</a:t>
            </a:r>
            <a:br>
              <a:rPr lang="en-US" sz="5400" dirty="0">
                <a:solidFill>
                  <a:schemeClr val="tx1"/>
                </a:solidFill>
              </a:rPr>
            </a:br>
            <a:r>
              <a:rPr lang="en-US" sz="5400" dirty="0">
                <a:solidFill>
                  <a:schemeClr val="tx1"/>
                </a:solidFill>
              </a:rPr>
              <a:t>+ Clients</a:t>
            </a:r>
            <a:br>
              <a:rPr lang="en-US" sz="5400" dirty="0">
                <a:solidFill>
                  <a:schemeClr val="tx1"/>
                </a:solidFill>
              </a:rPr>
            </a:br>
            <a:r>
              <a:rPr lang="en-US" sz="5400" dirty="0">
                <a:solidFill>
                  <a:schemeClr val="tx1"/>
                </a:solidFill>
              </a:rPr>
              <a:t>Magic</a:t>
            </a:r>
          </a:p>
        </p:txBody>
      </p:sp>
      <p:cxnSp>
        <p:nvCxnSpPr>
          <p:cNvPr id="4" name="Straight Connector 3"/>
          <p:cNvCxnSpPr/>
          <p:nvPr/>
        </p:nvCxnSpPr>
        <p:spPr>
          <a:xfrm>
            <a:off x="1447800" y="5094337"/>
            <a:ext cx="4038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50611307"/>
      </p:ext>
    </p:extLst>
  </p:cSld>
  <p:clrMapOvr>
    <a:masterClrMapping/>
  </p:clrMapOvr>
  <p:transition>
    <p:sndAc>
      <p:stSnd>
        <p:snd r:embed="rId3" name="hamme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Lessons, Insights</a:t>
            </a:r>
            <a:endParaRPr lang="en-US" dirty="0"/>
          </a:p>
        </p:txBody>
      </p:sp>
      <p:sp>
        <p:nvSpPr>
          <p:cNvPr id="3" name="Content Placeholder 2"/>
          <p:cNvSpPr>
            <a:spLocks noGrp="1"/>
          </p:cNvSpPr>
          <p:nvPr>
            <p:ph idx="1"/>
          </p:nvPr>
        </p:nvSpPr>
        <p:spPr>
          <a:xfrm>
            <a:off x="838200" y="4114800"/>
            <a:ext cx="7467600" cy="1874925"/>
          </a:xfrm>
        </p:spPr>
        <p:txBody>
          <a:bodyPr>
            <a:normAutofit/>
          </a:bodyPr>
          <a:lstStyle/>
          <a:p>
            <a:pPr marL="0" indent="0" algn="r">
              <a:spcBef>
                <a:spcPts val="5400"/>
              </a:spcBef>
              <a:buNone/>
            </a:pPr>
            <a:r>
              <a:rPr lang="en-US" sz="5400" dirty="0" smtClean="0"/>
              <a:t>RUN, RUN VERY FAST and FAR, FAR AWAY….</a:t>
            </a:r>
            <a:endParaRPr lang="en-US" sz="5400" dirty="0"/>
          </a:p>
        </p:txBody>
      </p:sp>
    </p:spTree>
    <p:extLst>
      <p:ext uri="{BB962C8B-B14F-4D97-AF65-F5344CB8AC3E}">
        <p14:creationId xmlns="" xmlns:p14="http://schemas.microsoft.com/office/powerpoint/2010/main" val="4011285857"/>
      </p:ext>
    </p:extLst>
  </p:cSld>
  <p:clrMapOvr>
    <a:masterClrMapping/>
  </p:clrMapOvr>
  <p:transition>
    <p:sndAc>
      <p:stSnd>
        <p:snd r:embed="rId3" name="hamm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accent1">
                    <a:lumMod val="75000"/>
                  </a:schemeClr>
                </a:solidFill>
              </a:rPr>
              <a:t>June 2011</a:t>
            </a:r>
            <a:endParaRPr lang="en-US" dirty="0">
              <a:solidFill>
                <a:schemeClr val="accent1">
                  <a:lumMod val="75000"/>
                </a:schemeClr>
              </a:solidFill>
            </a:endParaRPr>
          </a:p>
        </p:txBody>
      </p:sp>
      <p:sp>
        <p:nvSpPr>
          <p:cNvPr id="3" name="Content Placeholder 2"/>
          <p:cNvSpPr>
            <a:spLocks noGrp="1"/>
          </p:cNvSpPr>
          <p:nvPr>
            <p:ph idx="1"/>
          </p:nvPr>
        </p:nvSpPr>
        <p:spPr>
          <a:xfrm>
            <a:off x="762000" y="2590800"/>
            <a:ext cx="4724400" cy="3951337"/>
          </a:xfrm>
        </p:spPr>
        <p:txBody>
          <a:bodyPr>
            <a:normAutofit/>
          </a:bodyPr>
          <a:lstStyle/>
          <a:p>
            <a:pPr marL="0" indent="0" algn="r">
              <a:buNone/>
            </a:pPr>
            <a:r>
              <a:rPr lang="en-US" sz="5400" dirty="0">
                <a:solidFill>
                  <a:schemeClr val="tx1"/>
                </a:solidFill>
              </a:rPr>
              <a:t>Students</a:t>
            </a:r>
            <a:br>
              <a:rPr lang="en-US" sz="5400" dirty="0">
                <a:solidFill>
                  <a:schemeClr val="tx1"/>
                </a:solidFill>
              </a:rPr>
            </a:br>
            <a:r>
              <a:rPr lang="en-US" sz="5400" dirty="0">
                <a:solidFill>
                  <a:schemeClr val="tx1"/>
                </a:solidFill>
              </a:rPr>
              <a:t>+ Equipment</a:t>
            </a:r>
            <a:br>
              <a:rPr lang="en-US" sz="5400" dirty="0">
                <a:solidFill>
                  <a:schemeClr val="tx1"/>
                </a:solidFill>
              </a:rPr>
            </a:br>
            <a:r>
              <a:rPr lang="en-US" sz="5400" dirty="0">
                <a:solidFill>
                  <a:schemeClr val="tx1"/>
                </a:solidFill>
              </a:rPr>
              <a:t>+ Clients</a:t>
            </a:r>
            <a:br>
              <a:rPr lang="en-US" sz="5400" dirty="0">
                <a:solidFill>
                  <a:schemeClr val="tx1"/>
                </a:solidFill>
              </a:rPr>
            </a:br>
            <a:r>
              <a:rPr lang="en-US" sz="5400" dirty="0">
                <a:solidFill>
                  <a:schemeClr val="tx1"/>
                </a:solidFill>
              </a:rPr>
              <a:t>Magic</a:t>
            </a:r>
          </a:p>
        </p:txBody>
      </p:sp>
      <p:cxnSp>
        <p:nvCxnSpPr>
          <p:cNvPr id="4" name="Straight Connector 3"/>
          <p:cNvCxnSpPr/>
          <p:nvPr/>
        </p:nvCxnSpPr>
        <p:spPr>
          <a:xfrm>
            <a:off x="1447800" y="5094337"/>
            <a:ext cx="4038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4372405"/>
      </p:ext>
    </p:extLst>
  </p:cSld>
  <p:clrMapOvr>
    <a:masterClrMapping/>
  </p:clrMapOvr>
  <p:transition>
    <p:sndAc>
      <p:stSnd>
        <p:snd r:embed="rId3" name="hamme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381000"/>
            <a:ext cx="3112670" cy="990600"/>
          </a:xfrm>
        </p:spPr>
        <p:txBody>
          <a:bodyPr/>
          <a:lstStyle/>
          <a:p>
            <a:pPr algn="l"/>
            <a:r>
              <a:rPr lang="en-US" dirty="0" smtClean="0"/>
              <a:t>Partners</a:t>
            </a:r>
            <a:endParaRPr lang="en-US" dirty="0"/>
          </a:p>
        </p:txBody>
      </p:sp>
      <p:sp>
        <p:nvSpPr>
          <p:cNvPr id="7" name="Rounded Rectangle 6" descr="The partners of the creative services incubator include the Eastern Leaders Group, Ann Arbor Spark, and Washtenaw Community College"/>
          <p:cNvSpPr/>
          <p:nvPr/>
        </p:nvSpPr>
        <p:spPr>
          <a:xfrm>
            <a:off x="2311400" y="990600"/>
            <a:ext cx="1905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Eastern Leaders Group</a:t>
            </a:r>
            <a:endParaRPr lang="en-US" dirty="0"/>
          </a:p>
        </p:txBody>
      </p:sp>
      <p:sp>
        <p:nvSpPr>
          <p:cNvPr id="16" name="7-Point Star 15" descr="The partners of the creative services incubator include the Eastern Leaders Group, Ann Arbor Spark, and Washtenaw Community College"/>
          <p:cNvSpPr/>
          <p:nvPr/>
        </p:nvSpPr>
        <p:spPr>
          <a:xfrm>
            <a:off x="1739900" y="2590800"/>
            <a:ext cx="2971800" cy="2819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Creative Services Business Incubator</a:t>
            </a:r>
          </a:p>
        </p:txBody>
      </p:sp>
      <p:sp>
        <p:nvSpPr>
          <p:cNvPr id="17" name="Rounded Rectangle 16" descr="The partners of the creative services incubator include the Eastern Leaders Group, Ann Arbor Spark, and Washtenaw Community College"/>
          <p:cNvSpPr/>
          <p:nvPr/>
        </p:nvSpPr>
        <p:spPr>
          <a:xfrm>
            <a:off x="4965700" y="2203622"/>
            <a:ext cx="1905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 Arbor SPARK</a:t>
            </a:r>
            <a:endParaRPr lang="en-US" dirty="0"/>
          </a:p>
        </p:txBody>
      </p:sp>
      <p:sp>
        <p:nvSpPr>
          <p:cNvPr id="18" name="Rounded Rectangle 17" descr="The partners of the creative services incubator include the Eastern Leaders Group, Ann Arbor Spark, and Washtenaw Community College"/>
          <p:cNvSpPr/>
          <p:nvPr/>
        </p:nvSpPr>
        <p:spPr>
          <a:xfrm>
            <a:off x="5562600" y="4495800"/>
            <a:ext cx="1905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Washtenaw Community College</a:t>
            </a:r>
            <a:endParaRPr lang="en-US" dirty="0"/>
          </a:p>
        </p:txBody>
      </p:sp>
      <p:cxnSp>
        <p:nvCxnSpPr>
          <p:cNvPr id="20" name="Straight Arrow Connector 19" descr="The partners of the creative services incubator include the Eastern Leaders Group, Ann Arbor Spark, and Washtenaw Community College"/>
          <p:cNvCxnSpPr/>
          <p:nvPr/>
        </p:nvCxnSpPr>
        <p:spPr>
          <a:xfrm>
            <a:off x="2806700" y="2057400"/>
            <a:ext cx="76200" cy="679622"/>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descr="The partners of the creative services incubator include the Eastern Leaders Group, Ann Arbor Spark, and Washtenaw Community College"/>
          <p:cNvCxnSpPr/>
          <p:nvPr/>
        </p:nvCxnSpPr>
        <p:spPr>
          <a:xfrm flipH="1">
            <a:off x="4483100" y="3248111"/>
            <a:ext cx="482600" cy="485689"/>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descr="The partners of the creative services incubator include the Eastern Leaders Group, Ann Arbor Spark, and Washtenaw Community College"/>
          <p:cNvCxnSpPr/>
          <p:nvPr/>
        </p:nvCxnSpPr>
        <p:spPr>
          <a:xfrm flipH="1" flipV="1">
            <a:off x="4711700" y="4851400"/>
            <a:ext cx="685800" cy="203200"/>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1266130"/>
      </p:ext>
    </p:extLst>
  </p:cSld>
  <p:clrMapOvr>
    <a:masterClrMapping/>
  </p:clrMapOvr>
  <p:transition>
    <p:sndAc>
      <p:stSnd>
        <p:snd r:embed="rId3" name="hamme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rc 44"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SpPr/>
          <p:nvPr/>
        </p:nvSpPr>
        <p:spPr>
          <a:xfrm>
            <a:off x="1371600" y="2590800"/>
            <a:ext cx="2959100" cy="2954466"/>
          </a:xfrm>
          <a:prstGeom prst="arc">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a:off x="-1523999" y="2251455"/>
            <a:ext cx="9006566" cy="3719555"/>
          </a:xfrm>
          <a:prstGeom prst="arc">
            <a:avLst>
              <a:gd name="adj1" fmla="val 16200000"/>
              <a:gd name="adj2" fmla="val 21365209"/>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SpPr>
            <a:spLocks noGrp="1"/>
          </p:cNvSpPr>
          <p:nvPr>
            <p:ph type="title"/>
          </p:nvPr>
        </p:nvSpPr>
        <p:spPr>
          <a:xfrm>
            <a:off x="5638800" y="381000"/>
            <a:ext cx="3112670" cy="990600"/>
          </a:xfrm>
        </p:spPr>
        <p:txBody>
          <a:bodyPr/>
          <a:lstStyle/>
          <a:p>
            <a:pPr algn="l"/>
            <a:r>
              <a:rPr lang="en-US" dirty="0" smtClean="0"/>
              <a:t>Partners</a:t>
            </a:r>
            <a:endParaRPr lang="en-US" dirty="0"/>
          </a:p>
        </p:txBody>
      </p:sp>
      <p:sp>
        <p:nvSpPr>
          <p:cNvPr id="7" name="Rounded Rectangle 6"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SpPr/>
          <p:nvPr/>
        </p:nvSpPr>
        <p:spPr>
          <a:xfrm>
            <a:off x="723900" y="2133600"/>
            <a:ext cx="1905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Eastern Leaders Group</a:t>
            </a:r>
            <a:endParaRPr lang="en-US" dirty="0"/>
          </a:p>
        </p:txBody>
      </p:sp>
      <p:sp>
        <p:nvSpPr>
          <p:cNvPr id="8" name="Rounded Rectangle 7"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SpPr/>
          <p:nvPr/>
        </p:nvSpPr>
        <p:spPr>
          <a:xfrm>
            <a:off x="457200" y="685800"/>
            <a:ext cx="1828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Washtenaw County</a:t>
            </a:r>
          </a:p>
        </p:txBody>
      </p:sp>
      <p:sp>
        <p:nvSpPr>
          <p:cNvPr id="10" name="Rounded Rectangle 9"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SpPr/>
          <p:nvPr/>
        </p:nvSpPr>
        <p:spPr>
          <a:xfrm>
            <a:off x="6256564" y="3471132"/>
            <a:ext cx="2430235" cy="872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WCC Administration</a:t>
            </a:r>
          </a:p>
          <a:p>
            <a:pPr algn="ctr"/>
            <a:r>
              <a:rPr lang="en-US" dirty="0" smtClean="0"/>
              <a:t>President &amp; VP</a:t>
            </a:r>
          </a:p>
        </p:txBody>
      </p:sp>
      <p:sp>
        <p:nvSpPr>
          <p:cNvPr id="11" name="Rounded Rectangle 10"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SpPr/>
          <p:nvPr/>
        </p:nvSpPr>
        <p:spPr>
          <a:xfrm>
            <a:off x="6477000" y="5791200"/>
            <a:ext cx="1752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WCC Faculty</a:t>
            </a:r>
          </a:p>
        </p:txBody>
      </p:sp>
      <p:sp>
        <p:nvSpPr>
          <p:cNvPr id="16" name="7-Point Star 15"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SpPr/>
          <p:nvPr/>
        </p:nvSpPr>
        <p:spPr>
          <a:xfrm>
            <a:off x="152400" y="3733800"/>
            <a:ext cx="2971800" cy="2819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Creative Services Business Incubator</a:t>
            </a:r>
          </a:p>
        </p:txBody>
      </p:sp>
      <p:sp>
        <p:nvSpPr>
          <p:cNvPr id="17" name="Rounded Rectangle 16"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SpPr/>
          <p:nvPr/>
        </p:nvSpPr>
        <p:spPr>
          <a:xfrm>
            <a:off x="3378200" y="3346622"/>
            <a:ext cx="1905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 Arbor SPARK</a:t>
            </a:r>
            <a:endParaRPr lang="en-US" dirty="0"/>
          </a:p>
        </p:txBody>
      </p:sp>
      <p:sp>
        <p:nvSpPr>
          <p:cNvPr id="18" name="Rounded Rectangle 17"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SpPr/>
          <p:nvPr/>
        </p:nvSpPr>
        <p:spPr>
          <a:xfrm>
            <a:off x="3975100" y="5638800"/>
            <a:ext cx="1905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Washtenaw Community College</a:t>
            </a:r>
            <a:endParaRPr lang="en-US" dirty="0"/>
          </a:p>
        </p:txBody>
      </p:sp>
      <p:cxnSp>
        <p:nvCxnSpPr>
          <p:cNvPr id="20" name="Straight Arrow Connector 19"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CxnSpPr/>
          <p:nvPr/>
        </p:nvCxnSpPr>
        <p:spPr>
          <a:xfrm>
            <a:off x="1219200" y="3200400"/>
            <a:ext cx="76200" cy="679622"/>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CxnSpPr/>
          <p:nvPr/>
        </p:nvCxnSpPr>
        <p:spPr>
          <a:xfrm flipH="1">
            <a:off x="2895600" y="4391111"/>
            <a:ext cx="482600" cy="485689"/>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CxnSpPr/>
          <p:nvPr/>
        </p:nvCxnSpPr>
        <p:spPr>
          <a:xfrm flipH="1" flipV="1">
            <a:off x="3124200" y="5994400"/>
            <a:ext cx="685800" cy="203200"/>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CxnSpPr/>
          <p:nvPr/>
        </p:nvCxnSpPr>
        <p:spPr>
          <a:xfrm>
            <a:off x="1143000" y="1495167"/>
            <a:ext cx="76200" cy="451022"/>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CxnSpPr/>
          <p:nvPr/>
        </p:nvCxnSpPr>
        <p:spPr>
          <a:xfrm>
            <a:off x="7456716" y="4435193"/>
            <a:ext cx="0" cy="381736"/>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CxnSpPr/>
          <p:nvPr/>
        </p:nvCxnSpPr>
        <p:spPr>
          <a:xfrm flipH="1">
            <a:off x="5969000" y="6197600"/>
            <a:ext cx="381000" cy="0"/>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CxnSpPr/>
          <p:nvPr/>
        </p:nvCxnSpPr>
        <p:spPr>
          <a:xfrm flipH="1">
            <a:off x="2671256" y="2251456"/>
            <a:ext cx="465644" cy="0"/>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CxnSpPr/>
          <p:nvPr/>
        </p:nvCxnSpPr>
        <p:spPr>
          <a:xfrm flipH="1" flipV="1">
            <a:off x="2671255" y="2558142"/>
            <a:ext cx="359790" cy="45299"/>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SpPr/>
          <p:nvPr/>
        </p:nvSpPr>
        <p:spPr>
          <a:xfrm>
            <a:off x="6278335" y="4876800"/>
            <a:ext cx="2408463"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WCC Administration Project Management</a:t>
            </a:r>
          </a:p>
        </p:txBody>
      </p:sp>
      <p:cxnSp>
        <p:nvCxnSpPr>
          <p:cNvPr id="24" name="Straight Arrow Connector 23" descr="This grpahic gives a more detailed representation of the partnerships involved in the Creative Services Incubator. Washtenaw County along with the washtenaw community college administration president and vice president, and ann arbor spark are providing support to the eastern leaders group. The WCC Administration President and VP are giving help to the WCC Project management team. The WCC project management team along with faculty are providing support to the Creative services incubator along with the Eastern Leaders Group and Ann Arbor SPARK."/>
          <p:cNvCxnSpPr/>
          <p:nvPr/>
        </p:nvCxnSpPr>
        <p:spPr>
          <a:xfrm flipH="1">
            <a:off x="5740400" y="5295900"/>
            <a:ext cx="419100" cy="249366"/>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04480065"/>
      </p:ext>
    </p:extLst>
  </p:cSld>
  <p:clrMapOvr>
    <a:masterClrMapping/>
  </p:clrMapOvr>
  <p:transition>
    <p:sndAc>
      <p:stSnd>
        <p:snd r:embed="rId3" name="hamm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6230" y="201930"/>
            <a:ext cx="8511540" cy="6454140"/>
          </a:xfrm>
          <a:prstGeom prst="rect">
            <a:avLst/>
          </a:prstGeom>
        </p:spPr>
      </p:pic>
    </p:spTree>
    <p:extLst>
      <p:ext uri="{BB962C8B-B14F-4D97-AF65-F5344CB8AC3E}">
        <p14:creationId xmlns="" xmlns:p14="http://schemas.microsoft.com/office/powerpoint/2010/main" val="1983487535"/>
      </p:ext>
    </p:extLst>
  </p:cSld>
  <p:clrMapOvr>
    <a:masterClrMapping/>
  </p:clrMapOvr>
  <p:transition>
    <p:sndAc>
      <p:stSnd>
        <p:snd r:embed="rId3" name="hamm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rc 44"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rot="20348044">
            <a:off x="904389" y="1870427"/>
            <a:ext cx="2565151" cy="1102539"/>
          </a:xfrm>
          <a:prstGeom prst="arc">
            <a:avLst>
              <a:gd name="adj1" fmla="val 16566519"/>
              <a:gd name="adj2" fmla="val 0"/>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descr="The customer relationship chart is very similar to the web of partnerships. However added to the process are the Washtenaw Community College Student-tenants along with a creative Review Committee. Also, the client businesses are included being the primary customer."/>
          <p:cNvSpPr>
            <a:spLocks noGrp="1"/>
          </p:cNvSpPr>
          <p:nvPr>
            <p:ph type="title"/>
          </p:nvPr>
        </p:nvSpPr>
        <p:spPr>
          <a:xfrm>
            <a:off x="4989492" y="253855"/>
            <a:ext cx="3960631" cy="1587500"/>
          </a:xfrm>
        </p:spPr>
        <p:txBody>
          <a:bodyPr/>
          <a:lstStyle/>
          <a:p>
            <a:pPr algn="l"/>
            <a:r>
              <a:rPr lang="en-US" dirty="0" smtClean="0"/>
              <a:t>Customer Relationships</a:t>
            </a:r>
            <a:endParaRPr lang="en-US" dirty="0"/>
          </a:p>
        </p:txBody>
      </p:sp>
      <p:sp>
        <p:nvSpPr>
          <p:cNvPr id="7" name="Rounded Rectangle 6"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330620" y="1295401"/>
            <a:ext cx="157438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Eastern Leaders Group</a:t>
            </a:r>
            <a:endParaRPr lang="en-US" dirty="0"/>
          </a:p>
        </p:txBody>
      </p:sp>
      <p:sp>
        <p:nvSpPr>
          <p:cNvPr id="8" name="Rounded Rectangle 7"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205849" y="271192"/>
            <a:ext cx="1511405" cy="623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Washtenaw County</a:t>
            </a:r>
          </a:p>
        </p:txBody>
      </p:sp>
      <p:sp>
        <p:nvSpPr>
          <p:cNvPr id="11" name="Rounded Rectangle 10"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7466970" y="4887814"/>
            <a:ext cx="1448430" cy="55418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WCC Faculty</a:t>
            </a:r>
          </a:p>
        </p:txBody>
      </p:sp>
      <p:sp>
        <p:nvSpPr>
          <p:cNvPr id="14" name="Rounded Rectangle 13"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3675114" y="3257223"/>
            <a:ext cx="1430286" cy="483505"/>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Advisory Committee</a:t>
            </a:r>
            <a:endParaRPr lang="en-US" dirty="0"/>
          </a:p>
        </p:txBody>
      </p:sp>
      <p:sp>
        <p:nvSpPr>
          <p:cNvPr id="15" name="Rounded Rectangle 14"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6658983" y="5943600"/>
            <a:ext cx="1391912" cy="762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Creative Review Committee</a:t>
            </a:r>
            <a:endParaRPr lang="en-US" dirty="0"/>
          </a:p>
        </p:txBody>
      </p:sp>
      <p:sp>
        <p:nvSpPr>
          <p:cNvPr id="16" name="7-Point Star 15"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374760" y="2659751"/>
            <a:ext cx="2456033" cy="2563091"/>
          </a:xfrm>
          <a:prstGeom prst="star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Creative Services Business Incubator</a:t>
            </a:r>
          </a:p>
        </p:txBody>
      </p:sp>
      <p:sp>
        <p:nvSpPr>
          <p:cNvPr id="17" name="Rounded Rectangle 16"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3228214" y="2286000"/>
            <a:ext cx="1574380" cy="831273"/>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 Arbor SPARK</a:t>
            </a:r>
            <a:endParaRPr lang="en-US" dirty="0"/>
          </a:p>
        </p:txBody>
      </p:sp>
      <p:sp>
        <p:nvSpPr>
          <p:cNvPr id="18" name="Rounded Rectangle 17"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5264832" y="4483872"/>
            <a:ext cx="1574380" cy="83127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Washtenaw Community College</a:t>
            </a:r>
            <a:endParaRPr lang="en-US" dirty="0"/>
          </a:p>
        </p:txBody>
      </p:sp>
      <p:cxnSp>
        <p:nvCxnSpPr>
          <p:cNvPr id="20" name="Straight Arrow Connector 19"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a:off x="515451" y="5387501"/>
            <a:ext cx="272940" cy="209788"/>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flipH="1" flipV="1">
            <a:off x="2942621" y="4267200"/>
            <a:ext cx="2057506" cy="746602"/>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flipV="1">
            <a:off x="788391" y="894649"/>
            <a:ext cx="1" cy="366115"/>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flipH="1">
            <a:off x="6331697" y="4180703"/>
            <a:ext cx="220414" cy="205011"/>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a:off x="7979750" y="4385714"/>
            <a:ext cx="0" cy="455337"/>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flipH="1">
            <a:off x="6052022" y="2574735"/>
            <a:ext cx="483427" cy="1708473"/>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a:off x="3361939" y="1912108"/>
            <a:ext cx="219838" cy="373892"/>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sp>
        <p:nvSpPr>
          <p:cNvPr id="24" name="Oval 23"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3831362" y="5791200"/>
            <a:ext cx="1883638" cy="9144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WCC Student-Tenants</a:t>
            </a:r>
            <a:endParaRPr lang="en-US" dirty="0"/>
          </a:p>
        </p:txBody>
      </p:sp>
      <p:sp>
        <p:nvSpPr>
          <p:cNvPr id="32" name="Oval 31"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325112" y="5638800"/>
            <a:ext cx="1808488"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 Businesses</a:t>
            </a:r>
            <a:endParaRPr lang="en-US" dirty="0"/>
          </a:p>
        </p:txBody>
      </p:sp>
      <p:cxnSp>
        <p:nvCxnSpPr>
          <p:cNvPr id="26" name="Straight Arrow Connector 25"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a:off x="4068634" y="3847093"/>
            <a:ext cx="503366" cy="187483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flipH="1" flipV="1">
            <a:off x="5749282" y="6367369"/>
            <a:ext cx="676982" cy="2099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flipH="1">
            <a:off x="5311896" y="5441996"/>
            <a:ext cx="168836" cy="279933"/>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flipH="1">
            <a:off x="2225796" y="6388366"/>
            <a:ext cx="1387826" cy="0"/>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a:off x="2417724" y="4800600"/>
            <a:ext cx="1413638" cy="1104291"/>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flipH="1">
            <a:off x="5749283" y="5222842"/>
            <a:ext cx="1605656" cy="72075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75" name="Arc 74"/>
          <p:cNvSpPr/>
          <p:nvPr/>
        </p:nvSpPr>
        <p:spPr>
          <a:xfrm rot="11250726">
            <a:off x="295045" y="-498315"/>
            <a:ext cx="1365360" cy="5956592"/>
          </a:xfrm>
          <a:prstGeom prst="arc">
            <a:avLst>
              <a:gd name="adj1" fmla="val 16170009"/>
              <a:gd name="adj2" fmla="val 0"/>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9" name="Straight Arrow Connector 78"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flipH="1">
            <a:off x="2417724" y="2673997"/>
            <a:ext cx="639171" cy="337412"/>
          </a:xfrm>
          <a:prstGeom prst="straightConnector1">
            <a:avLst/>
          </a:prstGeom>
          <a:ln w="44450">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a:off x="3361939" y="3243285"/>
            <a:ext cx="829061" cy="2478644"/>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6622568" y="2023333"/>
            <a:ext cx="2430235" cy="87226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WCC Administration</a:t>
            </a:r>
          </a:p>
          <a:p>
            <a:pPr algn="ctr"/>
            <a:r>
              <a:rPr lang="en-US" dirty="0" smtClean="0"/>
              <a:t>President &amp; VP</a:t>
            </a:r>
          </a:p>
        </p:txBody>
      </p:sp>
      <p:cxnSp>
        <p:nvCxnSpPr>
          <p:cNvPr id="34" name="Straight Arrow Connector 33"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flipH="1">
            <a:off x="7772400" y="2921403"/>
            <a:ext cx="14966" cy="355197"/>
          </a:xfrm>
          <a:prstGeom prst="straightConnector1">
            <a:avLst/>
          </a:prstGeom>
          <a:ln w="47625" cmpd="sng">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descr="The customer relationship chart is very similar to the web of partnerships. However added to the process are the Washtenaw Community College Student-tenants along with a creative Review Committee. Also, the client businesses are included being the primary customer."/>
          <p:cNvSpPr/>
          <p:nvPr/>
        </p:nvSpPr>
        <p:spPr>
          <a:xfrm>
            <a:off x="6644339" y="3310668"/>
            <a:ext cx="2408463" cy="838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WCC Administration Project Management</a:t>
            </a:r>
          </a:p>
        </p:txBody>
      </p:sp>
      <p:cxnSp>
        <p:nvCxnSpPr>
          <p:cNvPr id="21" name="Straight Arrow Connector 20"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a:off x="2133600" y="1449750"/>
            <a:ext cx="4308304" cy="83625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descr="The customer relationship chart is very similar to the web of partnerships. However added to the process are the Washtenaw Community College Student-tenants along with a creative Review Committee. Also, the client businesses are included being the primary customer."/>
          <p:cNvCxnSpPr/>
          <p:nvPr/>
        </p:nvCxnSpPr>
        <p:spPr>
          <a:xfrm flipH="1">
            <a:off x="7554107" y="5471344"/>
            <a:ext cx="278105" cy="433547"/>
          </a:xfrm>
          <a:prstGeom prst="straightConnector1">
            <a:avLst/>
          </a:prstGeom>
          <a:ln w="444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90735946"/>
      </p:ext>
    </p:extLst>
  </p:cSld>
  <p:clrMapOvr>
    <a:masterClrMapping/>
  </p:clrMapOvr>
  <p:transition>
    <p:sndAc>
      <p:stSnd>
        <p:snd r:embed="rId3" name="hamm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3657600"/>
            <a:ext cx="4688640" cy="3200400"/>
          </a:xfrm>
        </p:spPr>
        <p:txBody>
          <a:bodyPr/>
          <a:lstStyle/>
          <a:p>
            <a:r>
              <a:rPr lang="en-US" dirty="0" smtClean="0"/>
              <a:t>“The” </a:t>
            </a:r>
            <a:br>
              <a:rPr lang="en-US" dirty="0" smtClean="0"/>
            </a:br>
            <a:r>
              <a:rPr lang="en-US" dirty="0" smtClean="0"/>
              <a:t>Value Proposition</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061312455"/>
              </p:ext>
            </p:extLst>
          </p:nvPr>
        </p:nvGraphicFramePr>
        <p:xfrm>
          <a:off x="-1066800" y="228600"/>
          <a:ext cx="8229600" cy="6142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997411008"/>
      </p:ext>
    </p:extLst>
  </p:cSld>
  <p:clrMapOvr>
    <a:masterClrMapping/>
  </p:clrMapOvr>
  <p:transition>
    <p:sndAc>
      <p:stSnd>
        <p:snd r:embed="rId3" name="hamm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Occupational Faculty</a:t>
            </a:r>
            <a:endParaRPr lang="en-US" dirty="0"/>
          </a:p>
        </p:txBody>
      </p:sp>
      <p:sp>
        <p:nvSpPr>
          <p:cNvPr id="3" name="Content Placeholder 2"/>
          <p:cNvSpPr>
            <a:spLocks noGrp="1"/>
          </p:cNvSpPr>
          <p:nvPr>
            <p:ph idx="1"/>
          </p:nvPr>
        </p:nvSpPr>
        <p:spPr/>
        <p:txBody>
          <a:bodyPr/>
          <a:lstStyle/>
          <a:p>
            <a:r>
              <a:rPr lang="en-US" dirty="0" smtClean="0"/>
              <a:t>Classroom instruction that prepares students for employment.</a:t>
            </a:r>
          </a:p>
          <a:p>
            <a:r>
              <a:rPr lang="en-US" dirty="0" smtClean="0"/>
              <a:t>Filter through a </a:t>
            </a:r>
            <a:r>
              <a:rPr lang="en-US" dirty="0"/>
              <a:t>h</a:t>
            </a:r>
            <a:r>
              <a:rPr lang="en-US" dirty="0" smtClean="0"/>
              <a:t>igh number of requests from outsiders.</a:t>
            </a:r>
          </a:p>
          <a:p>
            <a:r>
              <a:rPr lang="en-US" dirty="0" smtClean="0"/>
              <a:t>Provide meaningful experiences for students to prepare them for employment.</a:t>
            </a:r>
          </a:p>
          <a:p>
            <a:r>
              <a:rPr lang="en-US" dirty="0" smtClean="0"/>
              <a:t>Protect students from getting taken advantage of.</a:t>
            </a:r>
          </a:p>
          <a:p>
            <a:r>
              <a:rPr lang="en-US" dirty="0" smtClean="0"/>
              <a:t>Protect reputation of college.</a:t>
            </a:r>
          </a:p>
          <a:p>
            <a:r>
              <a:rPr lang="en-US" dirty="0" smtClean="0"/>
              <a:t>Protect personal reputation.</a:t>
            </a:r>
          </a:p>
          <a:p>
            <a:endParaRPr lang="en-US" dirty="0" smtClean="0"/>
          </a:p>
          <a:p>
            <a:endParaRPr lang="en-US" dirty="0" smtClean="0"/>
          </a:p>
          <a:p>
            <a:endParaRPr lang="en-US" dirty="0"/>
          </a:p>
        </p:txBody>
      </p:sp>
    </p:spTree>
    <p:extLst>
      <p:ext uri="{BB962C8B-B14F-4D97-AF65-F5344CB8AC3E}">
        <p14:creationId xmlns="" xmlns:p14="http://schemas.microsoft.com/office/powerpoint/2010/main" val="2377782817"/>
      </p:ext>
    </p:extLst>
  </p:cSld>
  <p:clrMapOvr>
    <a:masterClrMapping/>
  </p:clrMapOvr>
  <p:transition>
    <p:sndAc>
      <p:stSnd>
        <p:snd r:embed="rId3" name="hammer.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Timelines</a:t>
            </a:r>
            <a:endParaRPr lang="en-US" dirty="0"/>
          </a:p>
        </p:txBody>
      </p:sp>
      <p:sp>
        <p:nvSpPr>
          <p:cNvPr id="3" name="Content Placeholder 2"/>
          <p:cNvSpPr>
            <a:spLocks noGrp="1"/>
          </p:cNvSpPr>
          <p:nvPr>
            <p:ph idx="1"/>
          </p:nvPr>
        </p:nvSpPr>
        <p:spPr/>
        <p:txBody>
          <a:bodyPr/>
          <a:lstStyle/>
          <a:p>
            <a:pPr marL="171450" indent="-171450">
              <a:buFontTx/>
              <a:buChar char="-"/>
            </a:pPr>
            <a:r>
              <a:rPr lang="en-US" dirty="0"/>
              <a:t>2010 – idea </a:t>
            </a:r>
            <a:r>
              <a:rPr lang="en-US" dirty="0" smtClean="0"/>
              <a:t>emerged.</a:t>
            </a:r>
            <a:endParaRPr lang="en-US" dirty="0"/>
          </a:p>
          <a:p>
            <a:pPr marL="171450" indent="-171450">
              <a:buFontTx/>
              <a:buChar char="-"/>
            </a:pPr>
            <a:r>
              <a:rPr lang="en-US" dirty="0"/>
              <a:t>Spring 2011 Feasibility Study </a:t>
            </a:r>
            <a:r>
              <a:rPr lang="en-US" dirty="0" smtClean="0"/>
              <a:t>complete.</a:t>
            </a:r>
            <a:endParaRPr lang="en-US" dirty="0"/>
          </a:p>
          <a:p>
            <a:pPr marL="171450" indent="-171450">
              <a:buFontTx/>
              <a:buChar char="-"/>
            </a:pPr>
            <a:r>
              <a:rPr lang="en-US" dirty="0"/>
              <a:t>Summer 2011 WCC </a:t>
            </a:r>
            <a:r>
              <a:rPr lang="en-US" dirty="0" smtClean="0"/>
              <a:t>became partner.</a:t>
            </a:r>
            <a:endParaRPr lang="en-US" dirty="0"/>
          </a:p>
          <a:p>
            <a:pPr marL="171450" indent="-171450">
              <a:buFontTx/>
              <a:buChar char="-"/>
            </a:pPr>
            <a:r>
              <a:rPr lang="en-US" dirty="0"/>
              <a:t>Fall 2012 Launch </a:t>
            </a:r>
            <a:r>
              <a:rPr lang="en-US" dirty="0" smtClean="0"/>
              <a:t>Incubator.</a:t>
            </a:r>
            <a:endParaRPr lang="en-US" dirty="0"/>
          </a:p>
          <a:p>
            <a:endParaRPr lang="en-US" dirty="0"/>
          </a:p>
        </p:txBody>
      </p:sp>
    </p:spTree>
    <p:extLst>
      <p:ext uri="{BB962C8B-B14F-4D97-AF65-F5344CB8AC3E}">
        <p14:creationId xmlns="" xmlns:p14="http://schemas.microsoft.com/office/powerpoint/2010/main" val="486019764"/>
      </p:ext>
    </p:extLst>
  </p:cSld>
  <p:clrMapOvr>
    <a:masterClrMapping/>
  </p:clrMapOvr>
  <p:transition>
    <p:sndAc>
      <p:stSnd>
        <p:snd r:embed="rId3" name="hammer.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uilding a Creative Services Business Incubator:&amp;quot;&quot;/&gt;&lt;property id=&quot;20307&quot; value=&quot;256&quot;/&gt;&lt;/object&gt;&lt;object type=&quot;3&quot; unique_id=&quot;10005&quot;&gt;&lt;property id=&quot;20148&quot; value=&quot;5&quot;/&gt;&lt;property id=&quot;20300&quot; value=&quot;Slide 2 - &amp;quot;June 2011&amp;quot;&quot;/&gt;&lt;property id=&quot;20307&quot; value=&quot;263&quot;/&gt;&lt;/object&gt;&lt;object type=&quot;3&quot; unique_id=&quot;10006&quot;&gt;&lt;property id=&quot;20148&quot; value=&quot;5&quot;/&gt;&lt;property id=&quot;20300&quot; value=&quot;Slide 3 - &amp;quot;Partners&amp;quot;&quot;/&gt;&lt;property id=&quot;20307&quot; value=&quot;258&quot;/&gt;&lt;/object&gt;&lt;object type=&quot;3&quot; unique_id=&quot;10007&quot;&gt;&lt;property id=&quot;20148&quot; value=&quot;5&quot;/&gt;&lt;property id=&quot;20300&quot; value=&quot;Slide 4 - &amp;quot;Partners&amp;quot;&quot;/&gt;&lt;property id=&quot;20307&quot; value=&quot;265&quot;/&gt;&lt;/object&gt;&lt;object type=&quot;3&quot; unique_id=&quot;10008&quot;&gt;&lt;property id=&quot;20148&quot; value=&quot;5&quot;/&gt;&lt;property id=&quot;20300&quot; value=&quot;Slide 5&quot;/&gt;&lt;property id=&quot;20307&quot; value=&quot;272&quot;/&gt;&lt;/object&gt;&lt;object type=&quot;3&quot; unique_id=&quot;10009&quot;&gt;&lt;property id=&quot;20148&quot; value=&quot;5&quot;/&gt;&lt;property id=&quot;20300&quot; value=&quot;Slide 6 - &amp;quot;Customer Relationships&amp;quot;&quot;/&gt;&lt;property id=&quot;20307&quot; value=&quot;259&quot;/&gt;&lt;/object&gt;&lt;object type=&quot;3&quot; unique_id=&quot;10010&quot;&gt;&lt;property id=&quot;20148&quot; value=&quot;5&quot;/&gt;&lt;property id=&quot;20300&quot; value=&quot;Slide 7 - &amp;quot;“The” &amp;#x0D;&amp;#x0A;Value Proposition&amp;quot;&quot;/&gt;&lt;property id=&quot;20307&quot; value=&quot;257&quot;/&gt;&lt;/object&gt;&lt;object type=&quot;3&quot; unique_id=&quot;10011&quot;&gt;&lt;property id=&quot;20148&quot; value=&quot;5&quot;/&gt;&lt;property id=&quot;20300&quot; value=&quot;Slide 8 - &amp;quot;Occupational Faculty&amp;quot;&quot;/&gt;&lt;property id=&quot;20307&quot; value=&quot;273&quot;/&gt;&lt;/object&gt;&lt;object type=&quot;3&quot; unique_id=&quot;10012&quot;&gt;&lt;property id=&quot;20148&quot; value=&quot;5&quot;/&gt;&lt;property id=&quot;20300&quot; value=&quot;Slide 9 - &amp;quot;The Problem with Timelines&amp;quot;&quot;/&gt;&lt;property id=&quot;20307&quot; value=&quot;260&quot;/&gt;&lt;/object&gt;&lt;object type=&quot;3&quot; unique_id=&quot;10013&quot;&gt;&lt;property id=&quot;20148&quot; value=&quot;5&quot;/&gt;&lt;property id=&quot;20300&quot; value=&quot;Slide 10 - &amp;quot;Key Activities&amp;quot;&quot;/&gt;&lt;property id=&quot;20307&quot; value=&quot;261&quot;/&gt;&lt;/object&gt;&lt;object type=&quot;3&quot; unique_id=&quot;10014&quot;&gt;&lt;property id=&quot;20148&quot; value=&quot;5&quot;/&gt;&lt;property id=&quot;20300&quot; value=&quot;Slide 11 - &amp;quot;Key Activities &amp;quot;&quot;/&gt;&lt;property id=&quot;20307&quot; value=&quot;268&quot;/&gt;&lt;/object&gt;&lt;object type=&quot;3&quot; unique_id=&quot;10015&quot;&gt;&lt;property id=&quot;20148&quot; value=&quot;5&quot;/&gt;&lt;property id=&quot;20300&quot; value=&quot;Slide 12 - &amp;quot;Key Activities&amp;quot;&quot;/&gt;&lt;property id=&quot;20307&quot; value=&quot;269&quot;/&gt;&lt;/object&gt;&lt;object type=&quot;3&quot; unique_id=&quot;10016&quot;&gt;&lt;property id=&quot;20148&quot; value=&quot;5&quot;/&gt;&lt;property id=&quot;20300&quot; value=&quot;Slide 13 - &amp;quot;Key Resources&amp;quot;&quot;/&gt;&lt;property id=&quot;20307&quot; value=&quot;267&quot;/&gt;&lt;/object&gt;&lt;object type=&quot;3&quot; unique_id=&quot;10017&quot;&gt;&lt;property id=&quot;20148&quot; value=&quot;5&quot;/&gt;&lt;property id=&quot;20300&quot; value=&quot;Slide 14 - &amp;quot;June 2011&amp;quot;&quot;/&gt;&lt;property id=&quot;20307&quot; value=&quot;271&quot;/&gt;&lt;/object&gt;&lt;object type=&quot;3&quot; unique_id=&quot;10018&quot;&gt;&lt;property id=&quot;20148&quot; value=&quot;5&quot;/&gt;&lt;property id=&quot;20300&quot; value=&quot;Slide 15 - &amp;quot;Challenges, Lessons, Insights&amp;quot;&quot;/&gt;&lt;property id=&quot;20307&quot; value=&quot;270&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1502</TotalTime>
  <Words>423</Words>
  <Application>Microsoft Office PowerPoint</Application>
  <PresentationFormat>On-screen Show (4:3)</PresentationFormat>
  <Paragraphs>120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Sketchbook</vt:lpstr>
      <vt:lpstr>Building a Creative Services Business Incubator:</vt:lpstr>
      <vt:lpstr>June 2011</vt:lpstr>
      <vt:lpstr>Partners</vt:lpstr>
      <vt:lpstr>Partners</vt:lpstr>
      <vt:lpstr>Slide 5</vt:lpstr>
      <vt:lpstr>Customer Relationships</vt:lpstr>
      <vt:lpstr>“The”  Value Proposition</vt:lpstr>
      <vt:lpstr>Occupational Faculty</vt:lpstr>
      <vt:lpstr>The Problem with Timelines</vt:lpstr>
      <vt:lpstr>Key Activities</vt:lpstr>
      <vt:lpstr>Key Activities </vt:lpstr>
      <vt:lpstr>Key Activities</vt:lpstr>
      <vt:lpstr>Key Resources</vt:lpstr>
      <vt:lpstr>June 2011</vt:lpstr>
      <vt:lpstr>Challenges, Lessons, Insights</vt:lpstr>
    </vt:vector>
  </TitlesOfParts>
  <Company>Washtenaw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Creative Services Incubator:</dc:title>
  <dc:creator>Bennett, Victoria</dc:creator>
  <cp:lastModifiedBy>glp</cp:lastModifiedBy>
  <cp:revision>85</cp:revision>
  <cp:lastPrinted>2012-09-06T02:38:33Z</cp:lastPrinted>
  <dcterms:created xsi:type="dcterms:W3CDTF">2012-08-12T12:21:15Z</dcterms:created>
  <dcterms:modified xsi:type="dcterms:W3CDTF">2012-10-22T13:28:25Z</dcterms:modified>
</cp:coreProperties>
</file>