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82" r:id="rId2"/>
    <p:sldId id="259" r:id="rId3"/>
    <p:sldId id="258" r:id="rId4"/>
    <p:sldId id="260" r:id="rId5"/>
    <p:sldId id="318" r:id="rId6"/>
    <p:sldId id="319" r:id="rId7"/>
    <p:sldId id="320" r:id="rId8"/>
    <p:sldId id="321" r:id="rId9"/>
    <p:sldId id="322" r:id="rId10"/>
    <p:sldId id="323" r:id="rId11"/>
    <p:sldId id="324" r:id="rId12"/>
    <p:sldId id="262" r:id="rId13"/>
    <p:sldId id="263" r:id="rId14"/>
    <p:sldId id="264" r:id="rId15"/>
    <p:sldId id="265" r:id="rId16"/>
    <p:sldId id="266" r:id="rId17"/>
    <p:sldId id="283" r:id="rId18"/>
    <p:sldId id="267" r:id="rId19"/>
    <p:sldId id="268" r:id="rId20"/>
    <p:sldId id="269" r:id="rId21"/>
    <p:sldId id="315" r:id="rId22"/>
    <p:sldId id="299" r:id="rId23"/>
    <p:sldId id="300" r:id="rId24"/>
    <p:sldId id="301" r:id="rId25"/>
    <p:sldId id="302" r:id="rId26"/>
    <p:sldId id="303" r:id="rId27"/>
    <p:sldId id="304" r:id="rId28"/>
    <p:sldId id="305" r:id="rId29"/>
    <p:sldId id="306" r:id="rId30"/>
    <p:sldId id="307" r:id="rId31"/>
    <p:sldId id="316" r:id="rId32"/>
    <p:sldId id="317" r:id="rId33"/>
    <p:sldId id="310" r:id="rId34"/>
    <p:sldId id="311" r:id="rId35"/>
    <p:sldId id="312" r:id="rId36"/>
    <p:sldId id="313" r:id="rId37"/>
    <p:sldId id="314" r:id="rId38"/>
    <p:sldId id="275" r:id="rId39"/>
    <p:sldId id="27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120" autoAdjust="0"/>
    <p:restoredTop sz="81871" autoAdjust="0"/>
  </p:normalViewPr>
  <p:slideViewPr>
    <p:cSldViewPr>
      <p:cViewPr varScale="1">
        <p:scale>
          <a:sx n="95" d="100"/>
          <a:sy n="95" d="100"/>
        </p:scale>
        <p:origin x="-209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8DD04D-CFA5-46CD-ADFA-6A2B74A7A879}" type="datetimeFigureOut">
              <a:rPr lang="en-US" smtClean="0"/>
              <a:pPr/>
              <a:t>8/19/2013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810F5D-6DE6-475D-AF78-C2FBF77C6000}" type="slidenum">
              <a:rPr lang="en-US" smtClean="0"/>
              <a:pPr/>
              <a:t>‹#›</a:t>
            </a:fld>
            <a:endParaRPr lang="en-US"/>
          </a:p>
        </p:txBody>
      </p:sp>
    </p:spTree>
    <p:extLst>
      <p:ext uri="{BB962C8B-B14F-4D97-AF65-F5344CB8AC3E}">
        <p14:creationId xmlns:p14="http://schemas.microsoft.com/office/powerpoint/2010/main" val="3860272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D1D8EE-27B5-4BFD-95B9-F1FFB4CCA168}" type="datetimeFigureOut">
              <a:rPr lang="en-US" smtClean="0"/>
              <a:pPr/>
              <a:t>8/19/2013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94E08D-5EDA-41F8-B565-C3CF1C3E23E8}" type="slidenum">
              <a:rPr lang="en-US" smtClean="0"/>
              <a:pPr/>
              <a:t>‹#›</a:t>
            </a:fld>
            <a:endParaRPr lang="en-US"/>
          </a:p>
        </p:txBody>
      </p:sp>
    </p:spTree>
    <p:extLst>
      <p:ext uri="{BB962C8B-B14F-4D97-AF65-F5344CB8AC3E}">
        <p14:creationId xmlns:p14="http://schemas.microsoft.com/office/powerpoint/2010/main" val="869326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the TIC is about business development, but what about pure invention, innovation and creation?  As we are working on the update to our comprehensive plan, the culture of innovation is still paramount, but we recognize that not all innovation support is business support.  We need to address innovation at multiple levels and support our community members “where they are” in the development of new and progressive ideas.  Ultimately, it is about people</a:t>
            </a:r>
            <a:r>
              <a:rPr lang="en-US" i="1" baseline="0" dirty="0" smtClean="0"/>
              <a:t> and </a:t>
            </a:r>
            <a:r>
              <a:rPr lang="en-US" baseline="0" dirty="0" smtClean="0"/>
              <a:t>places.  These people on your screen are at our library which you will hear more about later.  </a:t>
            </a:r>
          </a:p>
          <a:p>
            <a:r>
              <a:rPr lang="en-US" baseline="0" dirty="0" smtClean="0"/>
              <a:t>We envision a future where creative individuals who don’t own a business can explore their ideas in a </a:t>
            </a:r>
            <a:r>
              <a:rPr lang="en-US" baseline="0" dirty="0" err="1" smtClean="0"/>
              <a:t>colaborative</a:t>
            </a:r>
            <a:r>
              <a:rPr lang="en-US" baseline="0" dirty="0" smtClean="0"/>
              <a:t> environment.  They can adapt old tools to do new things or invent something completely new.  The business development side of me says “then we can teach them how to market their ideas”!  … we will create new businesses, new jobs, bring more wealth to our town.  Some of that may happen.  Some of the time, it will be one person with one idea that they want to explore for one application and they will not have any intention or interest in starting a business.  The cool thing about makers spaces  is that when people work together and share ideas, more ideas are generated and that culture of innovation grows.</a:t>
            </a:r>
            <a:endParaRPr lang="en-US" baseline="0" smtClean="0"/>
          </a:p>
          <a:p>
            <a:r>
              <a:rPr lang="en-US" baseline="0" smtClean="0"/>
              <a:t>With </a:t>
            </a:r>
            <a:r>
              <a:rPr lang="en-US" baseline="0" dirty="0" smtClean="0"/>
              <a:t>that, I will pass the presentation to Cristina to tell more about her research….</a:t>
            </a:r>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400" dirty="0" smtClean="0"/>
              <a:t>Libraries</a:t>
            </a:r>
            <a:r>
              <a:rPr lang="en-US" sz="1400" baseline="0" dirty="0" smtClean="0"/>
              <a:t> have had to retool themselves to remain sustainable and viable, especially during the current recession.  Let me give you a little history on libraries.  During the great depression libraries did not close their doors or reduce hours.  However in this most recent recession, libraries have reduced hours, reduced staff and have had to close their doors.  Libraries are looking to retooling them selves.  </a:t>
            </a:r>
            <a:r>
              <a:rPr lang="en-US" sz="1400" baseline="0" dirty="0" err="1" smtClean="0"/>
              <a:t>Makerspaces</a:t>
            </a:r>
            <a:r>
              <a:rPr lang="en-US" sz="1400" baseline="0" dirty="0" smtClean="0"/>
              <a:t> is one way we are looking to do that.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600" dirty="0" smtClean="0"/>
              <a:t>Slide 22</a:t>
            </a:r>
          </a:p>
          <a:p>
            <a:endParaRPr lang="en-US" sz="1600" dirty="0" smtClean="0"/>
          </a:p>
          <a:p>
            <a:r>
              <a:rPr lang="en-US" sz="1600" dirty="0" smtClean="0"/>
              <a:t>Public Libraries are open to all and are seen more and more as community centers</a:t>
            </a:r>
          </a:p>
          <a:p>
            <a:endParaRPr lang="en-US" sz="1600" dirty="0" smtClean="0"/>
          </a:p>
          <a:p>
            <a:r>
              <a:rPr lang="en-US" sz="1600" dirty="0" smtClean="0"/>
              <a:t>Libraries changing our brand from books to information</a:t>
            </a:r>
          </a:p>
          <a:p>
            <a:endParaRPr lang="en-US" sz="1600" dirty="0" smtClean="0"/>
          </a:p>
          <a:p>
            <a:r>
              <a:rPr lang="en-US" sz="1600" dirty="0" smtClean="0"/>
              <a:t>We have books, DVDs and databases to facilitate a maker-learning environment </a:t>
            </a:r>
          </a:p>
          <a:p>
            <a:endParaRPr lang="en-US" sz="1600" dirty="0" smtClean="0"/>
          </a:p>
          <a:p>
            <a:r>
              <a:rPr lang="en-US" sz="1600" dirty="0" smtClean="0"/>
              <a:t>Libraries have done maker programs for years—craft programs, do it yourself programs.  </a:t>
            </a:r>
            <a:endParaRPr lang="en-US" sz="1600" dirty="0"/>
          </a:p>
        </p:txBody>
      </p:sp>
      <p:sp>
        <p:nvSpPr>
          <p:cNvPr id="4" name="Slide Number Placeholder 3"/>
          <p:cNvSpPr>
            <a:spLocks noGrp="1"/>
          </p:cNvSpPr>
          <p:nvPr>
            <p:ph type="sldNum" sz="quarter" idx="10"/>
          </p:nvPr>
        </p:nvSpPr>
        <p:spPr>
          <a:xfrm>
            <a:off x="3884027" y="8685071"/>
            <a:ext cx="2972421" cy="457358"/>
          </a:xfrm>
          <a:prstGeom prst="rect">
            <a:avLst/>
          </a:prstGeom>
        </p:spPr>
        <p:txBody>
          <a:bodyPr lIns="90059" tIns="45030" rIns="90059" bIns="45030"/>
          <a:lstStyle/>
          <a:p>
            <a:fld id="{5494E08D-5EDA-41F8-B565-C3CF1C3E23E8}"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Here</a:t>
            </a:r>
            <a:r>
              <a:rPr lang="en-US" baseline="0" dirty="0" smtClean="0"/>
              <a:t> is the Why Libraries need to move into the maker movement or maker mentality…  U.S. is lagging behind—14</a:t>
            </a:r>
            <a:r>
              <a:rPr lang="en-US" baseline="30000" dirty="0" smtClean="0"/>
              <a:t>th</a:t>
            </a:r>
            <a:r>
              <a:rPr lang="en-US" baseline="0" dirty="0" smtClean="0"/>
              <a:t> behind other developed countries. As I mentioned earlier, Libraries retooling themselves to remain sustainable and viable.  We are moving from our patrons being just consumers of information to producers of information.</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dirty="0"/>
              <a:t>Whether it is knowing code, understanding the genome, parsing climate change research, etc.  people need to be able to understand multiple technologies, even at a basic level, in order to make decisions, stay informed and participate in commerce, democracy, and society.  </a:t>
            </a:r>
            <a:endParaRPr lang="en" dirty="0" smtClean="0"/>
          </a:p>
          <a:p>
            <a:pPr lvl="0" rtl="0">
              <a:buNone/>
            </a:pPr>
            <a:endParaRPr lang="en" dirty="0" smtClean="0"/>
          </a:p>
          <a:p>
            <a:pPr>
              <a:buNone/>
            </a:pPr>
            <a:r>
              <a:rPr lang="en-US" sz="1100" dirty="0" smtClean="0"/>
              <a:t>STEM, STEAM, STREAM reflects a movement whose thinking is this: understanding and working with these disciplines is increasingly a requirement for participating in modern life.  </a:t>
            </a:r>
          </a:p>
          <a:p>
            <a:pPr>
              <a:buNone/>
            </a:pPr>
            <a:endParaRPr lang="en-US" sz="1100" dirty="0" smtClean="0"/>
          </a:p>
          <a:p>
            <a:r>
              <a:rPr lang="en-US" sz="1100" kern="1200" dirty="0" smtClean="0">
                <a:solidFill>
                  <a:schemeClr val="tx1"/>
                </a:solidFill>
                <a:latin typeface="+mn-lt"/>
                <a:ea typeface="+mn-ea"/>
                <a:cs typeface="+mn-cs"/>
              </a:rPr>
              <a:t>STREAM acknowledges that basic literacy is no longer just reading at grade level in your native tongue.  Basic literacy includes Science, Technology, Reading, Engineering, Arts and Mathematics</a:t>
            </a:r>
          </a:p>
          <a:p>
            <a:r>
              <a:rPr lang="en-US" sz="1100" kern="1200" dirty="0" smtClean="0">
                <a:solidFill>
                  <a:schemeClr val="tx1"/>
                </a:solidFill>
                <a:latin typeface="+mn-lt"/>
                <a:ea typeface="+mn-ea"/>
                <a:cs typeface="+mn-cs"/>
              </a:rPr>
              <a:t> </a:t>
            </a:r>
          </a:p>
          <a:p>
            <a:pPr>
              <a:buNone/>
            </a:pPr>
            <a:endParaRPr lang="en-US" sz="1100" dirty="0" smtClean="0"/>
          </a:p>
          <a:p>
            <a:pPr>
              <a:buNone/>
            </a:pPr>
            <a:endParaRPr lang="en-US" sz="1100" dirty="0" smtClean="0"/>
          </a:p>
          <a:p>
            <a:pPr>
              <a:buNone/>
            </a:pPr>
            <a:endParaRPr lang="en-US" dirty="0" smtClean="0"/>
          </a:p>
          <a:p>
            <a:pPr lvl="0" rtl="0">
              <a:buNone/>
            </a:pPr>
            <a:endParaRPr lang="e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Fayetteville Public Library in New York developed the first maker space in a public library.</a:t>
            </a:r>
          </a:p>
          <a:p>
            <a:endParaRPr lang="en-US" sz="1400" dirty="0" smtClean="0"/>
          </a:p>
          <a:p>
            <a:r>
              <a:rPr lang="en-US" sz="1400" dirty="0" smtClean="0"/>
              <a:t>Their philosophy is to make the “library of the future.”</a:t>
            </a:r>
          </a:p>
          <a:p>
            <a:endParaRPr lang="en-US" sz="1400" dirty="0" smtClean="0"/>
          </a:p>
          <a:p>
            <a:r>
              <a:rPr lang="en-US" sz="1400" dirty="0" smtClean="0"/>
              <a:t>Called </a:t>
            </a:r>
            <a:r>
              <a:rPr lang="en-US" sz="1400" dirty="0" err="1" smtClean="0"/>
              <a:t>Fab</a:t>
            </a:r>
            <a:r>
              <a:rPr lang="en-US" sz="1400" dirty="0" smtClean="0"/>
              <a:t> Lab and now have a creation lab or a digital lab</a:t>
            </a:r>
          </a:p>
          <a:p>
            <a:endParaRPr lang="en-US" sz="1400" dirty="0" smtClean="0"/>
          </a:p>
          <a:p>
            <a:r>
              <a:rPr lang="en-US" sz="1400" dirty="0" smtClean="0"/>
              <a:t>Grant start-up money and donations from local tech companies for equipment</a:t>
            </a:r>
          </a:p>
          <a:p>
            <a:endParaRPr lang="en-US" sz="1400" dirty="0" smtClean="0"/>
          </a:p>
          <a:p>
            <a:r>
              <a:rPr lang="en-US" sz="1400" dirty="0" smtClean="0"/>
              <a:t>Fayetteville wanted to have a space within their building for a </a:t>
            </a:r>
            <a:r>
              <a:rPr lang="en-US" sz="1400" dirty="0" err="1" smtClean="0"/>
              <a:t>makerspace</a:t>
            </a:r>
            <a:r>
              <a:rPr lang="en-US" sz="1400" dirty="0" smtClean="0"/>
              <a:t> but they did not have the space or the funds so they created a mobile lab to take out into the community.</a:t>
            </a:r>
          </a:p>
          <a:p>
            <a:endParaRPr lang="en-US" sz="1400" dirty="0" smtClean="0"/>
          </a:p>
          <a:p>
            <a:r>
              <a:rPr lang="en-US" sz="1400" dirty="0" smtClean="0"/>
              <a:t>Their have received a grant of close to $250,000 to include a </a:t>
            </a:r>
            <a:r>
              <a:rPr lang="en-US" sz="1400" dirty="0" err="1" smtClean="0"/>
              <a:t>makerspace</a:t>
            </a:r>
            <a:r>
              <a:rPr lang="en-US" sz="1400" dirty="0" smtClean="0"/>
              <a:t> in the renovation project of their existing building.  They are building space into the new design of the building.</a:t>
            </a:r>
          </a:p>
          <a:p>
            <a:endParaRPr lang="en-US" sz="1400" dirty="0" smtClean="0"/>
          </a:p>
          <a:p>
            <a:endParaRPr lang="en-US" sz="1400" dirty="0" smtClean="0"/>
          </a:p>
          <a:p>
            <a:endParaRPr lang="en-US" sz="1400" dirty="0" smtClean="0"/>
          </a:p>
          <a:p>
            <a:endParaRPr lang="en-US" sz="1400" dirty="0"/>
          </a:p>
        </p:txBody>
      </p:sp>
      <p:sp>
        <p:nvSpPr>
          <p:cNvPr id="4" name="Slide Number Placeholder 3"/>
          <p:cNvSpPr>
            <a:spLocks noGrp="1"/>
          </p:cNvSpPr>
          <p:nvPr>
            <p:ph type="sldNum" sz="quarter" idx="10"/>
          </p:nvPr>
        </p:nvSpPr>
        <p:spPr>
          <a:xfrm>
            <a:off x="3884027" y="8685071"/>
            <a:ext cx="2972421" cy="457358"/>
          </a:xfrm>
          <a:prstGeom prst="rect">
            <a:avLst/>
          </a:prstGeom>
        </p:spPr>
        <p:txBody>
          <a:bodyPr lIns="90059" tIns="45030" rIns="90059" bIns="45030"/>
          <a:lstStyle/>
          <a:p>
            <a:fld id="{5494E08D-5EDA-41F8-B565-C3CF1C3E23E8}"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Allen County Public Library in Fort Wayne, IN  partnered with a local nonprofit maker group called</a:t>
            </a:r>
            <a:r>
              <a:rPr lang="en-US" baseline="0" dirty="0" smtClean="0"/>
              <a:t> </a:t>
            </a:r>
            <a:r>
              <a:rPr lang="en-US" baseline="0" dirty="0" err="1" smtClean="0"/>
              <a:t>TekVenture</a:t>
            </a:r>
            <a:r>
              <a:rPr lang="en-US" baseline="0" dirty="0" smtClean="0"/>
              <a:t>.  </a:t>
            </a:r>
          </a:p>
          <a:p>
            <a:endParaRPr lang="en-US" baseline="0" dirty="0" smtClean="0"/>
          </a:p>
          <a:p>
            <a:r>
              <a:rPr lang="en-US" baseline="0" dirty="0" smtClean="0"/>
              <a:t>Mobile trailer attached to the south end of the main library</a:t>
            </a:r>
          </a:p>
          <a:p>
            <a:endParaRPr lang="en-US" baseline="0" dirty="0" smtClean="0"/>
          </a:p>
          <a:p>
            <a:r>
              <a:rPr lang="en-US" baseline="0" dirty="0" smtClean="0"/>
              <a:t>Win-win for library and </a:t>
            </a:r>
            <a:r>
              <a:rPr lang="en-US" baseline="0" dirty="0" err="1" smtClean="0"/>
              <a:t>Tekventure</a:t>
            </a:r>
            <a:r>
              <a:rPr lang="en-US" baseline="0" dirty="0" smtClean="0"/>
              <a:t>—library reaches new users and moves into a more active learning environment, no upfront costs to the library and </a:t>
            </a:r>
            <a:r>
              <a:rPr lang="en-US" baseline="0" dirty="0" err="1" smtClean="0"/>
              <a:t>Tekventure</a:t>
            </a:r>
            <a:r>
              <a:rPr lang="en-US" baseline="0" dirty="0" smtClean="0"/>
              <a:t> has an affordable, centrally located space</a:t>
            </a:r>
          </a:p>
          <a:p>
            <a:endParaRPr lang="en-US" baseline="0" dirty="0" smtClean="0"/>
          </a:p>
          <a:p>
            <a:r>
              <a:rPr lang="en-US" baseline="0" dirty="0" smtClean="0"/>
              <a:t>Have to be a member of </a:t>
            </a:r>
            <a:r>
              <a:rPr lang="en-US" baseline="0" dirty="0" err="1" smtClean="0"/>
              <a:t>TekVenture</a:t>
            </a:r>
            <a:r>
              <a:rPr lang="en-US" baseline="0" dirty="0" smtClean="0"/>
              <a:t> and there is a cost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a:xfrm>
            <a:off x="3884027" y="8685071"/>
            <a:ext cx="2972421" cy="457358"/>
          </a:xfrm>
          <a:prstGeom prst="rect">
            <a:avLst/>
          </a:prstGeom>
        </p:spPr>
        <p:txBody>
          <a:bodyPr lIns="90059" tIns="45030" rIns="90059" bIns="45030"/>
          <a:lstStyle/>
          <a:p>
            <a:fld id="{5494E08D-5EDA-41F8-B565-C3CF1C3E23E8}"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t>HYPE Teen Center in Detroit </a:t>
            </a:r>
          </a:p>
          <a:p>
            <a:endParaRPr lang="en-US" sz="1100" dirty="0" smtClean="0"/>
          </a:p>
          <a:p>
            <a:r>
              <a:rPr lang="en-US" sz="1100" dirty="0" smtClean="0"/>
              <a:t>The </a:t>
            </a:r>
            <a:r>
              <a:rPr lang="en-US" sz="1100" dirty="0" err="1" smtClean="0"/>
              <a:t>makerspace</a:t>
            </a:r>
            <a:r>
              <a:rPr lang="en-US" sz="1100" dirty="0" smtClean="0"/>
              <a:t> is part—one end of the entire teen area. Total teen area is 4,000 square feet.</a:t>
            </a:r>
          </a:p>
          <a:p>
            <a:endParaRPr lang="en-US" sz="1100" dirty="0" smtClean="0"/>
          </a:p>
          <a:p>
            <a:r>
              <a:rPr lang="en-US" sz="1100" dirty="0" smtClean="0"/>
              <a:t>Open to 13-18 year olds</a:t>
            </a:r>
          </a:p>
          <a:p>
            <a:endParaRPr lang="en-US" sz="1100" dirty="0" smtClean="0"/>
          </a:p>
          <a:p>
            <a:r>
              <a:rPr lang="en-US" sz="1100" dirty="0" smtClean="0"/>
              <a:t>Grant funded and through local donations from corporations (GM, </a:t>
            </a:r>
            <a:r>
              <a:rPr lang="en-US" sz="1100" dirty="0" err="1" smtClean="0"/>
              <a:t>Carhardt</a:t>
            </a:r>
            <a:r>
              <a:rPr lang="en-US" sz="1100" dirty="0" smtClean="0"/>
              <a:t>, Kellogg) originally, now administration gives $11,000 per year (not including personnel costs) for equipment, programs, etc.</a:t>
            </a:r>
          </a:p>
          <a:p>
            <a:endParaRPr lang="en-US" sz="1100" dirty="0" smtClean="0"/>
          </a:p>
          <a:p>
            <a:endParaRPr lang="en-US" sz="1100" dirty="0" smtClean="0"/>
          </a:p>
          <a:p>
            <a:r>
              <a:rPr lang="en-US" sz="1100" dirty="0" smtClean="0"/>
              <a:t>Pay their mentors—many mentors are retirees from GM, schools</a:t>
            </a:r>
          </a:p>
          <a:p>
            <a:endParaRPr lang="en-US" dirty="0"/>
          </a:p>
        </p:txBody>
      </p:sp>
      <p:sp>
        <p:nvSpPr>
          <p:cNvPr id="4" name="Slide Number Placeholder 3"/>
          <p:cNvSpPr>
            <a:spLocks noGrp="1"/>
          </p:cNvSpPr>
          <p:nvPr>
            <p:ph type="sldNum" sz="quarter" idx="10"/>
          </p:nvPr>
        </p:nvSpPr>
        <p:spPr>
          <a:xfrm>
            <a:off x="3884027" y="8685071"/>
            <a:ext cx="2972421" cy="457358"/>
          </a:xfrm>
          <a:prstGeom prst="rect">
            <a:avLst/>
          </a:prstGeom>
        </p:spPr>
        <p:txBody>
          <a:bodyPr lIns="90059" tIns="45030" rIns="90059" bIns="45030"/>
          <a:lstStyle/>
          <a:p>
            <a:fld id="{5494E08D-5EDA-41F8-B565-C3CF1C3E23E8}"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a:xfrm>
            <a:off x="3884027" y="8685071"/>
            <a:ext cx="2972421" cy="457358"/>
          </a:xfrm>
          <a:prstGeom prst="rect">
            <a:avLst/>
          </a:prstGeom>
        </p:spPr>
        <p:txBody>
          <a:bodyPr lIns="90059" tIns="45030" rIns="90059" bIns="45030"/>
          <a:lstStyle/>
          <a:p>
            <a:fld id="{5494E08D-5EDA-41F8-B565-C3CF1C3E23E8}"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a:xfrm>
            <a:off x="3884027" y="8685071"/>
            <a:ext cx="2972421" cy="457358"/>
          </a:xfrm>
          <a:prstGeom prst="rect">
            <a:avLst/>
          </a:prstGeom>
        </p:spPr>
        <p:txBody>
          <a:bodyPr lIns="90059" tIns="45030" rIns="90059" bIns="45030"/>
          <a:lstStyle/>
          <a:p>
            <a:fld id="{5494E08D-5EDA-41F8-B565-C3CF1C3E23E8}"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dirty="0" smtClean="0"/>
              <a:t>East</a:t>
            </a:r>
            <a:r>
              <a:rPr lang="en" baseline="0" dirty="0" smtClean="0"/>
              <a:t> Lansing Code Camp 2013.   Snap Circuit Extreme—Robots</a:t>
            </a:r>
          </a:p>
          <a:p>
            <a:pPr lvl="0" rtl="0">
              <a:buNone/>
            </a:pPr>
            <a:endParaRPr lang="en"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Yes,</a:t>
            </a:r>
            <a:r>
              <a:rPr lang="en-US" baseline="0" dirty="0" smtClean="0"/>
              <a:t> For Our Future.</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my perspective as the City’s Community and Economic Development Administrator</a:t>
            </a:r>
            <a:r>
              <a:rPr lang="en-US" baseline="0" dirty="0" smtClean="0"/>
              <a:t>, Creation of a </a:t>
            </a:r>
            <a:r>
              <a:rPr lang="en-US" baseline="0" dirty="0" err="1" smtClean="0"/>
              <a:t>Makerspace</a:t>
            </a:r>
            <a:r>
              <a:rPr lang="en-US" baseline="0" dirty="0" smtClean="0"/>
              <a:t> in East Lansing, is a logical progression of our ongoing Economic Development and Business Development efforts.  It all starts with our Comprehensive Plan.  This is our guide for where we are going as a community and in our 2006 plan we talk about the knowledge based economy and we say that we will, “Research and facilitate community characteristics that promote the incubation of technology businesses in East Lansing.”  What we, as community, were saying in this action item, was “Let’s create an environment that foster’s innovation.”  We have talked many times since then about the importance of a culture of innovation.  From that innovation comes businesses and jobs.</a:t>
            </a:r>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my perspective as the City’s Community and Economic Development Administrator</a:t>
            </a:r>
            <a:r>
              <a:rPr lang="en-US" baseline="0" dirty="0" smtClean="0"/>
              <a:t>, Creation of a </a:t>
            </a:r>
            <a:r>
              <a:rPr lang="en-US" baseline="0" dirty="0" err="1" smtClean="0"/>
              <a:t>Makerspace</a:t>
            </a:r>
            <a:r>
              <a:rPr lang="en-US" baseline="0" dirty="0" smtClean="0"/>
              <a:t> in East Lansing, is a logical progression of our ongoing Economic Development and Business Development efforts.  It all starts with our Comprehensive Plan.  This is our guide for where we are going as a community and in our 2006 plan we talk about the knowledge based economy and we say that we will, “Research and facilitate community characteristics that promote the incubation of technology businesses in East Lansing.”  What we, as community, were saying in this action item, was “Let’s create an environment that foster’s innovation.”  We have talked many times since then about the importance of a culture of innovation.  From that innovation comes businesses and jobs.</a:t>
            </a:r>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started by creating a Technology Innovation Center (the</a:t>
            </a:r>
            <a:r>
              <a:rPr lang="en-US" baseline="0" dirty="0" smtClean="0"/>
              <a:t> TIC) in 2008, and these are some of the start up companies that have received incubation and acceleration services there.  The TIC is supported by our Downtown Development Authority and our </a:t>
            </a:r>
            <a:r>
              <a:rPr lang="en-US" baseline="0" dirty="0" err="1" smtClean="0"/>
              <a:t>SmartZone</a:t>
            </a:r>
            <a:r>
              <a:rPr lang="en-US" baseline="0" dirty="0" smtClean="0"/>
              <a:t> LDFA.  We have great partnerships with Michigan State University and with the Lansing Economic Area partnership that have dramatically impacted the success of this effort over the four years that it has been in existence. </a:t>
            </a:r>
            <a:r>
              <a:rPr lang="en-US" sz="1200" kern="1200" dirty="0" smtClean="0">
                <a:solidFill>
                  <a:schemeClr val="tx1"/>
                </a:solidFill>
                <a:latin typeface="+mn-lt"/>
                <a:ea typeface="+mn-ea"/>
                <a:cs typeface="+mn-cs"/>
              </a:rPr>
              <a:t>The TIC’s main objectives are:  (1) identify and support high technology business opportunities, (2) promote sustainable economic development in the region, and (3) support the business community by providing affordable office space and services, training, and a network of professional advisors. </a:t>
            </a:r>
          </a:p>
          <a:p>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the TIC is about business development, but what about pure invention, innovation and creation?  As we are working on the update to our comprehensive plan, the culture of innovation is still paramount, but we recognize that not all innovation support is business support.  We need to address innovation at multiple levels and support our community members “where they are” in the development of new and progressive ideas.  Ultimately, it is about people</a:t>
            </a:r>
            <a:r>
              <a:rPr lang="en-US" i="1" baseline="0" dirty="0" smtClean="0"/>
              <a:t> and </a:t>
            </a:r>
            <a:r>
              <a:rPr lang="en-US" baseline="0" dirty="0" smtClean="0"/>
              <a:t>places.  These people on your screen are at our library which you will hear more about later.  </a:t>
            </a:r>
          </a:p>
          <a:p>
            <a:r>
              <a:rPr lang="en-US" baseline="0" dirty="0" smtClean="0"/>
              <a:t>We envision a future where creative individuals who don’t own a business can explore their ideas in a </a:t>
            </a:r>
            <a:r>
              <a:rPr lang="en-US" baseline="0" dirty="0" err="1" smtClean="0"/>
              <a:t>colaborative</a:t>
            </a:r>
            <a:r>
              <a:rPr lang="en-US" baseline="0" dirty="0" smtClean="0"/>
              <a:t> environment.  They can adapt old tools to do new things or invent something completely new.  The business development side of me says “then we can teach them how to market their ideas”!  … we will create new businesses, new jobs, bring more wealth to our town.  Some of that may happen.  Some of the time, it will be one person with one idea that they want to explore for one application and they will not have any intention or interest in starting a business.  The cool thing about makers spaces  is that when people work together and share ideas, more ideas are generated and that culture of innovation grows.</a:t>
            </a:r>
            <a:endParaRPr lang="en-US" baseline="0" smtClean="0"/>
          </a:p>
          <a:p>
            <a:r>
              <a:rPr lang="en-US" baseline="0" smtClean="0"/>
              <a:t>With </a:t>
            </a:r>
            <a:r>
              <a:rPr lang="en-US" baseline="0" dirty="0" smtClean="0"/>
              <a:t>that, I will pass the presentation to Cristina to tell more about her research….</a:t>
            </a:r>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the TIC is about business development, but what about pure invention, innovation and creation?  As we are working on the update to our comprehensive plan, the culture of innovation is still paramount, but we recognize that not all innovation support is business support.  We need to address innovation at multiple levels and support our community members “where they are” in the development of new and progressive ideas.  Ultimately, it is about people</a:t>
            </a:r>
            <a:r>
              <a:rPr lang="en-US" i="1" baseline="0" dirty="0" smtClean="0"/>
              <a:t> and </a:t>
            </a:r>
            <a:r>
              <a:rPr lang="en-US" baseline="0" dirty="0" smtClean="0"/>
              <a:t>places.  These people on your screen are at our library which you will hear more about later.  </a:t>
            </a:r>
          </a:p>
          <a:p>
            <a:r>
              <a:rPr lang="en-US" baseline="0" dirty="0" smtClean="0"/>
              <a:t>We envision a future where creative individuals who don’t own a business can explore their ideas in a </a:t>
            </a:r>
            <a:r>
              <a:rPr lang="en-US" baseline="0" dirty="0" err="1" smtClean="0"/>
              <a:t>colaborative</a:t>
            </a:r>
            <a:r>
              <a:rPr lang="en-US" baseline="0" dirty="0" smtClean="0"/>
              <a:t> environment.  They can adapt old tools to do new things or invent something completely new.  The business development side of me says “then we can teach them how to market their ideas”!  … we will create new businesses, new jobs, bring more wealth to our town.  Some of that may happen.  Some of the time, it will be one person with one idea that they want to explore for one application and they will not have any intention or interest in starting a business.  The cool thing about makers spaces  is that when people work together and share ideas, more ideas are generated and that culture of innovation grows.</a:t>
            </a:r>
            <a:endParaRPr lang="en-US" baseline="0" smtClean="0"/>
          </a:p>
          <a:p>
            <a:r>
              <a:rPr lang="en-US" baseline="0" smtClean="0"/>
              <a:t>With </a:t>
            </a:r>
            <a:r>
              <a:rPr lang="en-US" baseline="0" dirty="0" smtClean="0"/>
              <a:t>that, I will pass the presentation to Cristina to tell more about her research….</a:t>
            </a:r>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the TIC is about business development, but what about pure invention, innovation and creation?  As we are working on the update to our comprehensive plan, the culture of innovation is still paramount, but we recognize that not all innovation support is business support.  We need to address innovation at multiple levels and support our community members “where they are” in the development of new and progressive ideas.  Ultimately, it is about people</a:t>
            </a:r>
            <a:r>
              <a:rPr lang="en-US" i="1" baseline="0" dirty="0" smtClean="0"/>
              <a:t> and </a:t>
            </a:r>
            <a:r>
              <a:rPr lang="en-US" baseline="0" dirty="0" smtClean="0"/>
              <a:t>places.  These people on your screen are at our library which you will hear more about later.  </a:t>
            </a:r>
          </a:p>
          <a:p>
            <a:r>
              <a:rPr lang="en-US" baseline="0" dirty="0" smtClean="0"/>
              <a:t>We envision a future where creative individuals who don’t own a business can explore their ideas in a </a:t>
            </a:r>
            <a:r>
              <a:rPr lang="en-US" baseline="0" dirty="0" err="1" smtClean="0"/>
              <a:t>colaborative</a:t>
            </a:r>
            <a:r>
              <a:rPr lang="en-US" baseline="0" dirty="0" smtClean="0"/>
              <a:t> environment.  They can adapt old tools to do new things or invent something completely new.  The business development side of me says “then we can teach them how to market their ideas”!  … we will create new businesses, new jobs, bring more wealth to our town.  Some of that may happen.  Some of the time, it will be one person with one idea that they want to explore for one application and they will not have any intention or interest in starting a business.  The cool thing about makers spaces  is that when people work together and share ideas, more ideas are generated and that culture of innovation grows.</a:t>
            </a:r>
            <a:endParaRPr lang="en-US" baseline="0" smtClean="0"/>
          </a:p>
          <a:p>
            <a:r>
              <a:rPr lang="en-US" baseline="0" smtClean="0"/>
              <a:t>With </a:t>
            </a:r>
            <a:r>
              <a:rPr lang="en-US" baseline="0" dirty="0" smtClean="0"/>
              <a:t>that, I will pass the presentation to Cristina to tell more about her research….</a:t>
            </a:r>
            <a:endParaRPr lang="en-US" dirty="0"/>
          </a:p>
        </p:txBody>
      </p:sp>
      <p:sp>
        <p:nvSpPr>
          <p:cNvPr id="4" name="Slide Number Placeholder 3"/>
          <p:cNvSpPr>
            <a:spLocks noGrp="1"/>
          </p:cNvSpPr>
          <p:nvPr>
            <p:ph type="sldNum" sz="quarter" idx="10"/>
          </p:nvPr>
        </p:nvSpPr>
        <p:spPr/>
        <p:txBody>
          <a:bodyPr/>
          <a:lstStyle/>
          <a:p>
            <a:fld id="{5494E08D-5EDA-41F8-B565-C3CF1C3E23E8}"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450854-93A6-4E7C-90C6-C6370C3E5453}" type="datetimeFigureOut">
              <a:rPr lang="en-US" smtClean="0"/>
              <a:pPr/>
              <a:t>8/19/2013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450854-93A6-4E7C-90C6-C6370C3E5453}" type="datetimeFigureOut">
              <a:rPr lang="en-US" smtClean="0"/>
              <a:pPr/>
              <a:t>8/19/2013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450854-93A6-4E7C-90C6-C6370C3E5453}" type="datetimeFigureOut">
              <a:rPr lang="en-US" smtClean="0"/>
              <a:pPr/>
              <a:t>8/19/2013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lt1"/>
                </a:solidFill>
                <a:latin typeface="Arial"/>
                <a:ea typeface="Arial"/>
                <a:cs typeface="Arial"/>
                <a:sym typeface="Arial"/>
              </a:defRPr>
            </a:lvl1pPr>
            <a:lvl2pPr algn="l" rtl="0">
              <a:spcBef>
                <a:spcPts val="0"/>
              </a:spcBef>
              <a:buSzPct val="100000"/>
              <a:buFont typeface="Arial"/>
              <a:buNone/>
              <a:defRPr sz="3600" b="1">
                <a:solidFill>
                  <a:schemeClr val="lt1"/>
                </a:solidFill>
                <a:latin typeface="Arial"/>
                <a:ea typeface="Arial"/>
                <a:cs typeface="Arial"/>
                <a:sym typeface="Arial"/>
              </a:defRPr>
            </a:lvl2pPr>
            <a:lvl3pPr algn="l" rtl="0">
              <a:spcBef>
                <a:spcPts val="0"/>
              </a:spcBef>
              <a:buSzPct val="100000"/>
              <a:buFont typeface="Arial"/>
              <a:buNone/>
              <a:defRPr sz="3600" b="1">
                <a:solidFill>
                  <a:schemeClr val="lt1"/>
                </a:solidFill>
                <a:latin typeface="Arial"/>
                <a:ea typeface="Arial"/>
                <a:cs typeface="Arial"/>
                <a:sym typeface="Arial"/>
              </a:defRPr>
            </a:lvl3pPr>
            <a:lvl4pPr algn="l" rtl="0">
              <a:spcBef>
                <a:spcPts val="0"/>
              </a:spcBef>
              <a:buSzPct val="100000"/>
              <a:buFont typeface="Arial"/>
              <a:buNone/>
              <a:defRPr sz="3600" b="1">
                <a:solidFill>
                  <a:schemeClr val="lt1"/>
                </a:solidFill>
                <a:latin typeface="Arial"/>
                <a:ea typeface="Arial"/>
                <a:cs typeface="Arial"/>
                <a:sym typeface="Arial"/>
              </a:defRPr>
            </a:lvl4pPr>
            <a:lvl5pPr algn="l" rtl="0">
              <a:spcBef>
                <a:spcPts val="0"/>
              </a:spcBef>
              <a:buSzPct val="100000"/>
              <a:buFont typeface="Arial"/>
              <a:buNone/>
              <a:defRPr sz="3600" b="1">
                <a:solidFill>
                  <a:schemeClr val="lt1"/>
                </a:solidFill>
                <a:latin typeface="Arial"/>
                <a:ea typeface="Arial"/>
                <a:cs typeface="Arial"/>
                <a:sym typeface="Arial"/>
              </a:defRPr>
            </a:lvl5pPr>
            <a:lvl6pPr algn="l" rtl="0">
              <a:spcBef>
                <a:spcPts val="0"/>
              </a:spcBef>
              <a:buSzPct val="100000"/>
              <a:buFont typeface="Arial"/>
              <a:buNone/>
              <a:defRPr sz="3600" b="1">
                <a:solidFill>
                  <a:schemeClr val="lt1"/>
                </a:solidFill>
                <a:latin typeface="Arial"/>
                <a:ea typeface="Arial"/>
                <a:cs typeface="Arial"/>
                <a:sym typeface="Arial"/>
              </a:defRPr>
            </a:lvl6pPr>
            <a:lvl7pPr algn="l" rtl="0">
              <a:spcBef>
                <a:spcPts val="0"/>
              </a:spcBef>
              <a:buSzPct val="100000"/>
              <a:buFont typeface="Arial"/>
              <a:buNone/>
              <a:defRPr sz="3600" b="1">
                <a:solidFill>
                  <a:schemeClr val="lt1"/>
                </a:solidFill>
                <a:latin typeface="Arial"/>
                <a:ea typeface="Arial"/>
                <a:cs typeface="Arial"/>
                <a:sym typeface="Arial"/>
              </a:defRPr>
            </a:lvl7pPr>
            <a:lvl8pPr algn="l" rtl="0">
              <a:spcBef>
                <a:spcPts val="0"/>
              </a:spcBef>
              <a:buSzPct val="100000"/>
              <a:buFont typeface="Arial"/>
              <a:buNone/>
              <a:defRPr sz="3600" b="1">
                <a:solidFill>
                  <a:schemeClr val="lt1"/>
                </a:solidFill>
                <a:latin typeface="Arial"/>
                <a:ea typeface="Arial"/>
                <a:cs typeface="Arial"/>
                <a:sym typeface="Arial"/>
              </a:defRPr>
            </a:lvl8pPr>
            <a:lvl9pPr algn="l" rtl="0">
              <a:spcBef>
                <a:spcPts val="0"/>
              </a:spcBef>
              <a:buSzPct val="100000"/>
              <a:buFont typeface="Arial"/>
              <a:buNone/>
              <a:defRPr sz="3600" b="1">
                <a:solidFill>
                  <a:schemeClr val="lt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transition spd="slow" advTm="15000">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700"/>
          </a:xfrm>
          <a:prstGeom prst="rect">
            <a:avLst/>
          </a:prstGeom>
          <a:noFill/>
          <a:ln>
            <a:noFill/>
          </a:ln>
        </p:spPr>
        <p:txBody>
          <a:bodyPr lIns="91425" tIns="91425" rIns="91425" bIns="91425" anchor="t" anchorCtr="0"/>
          <a:lstStyle>
            <a:lvl1pPr marL="285750" indent="-285750" algn="ctr" rtl="0">
              <a:lnSpc>
                <a:spcPct val="100000"/>
              </a:lnSpc>
              <a:spcBef>
                <a:spcPts val="0"/>
              </a:spcBef>
              <a:spcAft>
                <a:spcPts val="0"/>
              </a:spcAft>
              <a:buClr>
                <a:schemeClr val="lt1"/>
              </a:buClr>
              <a:buSzPct val="166666"/>
              <a:buFont typeface="Arial"/>
              <a:buChar char="•"/>
              <a:defRPr sz="1800">
                <a:solidFill>
                  <a:schemeClr val="lt1"/>
                </a:solidFill>
              </a:defRPr>
            </a:lvl1pPr>
            <a:lvl2pPr marL="285750" indent="-285750" algn="ctr" rtl="0">
              <a:lnSpc>
                <a:spcPct val="100000"/>
              </a:lnSpc>
              <a:spcBef>
                <a:spcPts val="0"/>
              </a:spcBef>
              <a:spcAft>
                <a:spcPts val="0"/>
              </a:spcAft>
              <a:buClr>
                <a:schemeClr val="lt1"/>
              </a:buClr>
              <a:buSzPct val="100000"/>
              <a:buFont typeface="Courier New"/>
              <a:buChar char="o"/>
              <a:defRPr sz="1800">
                <a:solidFill>
                  <a:schemeClr val="lt1"/>
                </a:solidFill>
              </a:defRPr>
            </a:lvl2pPr>
            <a:lvl3pPr marL="285750" indent="-285750" algn="ctr" rtl="0">
              <a:lnSpc>
                <a:spcPct val="100000"/>
              </a:lnSpc>
              <a:spcBef>
                <a:spcPts val="0"/>
              </a:spcBef>
              <a:spcAft>
                <a:spcPts val="0"/>
              </a:spcAft>
              <a:buClr>
                <a:schemeClr val="lt1"/>
              </a:buClr>
              <a:buSzPct val="100000"/>
              <a:buFont typeface="Wingdings"/>
              <a:buChar char="§"/>
              <a:defRPr sz="1800">
                <a:solidFill>
                  <a:schemeClr val="lt1"/>
                </a:solidFill>
              </a:defRPr>
            </a:lvl3pPr>
            <a:lvl4pPr marL="285750" indent="-285750" algn="ctr" rtl="0">
              <a:lnSpc>
                <a:spcPct val="100000"/>
              </a:lnSpc>
              <a:spcBef>
                <a:spcPts val="0"/>
              </a:spcBef>
              <a:spcAft>
                <a:spcPts val="0"/>
              </a:spcAft>
              <a:buClr>
                <a:schemeClr val="lt1"/>
              </a:buClr>
              <a:buSzPct val="166666"/>
              <a:buFont typeface="Arial"/>
              <a:buChar char="•"/>
              <a:defRPr sz="1800">
                <a:solidFill>
                  <a:schemeClr val="lt1"/>
                </a:solidFill>
              </a:defRPr>
            </a:lvl4pPr>
            <a:lvl5pPr marL="285750" indent="-285750" algn="ctr" rtl="0">
              <a:lnSpc>
                <a:spcPct val="100000"/>
              </a:lnSpc>
              <a:spcBef>
                <a:spcPts val="0"/>
              </a:spcBef>
              <a:spcAft>
                <a:spcPts val="0"/>
              </a:spcAft>
              <a:buClr>
                <a:schemeClr val="lt1"/>
              </a:buClr>
              <a:buSzPct val="100000"/>
              <a:buFont typeface="Courier New"/>
              <a:buChar char="o"/>
              <a:defRPr sz="1800">
                <a:solidFill>
                  <a:schemeClr val="lt1"/>
                </a:solidFill>
              </a:defRPr>
            </a:lvl5pPr>
            <a:lvl6pPr marL="285750" indent="-285750" algn="ctr" rtl="0">
              <a:lnSpc>
                <a:spcPct val="100000"/>
              </a:lnSpc>
              <a:spcBef>
                <a:spcPts val="0"/>
              </a:spcBef>
              <a:spcAft>
                <a:spcPts val="0"/>
              </a:spcAft>
              <a:buClr>
                <a:schemeClr val="lt1"/>
              </a:buClr>
              <a:buSzPct val="100000"/>
              <a:buFont typeface="Wingdings"/>
              <a:buChar char="§"/>
              <a:defRPr sz="1800">
                <a:solidFill>
                  <a:schemeClr val="lt1"/>
                </a:solidFill>
              </a:defRPr>
            </a:lvl6pPr>
            <a:lvl7pPr marL="285750" indent="-285750" algn="ctr" rtl="0">
              <a:lnSpc>
                <a:spcPct val="100000"/>
              </a:lnSpc>
              <a:spcBef>
                <a:spcPts val="0"/>
              </a:spcBef>
              <a:spcAft>
                <a:spcPts val="0"/>
              </a:spcAft>
              <a:buClr>
                <a:schemeClr val="lt1"/>
              </a:buClr>
              <a:buSzPct val="166666"/>
              <a:buFont typeface="Arial"/>
              <a:buChar char="•"/>
              <a:defRPr sz="1800">
                <a:solidFill>
                  <a:schemeClr val="lt1"/>
                </a:solidFill>
              </a:defRPr>
            </a:lvl7pPr>
            <a:lvl8pPr marL="285750" indent="-285750" algn="ctr" rtl="0">
              <a:lnSpc>
                <a:spcPct val="100000"/>
              </a:lnSpc>
              <a:spcBef>
                <a:spcPts val="0"/>
              </a:spcBef>
              <a:spcAft>
                <a:spcPts val="0"/>
              </a:spcAft>
              <a:buClr>
                <a:schemeClr val="lt1"/>
              </a:buClr>
              <a:buSzPct val="100000"/>
              <a:buFont typeface="Courier New"/>
              <a:buChar char="o"/>
              <a:defRPr sz="1800">
                <a:solidFill>
                  <a:schemeClr val="lt1"/>
                </a:solidFill>
              </a:defRPr>
            </a:lvl8pPr>
            <a:lvl9pPr marL="285750" indent="-285750" algn="ctr" rtl="0">
              <a:lnSpc>
                <a:spcPct val="100000"/>
              </a:lnSpc>
              <a:spcBef>
                <a:spcPts val="0"/>
              </a:spcBef>
              <a:spcAft>
                <a:spcPts val="0"/>
              </a:spcAft>
              <a:buClr>
                <a:schemeClr val="lt1"/>
              </a:buClr>
              <a:buSzPct val="100000"/>
              <a:buFont typeface="Wingdings"/>
              <a:buChar char="§"/>
              <a:defRPr sz="1800">
                <a:solidFill>
                  <a:schemeClr val="lt1"/>
                </a:solidFill>
              </a:defRPr>
            </a:lvl9pPr>
          </a:lstStyle>
          <a:p>
            <a:endParaRPr/>
          </a:p>
        </p:txBody>
      </p:sp>
    </p:spTree>
    <p:extLst>
      <p:ext uri="{BB962C8B-B14F-4D97-AF65-F5344CB8AC3E}">
        <p14:creationId xmlns:p14="http://schemas.microsoft.com/office/powerpoint/2010/main" val="3227004653"/>
      </p:ext>
    </p:extLst>
  </p:cSld>
  <p:clrMapOvr>
    <a:masterClrMapping/>
  </p:clrMapOvr>
  <p:transition spd="slow" advTm="15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450854-93A6-4E7C-90C6-C6370C3E5453}" type="datetimeFigureOut">
              <a:rPr lang="en-US" smtClean="0"/>
              <a:pPr/>
              <a:t>8/19/2013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450854-93A6-4E7C-90C6-C6370C3E5453}" type="datetimeFigureOut">
              <a:rPr lang="en-US" smtClean="0"/>
              <a:pPr/>
              <a:t>8/19/2013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450854-93A6-4E7C-90C6-C6370C3E5453}" type="datetimeFigureOut">
              <a:rPr lang="en-US" smtClean="0"/>
              <a:pPr/>
              <a:t>8/19/2013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450854-93A6-4E7C-90C6-C6370C3E5453}" type="datetimeFigureOut">
              <a:rPr lang="en-US" smtClean="0"/>
              <a:pPr/>
              <a:t>8/19/2013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450854-93A6-4E7C-90C6-C6370C3E5453}" type="datetimeFigureOut">
              <a:rPr lang="en-US" smtClean="0"/>
              <a:pPr/>
              <a:t>8/19/2013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50854-93A6-4E7C-90C6-C6370C3E5453}" type="datetimeFigureOut">
              <a:rPr lang="en-US" smtClean="0"/>
              <a:pPr/>
              <a:t>8/19/2013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50854-93A6-4E7C-90C6-C6370C3E5453}" type="datetimeFigureOut">
              <a:rPr lang="en-US" smtClean="0"/>
              <a:pPr/>
              <a:t>8/19/2013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50854-93A6-4E7C-90C6-C6370C3E5453}" type="datetimeFigureOut">
              <a:rPr lang="en-US" smtClean="0"/>
              <a:pPr/>
              <a:t>8/19/2013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74666-A3A5-44E7-BD03-0433FEE680B9}" type="slidenum">
              <a:rPr lang="en-US" smtClean="0"/>
              <a:pPr/>
              <a:t>‹#›</a:t>
            </a:fld>
            <a:endParaRPr lang="en-US"/>
          </a:p>
        </p:txBody>
      </p:sp>
    </p:spTree>
  </p:cSld>
  <p:clrMapOvr>
    <a:masterClrMapping/>
  </p:clrMapOvr>
  <p:transition spd="slow" advClick="0" advTm="300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50854-93A6-4E7C-90C6-C6370C3E5453}" type="datetimeFigureOut">
              <a:rPr lang="en-US" smtClean="0"/>
              <a:pPr/>
              <a:t>8/19/2013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74666-A3A5-44E7-BD03-0433FEE680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Click="0" advTm="3000">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hyperlink" Target="http://www.sector67.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hyperlink" Target="http://milwaukeemakerspace.org/galleries/?album=all&amp;gallery=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lamakerspace.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hyperlink" Target="http://www.mtelliottmakerspace.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s://www.facebook.com/media/set/?set=a.529174367129675.1073741832.206081142772334&amp;type=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www.facebook.com/photo.php?fbid=559505894080836&amp;set=pb.413125162052244.-2207520000.1373237880.&amp;type=3&amp;theat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fflib.org/learn/mak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hyperlink" Target="http://tekventure.org/maker-sta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mailto:kshelley@cityofeastlansing.com" TargetMode="External"/><Relationship Id="rId5" Type="http://schemas.openxmlformats.org/officeDocument/2006/relationships/hyperlink" Target="mailto:lmullin@cityofeastlansing.com" TargetMode="External"/><Relationship Id="rId4" Type="http://schemas.openxmlformats.org/officeDocument/2006/relationships/hyperlink" Target="mailto:cbenton@cityofeastlansing.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pt template title slide 1.jpg"/>
          <p:cNvPicPr>
            <a:picLocks noGrp="1" noChangeAspect="1"/>
          </p:cNvPicPr>
          <p:nvPr>
            <p:ph idx="1"/>
          </p:nvPr>
        </p:nvPicPr>
        <p:blipFill>
          <a:blip r:embed="rId2" cstate="print"/>
          <a:stretch>
            <a:fillRect/>
          </a:stretch>
        </p:blipFill>
        <p:spPr>
          <a:xfrm>
            <a:off x="0" y="0"/>
            <a:ext cx="9143999" cy="6858000"/>
          </a:xfrm>
        </p:spPr>
      </p:pic>
      <p:sp>
        <p:nvSpPr>
          <p:cNvPr id="5" name="Content Placeholder 4"/>
          <p:cNvSpPr txBox="1">
            <a:spLocks/>
          </p:cNvSpPr>
          <p:nvPr/>
        </p:nvSpPr>
        <p:spPr>
          <a:xfrm>
            <a:off x="457200" y="1600200"/>
            <a:ext cx="8229600" cy="4525963"/>
          </a:xfrm>
          <a:prstGeom prst="rect">
            <a:avLst/>
          </a:prstGeom>
        </p:spPr>
        <p:txBody>
          <a:bodyPr vert="horz" lIns="91440" tIns="45720" rIns="91440" bIns="45720" rtlCol="0">
            <a:normAutofit fontScale="77500" lnSpcReduction="20000"/>
          </a:bodyPr>
          <a:lstStyle/>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4200" b="1" i="0" u="none" strike="noStrike" kern="1200" cap="none" spc="0" normalizeH="0" baseline="0" noProof="0" dirty="0" err="1" smtClean="0">
                <a:ln>
                  <a:noFill/>
                </a:ln>
                <a:solidFill>
                  <a:schemeClr val="tx1"/>
                </a:solidFill>
                <a:effectLst/>
                <a:uLnTx/>
                <a:uFillTx/>
                <a:latin typeface="+mn-lt"/>
                <a:ea typeface="+mn-ea"/>
                <a:cs typeface="+mn-cs"/>
              </a:rPr>
              <a:t>Makerspaces</a:t>
            </a:r>
            <a:r>
              <a:rPr kumimoji="0" lang="en-US" sz="42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4200" b="1" i="0" u="none" strike="noStrike" kern="1200" cap="none" spc="0" normalizeH="0" baseline="0" noProof="0" dirty="0" smtClean="0">
                <a:ln>
                  <a:noFill/>
                </a:ln>
                <a:solidFill>
                  <a:schemeClr val="tx1"/>
                </a:solidFill>
                <a:effectLst/>
                <a:uLnTx/>
                <a:uFillTx/>
                <a:latin typeface="+mn-lt"/>
                <a:ea typeface="+mn-ea"/>
                <a:cs typeface="+mn-cs"/>
              </a:rPr>
              <a:t>Supporting an Entrepreneurial System</a:t>
            </a:r>
          </a:p>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Cristina Benton </a:t>
            </a:r>
          </a:p>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Tim Dempsey </a:t>
            </a:r>
          </a:p>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Lori Mullins</a:t>
            </a:r>
          </a:p>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Kristin Shelley</a:t>
            </a:r>
          </a:p>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City of East Lansing</a:t>
            </a:r>
          </a:p>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39725" algn="ctr" defTabSz="914400" rtl="0" eaLnBrk="1" fontAlgn="auto" latinLnBrk="0" hangingPunct="1">
              <a:lnSpc>
                <a:spcPct val="100000"/>
              </a:lnSpc>
              <a:spcBef>
                <a:spcPct val="20000"/>
              </a:spcBef>
              <a:spcAft>
                <a:spcPct val="0"/>
              </a:spcAft>
              <a:buClrTx/>
              <a:buSz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September 4, 2013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 template title slide 1.jpg"/>
          <p:cNvPicPr>
            <a:picLocks noChangeAspect="1"/>
          </p:cNvPicPr>
          <p:nvPr/>
        </p:nvPicPr>
        <p:blipFill>
          <a:blip r:embed="rId3" cstate="print"/>
          <a:stretch>
            <a:fillRect/>
          </a:stretch>
        </p:blipFill>
        <p:spPr>
          <a:xfrm>
            <a:off x="0" y="0"/>
            <a:ext cx="9144000" cy="6858000"/>
          </a:xfrm>
          <a:prstGeom prst="rect">
            <a:avLst/>
          </a:prstGeom>
        </p:spPr>
      </p:pic>
      <p:pic>
        <p:nvPicPr>
          <p:cNvPr id="2052" name="Picture 4" descr="W:\All Photos\Pat Power Photos\City of East Lansing\20090925EastLansing-DSC_4403-09.jpg"/>
          <p:cNvPicPr>
            <a:picLocks noChangeAspect="1" noChangeArrowheads="1"/>
          </p:cNvPicPr>
          <p:nvPr/>
        </p:nvPicPr>
        <p:blipFill>
          <a:blip r:embed="rId4" cstate="print"/>
          <a:srcRect/>
          <a:stretch>
            <a:fillRect/>
          </a:stretch>
        </p:blipFill>
        <p:spPr bwMode="auto">
          <a:xfrm>
            <a:off x="0" y="2362200"/>
            <a:ext cx="9144000" cy="2442068"/>
          </a:xfrm>
          <a:prstGeom prst="rect">
            <a:avLst/>
          </a:prstGeom>
          <a:noFill/>
          <a:ln w="76200">
            <a:solidFill>
              <a:schemeClr val="accent6"/>
            </a:solidFill>
          </a:ln>
        </p:spPr>
      </p:pic>
    </p:spTree>
  </p:cSld>
  <p:clrMapOvr>
    <a:masterClrMapping/>
  </p:clrMapOvr>
  <p:transition spd="slow" advClick="0" advTm="300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 template title slide 1.jpg"/>
          <p:cNvPicPr>
            <a:picLocks noChangeAspect="1"/>
          </p:cNvPicPr>
          <p:nvPr/>
        </p:nvPicPr>
        <p:blipFill>
          <a:blip r:embed="rId3" cstate="print"/>
          <a:stretch>
            <a:fillRect/>
          </a:stretch>
        </p:blipFill>
        <p:spPr>
          <a:xfrm>
            <a:off x="0" y="0"/>
            <a:ext cx="9144000" cy="6858000"/>
          </a:xfrm>
          <a:prstGeom prst="rect">
            <a:avLst/>
          </a:prstGeom>
        </p:spPr>
      </p:pic>
      <p:pic>
        <p:nvPicPr>
          <p:cNvPr id="2053" name="Picture 5" descr="W:\All Photos\ELPL\2007 General\Library 2007 011.jpg"/>
          <p:cNvPicPr>
            <a:picLocks noChangeAspect="1" noChangeArrowheads="1"/>
          </p:cNvPicPr>
          <p:nvPr/>
        </p:nvPicPr>
        <p:blipFill>
          <a:blip r:embed="rId4" cstate="print"/>
          <a:srcRect t="12720"/>
          <a:stretch>
            <a:fillRect/>
          </a:stretch>
        </p:blipFill>
        <p:spPr bwMode="auto">
          <a:xfrm>
            <a:off x="5410200" y="0"/>
            <a:ext cx="3188208" cy="4156838"/>
          </a:xfrm>
          <a:prstGeom prst="rect">
            <a:avLst/>
          </a:prstGeom>
          <a:noFill/>
          <a:ln w="76200">
            <a:solidFill>
              <a:schemeClr val="accent6"/>
            </a:solidFill>
          </a:ln>
        </p:spPr>
      </p:pic>
      <p:pic>
        <p:nvPicPr>
          <p:cNvPr id="24" name="Picture 23" descr="Teen Board Games 008.jpg"/>
          <p:cNvPicPr>
            <a:picLocks noChangeAspect="1"/>
          </p:cNvPicPr>
          <p:nvPr/>
        </p:nvPicPr>
        <p:blipFill>
          <a:blip r:embed="rId5" cstate="print"/>
          <a:stretch>
            <a:fillRect/>
          </a:stretch>
        </p:blipFill>
        <p:spPr>
          <a:xfrm>
            <a:off x="609600" y="152400"/>
            <a:ext cx="3962400" cy="2634574"/>
          </a:xfrm>
          <a:prstGeom prst="rect">
            <a:avLst/>
          </a:prstGeom>
          <a:ln w="76200">
            <a:solidFill>
              <a:schemeClr val="accent6"/>
            </a:solidFill>
          </a:ln>
        </p:spPr>
      </p:pic>
      <p:pic>
        <p:nvPicPr>
          <p:cNvPr id="25" name="Picture 24" descr="Learning Cafe 025.jpg"/>
          <p:cNvPicPr>
            <a:picLocks noChangeAspect="1"/>
          </p:cNvPicPr>
          <p:nvPr/>
        </p:nvPicPr>
        <p:blipFill>
          <a:blip r:embed="rId6" cstate="print"/>
          <a:stretch>
            <a:fillRect/>
          </a:stretch>
        </p:blipFill>
        <p:spPr>
          <a:xfrm>
            <a:off x="4372262" y="3276600"/>
            <a:ext cx="4771738" cy="3194304"/>
          </a:xfrm>
          <a:prstGeom prst="rect">
            <a:avLst/>
          </a:prstGeom>
          <a:ln w="57150">
            <a:solidFill>
              <a:schemeClr val="accent6"/>
            </a:solidFill>
          </a:ln>
        </p:spPr>
      </p:pic>
      <p:pic>
        <p:nvPicPr>
          <p:cNvPr id="21" name="Picture 20" descr="Library Treats with Feet Program 005.jpg"/>
          <p:cNvPicPr>
            <a:picLocks noChangeAspect="1"/>
          </p:cNvPicPr>
          <p:nvPr/>
        </p:nvPicPr>
        <p:blipFill>
          <a:blip r:embed="rId7" cstate="print"/>
          <a:stretch>
            <a:fillRect/>
          </a:stretch>
        </p:blipFill>
        <p:spPr>
          <a:xfrm>
            <a:off x="1981200" y="2286000"/>
            <a:ext cx="2660904" cy="3974931"/>
          </a:xfrm>
          <a:prstGeom prst="rect">
            <a:avLst/>
          </a:prstGeom>
          <a:ln w="76200">
            <a:solidFill>
              <a:schemeClr val="accent6"/>
            </a:solidFill>
          </a:ln>
        </p:spPr>
      </p:pic>
    </p:spTree>
  </p:cSld>
  <p:clrMapOvr>
    <a:masterClrMapping/>
  </p:clrMapOvr>
  <p:transition spd="slow" advClick="0" advTm="3000">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lstStyle/>
          <a:p>
            <a:r>
              <a:rPr lang="en-US" dirty="0" smtClean="0"/>
              <a:t>What are </a:t>
            </a:r>
            <a:r>
              <a:rPr lang="en-US" dirty="0" err="1" smtClean="0"/>
              <a:t>Makerspaces</a:t>
            </a:r>
            <a:r>
              <a:rPr lang="en-US" dirty="0" smtClean="0"/>
              <a:t>?</a:t>
            </a:r>
            <a:endParaRPr lang="en-US" dirty="0"/>
          </a:p>
        </p:txBody>
      </p:sp>
      <p:sp>
        <p:nvSpPr>
          <p:cNvPr id="5" name="Content Placeholder 4"/>
          <p:cNvSpPr>
            <a:spLocks noGrp="1"/>
          </p:cNvSpPr>
          <p:nvPr>
            <p:ph idx="1"/>
          </p:nvPr>
        </p:nvSpPr>
        <p:spPr/>
        <p:txBody>
          <a:bodyPr>
            <a:normAutofit fontScale="85000" lnSpcReduction="20000"/>
          </a:bodyPr>
          <a:lstStyle/>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err="1" smtClean="0"/>
              <a:t>Makerspaces</a:t>
            </a:r>
            <a:r>
              <a:rPr lang="en-US" dirty="0" smtClean="0"/>
              <a:t> are places where like-minded persons gather to work on personal projects, share tools and expertise as well as learn from each other (</a:t>
            </a:r>
            <a:r>
              <a:rPr lang="en-US" dirty="0" err="1" smtClean="0"/>
              <a:t>Tweney</a:t>
            </a:r>
            <a:r>
              <a:rPr lang="en-US" dirty="0" smtClean="0"/>
              <a:t>, March 29, 2009). </a:t>
            </a:r>
          </a:p>
          <a:p>
            <a:pPr indent="-339725" algn="just">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smtClean="0"/>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t>“Learning environments rich with possibilities, </a:t>
            </a:r>
            <a:r>
              <a:rPr lang="en-US" dirty="0" err="1" smtClean="0"/>
              <a:t>Makerspaces</a:t>
            </a:r>
            <a:r>
              <a:rPr lang="en-US" dirty="0" smtClean="0"/>
              <a:t> serve as gathering points where communities of new and experienced makers connect to work on real and personally meaningful projects, informed by helpful mentors and expertise, using new technologies and traditional tools.” (Maker Media, Spring 2013:1)</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normAutofit/>
          </a:bodyPr>
          <a:lstStyle/>
          <a:p>
            <a:r>
              <a:rPr lang="en-US" dirty="0" smtClean="0"/>
              <a:t>Sector67, Madison, WI</a:t>
            </a:r>
            <a:endParaRPr lang="en-US" dirty="0"/>
          </a:p>
        </p:txBody>
      </p:sp>
      <p:sp>
        <p:nvSpPr>
          <p:cNvPr id="5" name="Content Placeholder 4"/>
          <p:cNvSpPr>
            <a:spLocks noGrp="1"/>
          </p:cNvSpPr>
          <p:nvPr>
            <p:ph idx="1"/>
          </p:nvPr>
        </p:nvSpPr>
        <p:spPr/>
        <p:txBody>
          <a:bodyPr>
            <a:normAutofit lnSpcReduction="10000"/>
          </a:bodyPr>
          <a:lstStyle/>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pPr>
              <a:buNone/>
            </a:pPr>
            <a:r>
              <a:rPr lang="en-US" sz="1800" dirty="0" smtClean="0"/>
              <a:t>Source: </a:t>
            </a:r>
            <a:r>
              <a:rPr lang="en-US" sz="1800" dirty="0" smtClean="0">
                <a:hlinkClick r:id="rId4"/>
              </a:rPr>
              <a:t>http://www.sector67.org/</a:t>
            </a:r>
            <a:r>
              <a:rPr lang="en-US" sz="1800" dirty="0" smtClean="0"/>
              <a:t> </a:t>
            </a:r>
            <a:endParaRPr lang="en-US" sz="1800" dirty="0"/>
          </a:p>
        </p:txBody>
      </p:sp>
      <p:pic>
        <p:nvPicPr>
          <p:cNvPr id="18434" name="Picture 2" descr="IMAG0120"/>
          <p:cNvPicPr>
            <a:picLocks noChangeAspect="1" noChangeArrowheads="1"/>
          </p:cNvPicPr>
          <p:nvPr/>
        </p:nvPicPr>
        <p:blipFill>
          <a:blip r:embed="rId5" cstate="print"/>
          <a:srcRect/>
          <a:stretch>
            <a:fillRect/>
          </a:stretch>
        </p:blipFill>
        <p:spPr bwMode="auto">
          <a:xfrm>
            <a:off x="5562600" y="875366"/>
            <a:ext cx="3581400" cy="5982634"/>
          </a:xfrm>
          <a:prstGeom prst="rect">
            <a:avLst/>
          </a:prstGeom>
          <a:noFill/>
        </p:spPr>
      </p:pic>
      <p:pic>
        <p:nvPicPr>
          <p:cNvPr id="7" name="Picture 3"/>
          <p:cNvPicPr>
            <a:picLocks noChangeAspect="1" noChangeArrowheads="1"/>
          </p:cNvPicPr>
          <p:nvPr/>
        </p:nvPicPr>
        <p:blipFill>
          <a:blip r:embed="rId6" cstate="print"/>
          <a:srcRect/>
          <a:stretch>
            <a:fillRect/>
          </a:stretch>
        </p:blipFill>
        <p:spPr bwMode="auto">
          <a:xfrm>
            <a:off x="152400" y="1905000"/>
            <a:ext cx="5364641" cy="3357283"/>
          </a:xfrm>
          <a:prstGeom prst="rect">
            <a:avLst/>
          </a:prstGeom>
          <a:noFill/>
          <a:ln w="9525" cap="flat">
            <a:noFill/>
            <a:round/>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normAutofit/>
          </a:bodyPr>
          <a:lstStyle/>
          <a:p>
            <a:r>
              <a:rPr lang="en-US" dirty="0" smtClean="0"/>
              <a:t>Milwaukee </a:t>
            </a:r>
            <a:r>
              <a:rPr lang="en-US" dirty="0" err="1" smtClean="0"/>
              <a:t>Makerspace</a:t>
            </a:r>
            <a:r>
              <a:rPr lang="en-US" dirty="0" smtClean="0"/>
              <a:t>, WI</a:t>
            </a:r>
            <a:endParaRPr lang="en-US" dirty="0"/>
          </a:p>
        </p:txBody>
      </p:sp>
      <p:sp>
        <p:nvSpPr>
          <p:cNvPr id="5" name="Content Placeholder 4"/>
          <p:cNvSpPr>
            <a:spLocks noGrp="1"/>
          </p:cNvSpPr>
          <p:nvPr>
            <p:ph idx="1"/>
          </p:nvPr>
        </p:nvSpPr>
        <p:spPr>
          <a:xfrm>
            <a:off x="457200" y="1447800"/>
            <a:ext cx="4724400" cy="5029200"/>
          </a:xfrm>
        </p:spPr>
        <p:txBody>
          <a:bodyPr>
            <a:normAutofit lnSpcReduction="10000"/>
          </a:bodyPr>
          <a:lstStyle/>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pPr>
              <a:buNone/>
            </a:pPr>
            <a:r>
              <a:rPr lang="en-US" sz="1800" dirty="0" smtClean="0"/>
              <a:t>Source: </a:t>
            </a:r>
            <a:r>
              <a:rPr lang="en-US" sz="1800" dirty="0" smtClean="0">
                <a:solidFill>
                  <a:srgbClr val="CCCCFF"/>
                </a:solidFill>
                <a:hlinkClick r:id="rId4"/>
              </a:rPr>
              <a:t>http://milwaukeemakerspace.org/galleries/?album=all&amp;gallery=4</a:t>
            </a:r>
            <a:endParaRPr lang="en-US" sz="1800" dirty="0" smtClean="0"/>
          </a:p>
          <a:p>
            <a:endParaRPr lang="en-US" dirty="0"/>
          </a:p>
        </p:txBody>
      </p:sp>
      <p:pic>
        <p:nvPicPr>
          <p:cNvPr id="6" name="Picture 4"/>
          <p:cNvPicPr>
            <a:picLocks noChangeAspect="1" noChangeArrowheads="1"/>
          </p:cNvPicPr>
          <p:nvPr/>
        </p:nvPicPr>
        <p:blipFill>
          <a:blip r:embed="rId5" cstate="print"/>
          <a:srcRect/>
          <a:stretch>
            <a:fillRect/>
          </a:stretch>
        </p:blipFill>
        <p:spPr bwMode="auto">
          <a:xfrm>
            <a:off x="5410200" y="1143000"/>
            <a:ext cx="3519475" cy="5273675"/>
          </a:xfrm>
          <a:prstGeom prst="rect">
            <a:avLst/>
          </a:prstGeom>
          <a:noFill/>
          <a:ln w="9525" cap="flat">
            <a:noFill/>
            <a:round/>
            <a:headEnd/>
            <a:tailEnd/>
          </a:ln>
          <a:effectLst/>
        </p:spPr>
      </p:pic>
      <p:pic>
        <p:nvPicPr>
          <p:cNvPr id="16386" name="Picture 2" descr="http://milwaukeemakerspace.org/wp-content/gallery/grand-opening-photos/mini_maker_fair___royce_working_on_project.jpg"/>
          <p:cNvPicPr>
            <a:picLocks noChangeAspect="1" noChangeArrowheads="1"/>
          </p:cNvPicPr>
          <p:nvPr/>
        </p:nvPicPr>
        <p:blipFill>
          <a:blip r:embed="rId6" cstate="print"/>
          <a:srcRect/>
          <a:stretch>
            <a:fillRect/>
          </a:stretch>
        </p:blipFill>
        <p:spPr bwMode="auto">
          <a:xfrm>
            <a:off x="76200" y="1752600"/>
            <a:ext cx="5257800" cy="350958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normAutofit/>
          </a:bodyPr>
          <a:lstStyle/>
          <a:p>
            <a:r>
              <a:rPr lang="en-US" dirty="0" smtClean="0"/>
              <a:t>LA </a:t>
            </a:r>
            <a:r>
              <a:rPr lang="en-US" dirty="0" err="1" smtClean="0"/>
              <a:t>Makerspace</a:t>
            </a:r>
            <a:r>
              <a:rPr lang="en-US" dirty="0" smtClean="0"/>
              <a:t>, Los Angeles, CA</a:t>
            </a:r>
            <a:endParaRPr lang="en-US" dirty="0"/>
          </a:p>
        </p:txBody>
      </p:sp>
      <p:sp>
        <p:nvSpPr>
          <p:cNvPr id="5" name="Content Placeholder 4"/>
          <p:cNvSpPr>
            <a:spLocks noGrp="1"/>
          </p:cNvSpPr>
          <p:nvPr>
            <p:ph idx="1"/>
          </p:nvPr>
        </p:nvSpPr>
        <p:spPr>
          <a:xfrm>
            <a:off x="609600" y="1447800"/>
            <a:ext cx="8077200" cy="4953000"/>
          </a:xfrm>
        </p:spPr>
        <p:txBody>
          <a:bodyPr>
            <a:normAutofit lnSpcReduction="10000"/>
          </a:bodyPr>
          <a:lstStyle/>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pPr>
              <a:buNone/>
            </a:pPr>
            <a:endParaRPr lang="en-US" sz="1800" dirty="0" smtClean="0">
              <a:solidFill>
                <a:srgbClr val="CCCCFF"/>
              </a:solidFill>
              <a:hlinkClick r:id="rId4"/>
            </a:endParaRPr>
          </a:p>
          <a:p>
            <a:pPr>
              <a:buNone/>
            </a:pPr>
            <a:endParaRPr lang="en-US" sz="1800" dirty="0" smtClean="0">
              <a:solidFill>
                <a:srgbClr val="CCCCFF"/>
              </a:solidFill>
              <a:hlinkClick r:id="rId4"/>
            </a:endParaRPr>
          </a:p>
          <a:p>
            <a:pPr>
              <a:buNone/>
            </a:pPr>
            <a:r>
              <a:rPr lang="en-US" sz="1800" dirty="0" smtClean="0"/>
              <a:t>Source: </a:t>
            </a:r>
            <a:r>
              <a:rPr lang="en-US" sz="1800" dirty="0" smtClean="0">
                <a:solidFill>
                  <a:srgbClr val="CCCCFF"/>
                </a:solidFill>
                <a:hlinkClick r:id="rId4"/>
              </a:rPr>
              <a:t>http://www.lamakerspace.com/</a:t>
            </a:r>
            <a:r>
              <a:rPr lang="en-US" sz="1800" dirty="0" smtClean="0"/>
              <a:t> </a:t>
            </a:r>
          </a:p>
          <a:p>
            <a:endParaRPr lang="en-US" dirty="0"/>
          </a:p>
        </p:txBody>
      </p:sp>
      <p:pic>
        <p:nvPicPr>
          <p:cNvPr id="6" name="Picture 3"/>
          <p:cNvPicPr>
            <a:picLocks noChangeAspect="1" noChangeArrowheads="1"/>
          </p:cNvPicPr>
          <p:nvPr/>
        </p:nvPicPr>
        <p:blipFill>
          <a:blip r:embed="rId5" cstate="print"/>
          <a:srcRect/>
          <a:stretch>
            <a:fillRect/>
          </a:stretch>
        </p:blipFill>
        <p:spPr bwMode="auto">
          <a:xfrm>
            <a:off x="1066800" y="1374321"/>
            <a:ext cx="6934200" cy="4569279"/>
          </a:xfrm>
          <a:prstGeom prst="rect">
            <a:avLst/>
          </a:prstGeom>
          <a:noFill/>
          <a:ln w="9525" cap="flat">
            <a:noFill/>
            <a:round/>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normAutofit/>
          </a:bodyPr>
          <a:lstStyle/>
          <a:p>
            <a:r>
              <a:rPr lang="en-US" dirty="0" smtClean="0"/>
              <a:t>Mt. Elliott </a:t>
            </a:r>
            <a:r>
              <a:rPr lang="en-US" dirty="0" err="1" smtClean="0"/>
              <a:t>Makerspace</a:t>
            </a:r>
            <a:r>
              <a:rPr lang="en-US" dirty="0" smtClean="0"/>
              <a:t>, Detroit, MI</a:t>
            </a:r>
            <a:endParaRPr lang="en-US" dirty="0"/>
          </a:p>
        </p:txBody>
      </p:sp>
      <p:sp>
        <p:nvSpPr>
          <p:cNvPr id="5" name="Content Placeholder 4"/>
          <p:cNvSpPr>
            <a:spLocks noGrp="1"/>
          </p:cNvSpPr>
          <p:nvPr>
            <p:ph idx="1"/>
          </p:nvPr>
        </p:nvSpPr>
        <p:spPr/>
        <p:txBody>
          <a:bodyPr>
            <a:normAutofit lnSpcReduction="10000"/>
          </a:bodyPr>
          <a:lstStyle/>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endParaRPr lang="en-US" sz="1800" dirty="0" smtClean="0">
              <a:hlinkClick r:id="rId4"/>
            </a:endParaRPr>
          </a:p>
          <a:p>
            <a:pPr>
              <a:buNone/>
            </a:pPr>
            <a:r>
              <a:rPr lang="en-US" sz="1800" dirty="0" smtClean="0"/>
              <a:t>Source: </a:t>
            </a:r>
            <a:r>
              <a:rPr lang="en-US" sz="1800" dirty="0" smtClean="0">
                <a:hlinkClick r:id="rId4"/>
              </a:rPr>
              <a:t>http://www.mtelliottmakerspace.com/</a:t>
            </a:r>
            <a:endParaRPr lang="en-US" sz="1800" dirty="0" smtClean="0"/>
          </a:p>
          <a:p>
            <a:endParaRPr lang="en-US" dirty="0"/>
          </a:p>
        </p:txBody>
      </p:sp>
      <p:pic>
        <p:nvPicPr>
          <p:cNvPr id="7" name="Picture 3"/>
          <p:cNvPicPr>
            <a:picLocks noChangeAspect="1" noChangeArrowheads="1"/>
          </p:cNvPicPr>
          <p:nvPr/>
        </p:nvPicPr>
        <p:blipFill>
          <a:blip r:embed="rId5" cstate="print"/>
          <a:srcRect/>
          <a:stretch>
            <a:fillRect/>
          </a:stretch>
        </p:blipFill>
        <p:spPr bwMode="auto">
          <a:xfrm>
            <a:off x="3581400" y="1143000"/>
            <a:ext cx="5470070" cy="4084319"/>
          </a:xfrm>
          <a:prstGeom prst="rect">
            <a:avLst/>
          </a:prstGeom>
          <a:noFill/>
          <a:ln w="9525" cap="flat">
            <a:noFill/>
            <a:round/>
            <a:headEnd/>
            <a:tailEnd/>
          </a:ln>
          <a:effectLst/>
        </p:spPr>
      </p:pic>
      <p:pic>
        <p:nvPicPr>
          <p:cNvPr id="12290" name="Picture 2" descr="http://www.mtelliottmakerspace.com/wp-content/uploads/2012/07/2012-07-11-15.20.51-1024x764.jpg"/>
          <p:cNvPicPr>
            <a:picLocks noChangeAspect="1" noChangeArrowheads="1"/>
          </p:cNvPicPr>
          <p:nvPr/>
        </p:nvPicPr>
        <p:blipFill>
          <a:blip r:embed="rId6" cstate="print"/>
          <a:srcRect/>
          <a:stretch>
            <a:fillRect/>
          </a:stretch>
        </p:blipFill>
        <p:spPr bwMode="auto">
          <a:xfrm>
            <a:off x="0" y="1752600"/>
            <a:ext cx="3540026" cy="263842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Maker Works, Ann Arbor, MI</a:t>
            </a:r>
            <a:endParaRPr lang="en-US" dirty="0"/>
          </a:p>
        </p:txBody>
      </p:sp>
      <p:sp>
        <p:nvSpPr>
          <p:cNvPr id="3" name="Content Placeholder 2"/>
          <p:cNvSpPr>
            <a:spLocks noGrp="1"/>
          </p:cNvSpPr>
          <p:nvPr>
            <p:ph idx="1"/>
          </p:nvPr>
        </p:nvSpPr>
        <p:spPr>
          <a:xfrm>
            <a:off x="381000" y="4876800"/>
            <a:ext cx="3200400" cy="1524000"/>
          </a:xfrm>
        </p:spPr>
        <p:txBody>
          <a:bodyPr>
            <a:normAutofit/>
          </a:bodyPr>
          <a:lstStyle/>
          <a:p>
            <a:pPr>
              <a:buNone/>
            </a:pPr>
            <a:r>
              <a:rPr lang="en-US" sz="1800" dirty="0" smtClean="0"/>
              <a:t>Source: </a:t>
            </a:r>
            <a:r>
              <a:rPr lang="en-US" sz="1800" dirty="0" smtClean="0">
                <a:hlinkClick r:id="rId4"/>
              </a:rPr>
              <a:t>https://www.facebook.com/media/set/?set=a.529174367129675.1073741832.206081142772334&amp;type=1</a:t>
            </a:r>
            <a:r>
              <a:rPr lang="en-US" sz="1800" dirty="0" smtClean="0"/>
              <a:t> </a:t>
            </a:r>
            <a:endParaRPr lang="en-US" sz="1800" dirty="0"/>
          </a:p>
        </p:txBody>
      </p:sp>
      <p:pic>
        <p:nvPicPr>
          <p:cNvPr id="1026" name="Picture 2" descr="https://sphotos-b.xx.fbcdn.net/hphotos-frc3/1052581_529177783796000_1934387725_o.jpg"/>
          <p:cNvPicPr>
            <a:picLocks noChangeAspect="1" noChangeArrowheads="1"/>
          </p:cNvPicPr>
          <p:nvPr/>
        </p:nvPicPr>
        <p:blipFill>
          <a:blip r:embed="rId5" cstate="print"/>
          <a:srcRect/>
          <a:stretch>
            <a:fillRect/>
          </a:stretch>
        </p:blipFill>
        <p:spPr bwMode="auto">
          <a:xfrm>
            <a:off x="152400" y="948854"/>
            <a:ext cx="5257800" cy="3927946"/>
          </a:xfrm>
          <a:prstGeom prst="rect">
            <a:avLst/>
          </a:prstGeom>
          <a:noFill/>
        </p:spPr>
      </p:pic>
      <p:pic>
        <p:nvPicPr>
          <p:cNvPr id="1028" name="Picture 4" descr="https://fbcdn-sphotos-b-a.akamaihd.net/hphotos-ak-prn2/971550_516093851771060_2141813253_n.jpg"/>
          <p:cNvPicPr>
            <a:picLocks noChangeAspect="1" noChangeArrowheads="1"/>
          </p:cNvPicPr>
          <p:nvPr/>
        </p:nvPicPr>
        <p:blipFill>
          <a:blip r:embed="rId6" cstate="print"/>
          <a:srcRect/>
          <a:stretch>
            <a:fillRect/>
          </a:stretch>
        </p:blipFill>
        <p:spPr bwMode="auto">
          <a:xfrm>
            <a:off x="3782447" y="3019425"/>
            <a:ext cx="5209153" cy="34575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normAutofit/>
          </a:bodyPr>
          <a:lstStyle/>
          <a:p>
            <a:r>
              <a:rPr lang="en-US" dirty="0" smtClean="0"/>
              <a:t>Lansing Makers Network, MI</a:t>
            </a:r>
            <a:endParaRPr lang="en-US" dirty="0"/>
          </a:p>
        </p:txBody>
      </p:sp>
      <p:sp>
        <p:nvSpPr>
          <p:cNvPr id="5" name="Content Placeholder 4"/>
          <p:cNvSpPr>
            <a:spLocks noGrp="1"/>
          </p:cNvSpPr>
          <p:nvPr>
            <p:ph idx="1"/>
          </p:nvPr>
        </p:nvSpPr>
        <p:spPr>
          <a:xfrm>
            <a:off x="457200" y="1600200"/>
            <a:ext cx="8229600" cy="5029200"/>
          </a:xfrm>
        </p:spPr>
        <p:txBody>
          <a:bodyPr>
            <a:normAutofit lnSpcReduction="10000"/>
          </a:bodyPr>
          <a:lstStyle/>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endParaRPr lang="en-US" sz="1800" dirty="0" smtClean="0">
              <a:solidFill>
                <a:srgbClr val="CCCCFF"/>
              </a:solidFill>
              <a:hlinkClick r:id="rId4"/>
            </a:endParaRPr>
          </a:p>
          <a:p>
            <a:pPr>
              <a:buNone/>
            </a:pPr>
            <a:r>
              <a:rPr lang="en-US" sz="1800" dirty="0" smtClean="0"/>
              <a:t>	Source: </a:t>
            </a:r>
            <a:r>
              <a:rPr lang="en-US" sz="1800" dirty="0" smtClean="0">
                <a:solidFill>
                  <a:srgbClr val="CCCCFF"/>
                </a:solidFill>
                <a:hlinkClick r:id="rId4"/>
              </a:rPr>
              <a:t>https://www.facebook.com/photo.php?fbid=559505894080836&amp;set=pb.413125162052244.-2207520000.1373237880.&amp;type=3&amp;theater</a:t>
            </a:r>
          </a:p>
          <a:p>
            <a:endParaRPr lang="en-US" dirty="0"/>
          </a:p>
        </p:txBody>
      </p:sp>
      <p:pic>
        <p:nvPicPr>
          <p:cNvPr id="6" name="Picture 4"/>
          <p:cNvPicPr>
            <a:picLocks noChangeAspect="1" noChangeArrowheads="1"/>
          </p:cNvPicPr>
          <p:nvPr/>
        </p:nvPicPr>
        <p:blipFill>
          <a:blip r:embed="rId5" cstate="print"/>
          <a:srcRect/>
          <a:stretch>
            <a:fillRect/>
          </a:stretch>
        </p:blipFill>
        <p:spPr bwMode="auto">
          <a:xfrm>
            <a:off x="76200" y="1828800"/>
            <a:ext cx="5257800" cy="3370960"/>
          </a:xfrm>
          <a:prstGeom prst="rect">
            <a:avLst/>
          </a:prstGeom>
          <a:noFill/>
          <a:ln w="9525" cap="flat">
            <a:noFill/>
            <a:round/>
            <a:headEnd/>
            <a:tailEnd/>
          </a:ln>
          <a:effectLst/>
        </p:spPr>
      </p:pic>
      <p:pic>
        <p:nvPicPr>
          <p:cNvPr id="7" name="Picture 3"/>
          <p:cNvPicPr>
            <a:picLocks noChangeAspect="1" noChangeArrowheads="1"/>
          </p:cNvPicPr>
          <p:nvPr/>
        </p:nvPicPr>
        <p:blipFill>
          <a:blip r:embed="rId6" cstate="print"/>
          <a:srcRect/>
          <a:stretch>
            <a:fillRect/>
          </a:stretch>
        </p:blipFill>
        <p:spPr bwMode="auto">
          <a:xfrm>
            <a:off x="5410200" y="989918"/>
            <a:ext cx="3657600" cy="4877482"/>
          </a:xfrm>
          <a:prstGeom prst="rect">
            <a:avLst/>
          </a:prstGeom>
          <a:noFill/>
          <a:ln w="9525" cap="flat">
            <a:noFill/>
            <a:round/>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609600" y="0"/>
            <a:ext cx="8229600" cy="1143000"/>
          </a:xfrm>
        </p:spPr>
        <p:txBody>
          <a:bodyPr>
            <a:normAutofit fontScale="90000"/>
          </a:bodyPr>
          <a:lstStyle/>
          <a:p>
            <a:r>
              <a:rPr lang="en-US" dirty="0" smtClean="0"/>
              <a:t>Overview of General Characteristics</a:t>
            </a:r>
            <a:endParaRPr lang="en-US" dirty="0"/>
          </a:p>
        </p:txBody>
      </p:sp>
      <p:sp>
        <p:nvSpPr>
          <p:cNvPr id="5" name="Content Placeholder 4"/>
          <p:cNvSpPr>
            <a:spLocks noGrp="1"/>
          </p:cNvSpPr>
          <p:nvPr>
            <p:ph idx="1"/>
          </p:nvPr>
        </p:nvSpPr>
        <p:spPr/>
        <p:txBody>
          <a:bodyPr/>
          <a:lstStyle/>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t>Legal Status and Governance </a:t>
            </a: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t>Membership Fees and Benefits</a:t>
            </a: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t>Location, Space and Equipment</a:t>
            </a: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t>Outreach Activities</a:t>
            </a: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t>Safety Aspects </a:t>
            </a: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err="1" smtClean="0"/>
              <a:t>Makerspace</a:t>
            </a:r>
            <a:r>
              <a:rPr lang="en-US" dirty="0" smtClean="0"/>
              <a:t> Projects</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lstStyle/>
          <a:p>
            <a:r>
              <a:rPr lang="en-US" dirty="0" smtClean="0"/>
              <a:t>Overview</a:t>
            </a:r>
            <a:endParaRPr lang="en-US" dirty="0"/>
          </a:p>
        </p:txBody>
      </p:sp>
      <p:sp>
        <p:nvSpPr>
          <p:cNvPr id="5" name="Content Placeholder 4"/>
          <p:cNvSpPr>
            <a:spLocks noGrp="1"/>
          </p:cNvSpPr>
          <p:nvPr>
            <p:ph idx="1"/>
          </p:nvPr>
        </p:nvSpPr>
        <p:spPr>
          <a:xfrm>
            <a:off x="457200" y="1600200"/>
            <a:ext cx="8229600" cy="4876800"/>
          </a:xfrm>
        </p:spPr>
        <p:txBody>
          <a:bodyPr>
            <a:normAutofit fontScale="92500" lnSpcReduction="20000"/>
          </a:bodyPr>
          <a:lstStyle/>
          <a:p>
            <a:r>
              <a:rPr lang="en-US" dirty="0" smtClean="0"/>
              <a:t>Co-learning plan </a:t>
            </a:r>
          </a:p>
          <a:p>
            <a:endParaRPr lang="en-US" dirty="0" smtClean="0"/>
          </a:p>
          <a:p>
            <a:r>
              <a:rPr lang="en-US" dirty="0" smtClean="0"/>
              <a:t>The MSU EDA University Center for Regional Economic Innovation (REI) at the MSU Center for Community and Economic Development.</a:t>
            </a:r>
          </a:p>
          <a:p>
            <a:endParaRPr lang="en-US" dirty="0" smtClean="0"/>
          </a:p>
          <a:p>
            <a:r>
              <a:rPr lang="en-US" dirty="0" smtClean="0"/>
              <a:t>U.S. Department of Commerce, Economic Development Administration.</a:t>
            </a:r>
          </a:p>
          <a:p>
            <a:endParaRPr lang="en-US" dirty="0" smtClean="0"/>
          </a:p>
          <a:p>
            <a:r>
              <a:rPr lang="en-US" dirty="0" smtClean="0"/>
              <a:t>Presenters: Cristina Benton, Lori Mullins and Kristin Shelley, City of East Lansing.</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noAutofit/>
          </a:bodyPr>
          <a:lstStyle/>
          <a:p>
            <a:r>
              <a:rPr lang="en-US" dirty="0" smtClean="0"/>
              <a:t>Maker </a:t>
            </a:r>
            <a:r>
              <a:rPr lang="en-US" dirty="0" err="1" smtClean="0"/>
              <a:t>Faires</a:t>
            </a:r>
            <a:endParaRPr lang="en-US" dirty="0"/>
          </a:p>
        </p:txBody>
      </p:sp>
      <p:sp>
        <p:nvSpPr>
          <p:cNvPr id="5" name="Content Placeholder 4"/>
          <p:cNvSpPr>
            <a:spLocks noGrp="1"/>
          </p:cNvSpPr>
          <p:nvPr>
            <p:ph idx="1"/>
          </p:nvPr>
        </p:nvSpPr>
        <p:spPr>
          <a:xfrm>
            <a:off x="5334000" y="1143000"/>
            <a:ext cx="3657600" cy="4983163"/>
          </a:xfrm>
        </p:spPr>
        <p:txBody>
          <a:bodyPr/>
          <a:lstStyle/>
          <a:p>
            <a:r>
              <a:rPr lang="en-US" sz="2400" dirty="0" smtClean="0"/>
              <a:t>Maker Faire Bay Area 2013</a:t>
            </a:r>
          </a:p>
          <a:p>
            <a:endParaRPr lang="en-US" dirty="0"/>
          </a:p>
        </p:txBody>
      </p:sp>
      <p:pic>
        <p:nvPicPr>
          <p:cNvPr id="6145" name="Picture 1" descr="The photo shows a small metal robot placed on the pavement. The photo was taken at the San Mateo Maker Faire, 2013."/>
          <p:cNvPicPr>
            <a:picLocks noChangeAspect="1" noChangeArrowheads="1"/>
          </p:cNvPicPr>
          <p:nvPr/>
        </p:nvPicPr>
        <p:blipFill>
          <a:blip r:embed="rId4" cstate="print"/>
          <a:srcRect t="8141" r="9474" b="6737"/>
          <a:stretch>
            <a:fillRect/>
          </a:stretch>
        </p:blipFill>
        <p:spPr bwMode="auto">
          <a:xfrm>
            <a:off x="4495800" y="3505200"/>
            <a:ext cx="4508348" cy="3171825"/>
          </a:xfrm>
          <a:prstGeom prst="rect">
            <a:avLst/>
          </a:prstGeom>
          <a:noFill/>
          <a:ln w="9525">
            <a:noFill/>
            <a:miter lim="800000"/>
            <a:headEnd/>
            <a:tailEnd/>
          </a:ln>
        </p:spPr>
      </p:pic>
      <p:pic>
        <p:nvPicPr>
          <p:cNvPr id="6146" name="Picture 2" descr="The photo shows a redesigned two-person bicycle, one wheel with a larger diameter compared to the other wheel. This bicycle is much taller than regular bicycles. The photo was taken at the San Mateo Maker Faire. There are many people looking at this bicycle. "/>
          <p:cNvPicPr>
            <a:picLocks noChangeAspect="1" noChangeArrowheads="1"/>
          </p:cNvPicPr>
          <p:nvPr/>
        </p:nvPicPr>
        <p:blipFill>
          <a:blip r:embed="rId5" cstate="print"/>
          <a:srcRect/>
          <a:stretch>
            <a:fillRect/>
          </a:stretch>
        </p:blipFill>
        <p:spPr bwMode="auto">
          <a:xfrm>
            <a:off x="152400" y="914399"/>
            <a:ext cx="5181600" cy="3895301"/>
          </a:xfrm>
          <a:prstGeom prst="rect">
            <a:avLst/>
          </a:prstGeom>
          <a:noFill/>
          <a:ln w="9525">
            <a:noFill/>
            <a:miter lim="800000"/>
            <a:headEnd/>
            <a:tailEnd/>
          </a:ln>
        </p:spPr>
      </p:pic>
      <p:sp>
        <p:nvSpPr>
          <p:cNvPr id="8" name="Content Placeholder 4"/>
          <p:cNvSpPr txBox="1">
            <a:spLocks/>
          </p:cNvSpPr>
          <p:nvPr/>
        </p:nvSpPr>
        <p:spPr>
          <a:xfrm>
            <a:off x="533400" y="5105401"/>
            <a:ext cx="3657600" cy="5333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dirty="0" smtClean="0"/>
              <a:t>Source: Jill </a:t>
            </a:r>
            <a:r>
              <a:rPr lang="en-US" dirty="0" err="1" smtClean="0"/>
              <a:t>Abood</a:t>
            </a:r>
            <a:r>
              <a:rPr lang="en-US" dirty="0" smtClean="0"/>
              <a:t>, 2013</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noAutofit/>
          </a:bodyPr>
          <a:lstStyle/>
          <a:p>
            <a:r>
              <a:rPr lang="en-US" dirty="0" smtClean="0"/>
              <a:t>Maker </a:t>
            </a:r>
            <a:r>
              <a:rPr lang="en-US" dirty="0" err="1" smtClean="0"/>
              <a:t>Faires</a:t>
            </a:r>
            <a:endParaRPr lang="en-US" dirty="0"/>
          </a:p>
        </p:txBody>
      </p:sp>
      <p:sp>
        <p:nvSpPr>
          <p:cNvPr id="5" name="Content Placeholder 4"/>
          <p:cNvSpPr>
            <a:spLocks noGrp="1"/>
          </p:cNvSpPr>
          <p:nvPr>
            <p:ph idx="1"/>
          </p:nvPr>
        </p:nvSpPr>
        <p:spPr>
          <a:xfrm>
            <a:off x="4953000" y="1143000"/>
            <a:ext cx="4038600" cy="4983163"/>
          </a:xfrm>
        </p:spPr>
        <p:txBody>
          <a:bodyPr/>
          <a:lstStyle/>
          <a:p>
            <a:r>
              <a:rPr lang="en-US" sz="2400" dirty="0" smtClean="0"/>
              <a:t>Detroit, July 27-28, 2013, The Henry Ford, Dearborn, MI</a:t>
            </a:r>
          </a:p>
          <a:p>
            <a:endParaRPr lang="en-US" dirty="0"/>
          </a:p>
        </p:txBody>
      </p:sp>
      <p:sp>
        <p:nvSpPr>
          <p:cNvPr id="8" name="Content Placeholder 4"/>
          <p:cNvSpPr txBox="1">
            <a:spLocks/>
          </p:cNvSpPr>
          <p:nvPr/>
        </p:nvSpPr>
        <p:spPr>
          <a:xfrm>
            <a:off x="533400" y="5105401"/>
            <a:ext cx="3657600" cy="5333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dirty="0" smtClean="0"/>
              <a:t>Source: Kristin Shelley, 2013</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0" y="990600"/>
            <a:ext cx="5257800" cy="394335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3352800"/>
            <a:ext cx="4572000" cy="3429000"/>
          </a:xfrm>
          <a:prstGeom prst="rect">
            <a:avLst/>
          </a:prstGeom>
        </p:spPr>
      </p:pic>
    </p:spTree>
    <p:extLst>
      <p:ext uri="{BB962C8B-B14F-4D97-AF65-F5344CB8AC3E}">
        <p14:creationId xmlns:p14="http://schemas.microsoft.com/office/powerpoint/2010/main" val="1157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5" name="Picture 4" descr="kids_rapt_attention.jpg"/>
          <p:cNvPicPr>
            <a:picLocks noChangeAspect="1"/>
          </p:cNvPicPr>
          <p:nvPr/>
        </p:nvPicPr>
        <p:blipFill>
          <a:blip r:embed="rId3" cstate="print"/>
          <a:stretch>
            <a:fillRect/>
          </a:stretch>
        </p:blipFill>
        <p:spPr>
          <a:xfrm>
            <a:off x="0" y="368405"/>
            <a:ext cx="9144000" cy="6121190"/>
          </a:xfrm>
          <a:prstGeom prst="rect">
            <a:avLst/>
          </a:prstGeom>
        </p:spPr>
      </p:pic>
      <p:sp>
        <p:nvSpPr>
          <p:cNvPr id="4" name="TextBox 3"/>
          <p:cNvSpPr txBox="1"/>
          <p:nvPr/>
        </p:nvSpPr>
        <p:spPr>
          <a:xfrm>
            <a:off x="762000" y="609600"/>
            <a:ext cx="7543800" cy="584775"/>
          </a:xfrm>
          <a:prstGeom prst="rect">
            <a:avLst/>
          </a:prstGeom>
          <a:solidFill>
            <a:schemeClr val="tx1"/>
          </a:solidFill>
        </p:spPr>
        <p:txBody>
          <a:bodyPr wrap="square" rtlCol="0">
            <a:spAutoFit/>
          </a:bodyPr>
          <a:lstStyle/>
          <a:p>
            <a:r>
              <a:rPr lang="en-US" sz="3200" dirty="0" smtClean="0">
                <a:solidFill>
                  <a:schemeClr val="bg1"/>
                </a:solidFill>
              </a:rPr>
              <a:t>Libraries and the Maker Movement</a:t>
            </a:r>
          </a:p>
        </p:txBody>
      </p:sp>
    </p:spTree>
    <p:extLst>
      <p:ext uri="{BB962C8B-B14F-4D97-AF65-F5344CB8AC3E}">
        <p14:creationId xmlns:p14="http://schemas.microsoft.com/office/powerpoint/2010/main" val="2134529932"/>
      </p:ext>
    </p:extLst>
  </p:cSld>
  <p:clrMapOvr>
    <a:masterClrMapping/>
  </p:clrMapOvr>
  <p:transition spd="slow" advTm="15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lstStyle/>
          <a:p>
            <a:r>
              <a:rPr lang="en-US" dirty="0" err="1" smtClean="0"/>
              <a:t>Makerspaces</a:t>
            </a:r>
            <a:r>
              <a:rPr lang="en-US" dirty="0" smtClean="0"/>
              <a:t> in Public Libraries</a:t>
            </a:r>
            <a:endParaRPr lang="en-US" dirty="0"/>
          </a:p>
        </p:txBody>
      </p:sp>
      <p:sp>
        <p:nvSpPr>
          <p:cNvPr id="5" name="Content Placeholder 4"/>
          <p:cNvSpPr>
            <a:spLocks noGrp="1"/>
          </p:cNvSpPr>
          <p:nvPr>
            <p:ph idx="1"/>
          </p:nvPr>
        </p:nvSpPr>
        <p:spPr/>
        <p:txBody>
          <a:bodyPr>
            <a:normAutofit fontScale="77500" lnSpcReduction="20000"/>
          </a:bodyPr>
          <a:lstStyle/>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solidFill>
                  <a:schemeClr val="tx1"/>
                </a:solidFill>
              </a:rPr>
              <a:t>Since 2011 there has been a growing interest among public libraries for organizing hands-on 'making' events.</a:t>
            </a: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smtClean="0">
              <a:solidFill>
                <a:schemeClr val="tx1"/>
              </a:solidFill>
            </a:endParaRP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solidFill>
                  <a:schemeClr val="tx1"/>
                </a:solidFill>
              </a:rPr>
              <a:t>Public libraries exist to provide free and open access to information, technology and ideas.</a:t>
            </a: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smtClean="0">
              <a:solidFill>
                <a:schemeClr val="tx1"/>
              </a:solidFill>
            </a:endParaRP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solidFill>
                  <a:schemeClr val="tx1"/>
                </a:solidFill>
              </a:rPr>
              <a:t>A library-offered </a:t>
            </a:r>
            <a:r>
              <a:rPr lang="en-US" dirty="0" err="1" smtClean="0">
                <a:solidFill>
                  <a:schemeClr val="tx1"/>
                </a:solidFill>
              </a:rPr>
              <a:t>makerspace</a:t>
            </a:r>
            <a:r>
              <a:rPr lang="en-US" dirty="0" smtClean="0">
                <a:solidFill>
                  <a:schemeClr val="tx1"/>
                </a:solidFill>
              </a:rPr>
              <a:t> facilitates informal learning opportunities, nurtures peer-to-peer training and develops a culture of innovation. </a:t>
            </a: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smtClean="0">
              <a:solidFill>
                <a:schemeClr val="tx1"/>
              </a:solidFill>
            </a:endParaRP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solidFill>
                  <a:schemeClr val="tx1"/>
                </a:solidFill>
              </a:rPr>
              <a:t>These </a:t>
            </a:r>
            <a:r>
              <a:rPr lang="en-US" dirty="0" err="1" smtClean="0">
                <a:solidFill>
                  <a:schemeClr val="tx1"/>
                </a:solidFill>
              </a:rPr>
              <a:t>makerspace</a:t>
            </a:r>
            <a:r>
              <a:rPr lang="en-US" dirty="0" smtClean="0">
                <a:solidFill>
                  <a:schemeClr val="tx1"/>
                </a:solidFill>
              </a:rPr>
              <a:t> initiatives are, in general, accessible to the entire community</a:t>
            </a:r>
            <a:r>
              <a:rPr lang="en-US" dirty="0" smtClean="0"/>
              <a:t>.</a:t>
            </a:r>
            <a:endParaRPr lang="en-US" dirty="0"/>
          </a:p>
        </p:txBody>
      </p:sp>
    </p:spTree>
    <p:extLst>
      <p:ext uri="{BB962C8B-B14F-4D97-AF65-F5344CB8AC3E}">
        <p14:creationId xmlns:p14="http://schemas.microsoft.com/office/powerpoint/2010/main" val="185500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52400" y="2667000"/>
            <a:ext cx="8686800" cy="630942"/>
          </a:xfrm>
          <a:prstGeom prst="rect">
            <a:avLst/>
          </a:prstGeom>
          <a:noFill/>
        </p:spPr>
        <p:txBody>
          <a:bodyPr wrap="square" rtlCol="0" anchor="ctr">
            <a:spAutoFit/>
          </a:bodyPr>
          <a:lstStyle/>
          <a:p>
            <a:pPr algn="ctr"/>
            <a:r>
              <a:rPr lang="en-US" sz="3500" b="1" dirty="0" smtClean="0">
                <a:solidFill>
                  <a:schemeClr val="bg1"/>
                </a:solidFill>
              </a:rPr>
              <a:t>WHY?</a:t>
            </a:r>
            <a:endParaRPr lang="en-US" sz="3500" b="1" dirty="0">
              <a:solidFill>
                <a:schemeClr val="bg1"/>
              </a:solidFill>
            </a:endParaRPr>
          </a:p>
        </p:txBody>
      </p:sp>
    </p:spTree>
    <p:extLst>
      <p:ext uri="{BB962C8B-B14F-4D97-AF65-F5344CB8AC3E}">
        <p14:creationId xmlns:p14="http://schemas.microsoft.com/office/powerpoint/2010/main" val="2507183001"/>
      </p:ext>
    </p:extLst>
  </p:cSld>
  <p:clrMapOvr>
    <a:masterClrMapping/>
  </p:clrMapOvr>
  <p:transition spd="slow" advTm="1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5" name="Picture 4" descr="kids_rapt_attention.jpg"/>
          <p:cNvPicPr>
            <a:picLocks noChangeAspect="1"/>
          </p:cNvPicPr>
          <p:nvPr/>
        </p:nvPicPr>
        <p:blipFill>
          <a:blip r:embed="rId3" cstate="print"/>
          <a:stretch>
            <a:fillRect/>
          </a:stretch>
        </p:blipFill>
        <p:spPr>
          <a:xfrm>
            <a:off x="0" y="368405"/>
            <a:ext cx="9144000" cy="6121190"/>
          </a:xfrm>
          <a:prstGeom prst="rect">
            <a:avLst/>
          </a:prstGeom>
        </p:spPr>
      </p:pic>
      <p:sp>
        <p:nvSpPr>
          <p:cNvPr id="4" name="TextBox 3"/>
          <p:cNvSpPr txBox="1"/>
          <p:nvPr/>
        </p:nvSpPr>
        <p:spPr>
          <a:xfrm>
            <a:off x="0" y="-76200"/>
            <a:ext cx="9144000" cy="7879080"/>
          </a:xfrm>
          <a:prstGeom prst="rect">
            <a:avLst/>
          </a:prstGeom>
          <a:solidFill>
            <a:schemeClr val="tx1"/>
          </a:solidFill>
        </p:spPr>
        <p:txBody>
          <a:bodyPr wrap="square" rtlCol="0">
            <a:spAutoFit/>
          </a:bodyPr>
          <a:lstStyle/>
          <a:p>
            <a:endParaRPr lang="en-US" sz="3000" dirty="0" smtClean="0">
              <a:solidFill>
                <a:schemeClr val="bg1"/>
              </a:solidFill>
            </a:endParaRPr>
          </a:p>
          <a:p>
            <a:endParaRPr lang="en-US" sz="3000" dirty="0" smtClean="0">
              <a:solidFill>
                <a:schemeClr val="bg1"/>
              </a:solidFill>
            </a:endParaRPr>
          </a:p>
          <a:p>
            <a:endParaRPr lang="en-US" sz="3000" dirty="0" smtClean="0">
              <a:solidFill>
                <a:schemeClr val="bg1"/>
              </a:solidFill>
            </a:endParaRPr>
          </a:p>
          <a:p>
            <a:r>
              <a:rPr lang="en-US" sz="3000" dirty="0" smtClean="0">
                <a:solidFill>
                  <a:schemeClr val="bg1"/>
                </a:solidFill>
              </a:rPr>
              <a:t>It has been argued that the U.S. education system is in crisis due to the relative decline in science, technology, engineering and math (STEM) proficiency, fewer young people are interested in STEM fields, and decline in measured creativity.</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 (Cognizant, </a:t>
            </a:r>
            <a:r>
              <a:rPr lang="en-US" dirty="0" err="1" smtClean="0">
                <a:solidFill>
                  <a:schemeClr val="bg1"/>
                </a:solidFill>
              </a:rPr>
              <a:t>n.d</a:t>
            </a:r>
            <a:r>
              <a:rPr lang="en-US" dirty="0" smtClean="0">
                <a:solidFill>
                  <a:schemeClr val="bg1"/>
                </a:solidFill>
              </a:rPr>
              <a:t>.,  Institute of Museums and Library Services (IMLS), 2012). </a:t>
            </a: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736049245"/>
      </p:ext>
    </p:extLst>
  </p:cSld>
  <p:clrMapOvr>
    <a:masterClrMapping/>
  </p:clrMapOvr>
  <p:transition spd="slow" advTm="15000">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4"/>
        <p:cNvGrpSpPr/>
        <p:nvPr/>
      </p:nvGrpSpPr>
      <p:grpSpPr>
        <a:xfrm>
          <a:off x="0" y="0"/>
          <a:ext cx="0" cy="0"/>
          <a:chOff x="0" y="0"/>
          <a:chExt cx="0" cy="0"/>
        </a:xfrm>
      </p:grpSpPr>
      <p:sp>
        <p:nvSpPr>
          <p:cNvPr id="55" name="Shape 55"/>
          <p:cNvSpPr/>
          <p:nvPr/>
        </p:nvSpPr>
        <p:spPr>
          <a:xfrm>
            <a:off x="4000500" y="0"/>
            <a:ext cx="5143500" cy="6858000"/>
          </a:xfrm>
          <a:prstGeom prst="rect">
            <a:avLst/>
          </a:prstGeom>
          <a:blipFill>
            <a:blip r:embed="rId3" cstate="print"/>
            <a:stretch>
              <a:fillRect/>
            </a:stretch>
          </a:blipFill>
          <a:ln>
            <a:noFill/>
          </a:ln>
        </p:spPr>
      </p:sp>
      <p:sp>
        <p:nvSpPr>
          <p:cNvPr id="56" name="Shape 56"/>
          <p:cNvSpPr txBox="1"/>
          <p:nvPr/>
        </p:nvSpPr>
        <p:spPr>
          <a:xfrm>
            <a:off x="444900" y="518500"/>
            <a:ext cx="1555499" cy="6202500"/>
          </a:xfrm>
          <a:prstGeom prst="rect">
            <a:avLst/>
          </a:prstGeom>
          <a:noFill/>
        </p:spPr>
        <p:txBody>
          <a:bodyPr lIns="91425" tIns="91425" rIns="91425" bIns="91425" anchor="t" anchorCtr="0">
            <a:noAutofit/>
          </a:bodyPr>
          <a:lstStyle/>
          <a:p>
            <a:pPr lvl="0" rtl="0">
              <a:buNone/>
            </a:pPr>
            <a:r>
              <a:rPr lang="en" sz="6000" dirty="0">
                <a:solidFill>
                  <a:srgbClr val="FFFFFF"/>
                </a:solidFill>
              </a:rPr>
              <a:t>S</a:t>
            </a:r>
          </a:p>
          <a:p>
            <a:pPr lvl="0" rtl="0">
              <a:buNone/>
            </a:pPr>
            <a:r>
              <a:rPr lang="en" sz="6000" dirty="0" smtClean="0">
                <a:solidFill>
                  <a:srgbClr val="FFFFFF"/>
                </a:solidFill>
              </a:rPr>
              <a:t>T</a:t>
            </a:r>
          </a:p>
          <a:p>
            <a:pPr lvl="0" rtl="0">
              <a:buNone/>
            </a:pPr>
            <a:r>
              <a:rPr lang="en" sz="6000" dirty="0" smtClean="0">
                <a:solidFill>
                  <a:srgbClr val="FFFFFF"/>
                </a:solidFill>
              </a:rPr>
              <a:t>R</a:t>
            </a:r>
            <a:endParaRPr lang="en" sz="6000" dirty="0">
              <a:solidFill>
                <a:srgbClr val="FFFFFF"/>
              </a:solidFill>
            </a:endParaRPr>
          </a:p>
          <a:p>
            <a:pPr lvl="0" rtl="0">
              <a:buNone/>
            </a:pPr>
            <a:r>
              <a:rPr lang="en" sz="6000" dirty="0">
                <a:solidFill>
                  <a:srgbClr val="FFFFFF"/>
                </a:solidFill>
              </a:rPr>
              <a:t>E</a:t>
            </a:r>
          </a:p>
          <a:p>
            <a:pPr lvl="0" rtl="0">
              <a:buNone/>
            </a:pPr>
            <a:r>
              <a:rPr lang="en" sz="6000" dirty="0">
                <a:solidFill>
                  <a:srgbClr val="FFFFFF"/>
                </a:solidFill>
              </a:rPr>
              <a:t>A</a:t>
            </a:r>
          </a:p>
          <a:p>
            <a:pPr>
              <a:buNone/>
            </a:pPr>
            <a:r>
              <a:rPr lang="en" sz="6000" dirty="0">
                <a:solidFill>
                  <a:srgbClr val="FFFFFF"/>
                </a:solidFill>
              </a:rPr>
              <a:t>M</a:t>
            </a:r>
          </a:p>
        </p:txBody>
      </p:sp>
      <p:sp>
        <p:nvSpPr>
          <p:cNvPr id="57" name="Shape 57"/>
          <p:cNvSpPr txBox="1"/>
          <p:nvPr/>
        </p:nvSpPr>
        <p:spPr>
          <a:xfrm>
            <a:off x="2000400" y="518500"/>
            <a:ext cx="2000100" cy="6202500"/>
          </a:xfrm>
          <a:prstGeom prst="rect">
            <a:avLst/>
          </a:prstGeom>
          <a:noFill/>
        </p:spPr>
        <p:txBody>
          <a:bodyPr lIns="91425" tIns="91425" rIns="91425" bIns="91425" anchor="t" anchorCtr="0">
            <a:noAutofit/>
          </a:bodyPr>
          <a:lstStyle/>
          <a:p>
            <a:pPr lvl="0" rtl="0">
              <a:buNone/>
            </a:pPr>
            <a:r>
              <a:rPr lang="en" sz="2500" dirty="0">
                <a:solidFill>
                  <a:srgbClr val="FFFFFF"/>
                </a:solidFill>
              </a:rPr>
              <a:t>
Science</a:t>
            </a:r>
          </a:p>
          <a:p>
            <a:endParaRPr dirty="0"/>
          </a:p>
          <a:p>
            <a:endParaRPr dirty="0"/>
          </a:p>
          <a:p>
            <a:pPr lvl="0" rtl="0">
              <a:buNone/>
            </a:pPr>
            <a:r>
              <a:rPr lang="en" sz="2500" dirty="0" smtClean="0">
                <a:solidFill>
                  <a:srgbClr val="FFFFFF"/>
                </a:solidFill>
              </a:rPr>
              <a:t>Technology</a:t>
            </a:r>
          </a:p>
          <a:p>
            <a:pPr lvl="0" rtl="0">
              <a:buNone/>
            </a:pPr>
            <a:endParaRPr lang="en" sz="2500" dirty="0" smtClean="0">
              <a:solidFill>
                <a:srgbClr val="FFFFFF"/>
              </a:solidFill>
            </a:endParaRPr>
          </a:p>
          <a:p>
            <a:pPr lvl="0" rtl="0">
              <a:buNone/>
            </a:pPr>
            <a:r>
              <a:rPr lang="en" sz="2500" dirty="0" smtClean="0">
                <a:solidFill>
                  <a:srgbClr val="FFFFFF"/>
                </a:solidFill>
              </a:rPr>
              <a:t>Reading</a:t>
            </a:r>
          </a:p>
          <a:p>
            <a:pPr lvl="0" rtl="0">
              <a:buNone/>
            </a:pPr>
            <a:endParaRPr lang="en" sz="2500" dirty="0">
              <a:solidFill>
                <a:srgbClr val="FFFFFF"/>
              </a:solidFill>
            </a:endParaRPr>
          </a:p>
          <a:p>
            <a:pPr lvl="0" rtl="0">
              <a:buNone/>
            </a:pPr>
            <a:r>
              <a:rPr lang="en" sz="2500" dirty="0" smtClean="0">
                <a:solidFill>
                  <a:srgbClr val="FFFFFF"/>
                </a:solidFill>
              </a:rPr>
              <a:t>Engineering</a:t>
            </a:r>
            <a:endParaRPr lang="en" sz="2500" dirty="0">
              <a:solidFill>
                <a:srgbClr val="FFFFFF"/>
              </a:solidFill>
            </a:endParaRPr>
          </a:p>
          <a:p>
            <a:endParaRPr dirty="0"/>
          </a:p>
          <a:p>
            <a:endParaRPr dirty="0"/>
          </a:p>
          <a:p>
            <a:pPr lvl="0" rtl="0">
              <a:buNone/>
            </a:pPr>
            <a:r>
              <a:rPr lang="en" sz="2500" dirty="0">
                <a:solidFill>
                  <a:srgbClr val="FFFFFF"/>
                </a:solidFill>
              </a:rPr>
              <a:t>Arts</a:t>
            </a:r>
          </a:p>
          <a:p>
            <a:endParaRPr dirty="0"/>
          </a:p>
          <a:p>
            <a:endParaRPr dirty="0"/>
          </a:p>
          <a:p>
            <a:pPr lvl="0" rtl="0">
              <a:buNone/>
            </a:pPr>
            <a:r>
              <a:rPr lang="en" sz="2500" dirty="0">
                <a:solidFill>
                  <a:srgbClr val="FFFFFF"/>
                </a:solidFill>
              </a:rPr>
              <a:t>Mathematics</a:t>
            </a:r>
          </a:p>
        </p:txBody>
      </p:sp>
    </p:spTree>
    <p:extLst>
      <p:ext uri="{BB962C8B-B14F-4D97-AF65-F5344CB8AC3E}">
        <p14:creationId xmlns:p14="http://schemas.microsoft.com/office/powerpoint/2010/main" val="22421626"/>
      </p:ext>
    </p:extLst>
  </p:cSld>
  <p:clrMapOvr>
    <a:masterClrMapping/>
  </p:clrMapOvr>
  <p:transition spd="slow" advTm="3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3000"/>
                                        <p:tgtEl>
                                          <p:spTgt spid="56"/>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3000"/>
                                        <p:tgtEl>
                                          <p:spTgt spid="57"/>
                                        </p:tgtEl>
                                      </p:cBhvr>
                                    </p:animEffect>
                                  </p:childTnLst>
                                </p:cTn>
                              </p:par>
                              <p:par>
                                <p:cTn id="12" presetID="10" presetClass="exit" presetSubtype="0" fill="hold" nodeType="withEffect">
                                  <p:stCondLst>
                                    <p:cond delay="0"/>
                                  </p:stCondLst>
                                  <p:childTnLst>
                                    <p:animEffect transition="out" filter="fade">
                                      <p:cBhvr>
                                        <p:cTn id="13" dur="3000"/>
                                        <p:tgtEl>
                                          <p:spTgt spid="56"/>
                                        </p:tgtEl>
                                      </p:cBhvr>
                                    </p:animEffect>
                                    <p:set>
                                      <p:cBhvr>
                                        <p:cTn id="14" dur="1" fill="hold">
                                          <p:stCondLst>
                                            <p:cond delay="3000"/>
                                          </p:stCondLst>
                                        </p:cTn>
                                        <p:tgtEl>
                                          <p:spTgt spid="56"/>
                                        </p:tgtEl>
                                        <p:attrNameLst>
                                          <p:attrName>style.visibility</p:attrName>
                                        </p:attrNameLst>
                                      </p:cBhvr>
                                      <p:to>
                                        <p:strVal val="hidden"/>
                                      </p:to>
                                    </p:set>
                                  </p:childTnLst>
                                </p:cTn>
                              </p:par>
                            </p:childTnLst>
                          </p:cTn>
                        </p:par>
                        <p:par>
                          <p:cTn id="15" fill="hold">
                            <p:stCondLst>
                              <p:cond delay="6001"/>
                            </p:stCondLst>
                            <p:childTnLst>
                              <p:par>
                                <p:cTn id="16" presetID="10" presetClass="entr" presetSubtype="0" fill="hold" grpId="0" nodeType="afterEffect">
                                  <p:stCondLst>
                                    <p:cond delay="150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2057401"/>
            <a:ext cx="8229600" cy="2514600"/>
          </a:xfrm>
        </p:spPr>
        <p:txBody>
          <a:bodyPr anchor="ctr"/>
          <a:lstStyle/>
          <a:p>
            <a:pPr algn="ctr"/>
            <a:r>
              <a:rPr lang="en-US" dirty="0" smtClean="0"/>
              <a:t>HOW?</a:t>
            </a:r>
            <a:endParaRPr lang="en-US" dirty="0"/>
          </a:p>
        </p:txBody>
      </p:sp>
      <p:sp>
        <p:nvSpPr>
          <p:cNvPr id="8" name="Text Placeholder 7"/>
          <p:cNvSpPr>
            <a:spLocks noGrp="1"/>
          </p:cNvSpPr>
          <p:nvPr>
            <p:ph type="body" idx="1"/>
          </p:nvPr>
        </p:nvSpPr>
        <p:spPr/>
        <p:txBody>
          <a:bodyPr/>
          <a:lstStyle/>
          <a:p>
            <a:pPr>
              <a:buNone/>
            </a:pPr>
            <a:endParaRPr lang="en-US" dirty="0" smtClean="0"/>
          </a:p>
          <a:p>
            <a:pPr>
              <a:buNone/>
            </a:pPr>
            <a:endParaRPr lang="en-US" dirty="0"/>
          </a:p>
        </p:txBody>
      </p:sp>
    </p:spTree>
    <p:extLst>
      <p:ext uri="{BB962C8B-B14F-4D97-AF65-F5344CB8AC3E}">
        <p14:creationId xmlns:p14="http://schemas.microsoft.com/office/powerpoint/2010/main" val="3037920360"/>
      </p:ext>
    </p:extLst>
  </p:cSld>
  <p:clrMapOvr>
    <a:masterClrMapping/>
  </p:clrMapOvr>
  <p:transition spd="slow" advTm="15000">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lstStyle/>
          <a:p>
            <a:r>
              <a:rPr lang="en-US" dirty="0" smtClean="0"/>
              <a:t>Fayetteville Free Library, NY</a:t>
            </a:r>
            <a:endParaRPr lang="en-US" dirty="0"/>
          </a:p>
        </p:txBody>
      </p:sp>
      <p:sp>
        <p:nvSpPr>
          <p:cNvPr id="5" name="Content Placeholder 4"/>
          <p:cNvSpPr>
            <a:spLocks noGrp="1"/>
          </p:cNvSpPr>
          <p:nvPr>
            <p:ph idx="1"/>
          </p:nvPr>
        </p:nvSpPr>
        <p:spPr>
          <a:xfrm>
            <a:off x="3810000" y="1600200"/>
            <a:ext cx="4876800" cy="4800600"/>
          </a:xfrm>
        </p:spPr>
        <p:txBody>
          <a:bodyPr/>
          <a:lstStyle/>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pPr>
              <a:buNone/>
            </a:pPr>
            <a:r>
              <a:rPr lang="en-US" sz="1800" dirty="0" smtClean="0"/>
              <a:t>Source: </a:t>
            </a:r>
            <a:r>
              <a:rPr lang="en-US" sz="1800" dirty="0" smtClean="0">
                <a:solidFill>
                  <a:srgbClr val="CCCCFF"/>
                </a:solidFill>
                <a:hlinkClick r:id="rId4"/>
              </a:rPr>
              <a:t>http://fflib.org/learn/make</a:t>
            </a:r>
            <a:endParaRPr lang="en-US" sz="1800" dirty="0"/>
          </a:p>
        </p:txBody>
      </p:sp>
      <p:pic>
        <p:nvPicPr>
          <p:cNvPr id="6" name="Picture 4"/>
          <p:cNvPicPr>
            <a:picLocks noChangeAspect="1" noChangeArrowheads="1"/>
          </p:cNvPicPr>
          <p:nvPr/>
        </p:nvPicPr>
        <p:blipFill>
          <a:blip r:embed="rId5" cstate="print"/>
          <a:srcRect/>
          <a:stretch>
            <a:fillRect/>
          </a:stretch>
        </p:blipFill>
        <p:spPr bwMode="auto">
          <a:xfrm>
            <a:off x="228600" y="1143000"/>
            <a:ext cx="3571875" cy="4762500"/>
          </a:xfrm>
          <a:prstGeom prst="rect">
            <a:avLst/>
          </a:prstGeom>
          <a:noFill/>
          <a:ln w="9525" cap="flat">
            <a:noFill/>
            <a:round/>
            <a:headEnd/>
            <a:tailEnd/>
          </a:ln>
          <a:effectLst/>
        </p:spPr>
      </p:pic>
      <p:pic>
        <p:nvPicPr>
          <p:cNvPr id="7" name="Picture 3"/>
          <p:cNvPicPr>
            <a:picLocks noChangeAspect="1" noChangeArrowheads="1"/>
          </p:cNvPicPr>
          <p:nvPr/>
        </p:nvPicPr>
        <p:blipFill>
          <a:blip r:embed="rId6" cstate="print"/>
          <a:srcRect/>
          <a:stretch>
            <a:fillRect/>
          </a:stretch>
        </p:blipFill>
        <p:spPr bwMode="auto">
          <a:xfrm>
            <a:off x="3962400" y="1600200"/>
            <a:ext cx="5067300" cy="3800475"/>
          </a:xfrm>
          <a:prstGeom prst="rect">
            <a:avLst/>
          </a:prstGeom>
          <a:noFill/>
          <a:ln w="9525" cap="flat">
            <a:noFill/>
            <a:round/>
            <a:headEnd/>
            <a:tailEnd/>
          </a:ln>
          <a:effectLst/>
        </p:spPr>
      </p:pic>
    </p:spTree>
    <p:extLst>
      <p:ext uri="{BB962C8B-B14F-4D97-AF65-F5344CB8AC3E}">
        <p14:creationId xmlns:p14="http://schemas.microsoft.com/office/powerpoint/2010/main" val="87876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152400" y="0"/>
            <a:ext cx="8839200" cy="1143000"/>
          </a:xfrm>
        </p:spPr>
        <p:txBody>
          <a:bodyPr>
            <a:normAutofit fontScale="90000"/>
          </a:bodyPr>
          <a:lstStyle/>
          <a:p>
            <a:r>
              <a:rPr lang="en-US" dirty="0" smtClean="0"/>
              <a:t>Allen County Public Library, Fort Wayne, IN</a:t>
            </a:r>
            <a:endParaRPr lang="en-US" dirty="0"/>
          </a:p>
        </p:txBody>
      </p:sp>
      <p:sp>
        <p:nvSpPr>
          <p:cNvPr id="5" name="Content Placeholder 4"/>
          <p:cNvSpPr>
            <a:spLocks noGrp="1"/>
          </p:cNvSpPr>
          <p:nvPr>
            <p:ph idx="1"/>
          </p:nvPr>
        </p:nvSpPr>
        <p:spPr>
          <a:xfrm>
            <a:off x="457200" y="1600200"/>
            <a:ext cx="8229600" cy="4800600"/>
          </a:xfrm>
        </p:spPr>
        <p:txBody>
          <a:bodyPr>
            <a:normAutofit/>
          </a:bodyPr>
          <a:lstStyle/>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endParaRPr lang="en-US" sz="1800" dirty="0" smtClean="0">
              <a:solidFill>
                <a:srgbClr val="CCCCFF"/>
              </a:solidFill>
              <a:hlinkClick r:id=""/>
            </a:endParaRPr>
          </a:p>
          <a:p>
            <a:pPr>
              <a:buNone/>
            </a:pPr>
            <a:r>
              <a:rPr lang="en-US" sz="1800" dirty="0" smtClean="0"/>
              <a:t>Source: </a:t>
            </a:r>
            <a:r>
              <a:rPr lang="en-US" sz="1800" dirty="0" smtClean="0">
                <a:solidFill>
                  <a:srgbClr val="CCCCFF"/>
                </a:solidFill>
                <a:hlinkClick r:id="rId4"/>
              </a:rPr>
              <a:t>http://tekventure.org/maker-station/</a:t>
            </a:r>
            <a:r>
              <a:rPr lang="en-US" sz="1800" dirty="0" smtClean="0"/>
              <a:t> </a:t>
            </a:r>
          </a:p>
        </p:txBody>
      </p:sp>
      <p:pic>
        <p:nvPicPr>
          <p:cNvPr id="6" name="Picture 3"/>
          <p:cNvPicPr>
            <a:picLocks noChangeAspect="1" noChangeArrowheads="1"/>
          </p:cNvPicPr>
          <p:nvPr/>
        </p:nvPicPr>
        <p:blipFill>
          <a:blip r:embed="rId5" cstate="print"/>
          <a:srcRect/>
          <a:stretch>
            <a:fillRect/>
          </a:stretch>
        </p:blipFill>
        <p:spPr bwMode="auto">
          <a:xfrm>
            <a:off x="4038600" y="2171700"/>
            <a:ext cx="5029200" cy="3771900"/>
          </a:xfrm>
          <a:prstGeom prst="rect">
            <a:avLst/>
          </a:prstGeom>
          <a:noFill/>
          <a:ln w="9525" cap="flat">
            <a:noFill/>
            <a:round/>
            <a:headEnd/>
            <a:tailEnd/>
          </a:ln>
          <a:effectLst/>
        </p:spPr>
      </p:pic>
      <p:pic>
        <p:nvPicPr>
          <p:cNvPr id="56322" name="Picture 2" descr="http://tekventure.org/storage/thumbnails/10011991-15534828-thumbnail.jpg?__SQUARESPACE_CACHEVERSION=1323491772406"/>
          <p:cNvPicPr>
            <a:picLocks noChangeAspect="1" noChangeArrowheads="1"/>
          </p:cNvPicPr>
          <p:nvPr/>
        </p:nvPicPr>
        <p:blipFill>
          <a:blip r:embed="rId6" cstate="print"/>
          <a:srcRect/>
          <a:stretch>
            <a:fillRect/>
          </a:stretch>
        </p:blipFill>
        <p:spPr bwMode="auto">
          <a:xfrm>
            <a:off x="76200" y="685800"/>
            <a:ext cx="3886200" cy="2914650"/>
          </a:xfrm>
          <a:prstGeom prst="rect">
            <a:avLst/>
          </a:prstGeom>
          <a:noFill/>
        </p:spPr>
      </p:pic>
    </p:spTree>
    <p:extLst>
      <p:ext uri="{BB962C8B-B14F-4D97-AF65-F5344CB8AC3E}">
        <p14:creationId xmlns:p14="http://schemas.microsoft.com/office/powerpoint/2010/main" val="363043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533400" y="0"/>
            <a:ext cx="8229600" cy="1143000"/>
          </a:xfrm>
        </p:spPr>
        <p:txBody>
          <a:bodyPr/>
          <a:lstStyle/>
          <a:p>
            <a:r>
              <a:rPr lang="en-US" dirty="0" smtClean="0"/>
              <a:t>Webinar Outline</a:t>
            </a:r>
            <a:endParaRPr lang="en-US" dirty="0"/>
          </a:p>
        </p:txBody>
      </p:sp>
      <p:sp>
        <p:nvSpPr>
          <p:cNvPr id="5" name="Content Placeholder 4"/>
          <p:cNvSpPr>
            <a:spLocks noGrp="1"/>
          </p:cNvSpPr>
          <p:nvPr>
            <p:ph idx="1"/>
          </p:nvPr>
        </p:nvSpPr>
        <p:spPr/>
        <p:txBody>
          <a:bodyPr>
            <a:normAutofit/>
          </a:bodyPr>
          <a:lstStyle/>
          <a:p>
            <a:pPr marL="428625" indent="-323850">
              <a:buSzPct val="45000"/>
              <a:buFont typeface="Wingdings"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dirty="0" smtClean="0"/>
              <a:t>Quick overview</a:t>
            </a:r>
          </a:p>
          <a:p>
            <a:pPr marL="428625" indent="-323850">
              <a:buSzPct val="45000"/>
              <a:buFont typeface="Wingdings"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dirty="0" smtClean="0"/>
              <a:t>The </a:t>
            </a:r>
            <a:r>
              <a:rPr lang="en-US" dirty="0" err="1" smtClean="0"/>
              <a:t>Makerspace's</a:t>
            </a:r>
            <a:r>
              <a:rPr lang="en-US" dirty="0" smtClean="0"/>
              <a:t> role in economic development</a:t>
            </a:r>
          </a:p>
          <a:p>
            <a:pPr marL="428625" indent="-323850">
              <a:buSzPct val="45000"/>
              <a:buFont typeface="Wingdings"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dirty="0" smtClean="0"/>
              <a:t>What are </a:t>
            </a:r>
            <a:r>
              <a:rPr lang="en-US" dirty="0" err="1" smtClean="0"/>
              <a:t>Makerspaces</a:t>
            </a:r>
            <a:r>
              <a:rPr lang="en-US" dirty="0" smtClean="0"/>
              <a:t>?</a:t>
            </a:r>
          </a:p>
          <a:p>
            <a:pPr marL="428625" indent="-323850">
              <a:buSzPct val="45000"/>
              <a:buFont typeface="Wingdings"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dirty="0" smtClean="0"/>
              <a:t>Public Libraries and the Maker movement</a:t>
            </a:r>
          </a:p>
          <a:p>
            <a:pPr marL="428625" indent="-323850">
              <a:buSzPct val="45000"/>
              <a:buFont typeface="Wingdings" charset="2"/>
              <a:buChar char=""/>
              <a:tabLst>
                <a:tab pos="428625" algn="l"/>
                <a:tab pos="541338" algn="l"/>
                <a:tab pos="998538" algn="l"/>
                <a:tab pos="1455738" algn="l"/>
                <a:tab pos="1912938" algn="l"/>
                <a:tab pos="2370138" algn="l"/>
                <a:tab pos="2827338" algn="l"/>
                <a:tab pos="3284538" algn="l"/>
                <a:tab pos="3741738" algn="l"/>
                <a:tab pos="4198938" algn="l"/>
                <a:tab pos="4656138" algn="l"/>
                <a:tab pos="5113338" algn="l"/>
                <a:tab pos="5570538" algn="l"/>
                <a:tab pos="6027738" algn="l"/>
                <a:tab pos="6484938" algn="l"/>
                <a:tab pos="6942138" algn="l"/>
                <a:tab pos="7399338" algn="l"/>
                <a:tab pos="7856538" algn="l"/>
                <a:tab pos="8313738" algn="l"/>
                <a:tab pos="8770938" algn="l"/>
                <a:tab pos="9228138" algn="l"/>
              </a:tabLst>
            </a:pPr>
            <a:r>
              <a:rPr lang="en-US" dirty="0" smtClean="0"/>
              <a:t>Recommendations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normAutofit/>
          </a:bodyPr>
          <a:lstStyle/>
          <a:p>
            <a:r>
              <a:rPr lang="en-US" dirty="0" smtClean="0">
                <a:cs typeface="Times New Roman" pitchFamily="16" charset="0"/>
              </a:rPr>
              <a:t>Detroit Public Library, MI</a:t>
            </a:r>
            <a:endParaRPr lang="en-US" dirty="0"/>
          </a:p>
        </p:txBody>
      </p:sp>
      <p:pic>
        <p:nvPicPr>
          <p:cNvPr id="8" name="Picture 2"/>
          <p:cNvPicPr>
            <a:picLocks noGrp="1" noChangeAspect="1" noChangeArrowheads="1"/>
          </p:cNvPicPr>
          <p:nvPr>
            <p:ph idx="1"/>
          </p:nvPr>
        </p:nvPicPr>
        <p:blipFill>
          <a:blip r:embed="rId4" cstate="print"/>
          <a:srcRect/>
          <a:stretch>
            <a:fillRect/>
          </a:stretch>
        </p:blipFill>
        <p:spPr bwMode="auto">
          <a:xfrm>
            <a:off x="76200" y="1219200"/>
            <a:ext cx="4673600" cy="3505200"/>
          </a:xfrm>
          <a:prstGeom prst="rect">
            <a:avLst/>
          </a:prstGeom>
          <a:noFill/>
          <a:ln w="9525" cap="flat">
            <a:noFill/>
            <a:round/>
            <a:headEnd/>
            <a:tailEnd/>
          </a:ln>
          <a:effectLst/>
        </p:spPr>
      </p:pic>
      <p:pic>
        <p:nvPicPr>
          <p:cNvPr id="7" name="Picture 3"/>
          <p:cNvPicPr>
            <a:picLocks noChangeAspect="1" noChangeArrowheads="1"/>
          </p:cNvPicPr>
          <p:nvPr/>
        </p:nvPicPr>
        <p:blipFill>
          <a:blip r:embed="rId5" cstate="print"/>
          <a:srcRect/>
          <a:stretch>
            <a:fillRect/>
          </a:stretch>
        </p:blipFill>
        <p:spPr bwMode="auto">
          <a:xfrm>
            <a:off x="4343400" y="3146221"/>
            <a:ext cx="4746625" cy="3621652"/>
          </a:xfrm>
          <a:prstGeom prst="rect">
            <a:avLst/>
          </a:prstGeom>
          <a:noFill/>
          <a:ln w="9525" cap="flat">
            <a:noFill/>
            <a:round/>
            <a:headEnd/>
            <a:tailEnd/>
          </a:ln>
          <a:effectLst/>
        </p:spPr>
      </p:pic>
      <p:sp>
        <p:nvSpPr>
          <p:cNvPr id="6" name="Content Placeholder 4"/>
          <p:cNvSpPr txBox="1">
            <a:spLocks/>
          </p:cNvSpPr>
          <p:nvPr/>
        </p:nvSpPr>
        <p:spPr>
          <a:xfrm>
            <a:off x="609600" y="5638800"/>
            <a:ext cx="32004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dirty="0" smtClean="0"/>
              <a:t>Source: Cristina Benton, 2013</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9886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lstStyle/>
          <a:p>
            <a:r>
              <a:rPr lang="en-US" dirty="0"/>
              <a:t>How and Start-Up Costs:</a:t>
            </a:r>
          </a:p>
        </p:txBody>
      </p:sp>
      <p:sp>
        <p:nvSpPr>
          <p:cNvPr id="5" name="Content Placeholder 4"/>
          <p:cNvSpPr>
            <a:spLocks noGrp="1"/>
          </p:cNvSpPr>
          <p:nvPr>
            <p:ph idx="1"/>
          </p:nvPr>
        </p:nvSpPr>
        <p:spPr/>
        <p:txBody>
          <a:bodyPr>
            <a:normAutofit fontScale="92500" lnSpcReduction="10000"/>
          </a:bodyPr>
          <a:lstStyle/>
          <a:p>
            <a:r>
              <a:rPr lang="en-US" dirty="0"/>
              <a:t>Grants: $20,000 to over $100,000</a:t>
            </a:r>
          </a:p>
          <a:p>
            <a:r>
              <a:rPr lang="en-US" dirty="0"/>
              <a:t>Ongoing funding</a:t>
            </a:r>
          </a:p>
          <a:p>
            <a:r>
              <a:rPr lang="en-US" dirty="0"/>
              <a:t>Space:  a few tables to more than 8,000 square feet</a:t>
            </a:r>
          </a:p>
          <a:p>
            <a:r>
              <a:rPr lang="en-US" dirty="0"/>
              <a:t>Start basic: 3D printer(s), MACs, LEGO </a:t>
            </a:r>
            <a:r>
              <a:rPr lang="en-US" dirty="0" err="1"/>
              <a:t>Mindstorm</a:t>
            </a:r>
            <a:r>
              <a:rPr lang="en-US" dirty="0"/>
              <a:t>, snap circuits</a:t>
            </a:r>
          </a:p>
          <a:p>
            <a:r>
              <a:rPr lang="en-US" dirty="0"/>
              <a:t>Collaborations</a:t>
            </a:r>
          </a:p>
          <a:p>
            <a:r>
              <a:rPr lang="en-US" dirty="0"/>
              <a:t>Mentors</a:t>
            </a:r>
          </a:p>
          <a:p>
            <a:r>
              <a:rPr lang="en-US" dirty="0"/>
              <a:t>Volunteers</a:t>
            </a: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a:p>
        </p:txBody>
      </p:sp>
    </p:spTree>
    <p:extLst>
      <p:ext uri="{BB962C8B-B14F-4D97-AF65-F5344CB8AC3E}">
        <p14:creationId xmlns:p14="http://schemas.microsoft.com/office/powerpoint/2010/main" val="299839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normAutofit fontScale="90000"/>
          </a:bodyPr>
          <a:lstStyle/>
          <a:p>
            <a:r>
              <a:rPr lang="en-US" dirty="0"/>
              <a:t>East Lansing Public Library and Maker Programs</a:t>
            </a:r>
          </a:p>
        </p:txBody>
      </p:sp>
      <p:sp>
        <p:nvSpPr>
          <p:cNvPr id="5" name="Content Placeholder 4"/>
          <p:cNvSpPr>
            <a:spLocks noGrp="1"/>
          </p:cNvSpPr>
          <p:nvPr>
            <p:ph idx="1"/>
          </p:nvPr>
        </p:nvSpPr>
        <p:spPr/>
        <p:txBody>
          <a:bodyPr>
            <a:normAutofit/>
          </a:bodyPr>
          <a:lstStyle/>
          <a:p>
            <a:r>
              <a:rPr lang="en-US" sz="2800" dirty="0"/>
              <a:t>Code Camps</a:t>
            </a:r>
          </a:p>
          <a:p>
            <a:endParaRPr lang="en-US" sz="2800" dirty="0"/>
          </a:p>
          <a:p>
            <a:r>
              <a:rPr lang="en-US" sz="2800" dirty="0"/>
              <a:t>Impression 5 Collaboration</a:t>
            </a:r>
          </a:p>
          <a:p>
            <a:endParaRPr lang="en-US" sz="2800" dirty="0"/>
          </a:p>
          <a:p>
            <a:r>
              <a:rPr lang="en-US" sz="2800" dirty="0"/>
              <a:t>Digital Lab</a:t>
            </a:r>
          </a:p>
          <a:p>
            <a:endParaRPr lang="en-US" sz="2800" dirty="0"/>
          </a:p>
          <a:p>
            <a:r>
              <a:rPr lang="en-US" sz="2800" dirty="0"/>
              <a:t>Future Vision: </a:t>
            </a:r>
          </a:p>
          <a:p>
            <a:pPr lvl="1"/>
            <a:r>
              <a:rPr lang="en-US" sz="2200" dirty="0" err="1"/>
              <a:t>Makerspace</a:t>
            </a:r>
            <a:r>
              <a:rPr lang="en-US" sz="2200" dirty="0"/>
              <a:t>: community, </a:t>
            </a:r>
            <a:r>
              <a:rPr lang="en-US" sz="2200" dirty="0" err="1"/>
              <a:t>touchpoints</a:t>
            </a:r>
            <a:r>
              <a:rPr lang="en-US" sz="2200" dirty="0"/>
              <a:t>, collaboration, MSU, multigenerational</a:t>
            </a:r>
          </a:p>
          <a:p>
            <a:pPr indent="-339725" algn="jus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a:p>
        </p:txBody>
      </p:sp>
    </p:spTree>
    <p:extLst>
      <p:ext uri="{BB962C8B-B14F-4D97-AF65-F5344CB8AC3E}">
        <p14:creationId xmlns:p14="http://schemas.microsoft.com/office/powerpoint/2010/main" val="299818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 name="Picture 2" descr="codecamp.png"/>
          <p:cNvPicPr>
            <a:picLocks noChangeAspect="1"/>
          </p:cNvPicPr>
          <p:nvPr/>
        </p:nvPicPr>
        <p:blipFill>
          <a:blip r:embed="rId3" cstate="print"/>
          <a:stretch>
            <a:fillRect/>
          </a:stretch>
        </p:blipFill>
        <p:spPr>
          <a:xfrm>
            <a:off x="0" y="0"/>
            <a:ext cx="9322948" cy="6858000"/>
          </a:xfrm>
          <a:prstGeom prst="rect">
            <a:avLst/>
          </a:prstGeom>
        </p:spPr>
      </p:pic>
    </p:spTree>
    <p:extLst>
      <p:ext uri="{BB962C8B-B14F-4D97-AF65-F5344CB8AC3E}">
        <p14:creationId xmlns:p14="http://schemas.microsoft.com/office/powerpoint/2010/main" val="2981853320"/>
      </p:ext>
    </p:extLst>
  </p:cSld>
  <p:clrMapOvr>
    <a:masterClrMapping/>
  </p:clrMapOvr>
  <p:transition spd="slow" advTm="15000">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1026" name="Picture 2" descr="C:\Users\kshelley\Downloads\9394643334_506a148305_b.jpg"/>
          <p:cNvPicPr>
            <a:picLocks noChangeAspect="1" noChangeArrowheads="1"/>
          </p:cNvPicPr>
          <p:nvPr/>
        </p:nvPicPr>
        <p:blipFill>
          <a:blip r:embed="rId2" cstate="print"/>
          <a:srcRect/>
          <a:stretch>
            <a:fillRect/>
          </a:stretch>
        </p:blipFill>
        <p:spPr bwMode="auto">
          <a:xfrm>
            <a:off x="0" y="13394"/>
            <a:ext cx="9144000" cy="6831211"/>
          </a:xfrm>
          <a:prstGeom prst="rect">
            <a:avLst/>
          </a:prstGeom>
          <a:noFill/>
        </p:spPr>
      </p:pic>
    </p:spTree>
    <p:extLst>
      <p:ext uri="{BB962C8B-B14F-4D97-AF65-F5344CB8AC3E}">
        <p14:creationId xmlns:p14="http://schemas.microsoft.com/office/powerpoint/2010/main" val="3557544783"/>
      </p:ext>
    </p:extLst>
  </p:cSld>
  <p:clrMapOvr>
    <a:masterClrMapping/>
  </p:clrMapOvr>
  <p:transition spd="slow" advTm="15000">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2050" name="Picture 2" descr="C:\Users\kshelley\Downloads\9452608104_e08ff9d593_b.jpg"/>
          <p:cNvPicPr>
            <a:picLocks noChangeAspect="1" noChangeArrowheads="1"/>
          </p:cNvPicPr>
          <p:nvPr/>
        </p:nvPicPr>
        <p:blipFill>
          <a:blip r:embed="rId2" cstate="print"/>
          <a:srcRect/>
          <a:stretch>
            <a:fillRect/>
          </a:stretch>
        </p:blipFill>
        <p:spPr bwMode="auto">
          <a:xfrm>
            <a:off x="0" y="379511"/>
            <a:ext cx="9144000" cy="6098977"/>
          </a:xfrm>
          <a:prstGeom prst="rect">
            <a:avLst/>
          </a:prstGeom>
          <a:noFill/>
        </p:spPr>
      </p:pic>
    </p:spTree>
    <p:extLst>
      <p:ext uri="{BB962C8B-B14F-4D97-AF65-F5344CB8AC3E}">
        <p14:creationId xmlns:p14="http://schemas.microsoft.com/office/powerpoint/2010/main" val="3076958321"/>
      </p:ext>
    </p:extLst>
  </p:cSld>
  <p:clrMapOvr>
    <a:masterClrMapping/>
  </p:clrMapOvr>
  <p:transition spd="slow" advTm="15000">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52400" y="2667000"/>
            <a:ext cx="8686800" cy="630942"/>
          </a:xfrm>
          <a:prstGeom prst="rect">
            <a:avLst/>
          </a:prstGeom>
          <a:noFill/>
        </p:spPr>
        <p:txBody>
          <a:bodyPr wrap="square" rtlCol="0" anchor="ctr">
            <a:spAutoFit/>
          </a:bodyPr>
          <a:lstStyle/>
          <a:p>
            <a:pPr algn="ctr"/>
            <a:r>
              <a:rPr lang="en-US" sz="3500" b="1" dirty="0" smtClean="0">
                <a:solidFill>
                  <a:schemeClr val="bg1"/>
                </a:solidFill>
              </a:rPr>
              <a:t>DO WE HAVE TO?</a:t>
            </a:r>
            <a:endParaRPr lang="en-US" sz="3500" b="1" dirty="0">
              <a:solidFill>
                <a:schemeClr val="bg1"/>
              </a:solidFill>
            </a:endParaRPr>
          </a:p>
        </p:txBody>
      </p:sp>
    </p:spTree>
    <p:extLst>
      <p:ext uri="{BB962C8B-B14F-4D97-AF65-F5344CB8AC3E}">
        <p14:creationId xmlns:p14="http://schemas.microsoft.com/office/powerpoint/2010/main" val="433078958"/>
      </p:ext>
    </p:extLst>
  </p:cSld>
  <p:clrMapOvr>
    <a:masterClrMapping/>
  </p:clrMapOvr>
  <p:transition spd="slow" advTm="1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p:nvPr/>
        </p:nvSpPr>
        <p:spPr>
          <a:xfrm>
            <a:off x="0" y="381744"/>
            <a:ext cx="9144002" cy="6094513"/>
          </a:xfrm>
          <a:prstGeom prst="rect">
            <a:avLst/>
          </a:prstGeom>
          <a:blipFill>
            <a:blip r:embed="rId3" cstate="print"/>
            <a:stretch>
              <a:fillRect/>
            </a:stretch>
          </a:blipFill>
          <a:ln>
            <a:noFill/>
          </a:ln>
        </p:spPr>
      </p:sp>
    </p:spTree>
    <p:extLst>
      <p:ext uri="{BB962C8B-B14F-4D97-AF65-F5344CB8AC3E}">
        <p14:creationId xmlns:p14="http://schemas.microsoft.com/office/powerpoint/2010/main" val="934666084"/>
      </p:ext>
    </p:extLst>
  </p:cSld>
  <p:clrMapOvr>
    <a:masterClrMapping/>
  </p:clrMapOvr>
  <p:transition spd="slow" advTm="15000">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lstStyle/>
          <a:p>
            <a:r>
              <a:rPr lang="en-US" dirty="0" smtClean="0"/>
              <a:t>Recommendations</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Encourage the creation of ‘making’ programming at the municipality’s public library.</a:t>
            </a:r>
          </a:p>
          <a:p>
            <a:endParaRPr lang="en-US" dirty="0" smtClean="0"/>
          </a:p>
          <a:p>
            <a:r>
              <a:rPr lang="en-US" dirty="0" smtClean="0"/>
              <a:t>Create a strong partnership network: the public library, the local makers groups, local education institutions (universities, community colleges), the Public Schools, economic development groups, Innovation Centers, museums, arts councils, local organizations involved in innovation and creativity, and the private sector.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lstStyle/>
          <a:p>
            <a:r>
              <a:rPr lang="en-US" dirty="0" smtClean="0"/>
              <a:t>Thank you!</a:t>
            </a:r>
            <a:endParaRPr lang="en-US" dirty="0"/>
          </a:p>
        </p:txBody>
      </p:sp>
      <p:sp>
        <p:nvSpPr>
          <p:cNvPr id="5" name="Content Placeholder 4"/>
          <p:cNvSpPr>
            <a:spLocks noGrp="1"/>
          </p:cNvSpPr>
          <p:nvPr>
            <p:ph idx="1"/>
          </p:nvPr>
        </p:nvSpPr>
        <p:spPr>
          <a:xfrm>
            <a:off x="457200" y="1600200"/>
            <a:ext cx="8229600" cy="4724400"/>
          </a:xfrm>
        </p:spPr>
        <p:txBody>
          <a:bodyPr>
            <a:normAutofit fontScale="85000" lnSpcReduction="20000"/>
          </a:bodyPr>
          <a:lstStyle/>
          <a:p>
            <a:r>
              <a:rPr lang="en-US" dirty="0" smtClean="0"/>
              <a:t>For more information, please contact us:</a:t>
            </a:r>
          </a:p>
          <a:p>
            <a:endParaRPr lang="en-US" dirty="0" smtClean="0"/>
          </a:p>
          <a:p>
            <a:r>
              <a:rPr lang="en-US" dirty="0" smtClean="0"/>
              <a:t>Cristina Benton, (517) 319-6930, </a:t>
            </a:r>
            <a:r>
              <a:rPr lang="en-US" dirty="0" smtClean="0">
                <a:hlinkClick r:id="rId4"/>
              </a:rPr>
              <a:t>cbenton@cityofeastlansing.com</a:t>
            </a:r>
            <a:r>
              <a:rPr lang="en-US" dirty="0" smtClean="0"/>
              <a:t> </a:t>
            </a:r>
          </a:p>
          <a:p>
            <a:r>
              <a:rPr lang="en-US" dirty="0" smtClean="0"/>
              <a:t>Lori Mullins, (517) 319-6930, </a:t>
            </a:r>
            <a:r>
              <a:rPr lang="en-US" dirty="0" smtClean="0">
                <a:hlinkClick r:id="rId5"/>
              </a:rPr>
              <a:t>lmullin@cityofeastlansing.com</a:t>
            </a:r>
            <a:r>
              <a:rPr lang="en-US" dirty="0" smtClean="0"/>
              <a:t> </a:t>
            </a:r>
          </a:p>
          <a:p>
            <a:r>
              <a:rPr lang="en-US" dirty="0" smtClean="0"/>
              <a:t>Kristin Shelley, (517) 319-6913, </a:t>
            </a:r>
            <a:r>
              <a:rPr lang="en-US" dirty="0" smtClean="0">
                <a:hlinkClick r:id="rId6"/>
              </a:rPr>
              <a:t>kshelley@cityofeastlansing.com</a:t>
            </a:r>
            <a:endParaRPr lang="en-US" dirty="0" smtClean="0"/>
          </a:p>
          <a:p>
            <a:endParaRPr lang="en-US" dirty="0" smtClean="0"/>
          </a:p>
          <a:p>
            <a:r>
              <a:rPr lang="en-US" dirty="0" smtClean="0"/>
              <a:t>The co-learning plan, </a:t>
            </a:r>
            <a:r>
              <a:rPr lang="en-US" i="1" dirty="0" err="1" smtClean="0"/>
              <a:t>Makerspaces</a:t>
            </a:r>
            <a:r>
              <a:rPr lang="en-US" i="1" dirty="0" smtClean="0"/>
              <a:t>: Supporting an Entrepreneurial System</a:t>
            </a:r>
            <a:r>
              <a:rPr lang="en-US" dirty="0" smtClean="0"/>
              <a:t>, includes a lot of relevant information and resources. </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a:xfrm>
            <a:off x="457200" y="0"/>
            <a:ext cx="8229600" cy="1143000"/>
          </a:xfrm>
        </p:spPr>
        <p:txBody>
          <a:bodyPr/>
          <a:lstStyle/>
          <a:p>
            <a:r>
              <a:rPr lang="en-US" dirty="0" smtClean="0"/>
              <a:t>Quick overview</a:t>
            </a:r>
            <a:endParaRPr lang="en-US" dirty="0"/>
          </a:p>
        </p:txBody>
      </p:sp>
      <p:sp>
        <p:nvSpPr>
          <p:cNvPr id="5" name="Content Placeholder 4"/>
          <p:cNvSpPr>
            <a:spLocks noGrp="1"/>
          </p:cNvSpPr>
          <p:nvPr>
            <p:ph idx="1"/>
          </p:nvPr>
        </p:nvSpPr>
        <p:spPr/>
        <p:txBody>
          <a:bodyPr>
            <a:normAutofit fontScale="70000" lnSpcReduction="20000"/>
          </a:bodyPr>
          <a:lstStyle/>
          <a:p>
            <a:pPr indent="-339725">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t>Co-learning plan focuses on  innovative practices in building an entrepreneurial ecosystem </a:t>
            </a:r>
          </a:p>
          <a:p>
            <a:pPr indent="-339725">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smtClean="0"/>
          </a:p>
          <a:p>
            <a:pPr indent="-339725">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t>A </a:t>
            </a:r>
            <a:r>
              <a:rPr lang="en-US" dirty="0" err="1" smtClean="0"/>
              <a:t>makerspace</a:t>
            </a:r>
            <a:r>
              <a:rPr lang="en-US" dirty="0" smtClean="0"/>
              <a:t> initiative thrives from the creative process and personal growth through providing a workshop space where amateurs and professionals interested in various fields such as electronics, robotics, software, wood or metal working, art, video, or photography could expand their skills, invent, and build new products in a collaborative environment. </a:t>
            </a:r>
          </a:p>
          <a:p>
            <a:pPr indent="-339725">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smtClean="0"/>
          </a:p>
          <a:p>
            <a:pPr indent="-339725">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t>Public libraries have emerged as leading partners in the </a:t>
            </a:r>
            <a:r>
              <a:rPr lang="en-US" dirty="0" err="1" smtClean="0"/>
              <a:t>makerspace</a:t>
            </a:r>
            <a:r>
              <a:rPr lang="en-US" dirty="0" smtClean="0"/>
              <a:t> movement. </a:t>
            </a:r>
          </a:p>
          <a:p>
            <a:pPr indent="-339725">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smtClean="0"/>
          </a:p>
          <a:p>
            <a:pPr indent="-339725">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smtClean="0"/>
              <a:t>The design and implementation of a </a:t>
            </a:r>
            <a:r>
              <a:rPr lang="en-US" dirty="0" err="1" smtClean="0"/>
              <a:t>makerspace</a:t>
            </a:r>
            <a:r>
              <a:rPr lang="en-US" dirty="0" smtClean="0"/>
              <a:t> program at a public library is based on a strong partnership network.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 template title slide 1.jpg"/>
          <p:cNvPicPr>
            <a:picLocks noChangeAspect="1"/>
          </p:cNvPicPr>
          <p:nvPr/>
        </p:nvPicPr>
        <p:blipFill>
          <a:blip r:embed="rId3" cstate="print"/>
          <a:stretch>
            <a:fillRect/>
          </a:stretch>
        </p:blipFill>
        <p:spPr>
          <a:xfrm>
            <a:off x="0" y="0"/>
            <a:ext cx="9144000" cy="6858000"/>
          </a:xfrm>
          <a:prstGeom prst="rect">
            <a:avLst/>
          </a:prstGeom>
        </p:spPr>
      </p:pic>
      <p:sp>
        <p:nvSpPr>
          <p:cNvPr id="3" name="Rectangle 3"/>
          <p:cNvSpPr txBox="1">
            <a:spLocks noChangeArrowheads="1"/>
          </p:cNvSpPr>
          <p:nvPr/>
        </p:nvSpPr>
        <p:spPr>
          <a:xfrm>
            <a:off x="457200" y="1219200"/>
            <a:ext cx="8534400" cy="490696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City’s Comprehensive Plan (2006)</a:t>
            </a:r>
          </a:p>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0" i="1"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Objective 4-2:  Promote the development and growth of the knowledge-based regional economy.</a:t>
            </a:r>
          </a:p>
          <a:p>
            <a:pPr marL="914400" marR="0" lvl="2"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0" i="1"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Action 4-2.1:  Research and facilitate community characteristics that promote the incubation of technology businesses in East Lansing.</a:t>
            </a:r>
          </a:p>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800" b="0" i="1"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 template title slide 1.jpg"/>
          <p:cNvPicPr>
            <a:picLocks noChangeAspect="1"/>
          </p:cNvPicPr>
          <p:nvPr/>
        </p:nvPicPr>
        <p:blipFill>
          <a:blip r:embed="rId3" cstate="print"/>
          <a:stretch>
            <a:fillRect/>
          </a:stretch>
        </p:blipFill>
        <p:spPr>
          <a:xfrm>
            <a:off x="0" y="0"/>
            <a:ext cx="9144000" cy="6858000"/>
          </a:xfrm>
          <a:prstGeom prst="rect">
            <a:avLst/>
          </a:prstGeom>
        </p:spPr>
      </p:pic>
      <p:pic>
        <p:nvPicPr>
          <p:cNvPr id="1026" name="Picture 2" descr="W:\All Photos\Planning\FRIB\20090921_nscl_0207_e.jpg"/>
          <p:cNvPicPr>
            <a:picLocks noChangeAspect="1" noChangeArrowheads="1"/>
          </p:cNvPicPr>
          <p:nvPr/>
        </p:nvPicPr>
        <p:blipFill>
          <a:blip r:embed="rId4" cstate="print"/>
          <a:srcRect/>
          <a:stretch>
            <a:fillRect/>
          </a:stretch>
        </p:blipFill>
        <p:spPr bwMode="auto">
          <a:xfrm>
            <a:off x="4495800" y="3581400"/>
            <a:ext cx="3816096" cy="2539550"/>
          </a:xfrm>
          <a:prstGeom prst="rect">
            <a:avLst/>
          </a:prstGeom>
          <a:noFill/>
          <a:ln w="38100">
            <a:solidFill>
              <a:schemeClr val="accent6">
                <a:lumMod val="75000"/>
              </a:schemeClr>
            </a:solidFill>
          </a:ln>
        </p:spPr>
      </p:pic>
      <p:pic>
        <p:nvPicPr>
          <p:cNvPr id="6" name="Picture 5" descr="MG.Hotpsot9.03-0903.JPG"/>
          <p:cNvPicPr>
            <a:picLocks noChangeAspect="1"/>
          </p:cNvPicPr>
          <p:nvPr/>
        </p:nvPicPr>
        <p:blipFill>
          <a:blip r:embed="rId5" cstate="print"/>
          <a:srcRect l="24365" t="20703" r="21924" b="2799"/>
          <a:stretch>
            <a:fillRect/>
          </a:stretch>
        </p:blipFill>
        <p:spPr>
          <a:xfrm>
            <a:off x="1600200" y="3581400"/>
            <a:ext cx="2667000" cy="2848841"/>
          </a:xfrm>
          <a:prstGeom prst="rect">
            <a:avLst/>
          </a:prstGeom>
          <a:ln w="38100">
            <a:solidFill>
              <a:schemeClr val="accent6">
                <a:lumMod val="75000"/>
              </a:schemeClr>
            </a:solidFill>
          </a:ln>
        </p:spPr>
      </p:pic>
      <p:pic>
        <p:nvPicPr>
          <p:cNvPr id="7" name="Picture 6" descr="Retia Medical Press Conference 010.jpg"/>
          <p:cNvPicPr>
            <a:picLocks noChangeAspect="1"/>
          </p:cNvPicPr>
          <p:nvPr/>
        </p:nvPicPr>
        <p:blipFill>
          <a:blip r:embed="rId6" cstate="print"/>
          <a:srcRect l="10117" t="3638" r="5837"/>
          <a:stretch>
            <a:fillRect/>
          </a:stretch>
        </p:blipFill>
        <p:spPr>
          <a:xfrm>
            <a:off x="5181600" y="685800"/>
            <a:ext cx="3581400" cy="2719697"/>
          </a:xfrm>
          <a:prstGeom prst="rect">
            <a:avLst/>
          </a:prstGeom>
          <a:ln w="38100">
            <a:solidFill>
              <a:schemeClr val="accent6"/>
            </a:solidFill>
          </a:ln>
        </p:spPr>
      </p:pic>
      <p:pic>
        <p:nvPicPr>
          <p:cNvPr id="5" name="Picture 4" descr="20090921_nscl_0118.jpg"/>
          <p:cNvPicPr>
            <a:picLocks noChangeAspect="1"/>
          </p:cNvPicPr>
          <p:nvPr/>
        </p:nvPicPr>
        <p:blipFill>
          <a:blip r:embed="rId7" cstate="print"/>
          <a:stretch>
            <a:fillRect/>
          </a:stretch>
        </p:blipFill>
        <p:spPr>
          <a:xfrm>
            <a:off x="762000" y="533400"/>
            <a:ext cx="4236618" cy="2819400"/>
          </a:xfrm>
          <a:prstGeom prst="rect">
            <a:avLst/>
          </a:prstGeom>
          <a:ln w="38100">
            <a:solidFill>
              <a:schemeClr val="accent6">
                <a:lumMod val="75000"/>
              </a:schemeClr>
            </a:solidFill>
          </a:ln>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pt template title slide 1.jpg"/>
          <p:cNvPicPr>
            <a:picLocks noChangeAspect="1"/>
          </p:cNvPicPr>
          <p:nvPr/>
        </p:nvPicPr>
        <p:blipFill>
          <a:blip r:embed="rId3" cstate="print"/>
          <a:stretch>
            <a:fillRect/>
          </a:stretch>
        </p:blipFill>
        <p:spPr>
          <a:xfrm>
            <a:off x="0" y="0"/>
            <a:ext cx="9144000" cy="6858000"/>
          </a:xfrm>
          <a:prstGeom prst="rect">
            <a:avLst/>
          </a:prstGeom>
        </p:spPr>
      </p:pic>
      <p:grpSp>
        <p:nvGrpSpPr>
          <p:cNvPr id="2" name="Group 4"/>
          <p:cNvGrpSpPr/>
          <p:nvPr/>
        </p:nvGrpSpPr>
        <p:grpSpPr>
          <a:xfrm>
            <a:off x="863600" y="1420813"/>
            <a:ext cx="7696200" cy="4430712"/>
            <a:chOff x="863600" y="1420813"/>
            <a:chExt cx="7696200" cy="4430712"/>
          </a:xfrm>
        </p:grpSpPr>
        <p:pic>
          <p:nvPicPr>
            <p:cNvPr id="6" name="Picture 7" descr="digitalactive_logo"/>
            <p:cNvPicPr>
              <a:picLocks noChangeAspect="1" noChangeArrowheads="1"/>
            </p:cNvPicPr>
            <p:nvPr/>
          </p:nvPicPr>
          <p:blipFill>
            <a:blip r:embed="rId4" cstate="print"/>
            <a:srcRect/>
            <a:stretch>
              <a:fillRect/>
            </a:stretch>
          </p:blipFill>
          <p:spPr bwMode="auto">
            <a:xfrm>
              <a:off x="935038" y="1612900"/>
              <a:ext cx="1944687" cy="454025"/>
            </a:xfrm>
            <a:prstGeom prst="rect">
              <a:avLst/>
            </a:prstGeom>
            <a:noFill/>
          </p:spPr>
        </p:pic>
        <p:pic>
          <p:nvPicPr>
            <p:cNvPr id="7" name="Picture 9" descr="enliven_logo"/>
            <p:cNvPicPr>
              <a:picLocks noChangeAspect="1" noChangeArrowheads="1"/>
            </p:cNvPicPr>
            <p:nvPr/>
          </p:nvPicPr>
          <p:blipFill>
            <a:blip r:embed="rId5" cstate="print"/>
            <a:srcRect/>
            <a:stretch>
              <a:fillRect/>
            </a:stretch>
          </p:blipFill>
          <p:spPr bwMode="auto">
            <a:xfrm>
              <a:off x="4608513" y="1489075"/>
              <a:ext cx="1873250" cy="703263"/>
            </a:xfrm>
            <a:prstGeom prst="rect">
              <a:avLst/>
            </a:prstGeom>
            <a:noFill/>
          </p:spPr>
        </p:pic>
        <p:pic>
          <p:nvPicPr>
            <p:cNvPr id="8" name="Picture 12" descr="HowTo2"/>
            <p:cNvPicPr>
              <a:picLocks noChangeAspect="1" noChangeArrowheads="1"/>
            </p:cNvPicPr>
            <p:nvPr/>
          </p:nvPicPr>
          <p:blipFill>
            <a:blip r:embed="rId6" cstate="print"/>
            <a:srcRect/>
            <a:stretch>
              <a:fillRect/>
            </a:stretch>
          </p:blipFill>
          <p:spPr bwMode="auto">
            <a:xfrm>
              <a:off x="6516688" y="5157788"/>
              <a:ext cx="2043112" cy="639762"/>
            </a:xfrm>
            <a:prstGeom prst="rect">
              <a:avLst/>
            </a:prstGeom>
            <a:noFill/>
          </p:spPr>
        </p:pic>
        <p:pic>
          <p:nvPicPr>
            <p:cNvPr id="9" name="Picture 13" descr="goodfruit"/>
            <p:cNvPicPr>
              <a:picLocks noChangeAspect="1" noChangeArrowheads="1"/>
            </p:cNvPicPr>
            <p:nvPr/>
          </p:nvPicPr>
          <p:blipFill>
            <a:blip r:embed="rId7" cstate="print"/>
            <a:srcRect/>
            <a:stretch>
              <a:fillRect/>
            </a:stretch>
          </p:blipFill>
          <p:spPr bwMode="auto">
            <a:xfrm>
              <a:off x="863600" y="3465513"/>
              <a:ext cx="3171825" cy="762000"/>
            </a:xfrm>
            <a:prstGeom prst="rect">
              <a:avLst/>
            </a:prstGeom>
            <a:noFill/>
          </p:spPr>
        </p:pic>
        <p:pic>
          <p:nvPicPr>
            <p:cNvPr id="10" name="Picture 14" descr="gravity-works-logo"/>
            <p:cNvPicPr>
              <a:picLocks noChangeAspect="1" noChangeArrowheads="1"/>
            </p:cNvPicPr>
            <p:nvPr/>
          </p:nvPicPr>
          <p:blipFill>
            <a:blip r:embed="rId8" cstate="print"/>
            <a:srcRect/>
            <a:stretch>
              <a:fillRect/>
            </a:stretch>
          </p:blipFill>
          <p:spPr bwMode="auto">
            <a:xfrm>
              <a:off x="1008063" y="4437063"/>
              <a:ext cx="3009900" cy="533400"/>
            </a:xfrm>
            <a:prstGeom prst="rect">
              <a:avLst/>
            </a:prstGeom>
            <a:noFill/>
          </p:spPr>
        </p:pic>
        <p:pic>
          <p:nvPicPr>
            <p:cNvPr id="11" name="Picture 16" descr="i3-logo-1"/>
            <p:cNvPicPr>
              <a:picLocks noChangeAspect="1" noChangeArrowheads="1"/>
            </p:cNvPicPr>
            <p:nvPr/>
          </p:nvPicPr>
          <p:blipFill>
            <a:blip r:embed="rId9" cstate="print"/>
            <a:srcRect/>
            <a:stretch>
              <a:fillRect/>
            </a:stretch>
          </p:blipFill>
          <p:spPr bwMode="auto">
            <a:xfrm>
              <a:off x="4248150" y="3644900"/>
              <a:ext cx="1135063" cy="1260475"/>
            </a:xfrm>
            <a:prstGeom prst="rect">
              <a:avLst/>
            </a:prstGeom>
            <a:noFill/>
          </p:spPr>
        </p:pic>
        <p:pic>
          <p:nvPicPr>
            <p:cNvPr id="12" name="Picture 17" descr="inventure enterprises"/>
            <p:cNvPicPr>
              <a:picLocks noChangeAspect="1" noChangeArrowheads="1"/>
            </p:cNvPicPr>
            <p:nvPr/>
          </p:nvPicPr>
          <p:blipFill>
            <a:blip r:embed="rId10" cstate="print"/>
            <a:srcRect/>
            <a:stretch>
              <a:fillRect/>
            </a:stretch>
          </p:blipFill>
          <p:spPr bwMode="auto">
            <a:xfrm>
              <a:off x="5688013" y="2528888"/>
              <a:ext cx="2730500" cy="852487"/>
            </a:xfrm>
            <a:prstGeom prst="rect">
              <a:avLst/>
            </a:prstGeom>
            <a:noFill/>
          </p:spPr>
        </p:pic>
        <p:pic>
          <p:nvPicPr>
            <p:cNvPr id="13" name="Picture 18" descr="isci_logo"/>
            <p:cNvPicPr>
              <a:picLocks noChangeAspect="1" noChangeArrowheads="1"/>
            </p:cNvPicPr>
            <p:nvPr/>
          </p:nvPicPr>
          <p:blipFill>
            <a:blip r:embed="rId11" cstate="print"/>
            <a:srcRect/>
            <a:stretch>
              <a:fillRect/>
            </a:stretch>
          </p:blipFill>
          <p:spPr bwMode="auto">
            <a:xfrm>
              <a:off x="1079500" y="5300663"/>
              <a:ext cx="1512888" cy="550862"/>
            </a:xfrm>
            <a:prstGeom prst="rect">
              <a:avLst/>
            </a:prstGeom>
            <a:noFill/>
          </p:spPr>
        </p:pic>
        <p:pic>
          <p:nvPicPr>
            <p:cNvPr id="14" name="Picture 19" descr="live concepts logo"/>
            <p:cNvPicPr>
              <a:picLocks noChangeAspect="1" noChangeArrowheads="1"/>
            </p:cNvPicPr>
            <p:nvPr/>
          </p:nvPicPr>
          <p:blipFill>
            <a:blip r:embed="rId12" cstate="print"/>
            <a:srcRect/>
            <a:stretch>
              <a:fillRect/>
            </a:stretch>
          </p:blipFill>
          <p:spPr bwMode="auto">
            <a:xfrm>
              <a:off x="2879725" y="5332413"/>
              <a:ext cx="3071813" cy="487362"/>
            </a:xfrm>
            <a:prstGeom prst="rect">
              <a:avLst/>
            </a:prstGeom>
            <a:noFill/>
          </p:spPr>
        </p:pic>
        <p:pic>
          <p:nvPicPr>
            <p:cNvPr id="15" name="Picture 21" descr="nicholas-creative"/>
            <p:cNvPicPr>
              <a:picLocks noChangeAspect="1" noChangeArrowheads="1"/>
            </p:cNvPicPr>
            <p:nvPr/>
          </p:nvPicPr>
          <p:blipFill>
            <a:blip r:embed="rId13" cstate="print"/>
            <a:srcRect/>
            <a:stretch>
              <a:fillRect/>
            </a:stretch>
          </p:blipFill>
          <p:spPr bwMode="auto">
            <a:xfrm>
              <a:off x="3203575" y="2600325"/>
              <a:ext cx="2232025" cy="776288"/>
            </a:xfrm>
            <a:prstGeom prst="rect">
              <a:avLst/>
            </a:prstGeom>
            <a:noFill/>
          </p:spPr>
        </p:pic>
        <p:pic>
          <p:nvPicPr>
            <p:cNvPr id="16" name="Picture 23" descr="CEMAlogo"/>
            <p:cNvPicPr>
              <a:picLocks noChangeAspect="1" noChangeArrowheads="1"/>
            </p:cNvPicPr>
            <p:nvPr/>
          </p:nvPicPr>
          <p:blipFill>
            <a:blip r:embed="rId14" cstate="print"/>
            <a:srcRect/>
            <a:stretch>
              <a:fillRect/>
            </a:stretch>
          </p:blipFill>
          <p:spPr bwMode="auto">
            <a:xfrm>
              <a:off x="3348038" y="1420813"/>
              <a:ext cx="1033462" cy="839787"/>
            </a:xfrm>
            <a:prstGeom prst="rect">
              <a:avLst/>
            </a:prstGeom>
            <a:noFill/>
          </p:spPr>
        </p:pic>
      </p:grpSp>
      <p:pic>
        <p:nvPicPr>
          <p:cNvPr id="17" name="Picture 8" descr="dynamite_inc"/>
          <p:cNvPicPr>
            <a:picLocks noChangeAspect="1" noChangeArrowheads="1"/>
          </p:cNvPicPr>
          <p:nvPr/>
        </p:nvPicPr>
        <p:blipFill>
          <a:blip r:embed="rId15" cstate="print"/>
          <a:srcRect l="2170" t="18298" r="71149" b="34149"/>
          <a:stretch>
            <a:fillRect/>
          </a:stretch>
        </p:blipFill>
        <p:spPr bwMode="auto">
          <a:xfrm>
            <a:off x="900113" y="2630488"/>
            <a:ext cx="2089150" cy="647700"/>
          </a:xfrm>
          <a:prstGeom prst="rect">
            <a:avLst/>
          </a:prstGeom>
          <a:noFill/>
        </p:spPr>
      </p:pic>
      <p:pic>
        <p:nvPicPr>
          <p:cNvPr id="18" name="Picture 20" descr="names for life logo"/>
          <p:cNvPicPr>
            <a:picLocks noChangeAspect="1" noChangeArrowheads="1"/>
          </p:cNvPicPr>
          <p:nvPr/>
        </p:nvPicPr>
        <p:blipFill>
          <a:blip r:embed="rId16" cstate="print"/>
          <a:srcRect/>
          <a:stretch>
            <a:fillRect/>
          </a:stretch>
        </p:blipFill>
        <p:spPr bwMode="auto">
          <a:xfrm>
            <a:off x="5507038" y="3573463"/>
            <a:ext cx="3636962" cy="1139825"/>
          </a:xfrm>
          <a:prstGeom prst="rect">
            <a:avLst/>
          </a:prstGeom>
          <a:noFill/>
        </p:spPr>
      </p:pic>
    </p:spTree>
  </p:cSld>
  <p:clrMapOvr>
    <a:masterClrMapping/>
  </p:clrMapOvr>
  <p:transition spd="slow" advClick="0" advTm="3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 template title slide 1.jpg"/>
          <p:cNvPicPr>
            <a:picLocks noChangeAspect="1"/>
          </p:cNvPicPr>
          <p:nvPr/>
        </p:nvPicPr>
        <p:blipFill>
          <a:blip r:embed="rId3" cstate="print"/>
          <a:stretch>
            <a:fillRect/>
          </a:stretch>
        </p:blipFill>
        <p:spPr>
          <a:xfrm>
            <a:off x="0" y="0"/>
            <a:ext cx="9144000" cy="6858000"/>
          </a:xfrm>
          <a:prstGeom prst="rect">
            <a:avLst/>
          </a:prstGeom>
        </p:spPr>
      </p:pic>
      <p:pic>
        <p:nvPicPr>
          <p:cNvPr id="2050" name="Picture 2" descr="W:\All Photos\Planning\Launched 2012\Launched 2012 004.jpg"/>
          <p:cNvPicPr>
            <a:picLocks noChangeAspect="1" noChangeArrowheads="1"/>
          </p:cNvPicPr>
          <p:nvPr/>
        </p:nvPicPr>
        <p:blipFill>
          <a:blip r:embed="rId4" cstate="print"/>
          <a:srcRect/>
          <a:stretch>
            <a:fillRect/>
          </a:stretch>
        </p:blipFill>
        <p:spPr bwMode="auto">
          <a:xfrm>
            <a:off x="1371600" y="838200"/>
            <a:ext cx="6539753" cy="5002911"/>
          </a:xfrm>
          <a:prstGeom prst="rect">
            <a:avLst/>
          </a:prstGeom>
          <a:noFill/>
          <a:ln w="38100">
            <a:solidFill>
              <a:schemeClr val="accent6"/>
            </a:solidFill>
          </a:ln>
        </p:spPr>
      </p:pic>
    </p:spTree>
  </p:cSld>
  <p:clrMapOvr>
    <a:masterClrMapping/>
  </p:clrMapOvr>
  <p:transition spd="slow" advClick="0" advTm="300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 template title slide 1.jpg"/>
          <p:cNvPicPr>
            <a:picLocks noChangeAspect="1"/>
          </p:cNvPicPr>
          <p:nvPr/>
        </p:nvPicPr>
        <p:blipFill>
          <a:blip r:embed="rId3" cstate="print"/>
          <a:stretch>
            <a:fillRect/>
          </a:stretch>
        </p:blipFill>
        <p:spPr>
          <a:xfrm>
            <a:off x="0" y="0"/>
            <a:ext cx="9144000" cy="6858000"/>
          </a:xfrm>
          <a:prstGeom prst="rect">
            <a:avLst/>
          </a:prstGeom>
        </p:spPr>
      </p:pic>
      <p:pic>
        <p:nvPicPr>
          <p:cNvPr id="2051" name="Picture 3" descr="W:\All Photos\Planning\Launched 2012\Launched 2012 009.jpg"/>
          <p:cNvPicPr>
            <a:picLocks noChangeAspect="1" noChangeArrowheads="1"/>
          </p:cNvPicPr>
          <p:nvPr/>
        </p:nvPicPr>
        <p:blipFill>
          <a:blip r:embed="rId4" cstate="print"/>
          <a:srcRect l="23333" t="39935" r="32500" b="12255"/>
          <a:stretch>
            <a:fillRect/>
          </a:stretch>
        </p:blipFill>
        <p:spPr bwMode="auto">
          <a:xfrm>
            <a:off x="2362200" y="1981200"/>
            <a:ext cx="4038600" cy="2895600"/>
          </a:xfrm>
          <a:prstGeom prst="rect">
            <a:avLst/>
          </a:prstGeom>
          <a:noFill/>
          <a:ln w="76200">
            <a:solidFill>
              <a:schemeClr val="accent6"/>
            </a:solidFill>
          </a:ln>
        </p:spPr>
      </p:pic>
    </p:spTree>
  </p:cSld>
  <p:clrMapOvr>
    <a:masterClrMapping/>
  </p:clrMapOvr>
  <p:transition spd="slow" advClick="0" advTm="3000">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2901</Words>
  <Application>Microsoft Office PowerPoint</Application>
  <PresentationFormat>On-screen Show (4:3)</PresentationFormat>
  <Paragraphs>339</Paragraphs>
  <Slides>39</Slides>
  <Notes>33</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Overview</vt:lpstr>
      <vt:lpstr>Webinar Outline</vt:lpstr>
      <vt:lpstr>Quick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Makerspaces?</vt:lpstr>
      <vt:lpstr>Sector67, Madison, WI</vt:lpstr>
      <vt:lpstr>Milwaukee Makerspace, WI</vt:lpstr>
      <vt:lpstr>LA Makerspace, Los Angeles, CA</vt:lpstr>
      <vt:lpstr>Mt. Elliott Makerspace, Detroit, MI</vt:lpstr>
      <vt:lpstr>Maker Works, Ann Arbor, MI</vt:lpstr>
      <vt:lpstr>Lansing Makers Network, MI</vt:lpstr>
      <vt:lpstr>Overview of General Characteristics</vt:lpstr>
      <vt:lpstr>Maker Faires</vt:lpstr>
      <vt:lpstr>Maker Faires</vt:lpstr>
      <vt:lpstr>PowerPoint Presentation</vt:lpstr>
      <vt:lpstr>Makerspaces in Public Libraries</vt:lpstr>
      <vt:lpstr>PowerPoint Presentation</vt:lpstr>
      <vt:lpstr>PowerPoint Presentation</vt:lpstr>
      <vt:lpstr>PowerPoint Presentation</vt:lpstr>
      <vt:lpstr>HOW?</vt:lpstr>
      <vt:lpstr>Fayetteville Free Library, NY</vt:lpstr>
      <vt:lpstr>Allen County Public Library, Fort Wayne, IN</vt:lpstr>
      <vt:lpstr>Detroit Public Library, MI</vt:lpstr>
      <vt:lpstr>How and Start-Up Costs:</vt:lpstr>
      <vt:lpstr>East Lansing Public Library and Maker Programs</vt:lpstr>
      <vt:lpstr>PowerPoint Presentation</vt:lpstr>
      <vt:lpstr>PowerPoint Presentation</vt:lpstr>
      <vt:lpstr>PowerPoint Presentation</vt:lpstr>
      <vt:lpstr>PowerPoint Presentation</vt:lpstr>
      <vt:lpstr>PowerPoint Presentation</vt:lpstr>
      <vt:lpstr>Recommendations</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%USERNAME%</dc:creator>
  <cp:lastModifiedBy>thapacha</cp:lastModifiedBy>
  <cp:revision>60</cp:revision>
  <dcterms:created xsi:type="dcterms:W3CDTF">2012-11-05T18:40:38Z</dcterms:created>
  <dcterms:modified xsi:type="dcterms:W3CDTF">2013-08-19T18:03:50Z</dcterms:modified>
</cp:coreProperties>
</file>