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16" r:id="rId3"/>
    <p:sldId id="257" r:id="rId4"/>
    <p:sldId id="258" r:id="rId5"/>
    <p:sldId id="315" r:id="rId6"/>
    <p:sldId id="259" r:id="rId7"/>
    <p:sldId id="260" r:id="rId8"/>
    <p:sldId id="306" r:id="rId9"/>
    <p:sldId id="314" r:id="rId10"/>
    <p:sldId id="262" r:id="rId11"/>
    <p:sldId id="263" r:id="rId12"/>
    <p:sldId id="264" r:id="rId13"/>
    <p:sldId id="313" r:id="rId14"/>
    <p:sldId id="265" r:id="rId15"/>
    <p:sldId id="266" r:id="rId16"/>
    <p:sldId id="268" r:id="rId17"/>
    <p:sldId id="269" r:id="rId18"/>
    <p:sldId id="270" r:id="rId19"/>
    <p:sldId id="271" r:id="rId20"/>
    <p:sldId id="272" r:id="rId21"/>
    <p:sldId id="307" r:id="rId22"/>
    <p:sldId id="273" r:id="rId23"/>
    <p:sldId id="274" r:id="rId24"/>
    <p:sldId id="275" r:id="rId25"/>
    <p:sldId id="276" r:id="rId26"/>
    <p:sldId id="277" r:id="rId27"/>
    <p:sldId id="308" r:id="rId28"/>
    <p:sldId id="309" r:id="rId29"/>
    <p:sldId id="280" r:id="rId30"/>
    <p:sldId id="281" r:id="rId31"/>
    <p:sldId id="282" r:id="rId32"/>
    <p:sldId id="283" r:id="rId33"/>
    <p:sldId id="284" r:id="rId34"/>
    <p:sldId id="285" r:id="rId35"/>
    <p:sldId id="286" r:id="rId36"/>
    <p:sldId id="287" r:id="rId37"/>
    <p:sldId id="310" r:id="rId38"/>
    <p:sldId id="289" r:id="rId39"/>
    <p:sldId id="288"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11" r:id="rId54"/>
  </p:sldIdLst>
  <p:sldSz cx="9144000" cy="6400800"/>
  <p:notesSz cx="9144000" cy="6400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6" autoAdjust="0"/>
    <p:restoredTop sz="79663" autoAdjust="0"/>
  </p:normalViewPr>
  <p:slideViewPr>
    <p:cSldViewPr>
      <p:cViewPr>
        <p:scale>
          <a:sx n="94" d="100"/>
          <a:sy n="94" d="100"/>
        </p:scale>
        <p:origin x="-1392" y="-72"/>
      </p:cViewPr>
      <p:guideLst>
        <p:guide orient="horz" pos="2880"/>
        <p:guide pos="2160"/>
      </p:guideLst>
    </p:cSldViewPr>
  </p:slideViewPr>
  <p:notesTextViewPr>
    <p:cViewPr>
      <p:scale>
        <a:sx n="100" d="100"/>
        <a:sy n="100" d="100"/>
      </p:scale>
      <p:origin x="0" y="0"/>
    </p:cViewPr>
  </p:notesTextViewPr>
  <p:gridSpacing cx="36576" cy="3657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20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20675"/>
          </a:xfrm>
          <a:prstGeom prst="rect">
            <a:avLst/>
          </a:prstGeom>
        </p:spPr>
        <p:txBody>
          <a:bodyPr vert="horz" lIns="91440" tIns="45720" rIns="91440" bIns="45720" rtlCol="0"/>
          <a:lstStyle>
            <a:lvl1pPr algn="r">
              <a:defRPr sz="1200"/>
            </a:lvl1pPr>
          </a:lstStyle>
          <a:p>
            <a:fld id="{A7E27774-198F-4506-9D1F-3AFB15836735}" type="datetimeFigureOut">
              <a:rPr lang="en-US" smtClean="0"/>
              <a:pPr/>
              <a:t>7/31/2014</a:t>
            </a:fld>
            <a:endParaRPr lang="en-US"/>
          </a:p>
        </p:txBody>
      </p:sp>
      <p:sp>
        <p:nvSpPr>
          <p:cNvPr id="4" name="Slide Image Placeholder 3"/>
          <p:cNvSpPr>
            <a:spLocks noGrp="1" noRot="1" noChangeAspect="1"/>
          </p:cNvSpPr>
          <p:nvPr>
            <p:ph type="sldImg" idx="2"/>
          </p:nvPr>
        </p:nvSpPr>
        <p:spPr>
          <a:xfrm>
            <a:off x="2857500" y="479425"/>
            <a:ext cx="3429000" cy="2400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040063"/>
            <a:ext cx="7315200" cy="2881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080125"/>
            <a:ext cx="3962400" cy="3190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080125"/>
            <a:ext cx="3962400" cy="319088"/>
          </a:xfrm>
          <a:prstGeom prst="rect">
            <a:avLst/>
          </a:prstGeom>
        </p:spPr>
        <p:txBody>
          <a:bodyPr vert="horz" lIns="91440" tIns="45720" rIns="91440" bIns="45720" rtlCol="0" anchor="b"/>
          <a:lstStyle>
            <a:lvl1pPr algn="r">
              <a:defRPr sz="1200"/>
            </a:lvl1pPr>
          </a:lstStyle>
          <a:p>
            <a:fld id="{25F57D03-10A0-45B4-9FD6-9DFF8AB0B227}" type="slidenum">
              <a:rPr lang="en-US" smtClean="0"/>
              <a:pPr/>
              <a:t>‹#›</a:t>
            </a:fld>
            <a:endParaRPr lang="en-US"/>
          </a:p>
        </p:txBody>
      </p:sp>
    </p:spTree>
    <p:extLst>
      <p:ext uri="{BB962C8B-B14F-4D97-AF65-F5344CB8AC3E}">
        <p14:creationId xmlns:p14="http://schemas.microsoft.com/office/powerpoint/2010/main" val="308085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0327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76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622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3896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0816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81121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3806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1824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7702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3562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7355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0163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DDAs, HNTIFAs, and TIFAs</a:t>
            </a:r>
            <a:r>
              <a:rPr lang="en-US" b="1" baseline="0" dirty="0" smtClean="0"/>
              <a:t> </a:t>
            </a:r>
            <a:r>
              <a:rPr lang="en-US" b="0" baseline="0" dirty="0" smtClean="0"/>
              <a:t>[referencing Figure 3 of report]: All authorities have similar authority formation, plan approval, and TIF plan approval; however, their authority operation is different. It consists of a publishing of monthly expenses and an annual report submitted to the governing body, State Tax Commission, and newspaper. </a:t>
            </a:r>
            <a:r>
              <a:rPr lang="en-US" baseline="0" dirty="0" smtClean="0"/>
              <a:t>Like all other authorities, when the authority has satisfied its reason for its creation, the governing body writes a resolution to dissolve the authority.</a:t>
            </a:r>
            <a:endParaRPr lang="en-US" b="1" dirty="0" smtClean="0"/>
          </a:p>
          <a:p>
            <a:endParaRPr lang="en-US" b="1" dirty="0" smtClean="0"/>
          </a:p>
          <a:p>
            <a:r>
              <a:rPr lang="en-US" b="1" dirty="0" smtClean="0"/>
              <a:t>BRAs</a:t>
            </a:r>
            <a:r>
              <a:rPr lang="en-US" b="1" baseline="0" dirty="0" smtClean="0"/>
              <a:t> </a:t>
            </a:r>
            <a:r>
              <a:rPr lang="en-US" b="0" baseline="0" dirty="0" smtClean="0"/>
              <a:t>[referencing Figure 4 of report]</a:t>
            </a:r>
            <a:r>
              <a:rPr lang="en-US" baseline="0" dirty="0" smtClean="0"/>
              <a:t> have similar steps as the other authorities—except when arriving at the “Authority Operation” stage. Operation at this stage occurs in the following order: 1) Michigan Strategic Fund and Department of Environmental Quality quarterly report per approved project. 2) Annual report is submitted to governing body, Department of Environmental Quality, and Michigan Strategic Fund. 3) Department of Environmental Quality and Michigan Strategic Fund submit yearly reports to Legislature.</a:t>
            </a:r>
          </a:p>
          <a:p>
            <a:endParaRPr lang="en-US" baseline="0" dirty="0" smtClean="0"/>
          </a:p>
          <a:p>
            <a:r>
              <a:rPr lang="en-US" b="1" baseline="0" dirty="0" smtClean="0"/>
              <a:t>CIAs, LDFAs, and NIAs </a:t>
            </a:r>
            <a:r>
              <a:rPr lang="en-US" b="0" baseline="0" dirty="0" smtClean="0"/>
              <a:t>[referencing Figure 5 of report]: Authority operation consists of an annual report submitted to governing body, State Tax Commission, and local newspaper.” </a:t>
            </a:r>
          </a:p>
          <a:p>
            <a:endParaRPr lang="en-US" b="0" baseline="0" dirty="0" smtClean="0"/>
          </a:p>
          <a:p>
            <a:endParaRPr b="1" dirty="0"/>
          </a:p>
        </p:txBody>
      </p:sp>
    </p:spTree>
    <p:extLst>
      <p:ext uri="{BB962C8B-B14F-4D97-AF65-F5344CB8AC3E}">
        <p14:creationId xmlns:p14="http://schemas.microsoft.com/office/powerpoint/2010/main" val="143198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All authorities have the same process for authority formation</a:t>
            </a:r>
            <a:endParaRPr dirty="0"/>
          </a:p>
        </p:txBody>
      </p:sp>
    </p:spTree>
    <p:extLst>
      <p:ext uri="{BB962C8B-B14F-4D97-AF65-F5344CB8AC3E}">
        <p14:creationId xmlns:p14="http://schemas.microsoft.com/office/powerpoint/2010/main" val="144978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Development plan</a:t>
            </a:r>
            <a:r>
              <a:rPr lang="en-US" baseline="0" dirty="0" smtClean="0"/>
              <a:t> approval consists of the following steps: 1) Development plan submitted to governing body 2) Hearing notice published twice in newspaper 3) Public hearing in which a public purpose is either confirmed or denied. If it is denied, the plan is rejected. If the public purpose is confirmed, the plan is approved. </a:t>
            </a:r>
            <a:endParaRPr dirty="0"/>
          </a:p>
        </p:txBody>
      </p:sp>
    </p:spTree>
    <p:extLst>
      <p:ext uri="{BB962C8B-B14F-4D97-AF65-F5344CB8AC3E}">
        <p14:creationId xmlns:p14="http://schemas.microsoft.com/office/powerpoint/2010/main" val="4163811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You</a:t>
            </a:r>
            <a:r>
              <a:rPr lang="en-US" baseline="0" dirty="0" smtClean="0"/>
              <a:t> could c</a:t>
            </a:r>
            <a:r>
              <a:rPr lang="en-US" dirty="0" smtClean="0"/>
              <a:t>all</a:t>
            </a:r>
            <a:r>
              <a:rPr lang="en-US" baseline="0" dirty="0" smtClean="0"/>
              <a:t> attention to boxes in blue—which involve communication to other entities. </a:t>
            </a:r>
            <a:endParaRPr dirty="0"/>
          </a:p>
        </p:txBody>
      </p:sp>
    </p:spTree>
    <p:extLst>
      <p:ext uri="{BB962C8B-B14F-4D97-AF65-F5344CB8AC3E}">
        <p14:creationId xmlns:p14="http://schemas.microsoft.com/office/powerpoint/2010/main" val="2558656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6246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6963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35254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Tax increment can be modified if the</a:t>
            </a:r>
            <a:r>
              <a:rPr lang="en-US" baseline="0" dirty="0" smtClean="0"/>
              <a:t> authority will lose permissible education tax capture. If the authority specifically loses tax increment revenues from the Revised School Code, State Education Tax Act, and the General Property Tax Act, while reducing allowable school tax capture, through the Department of Treasury’s permission, the authority can request the local tax collecting treasurer to allocate education taxes to the authority itself. </a:t>
            </a:r>
            <a:endParaRPr dirty="0"/>
          </a:p>
        </p:txBody>
      </p:sp>
    </p:spTree>
    <p:extLst>
      <p:ext uri="{BB962C8B-B14F-4D97-AF65-F5344CB8AC3E}">
        <p14:creationId xmlns:p14="http://schemas.microsoft.com/office/powerpoint/2010/main" val="2471586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37030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4737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79209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35606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66534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23203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8482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1591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*Table 2 [the slide before] also indicates the inconsistent</a:t>
            </a:r>
            <a:r>
              <a:rPr lang="en-US" baseline="0" dirty="0" smtClean="0"/>
              <a:t> data</a:t>
            </a:r>
            <a:endParaRPr dirty="0"/>
          </a:p>
        </p:txBody>
      </p:sp>
    </p:spTree>
    <p:extLst>
      <p:ext uri="{BB962C8B-B14F-4D97-AF65-F5344CB8AC3E}">
        <p14:creationId xmlns:p14="http://schemas.microsoft.com/office/powerpoint/2010/main" val="1478169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06238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40239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02363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 Roman"/>
              </a:rPr>
              <a:t>D</a:t>
            </a:r>
            <a:r>
              <a:rPr lang="en-US" sz="1200" dirty="0" smtClean="0">
                <a:latin typeface="Avenir Roman"/>
              </a:rPr>
              <a:t>: Field Description </a:t>
            </a:r>
            <a:r>
              <a:rPr lang="en-US" sz="1200" b="1" dirty="0" smtClean="0">
                <a:latin typeface="Avenir Roman"/>
              </a:rPr>
              <a:t>T</a:t>
            </a:r>
            <a:r>
              <a:rPr lang="en-US" sz="1200" dirty="0" smtClean="0">
                <a:latin typeface="Avenir Roman"/>
              </a:rPr>
              <a:t>: Name of Field </a:t>
            </a:r>
            <a:r>
              <a:rPr lang="en-US" sz="1200" b="1" dirty="0" smtClean="0">
                <a:latin typeface="Avenir Roman"/>
              </a:rPr>
              <a:t>V</a:t>
            </a:r>
            <a:r>
              <a:rPr lang="en-US" sz="1200" dirty="0" smtClean="0">
                <a:latin typeface="Avenir Roman"/>
              </a:rPr>
              <a:t>: Value </a:t>
            </a:r>
            <a:r>
              <a:rPr lang="en-US" sz="1200" b="1" dirty="0" smtClean="0">
                <a:latin typeface="Avenir Roman"/>
              </a:rPr>
              <a:t>R</a:t>
            </a:r>
            <a:r>
              <a:rPr lang="en-US" sz="1200" dirty="0" smtClean="0">
                <a:latin typeface="Avenir Roman"/>
              </a:rPr>
              <a:t>: Range</a:t>
            </a:r>
          </a:p>
          <a:p>
            <a:endParaRPr dirty="0"/>
          </a:p>
        </p:txBody>
      </p:sp>
    </p:spTree>
    <p:extLst>
      <p:ext uri="{BB962C8B-B14F-4D97-AF65-F5344CB8AC3E}">
        <p14:creationId xmlns:p14="http://schemas.microsoft.com/office/powerpoint/2010/main" val="38792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79209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7073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59478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10283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60884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75708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13115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36802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82285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31682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7353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24306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805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6913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480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6347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15107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984248"/>
            <a:ext cx="7772400" cy="13441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584448"/>
            <a:ext cx="6400800" cy="16002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venir Next "/>
                <a:cs typeface="Avenir Next "/>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venir-Roman"/>
                <a:cs typeface="Avenir-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venir Next "/>
                <a:cs typeface="Avenir Next "/>
              </a:defRPr>
            </a:lvl1pPr>
          </a:lstStyle>
          <a:p>
            <a:endParaRPr/>
          </a:p>
        </p:txBody>
      </p:sp>
      <p:sp>
        <p:nvSpPr>
          <p:cNvPr id="3" name="Holder 3"/>
          <p:cNvSpPr>
            <a:spLocks noGrp="1"/>
          </p:cNvSpPr>
          <p:nvPr>
            <p:ph sz="half" idx="2"/>
          </p:nvPr>
        </p:nvSpPr>
        <p:spPr>
          <a:xfrm>
            <a:off x="457200" y="1472184"/>
            <a:ext cx="3977640" cy="422452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472184"/>
            <a:ext cx="3977640" cy="422452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venir Next "/>
                <a:cs typeface="Avenir Next "/>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4572000"/>
          </a:xfrm>
          <a:custGeom>
            <a:avLst/>
            <a:gdLst/>
            <a:ahLst/>
            <a:cxnLst/>
            <a:rect l="l" t="t" r="r" b="b"/>
            <a:pathLst>
              <a:path w="9144000" h="4572000">
                <a:moveTo>
                  <a:pt x="0" y="4572000"/>
                </a:moveTo>
                <a:lnTo>
                  <a:pt x="9144000" y="4572000"/>
                </a:lnTo>
                <a:lnTo>
                  <a:pt x="9144000" y="0"/>
                </a:lnTo>
                <a:lnTo>
                  <a:pt x="0" y="0"/>
                </a:lnTo>
                <a:lnTo>
                  <a:pt x="0" y="4572000"/>
                </a:lnTo>
                <a:close/>
              </a:path>
            </a:pathLst>
          </a:custGeom>
          <a:solidFill>
            <a:srgbClr val="25408F"/>
          </a:solidFill>
        </p:spPr>
        <p:txBody>
          <a:bodyPr wrap="square" lIns="0" tIns="0" rIns="0" bIns="0" rtlCol="0"/>
          <a:lstStyle/>
          <a:p>
            <a:endParaRPr/>
          </a:p>
        </p:txBody>
      </p:sp>
      <p:sp>
        <p:nvSpPr>
          <p:cNvPr id="17" name="bk object 17"/>
          <p:cNvSpPr/>
          <p:nvPr/>
        </p:nvSpPr>
        <p:spPr>
          <a:xfrm>
            <a:off x="0" y="45720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353820"/>
          </a:xfrm>
          <a:custGeom>
            <a:avLst/>
            <a:gdLst/>
            <a:ahLst/>
            <a:cxnLst/>
            <a:rect l="l" t="t" r="r" b="b"/>
            <a:pathLst>
              <a:path w="9144000" h="1353820">
                <a:moveTo>
                  <a:pt x="0" y="1353312"/>
                </a:moveTo>
                <a:lnTo>
                  <a:pt x="9144000" y="1353312"/>
                </a:lnTo>
                <a:lnTo>
                  <a:pt x="9144000" y="0"/>
                </a:lnTo>
                <a:lnTo>
                  <a:pt x="0" y="0"/>
                </a:lnTo>
                <a:lnTo>
                  <a:pt x="0" y="1353312"/>
                </a:lnTo>
                <a:close/>
              </a:path>
            </a:pathLst>
          </a:custGeom>
          <a:solidFill>
            <a:srgbClr val="25408F"/>
          </a:solidFill>
        </p:spPr>
        <p:txBody>
          <a:bodyPr wrap="square" lIns="0" tIns="0" rIns="0" bIns="0" rtlCol="0"/>
          <a:lstStyle/>
          <a:p>
            <a:endParaRPr/>
          </a:p>
        </p:txBody>
      </p:sp>
      <p:sp>
        <p:nvSpPr>
          <p:cNvPr id="17" name="bk object 17"/>
          <p:cNvSpPr/>
          <p:nvPr/>
        </p:nvSpPr>
        <p:spPr>
          <a:xfrm>
            <a:off x="0" y="1353311"/>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2" name="Holder 2"/>
          <p:cNvSpPr>
            <a:spLocks noGrp="1"/>
          </p:cNvSpPr>
          <p:nvPr>
            <p:ph type="title"/>
          </p:nvPr>
        </p:nvSpPr>
        <p:spPr>
          <a:xfrm>
            <a:off x="444500" y="593222"/>
            <a:ext cx="8255000" cy="330200"/>
          </a:xfrm>
          <a:prstGeom prst="rect">
            <a:avLst/>
          </a:prstGeom>
        </p:spPr>
        <p:txBody>
          <a:bodyPr wrap="square" lIns="0" tIns="0" rIns="0" bIns="0">
            <a:spAutoFit/>
          </a:bodyPr>
          <a:lstStyle>
            <a:lvl1pPr>
              <a:defRPr sz="2400" b="1" i="0">
                <a:solidFill>
                  <a:schemeClr val="bg1"/>
                </a:solidFill>
                <a:latin typeface="Avenir Next "/>
                <a:cs typeface="Avenir Next "/>
              </a:defRPr>
            </a:lvl1pPr>
          </a:lstStyle>
          <a:p>
            <a:endParaRPr/>
          </a:p>
        </p:txBody>
      </p:sp>
      <p:sp>
        <p:nvSpPr>
          <p:cNvPr id="3" name="Holder 3"/>
          <p:cNvSpPr>
            <a:spLocks noGrp="1"/>
          </p:cNvSpPr>
          <p:nvPr>
            <p:ph type="body" idx="1"/>
          </p:nvPr>
        </p:nvSpPr>
        <p:spPr>
          <a:xfrm>
            <a:off x="1193165" y="2668306"/>
            <a:ext cx="6757669" cy="2082800"/>
          </a:xfrm>
          <a:prstGeom prst="rect">
            <a:avLst/>
          </a:prstGeom>
        </p:spPr>
        <p:txBody>
          <a:bodyPr wrap="square" lIns="0" tIns="0" rIns="0" bIns="0">
            <a:spAutoFit/>
          </a:bodyPr>
          <a:lstStyle>
            <a:lvl1pPr>
              <a:defRPr sz="1800" b="0" i="0">
                <a:solidFill>
                  <a:schemeClr val="tx1"/>
                </a:solidFill>
                <a:latin typeface="Avenir-Roman"/>
                <a:cs typeface="Avenir-Roman"/>
              </a:defRPr>
            </a:lvl1pPr>
          </a:lstStyle>
          <a:p>
            <a:endParaRPr/>
          </a:p>
        </p:txBody>
      </p:sp>
      <p:sp>
        <p:nvSpPr>
          <p:cNvPr id="4" name="Holder 4"/>
          <p:cNvSpPr>
            <a:spLocks noGrp="1"/>
          </p:cNvSpPr>
          <p:nvPr>
            <p:ph type="ftr" sz="quarter" idx="5"/>
          </p:nvPr>
        </p:nvSpPr>
        <p:spPr>
          <a:xfrm>
            <a:off x="3108960" y="5952744"/>
            <a:ext cx="2926080" cy="32004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952744"/>
            <a:ext cx="2103120" cy="32004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7/31/2014</a:t>
            </a:fld>
            <a:endParaRPr lang="en-US"/>
          </a:p>
        </p:txBody>
      </p:sp>
      <p:sp>
        <p:nvSpPr>
          <p:cNvPr id="6" name="Holder 6"/>
          <p:cNvSpPr>
            <a:spLocks noGrp="1"/>
          </p:cNvSpPr>
          <p:nvPr>
            <p:ph type="sldNum" sz="quarter" idx="7"/>
          </p:nvPr>
        </p:nvSpPr>
        <p:spPr>
          <a:xfrm>
            <a:off x="6583680" y="5952744"/>
            <a:ext cx="2103120" cy="32004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ebapps.cityofchicago.org/ChicagoTi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ichigan.gov/documents/treasury/ExecBudgetAppendix_426264_7.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757136"/>
            <a:ext cx="8394700" cy="738664"/>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Imp</a:t>
            </a:r>
            <a:r>
              <a:rPr sz="2400" b="1" spc="-45" dirty="0">
                <a:solidFill>
                  <a:srgbClr val="FFFFFF"/>
                </a:solidFill>
                <a:latin typeface="Avenir Next "/>
                <a:cs typeface="Avenir Next "/>
              </a:rPr>
              <a:t>r</a:t>
            </a:r>
            <a:r>
              <a:rPr sz="2400" b="1" dirty="0">
                <a:solidFill>
                  <a:srgbClr val="FFFFFF"/>
                </a:solidFill>
                <a:latin typeface="Avenir Next "/>
                <a:cs typeface="Avenir Next "/>
              </a:rPr>
              <a:t>oving</a:t>
            </a:r>
            <a:r>
              <a:rPr sz="2400" b="1" spc="-60" dirty="0">
                <a:solidFill>
                  <a:srgbClr val="FFFFFF"/>
                </a:solidFill>
                <a:latin typeface="Avenir Next "/>
                <a:cs typeface="Avenir Next "/>
              </a:rPr>
              <a:t> </a:t>
            </a:r>
            <a:r>
              <a:rPr sz="2400" b="1" dirty="0">
                <a:solidFill>
                  <a:srgbClr val="FFFFFF"/>
                </a:solidFill>
                <a:latin typeface="Avenir Next "/>
                <a:cs typeface="Avenir Next "/>
              </a:rPr>
              <a:t>TIF</a:t>
            </a:r>
            <a:r>
              <a:rPr sz="2400" b="1" spc="-60" dirty="0">
                <a:solidFill>
                  <a:srgbClr val="FFFFFF"/>
                </a:solidFill>
                <a:latin typeface="Avenir Next "/>
                <a:cs typeface="Avenir Next "/>
              </a:rPr>
              <a:t> </a:t>
            </a:r>
            <a:r>
              <a:rPr sz="2400" b="1" spc="-220" dirty="0">
                <a:solidFill>
                  <a:srgbClr val="FFFFFF"/>
                </a:solidFill>
                <a:latin typeface="Avenir Next "/>
                <a:cs typeface="Avenir Next "/>
              </a:rPr>
              <a:t>T</a:t>
            </a:r>
            <a:r>
              <a:rPr sz="2400" b="1" spc="-35" dirty="0">
                <a:solidFill>
                  <a:srgbClr val="FFFFFF"/>
                </a:solidFill>
                <a:latin typeface="Avenir Next "/>
                <a:cs typeface="Avenir Next "/>
              </a:rPr>
              <a:t>r</a:t>
            </a:r>
            <a:r>
              <a:rPr sz="2400" b="1" dirty="0">
                <a:solidFill>
                  <a:srgbClr val="FFFFFF"/>
                </a:solidFill>
                <a:latin typeface="Avenir Next "/>
                <a:cs typeface="Avenir Next "/>
              </a:rPr>
              <a:t>anspa</a:t>
            </a:r>
            <a:r>
              <a:rPr sz="2400" b="1" spc="-45" dirty="0">
                <a:solidFill>
                  <a:srgbClr val="FFFFFF"/>
                </a:solidFill>
                <a:latin typeface="Avenir Next "/>
                <a:cs typeface="Avenir Next "/>
              </a:rPr>
              <a:t>r</a:t>
            </a:r>
            <a:r>
              <a:rPr sz="2400" b="1" dirty="0">
                <a:solidFill>
                  <a:srgbClr val="FFFFFF"/>
                </a:solidFill>
                <a:latin typeface="Avenir Next "/>
                <a:cs typeface="Avenir Next "/>
              </a:rPr>
              <a:t>ency and</a:t>
            </a:r>
            <a:r>
              <a:rPr sz="2400" b="1" spc="-45" dirty="0">
                <a:solidFill>
                  <a:srgbClr val="FFFFFF"/>
                </a:solidFill>
                <a:latin typeface="Avenir Next "/>
                <a:cs typeface="Avenir Next "/>
              </a:rPr>
              <a:t> </a:t>
            </a:r>
            <a:r>
              <a:rPr sz="2400" b="1" dirty="0">
                <a:solidFill>
                  <a:srgbClr val="FFFFFF"/>
                </a:solidFill>
                <a:latin typeface="Avenir Next "/>
                <a:cs typeface="Avenir Next "/>
              </a:rPr>
              <a:t>Accountability:</a:t>
            </a:r>
            <a:endParaRPr sz="2400" dirty="0">
              <a:latin typeface="Avenir Next "/>
              <a:cs typeface="Avenir Next "/>
            </a:endParaRPr>
          </a:p>
          <a:p>
            <a:pPr marL="12700">
              <a:lnSpc>
                <a:spcPct val="100000"/>
              </a:lnSpc>
            </a:pPr>
            <a:r>
              <a:rPr sz="2400" b="1" spc="-235" dirty="0">
                <a:solidFill>
                  <a:srgbClr val="FFFFFF"/>
                </a:solidFill>
                <a:latin typeface="Avenir Next "/>
                <a:cs typeface="Avenir Next "/>
              </a:rPr>
              <a:t>T</a:t>
            </a:r>
            <a:r>
              <a:rPr sz="2400" b="1" dirty="0">
                <a:solidFill>
                  <a:srgbClr val="FFFFFF"/>
                </a:solidFill>
                <a:latin typeface="Avenir Next "/>
                <a:cs typeface="Avenir Next "/>
              </a:rPr>
              <a:t>owa</a:t>
            </a:r>
            <a:r>
              <a:rPr sz="2400" b="1" spc="-45" dirty="0">
                <a:solidFill>
                  <a:srgbClr val="FFFFFF"/>
                </a:solidFill>
                <a:latin typeface="Avenir Next "/>
                <a:cs typeface="Avenir Next "/>
              </a:rPr>
              <a:t>r</a:t>
            </a:r>
            <a:r>
              <a:rPr sz="2400" b="1" dirty="0">
                <a:solidFill>
                  <a:srgbClr val="FFFFFF"/>
                </a:solidFill>
                <a:latin typeface="Avenir Next "/>
                <a:cs typeface="Avenir Next "/>
              </a:rPr>
              <a:t>ds a </a:t>
            </a:r>
            <a:r>
              <a:rPr sz="2400" b="1" spc="-30" dirty="0">
                <a:solidFill>
                  <a:srgbClr val="FFFFFF"/>
                </a:solidFill>
                <a:latin typeface="Avenir Next "/>
                <a:cs typeface="Avenir Next "/>
              </a:rPr>
              <a:t>C</a:t>
            </a:r>
            <a:r>
              <a:rPr sz="2400" b="1" dirty="0">
                <a:solidFill>
                  <a:srgbClr val="FFFFFF"/>
                </a:solidFill>
                <a:latin typeface="Avenir Next "/>
                <a:cs typeface="Avenir Next "/>
              </a:rPr>
              <a:t>onsolid</a:t>
            </a:r>
            <a:r>
              <a:rPr sz="2400" b="1" spc="-25" dirty="0">
                <a:solidFill>
                  <a:srgbClr val="FFFFFF"/>
                </a:solidFill>
                <a:latin typeface="Avenir Next "/>
                <a:cs typeface="Avenir Next "/>
              </a:rPr>
              <a:t>a</a:t>
            </a:r>
            <a:r>
              <a:rPr sz="2400" b="1" dirty="0">
                <a:solidFill>
                  <a:srgbClr val="FFFFFF"/>
                </a:solidFill>
                <a:latin typeface="Avenir Next "/>
                <a:cs typeface="Avenir Next "/>
              </a:rPr>
              <a:t>ted</a:t>
            </a:r>
            <a:r>
              <a:rPr sz="2400" b="1" spc="-45" dirty="0">
                <a:solidFill>
                  <a:srgbClr val="FFFFFF"/>
                </a:solidFill>
                <a:latin typeface="Avenir Next "/>
                <a:cs typeface="Avenir Next "/>
              </a:rPr>
              <a:t> V</a:t>
            </a:r>
            <a:r>
              <a:rPr sz="2400" b="1" dirty="0">
                <a:solidFill>
                  <a:srgbClr val="FFFFFF"/>
                </a:solidFill>
                <a:latin typeface="Avenir Next "/>
                <a:cs typeface="Avenir Next "/>
              </a:rPr>
              <a:t>iew of TIF</a:t>
            </a:r>
            <a:r>
              <a:rPr sz="2400" b="1" spc="-45" dirty="0">
                <a:solidFill>
                  <a:srgbClr val="FFFFFF"/>
                </a:solidFill>
                <a:latin typeface="Avenir Next "/>
                <a:cs typeface="Avenir Next "/>
              </a:rPr>
              <a:t> </a:t>
            </a:r>
            <a:r>
              <a:rPr sz="2400" b="1" dirty="0">
                <a:solidFill>
                  <a:srgbClr val="FFFFFF"/>
                </a:solidFill>
                <a:latin typeface="Avenir Next "/>
                <a:cs typeface="Avenir Next "/>
              </a:rPr>
              <a:t>Activities </a:t>
            </a:r>
            <a:r>
              <a:rPr sz="2400" b="1" dirty="0" smtClean="0">
                <a:solidFill>
                  <a:srgbClr val="FFFFFF"/>
                </a:solidFill>
                <a:latin typeface="Avenir Next "/>
                <a:cs typeface="Avenir Next "/>
              </a:rPr>
              <a:t>in</a:t>
            </a:r>
            <a:r>
              <a:rPr lang="en-US" sz="2400" b="1" dirty="0" smtClean="0">
                <a:solidFill>
                  <a:srgbClr val="FFFFFF"/>
                </a:solidFill>
                <a:latin typeface="Avenir Next "/>
                <a:cs typeface="Avenir Next "/>
              </a:rPr>
              <a:t> Michigan</a:t>
            </a:r>
            <a:endParaRPr sz="2400" dirty="0">
              <a:latin typeface="Avenir Next "/>
              <a:cs typeface="Avenir Next "/>
            </a:endParaRPr>
          </a:p>
        </p:txBody>
      </p:sp>
      <p:sp>
        <p:nvSpPr>
          <p:cNvPr id="3" name="object 3"/>
          <p:cNvSpPr txBox="1"/>
          <p:nvPr/>
        </p:nvSpPr>
        <p:spPr>
          <a:xfrm>
            <a:off x="453644" y="4648200"/>
            <a:ext cx="6175756"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David S.</a:t>
            </a:r>
            <a:r>
              <a:rPr sz="1800" b="1" spc="-55" dirty="0">
                <a:solidFill>
                  <a:srgbClr val="FFFFFF"/>
                </a:solidFill>
                <a:latin typeface="Avenir Next "/>
                <a:cs typeface="Avenir Next "/>
              </a:rPr>
              <a:t> </a:t>
            </a:r>
            <a:r>
              <a:rPr sz="1800" b="1" dirty="0">
                <a:solidFill>
                  <a:srgbClr val="FFFFFF"/>
                </a:solidFill>
                <a:latin typeface="Avenir Next "/>
                <a:cs typeface="Avenir Next "/>
              </a:rPr>
              <a:t>Bieri and </a:t>
            </a:r>
            <a:r>
              <a:rPr sz="1800" b="1" spc="-35" dirty="0">
                <a:solidFill>
                  <a:srgbClr val="FFFFFF"/>
                </a:solidFill>
                <a:latin typeface="Avenir Next "/>
                <a:cs typeface="Avenir Next "/>
              </a:rPr>
              <a:t>C</a:t>
            </a:r>
            <a:r>
              <a:rPr sz="1800" b="1" dirty="0">
                <a:solidFill>
                  <a:srgbClr val="FFFFFF"/>
                </a:solidFill>
                <a:latin typeface="Avenir Next "/>
                <a:cs typeface="Avenir Next "/>
              </a:rPr>
              <a:t>arla Maria </a:t>
            </a:r>
            <a:r>
              <a:rPr sz="1800" b="1" spc="-25" dirty="0">
                <a:solidFill>
                  <a:srgbClr val="FFFFFF"/>
                </a:solidFill>
                <a:latin typeface="Avenir Next "/>
                <a:cs typeface="Avenir Next "/>
              </a:rPr>
              <a:t>K</a:t>
            </a:r>
            <a:r>
              <a:rPr sz="1800" b="1" dirty="0">
                <a:solidFill>
                  <a:srgbClr val="FFFFFF"/>
                </a:solidFill>
                <a:latin typeface="Avenir Next "/>
                <a:cs typeface="Avenir Next "/>
              </a:rPr>
              <a:t>ayanan</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Wh</a:t>
            </a:r>
            <a:r>
              <a:rPr spc="-25" dirty="0"/>
              <a:t>a</a:t>
            </a:r>
            <a:r>
              <a:rPr dirty="0"/>
              <a:t>t do</a:t>
            </a:r>
            <a:r>
              <a:rPr spc="-60" dirty="0"/>
              <a:t> </a:t>
            </a:r>
            <a:r>
              <a:rPr dirty="0"/>
              <a:t>TIF Districts </a:t>
            </a:r>
            <a:r>
              <a:rPr spc="-45" dirty="0"/>
              <a:t>L</a:t>
            </a:r>
            <a:r>
              <a:rPr dirty="0"/>
              <a:t>ook Li</a:t>
            </a:r>
            <a:r>
              <a:rPr spc="-45" dirty="0"/>
              <a:t>k</a:t>
            </a:r>
            <a:r>
              <a:rPr dirty="0"/>
              <a:t>e?</a:t>
            </a:r>
          </a:p>
        </p:txBody>
      </p:sp>
      <p:sp>
        <p:nvSpPr>
          <p:cNvPr id="3"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TIF Districts in Chicago</a:t>
            </a:r>
            <a:endParaRPr sz="1800" dirty="0">
              <a:latin typeface="Avenir Next "/>
              <a:cs typeface="Avenir Next "/>
            </a:endParaRPr>
          </a:p>
        </p:txBody>
      </p:sp>
      <p:sp>
        <p:nvSpPr>
          <p:cNvPr id="5" name="object 5"/>
          <p:cNvSpPr txBox="1"/>
          <p:nvPr/>
        </p:nvSpPr>
        <p:spPr>
          <a:xfrm>
            <a:off x="4572000" y="5638800"/>
            <a:ext cx="3246755" cy="307777"/>
          </a:xfrm>
          <a:prstGeom prst="rect">
            <a:avLst/>
          </a:prstGeom>
        </p:spPr>
        <p:txBody>
          <a:bodyPr vert="horz" wrap="square" lIns="0" tIns="0" rIns="0" bIns="0" rtlCol="0">
            <a:spAutoFit/>
          </a:bodyPr>
          <a:lstStyle/>
          <a:p>
            <a:pPr marL="12700">
              <a:lnSpc>
                <a:spcPct val="100000"/>
              </a:lnSpc>
            </a:pPr>
            <a:r>
              <a:rPr lang="en-US" sz="1000" dirty="0" smtClean="0">
                <a:latin typeface="Avenir-Roman"/>
                <a:cs typeface="Avenir-Roman"/>
              </a:rPr>
              <a:t>            Zoomed-in shot of northeast end of Chicago Loop</a:t>
            </a:r>
          </a:p>
          <a:p>
            <a:pPr marL="12700">
              <a:lnSpc>
                <a:spcPct val="100000"/>
              </a:lnSpc>
            </a:pPr>
            <a:r>
              <a:rPr lang="en-US" sz="1000" dirty="0" smtClean="0">
                <a:latin typeface="Avenir-Roman"/>
                <a:cs typeface="Avenir-Roman"/>
              </a:rPr>
              <a:t>            </a:t>
            </a:r>
            <a:r>
              <a:rPr sz="1000" dirty="0" smtClean="0">
                <a:latin typeface="Avenir-Roman"/>
                <a:cs typeface="Avenir-Roman"/>
              </a:rPr>
              <a:t>Sou</a:t>
            </a:r>
            <a:r>
              <a:rPr sz="1000" spc="-20" dirty="0" smtClean="0">
                <a:latin typeface="Avenir-Roman"/>
                <a:cs typeface="Avenir-Roman"/>
              </a:rPr>
              <a:t>r</a:t>
            </a:r>
            <a:r>
              <a:rPr sz="1000" dirty="0" smtClean="0">
                <a:latin typeface="Avenir-Roman"/>
                <a:cs typeface="Avenir-Roman"/>
              </a:rPr>
              <a:t>ce</a:t>
            </a:r>
            <a:r>
              <a:rPr sz="1000" dirty="0">
                <a:latin typeface="Avenir-Roman"/>
                <a:cs typeface="Avenir-Roman"/>
              </a:rPr>
              <a:t>: City of Chicago, 2014</a:t>
            </a:r>
          </a:p>
        </p:txBody>
      </p:sp>
      <p:pic>
        <p:nvPicPr>
          <p:cNvPr id="6" name="Picture 5" descr="TIFPortalDet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217719"/>
            <a:ext cx="6858000" cy="34210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3276600"/>
            <a:ext cx="71755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Eme</a:t>
            </a:r>
            <a:r>
              <a:rPr sz="1800" b="1" spc="-35" dirty="0">
                <a:solidFill>
                  <a:srgbClr val="FFFFFF"/>
                </a:solidFill>
                <a:latin typeface="Avenir Next "/>
                <a:cs typeface="Avenir Next "/>
              </a:rPr>
              <a:t>r</a:t>
            </a:r>
            <a:r>
              <a:rPr sz="1800" b="1" dirty="0">
                <a:solidFill>
                  <a:srgbClr val="FFFFFF"/>
                </a:solidFill>
                <a:latin typeface="Avenir Next "/>
                <a:cs typeface="Avenir Next "/>
              </a:rPr>
              <a:t>ging Definitional and </a:t>
            </a:r>
            <a:r>
              <a:rPr lang="en-US" b="1" spc="-15" dirty="0" smtClean="0">
                <a:solidFill>
                  <a:srgbClr val="FFFFFF"/>
                </a:solidFill>
                <a:latin typeface="Avenir Next "/>
                <a:cs typeface="Avenir Next "/>
              </a:rPr>
              <a:t>Preformance</a:t>
            </a:r>
            <a:r>
              <a:rPr sz="1800" b="1" dirty="0" smtClean="0">
                <a:solidFill>
                  <a:srgbClr val="FFFFFF"/>
                </a:solidFill>
                <a:latin typeface="Avenir Next "/>
                <a:cs typeface="Avenir Next "/>
              </a:rPr>
              <a:t> </a:t>
            </a:r>
            <a:r>
              <a:rPr sz="1800" b="1" dirty="0">
                <a:solidFill>
                  <a:srgbClr val="FFFFFF"/>
                </a:solidFill>
                <a:latin typeface="Avenir Next "/>
                <a:cs typeface="Avenir Next "/>
              </a:rPr>
              <a:t>Issues</a:t>
            </a:r>
            <a:endParaRPr sz="1800" dirty="0">
              <a:latin typeface="Avenir Next "/>
              <a:cs typeface="Avenir Next "/>
            </a:endParaRPr>
          </a:p>
        </p:txBody>
      </p:sp>
      <p:sp>
        <p:nvSpPr>
          <p:cNvPr id="5" name="object 5"/>
          <p:cNvSpPr txBox="1"/>
          <p:nvPr/>
        </p:nvSpPr>
        <p:spPr>
          <a:xfrm>
            <a:off x="444500" y="2659766"/>
            <a:ext cx="83947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Cur</a:t>
            </a:r>
            <a:r>
              <a:rPr sz="2400" b="1" spc="-45" dirty="0">
                <a:solidFill>
                  <a:srgbClr val="FFFFFF"/>
                </a:solidFill>
                <a:latin typeface="Avenir Next "/>
                <a:cs typeface="Avenir Next "/>
              </a:rPr>
              <a:t>r</a:t>
            </a:r>
            <a:r>
              <a:rPr sz="2400" b="1" dirty="0">
                <a:solidFill>
                  <a:srgbClr val="FFFFFF"/>
                </a:solidFill>
                <a:latin typeface="Avenir Next "/>
                <a:cs typeface="Avenir Next "/>
              </a:rPr>
              <a:t>ent Challenges to</a:t>
            </a:r>
            <a:r>
              <a:rPr sz="2400" b="1" spc="-60" dirty="0">
                <a:solidFill>
                  <a:srgbClr val="FFFFFF"/>
                </a:solidFill>
                <a:latin typeface="Avenir Next "/>
                <a:cs typeface="Avenir Next "/>
              </a:rPr>
              <a:t> </a:t>
            </a:r>
            <a:r>
              <a:rPr sz="2400" b="1" spc="-235" dirty="0">
                <a:solidFill>
                  <a:srgbClr val="FFFFFF"/>
                </a:solidFill>
                <a:latin typeface="Avenir Next "/>
                <a:cs typeface="Avenir Next "/>
              </a:rPr>
              <a:t>T</a:t>
            </a:r>
            <a:r>
              <a:rPr sz="2400" b="1" dirty="0">
                <a:solidFill>
                  <a:srgbClr val="FFFFFF"/>
                </a:solidFill>
                <a:latin typeface="Avenir Next "/>
                <a:cs typeface="Avenir Next "/>
              </a:rPr>
              <a:t>ax Inc</a:t>
            </a:r>
            <a:r>
              <a:rPr sz="2400" b="1" spc="-45" dirty="0">
                <a:solidFill>
                  <a:srgbClr val="FFFFFF"/>
                </a:solidFill>
                <a:latin typeface="Avenir Next "/>
                <a:cs typeface="Avenir Next "/>
              </a:rPr>
              <a:t>r</a:t>
            </a:r>
            <a:r>
              <a:rPr sz="2400" b="1" dirty="0">
                <a:solidFill>
                  <a:srgbClr val="FFFFFF"/>
                </a:solidFill>
                <a:latin typeface="Avenir Next "/>
                <a:cs typeface="Avenir Next "/>
              </a:rPr>
              <a:t>ement </a:t>
            </a:r>
            <a:r>
              <a:rPr sz="2400" b="1" spc="-45" dirty="0">
                <a:solidFill>
                  <a:srgbClr val="FFFFFF"/>
                </a:solidFill>
                <a:latin typeface="Avenir Next "/>
                <a:cs typeface="Avenir Next "/>
              </a:rPr>
              <a:t>F</a:t>
            </a:r>
            <a:r>
              <a:rPr sz="2400" b="1" dirty="0">
                <a:solidFill>
                  <a:srgbClr val="FFFFFF"/>
                </a:solidFill>
                <a:latin typeface="Avenir Next "/>
                <a:cs typeface="Avenir Next "/>
              </a:rPr>
              <a:t>inancing</a:t>
            </a:r>
            <a:endParaRPr sz="2400" dirty="0">
              <a:latin typeface="Avenir Next "/>
              <a:cs typeface="Avenir Next "/>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7550" y="1930444"/>
            <a:ext cx="7861300" cy="3767698"/>
          </a:xfrm>
          <a:prstGeom prst="rect">
            <a:avLst/>
          </a:prstGeom>
        </p:spPr>
        <p:txBody>
          <a:bodyPr vert="horz" wrap="square" lIns="0" tIns="0" rIns="0" bIns="0" rtlCol="0">
            <a:spAutoFit/>
          </a:bodyPr>
          <a:lstStyle/>
          <a:p>
            <a:pPr marL="527050" marR="1299845" indent="-285750">
              <a:spcBef>
                <a:spcPts val="70"/>
              </a:spcBef>
              <a:buFont typeface="Arial"/>
              <a:buChar char="•"/>
              <a:tabLst>
                <a:tab pos="469900" algn="l"/>
              </a:tabLst>
            </a:pPr>
            <a:r>
              <a:rPr lang="en-US" sz="1800" dirty="0" smtClean="0">
                <a:latin typeface="Avenir Book"/>
                <a:cs typeface="Avenir Book"/>
              </a:rPr>
              <a:t>In 1999, Kellogg Corporation (located in designated TIF district) announced the possibility of closing its aging Battle Creek plant.</a:t>
            </a:r>
          </a:p>
          <a:p>
            <a:pPr marL="527050" marR="1299845" indent="-285750">
              <a:spcBef>
                <a:spcPts val="70"/>
              </a:spcBef>
              <a:buFont typeface="Arial"/>
              <a:buChar char="•"/>
              <a:tabLst>
                <a:tab pos="469900" algn="l"/>
              </a:tabLst>
            </a:pPr>
            <a:endParaRPr lang="en-US" dirty="0">
              <a:latin typeface="Avenir Book"/>
              <a:cs typeface="Avenir Book"/>
            </a:endParaRPr>
          </a:p>
          <a:p>
            <a:pPr marL="527050" marR="1299845" indent="-285750">
              <a:spcBef>
                <a:spcPts val="70"/>
              </a:spcBef>
              <a:buFont typeface="Arial"/>
              <a:buChar char="•"/>
              <a:tabLst>
                <a:tab pos="469900" algn="l"/>
              </a:tabLst>
            </a:pPr>
            <a:r>
              <a:rPr lang="en-US" dirty="0" smtClean="0">
                <a:latin typeface="Avenir Book"/>
                <a:cs typeface="Avenir Book"/>
              </a:rPr>
              <a:t>This alarmed the Battle Creek DDA because the plant is in its district.</a:t>
            </a:r>
          </a:p>
          <a:p>
            <a:pPr marL="527050" marR="1299845" indent="-285750">
              <a:spcBef>
                <a:spcPts val="70"/>
              </a:spcBef>
              <a:buFont typeface="Arial"/>
              <a:buChar char="•"/>
              <a:tabLst>
                <a:tab pos="469900" algn="l"/>
              </a:tabLst>
            </a:pPr>
            <a:endParaRPr lang="en-US" dirty="0">
              <a:latin typeface="Avenir Book"/>
              <a:cs typeface="Avenir Book"/>
            </a:endParaRPr>
          </a:p>
          <a:p>
            <a:pPr marL="527050" marR="1299845" indent="-285750">
              <a:spcBef>
                <a:spcPts val="70"/>
              </a:spcBef>
              <a:buFont typeface="Arial"/>
              <a:buChar char="•"/>
              <a:tabLst>
                <a:tab pos="469900" algn="l"/>
              </a:tabLst>
            </a:pPr>
            <a:r>
              <a:rPr lang="en-US" dirty="0">
                <a:latin typeface="Avenir Book"/>
                <a:cs typeface="Avenir Book"/>
              </a:rPr>
              <a:t>Effects on Battle Creek DDA:</a:t>
            </a:r>
          </a:p>
          <a:p>
            <a:pPr marL="984250" marR="1299845" lvl="1" indent="-285750">
              <a:spcBef>
                <a:spcPts val="300"/>
              </a:spcBef>
              <a:buFont typeface="Arial"/>
              <a:buChar char="•"/>
              <a:tabLst>
                <a:tab pos="469900" algn="l"/>
              </a:tabLst>
            </a:pPr>
            <a:r>
              <a:rPr lang="en-US" dirty="0">
                <a:latin typeface="Avenir Book"/>
                <a:cs typeface="Avenir Book"/>
              </a:rPr>
              <a:t>700 jobs </a:t>
            </a:r>
            <a:r>
              <a:rPr lang="en-US" dirty="0" smtClean="0">
                <a:latin typeface="Avenir Book"/>
                <a:cs typeface="Avenir Book"/>
              </a:rPr>
              <a:t>threatened</a:t>
            </a:r>
          </a:p>
          <a:p>
            <a:pPr marL="984250" marR="1299845" lvl="1" indent="-285750">
              <a:spcBef>
                <a:spcPts val="300"/>
              </a:spcBef>
              <a:buFont typeface="Arial"/>
              <a:buChar char="•"/>
              <a:tabLst>
                <a:tab pos="469900" algn="l"/>
              </a:tabLst>
            </a:pPr>
            <a:r>
              <a:rPr lang="en-US" dirty="0" smtClean="0">
                <a:latin typeface="Avenir Book"/>
                <a:cs typeface="Avenir Book"/>
              </a:rPr>
              <a:t>$60 million </a:t>
            </a:r>
            <a:r>
              <a:rPr lang="en-US" dirty="0">
                <a:latin typeface="Avenir Book"/>
                <a:cs typeface="Avenir Book"/>
              </a:rPr>
              <a:t>bond could be </a:t>
            </a:r>
            <a:r>
              <a:rPr lang="en-US" dirty="0" smtClean="0">
                <a:latin typeface="Avenir Book"/>
                <a:cs typeface="Avenir Book"/>
              </a:rPr>
              <a:t>affected</a:t>
            </a:r>
          </a:p>
          <a:p>
            <a:pPr marL="984250" lvl="1" indent="-285750">
              <a:spcBef>
                <a:spcPts val="300"/>
              </a:spcBef>
              <a:buFont typeface="Arial"/>
              <a:buChar char="•"/>
              <a:tabLst>
                <a:tab pos="469900" algn="l"/>
              </a:tabLst>
            </a:pPr>
            <a:r>
              <a:rPr lang="en-US" dirty="0" smtClean="0">
                <a:latin typeface="Avenir Book"/>
                <a:cs typeface="Avenir Book"/>
              </a:rPr>
              <a:t>The Kellogg Corporation remains in Battle Creek but is slowly moving operations to other cities and reducing capacity of aging plant in Battle Creek.</a:t>
            </a:r>
            <a:endParaRPr sz="1800" dirty="0">
              <a:latin typeface="Avenir-Roman"/>
              <a:cs typeface="Avenir-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sp>
        <p:nvSpPr>
          <p:cNvPr id="7"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Bond Default</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752600"/>
            <a:ext cx="9309100" cy="3505319"/>
          </a:xfrm>
          <a:prstGeom prst="rect">
            <a:avLst/>
          </a:prstGeom>
        </p:spPr>
        <p:txBody>
          <a:bodyPr vert="horz" wrap="square" lIns="0" tIns="0" rIns="0" bIns="0" rtlCol="0">
            <a:spAutoFit/>
          </a:bodyPr>
          <a:lstStyle/>
          <a:p>
            <a:pPr marL="527050" marR="1299845" indent="-285750">
              <a:lnSpc>
                <a:spcPct val="166700"/>
              </a:lnSpc>
              <a:spcBef>
                <a:spcPts val="70"/>
              </a:spcBef>
              <a:spcAft>
                <a:spcPts val="300"/>
              </a:spcAft>
              <a:buFont typeface="Arial"/>
              <a:buChar char="•"/>
              <a:tabLst>
                <a:tab pos="469900" algn="l"/>
              </a:tabLst>
            </a:pPr>
            <a:r>
              <a:rPr sz="1800" b="1" dirty="0" smtClean="0">
                <a:latin typeface="Avenir Heavy"/>
                <a:cs typeface="Avenir Heavy"/>
              </a:rPr>
              <a:t>P</a:t>
            </a:r>
            <a:r>
              <a:rPr sz="1800" b="1" spc="-35" dirty="0" smtClean="0">
                <a:latin typeface="Avenir Heavy"/>
                <a:cs typeface="Avenir Heavy"/>
              </a:rPr>
              <a:t>r</a:t>
            </a:r>
            <a:r>
              <a:rPr sz="1800" b="1" dirty="0" smtClean="0">
                <a:latin typeface="Avenir Heavy"/>
                <a:cs typeface="Avenir Heavy"/>
              </a:rPr>
              <a:t>oblem</a:t>
            </a:r>
            <a:r>
              <a:rPr sz="1800" b="1" dirty="0">
                <a:latin typeface="Avenir Heavy"/>
                <a:cs typeface="Avenir Heavy"/>
              </a:rPr>
              <a:t>: </a:t>
            </a:r>
            <a:r>
              <a:rPr sz="1800" dirty="0">
                <a:latin typeface="Avenir-Roman"/>
                <a:cs typeface="Avenir-Roman"/>
              </a:rPr>
              <a:t>Counterfactual test </a:t>
            </a:r>
            <a:r>
              <a:rPr sz="1800" spc="-35" dirty="0">
                <a:latin typeface="Avenir-Roman"/>
                <a:cs typeface="Avenir-Roman"/>
              </a:rPr>
              <a:t>r</a:t>
            </a:r>
            <a:r>
              <a:rPr sz="1800" dirty="0">
                <a:latin typeface="Avenir-Roman"/>
                <a:cs typeface="Avenir-Roman"/>
              </a:rPr>
              <a:t>elies on </a:t>
            </a:r>
            <a:r>
              <a:rPr sz="1800" dirty="0" smtClean="0">
                <a:latin typeface="Avenir-Roman"/>
                <a:cs typeface="Avenir-Roman"/>
              </a:rPr>
              <a:t>hypothetical</a:t>
            </a:r>
            <a:r>
              <a:rPr lang="en-US" sz="1800" dirty="0" smtClean="0">
                <a:latin typeface="Avenir-Roman"/>
                <a:cs typeface="Avenir-Roman"/>
              </a:rPr>
              <a:t> </a:t>
            </a:r>
            <a:r>
              <a:rPr sz="1800" dirty="0" smtClean="0">
                <a:latin typeface="Avenir-Roman"/>
                <a:cs typeface="Avenir-Roman"/>
              </a:rPr>
              <a:t>calculation </a:t>
            </a:r>
            <a:endParaRPr lang="en-US" sz="1800" dirty="0" smtClean="0">
              <a:latin typeface="Avenir-Roman"/>
              <a:cs typeface="Avenir-Roman"/>
            </a:endParaRPr>
          </a:p>
          <a:p>
            <a:pPr marL="241300" marR="1299845">
              <a:lnSpc>
                <a:spcPct val="166700"/>
              </a:lnSpc>
              <a:spcBef>
                <a:spcPts val="70"/>
              </a:spcBef>
              <a:spcAft>
                <a:spcPts val="300"/>
              </a:spcAft>
              <a:tabLst>
                <a:tab pos="469900" algn="l"/>
              </a:tabLst>
            </a:pPr>
            <a:r>
              <a:rPr lang="en-US" dirty="0">
                <a:latin typeface="Avenir-Roman"/>
                <a:cs typeface="Avenir-Roman"/>
              </a:rPr>
              <a:t> </a:t>
            </a:r>
            <a:r>
              <a:rPr lang="en-US" dirty="0" smtClean="0">
                <a:latin typeface="Avenir-Roman"/>
                <a:cs typeface="Avenir-Roman"/>
              </a:rPr>
              <a:t>          </a:t>
            </a:r>
            <a:r>
              <a:rPr sz="1800" dirty="0" smtClean="0">
                <a:latin typeface="Avenir-Roman"/>
                <a:cs typeface="Avenir-Roman"/>
              </a:rPr>
              <a:t>Risks </a:t>
            </a:r>
            <a:r>
              <a:rPr sz="1800" dirty="0">
                <a:latin typeface="Avenir-Roman"/>
                <a:cs typeface="Avenir-Roman"/>
              </a:rPr>
              <a:t>diverting tax </a:t>
            </a:r>
            <a:r>
              <a:rPr sz="1800" spc="-35" dirty="0">
                <a:latin typeface="Avenir-Roman"/>
                <a:cs typeface="Avenir-Roman"/>
              </a:rPr>
              <a:t>r</a:t>
            </a:r>
            <a:r>
              <a:rPr sz="1800" dirty="0">
                <a:latin typeface="Avenir-Roman"/>
                <a:cs typeface="Avenir-Roman"/>
              </a:rPr>
              <a:t>evenue f</a:t>
            </a:r>
            <a:r>
              <a:rPr sz="1800" spc="-35" dirty="0">
                <a:latin typeface="Avenir-Roman"/>
                <a:cs typeface="Avenir-Roman"/>
              </a:rPr>
              <a:t>r</a:t>
            </a:r>
            <a:r>
              <a:rPr sz="1800" dirty="0">
                <a:latin typeface="Avenir-Roman"/>
                <a:cs typeface="Avenir-Roman"/>
              </a:rPr>
              <a:t>om other public investments</a:t>
            </a:r>
          </a:p>
          <a:p>
            <a:pPr marL="527050" indent="-285750">
              <a:lnSpc>
                <a:spcPct val="100000"/>
              </a:lnSpc>
              <a:spcBef>
                <a:spcPts val="1440"/>
              </a:spcBef>
              <a:spcAft>
                <a:spcPts val="300"/>
              </a:spcAft>
              <a:buFont typeface="Arial"/>
              <a:buChar char="•"/>
              <a:tabLst>
                <a:tab pos="469900" algn="l"/>
              </a:tabLst>
            </a:pPr>
            <a:r>
              <a:rPr sz="1800" b="1" dirty="0">
                <a:latin typeface="Avenir Heavy"/>
                <a:cs typeface="Avenir Heavy"/>
              </a:rPr>
              <a:t>Example:</a:t>
            </a:r>
            <a:r>
              <a:rPr sz="1800" b="1" spc="-35" dirty="0">
                <a:latin typeface="Avenir Heavy"/>
                <a:cs typeface="Avenir Heavy"/>
              </a:rPr>
              <a:t> </a:t>
            </a:r>
            <a:r>
              <a:rPr sz="1800" dirty="0">
                <a:latin typeface="Avenir-Roman"/>
                <a:cs typeface="Avenir-Roman"/>
              </a:rPr>
              <a:t>Chicago TIFs do not pass “but for” test </a:t>
            </a:r>
            <a:r>
              <a:rPr sz="1800" dirty="0" smtClean="0">
                <a:latin typeface="Avenir-Roman"/>
                <a:cs typeface="Avenir-Roman"/>
              </a:rPr>
              <a:t>(</a:t>
            </a:r>
            <a:r>
              <a:rPr lang="en-US" sz="1800" spc="-85" dirty="0" smtClean="0">
                <a:latin typeface="Avenir-Roman"/>
                <a:cs typeface="Avenir-Roman"/>
              </a:rPr>
              <a:t>Lester 2014</a:t>
            </a:r>
            <a:r>
              <a:rPr sz="1800" dirty="0" smtClean="0">
                <a:latin typeface="Avenir-Roman"/>
                <a:cs typeface="Avenir-Roman"/>
              </a:rPr>
              <a:t>)</a:t>
            </a:r>
            <a:endParaRPr sz="1800" dirty="0">
              <a:latin typeface="Avenir-Roman"/>
              <a:cs typeface="Avenir-Roman"/>
            </a:endParaRPr>
          </a:p>
          <a:p>
            <a:pPr marL="527050" marR="5080" indent="-285750">
              <a:spcAft>
                <a:spcPts val="300"/>
              </a:spcAft>
              <a:buFont typeface="Arial"/>
              <a:buChar char="•"/>
              <a:tabLst>
                <a:tab pos="469900" algn="l"/>
              </a:tabLst>
            </a:pPr>
            <a:r>
              <a:rPr sz="1800" b="1" dirty="0">
                <a:latin typeface="Avenir Heavy"/>
                <a:cs typeface="Avenir Heavy"/>
              </a:rPr>
              <a:t>Resea</a:t>
            </a:r>
            <a:r>
              <a:rPr sz="1800" b="1" spc="-35" dirty="0">
                <a:latin typeface="Avenir Heavy"/>
                <a:cs typeface="Avenir Heavy"/>
              </a:rPr>
              <a:t>r</a:t>
            </a:r>
            <a:r>
              <a:rPr sz="1800" b="1" dirty="0">
                <a:latin typeface="Avenir Heavy"/>
                <a:cs typeface="Avenir Heavy"/>
              </a:rPr>
              <a:t>ch Conclusions: </a:t>
            </a:r>
            <a:r>
              <a:rPr sz="1800" dirty="0">
                <a:latin typeface="Avenir-Roman"/>
                <a:cs typeface="Avenir-Roman"/>
              </a:rPr>
              <a:t>Equal p</a:t>
            </a:r>
            <a:r>
              <a:rPr sz="1800" spc="-35" dirty="0">
                <a:latin typeface="Avenir-Roman"/>
                <a:cs typeface="Avenir-Roman"/>
              </a:rPr>
              <a:t>r</a:t>
            </a:r>
            <a:r>
              <a:rPr sz="1800" dirty="0">
                <a:latin typeface="Avenir-Roman"/>
                <a:cs typeface="Avenir-Roman"/>
              </a:rPr>
              <a:t>operty value g</a:t>
            </a:r>
            <a:r>
              <a:rPr sz="1800" spc="-35" dirty="0">
                <a:latin typeface="Avenir-Roman"/>
                <a:cs typeface="Avenir-Roman"/>
              </a:rPr>
              <a:t>r</a:t>
            </a:r>
            <a:r>
              <a:rPr sz="1800" dirty="0">
                <a:latin typeface="Avenir-Roman"/>
                <a:cs typeface="Avenir-Roman"/>
              </a:rPr>
              <a:t>owth among TIF and </a:t>
            </a:r>
            <a:r>
              <a:rPr sz="1800" dirty="0" smtClean="0">
                <a:latin typeface="Avenir-Roman"/>
                <a:cs typeface="Avenir-Roman"/>
              </a:rPr>
              <a:t>non-TIF</a:t>
            </a:r>
            <a:r>
              <a:rPr lang="en-US" sz="1800" dirty="0" smtClean="0">
                <a:latin typeface="Avenir-Roman"/>
                <a:cs typeface="Avenir-Roman"/>
              </a:rPr>
              <a:t> </a:t>
            </a:r>
            <a:r>
              <a:rPr sz="1800" dirty="0" smtClean="0">
                <a:latin typeface="Avenir-Roman"/>
                <a:cs typeface="Avenir-Roman"/>
              </a:rPr>
              <a:t>adopting </a:t>
            </a:r>
            <a:r>
              <a:rPr sz="1800" dirty="0">
                <a:latin typeface="Avenir-Roman"/>
                <a:cs typeface="Avenir-Roman"/>
              </a:rPr>
              <a:t>municipalities (Dye and Merriman 2000; Merriman et. al 2010)</a:t>
            </a:r>
          </a:p>
          <a:p>
            <a:pPr marL="527050" indent="-285750">
              <a:lnSpc>
                <a:spcPct val="100000"/>
              </a:lnSpc>
              <a:spcBef>
                <a:spcPts val="1440"/>
              </a:spcBef>
              <a:spcAft>
                <a:spcPts val="300"/>
              </a:spcAft>
              <a:buFont typeface="Arial"/>
              <a:buChar char="•"/>
              <a:tabLst>
                <a:tab pos="469900" algn="l"/>
              </a:tabLst>
            </a:pPr>
            <a:r>
              <a:rPr sz="1800" b="1" dirty="0">
                <a:latin typeface="Avenir Heavy"/>
                <a:cs typeface="Avenir Heavy"/>
              </a:rPr>
              <a:t>Challenges to empirical </a:t>
            </a:r>
            <a:r>
              <a:rPr sz="1800" b="1" dirty="0" smtClean="0">
                <a:latin typeface="Avenir Heavy"/>
                <a:cs typeface="Avenir Heavy"/>
              </a:rPr>
              <a:t>studies:</a:t>
            </a:r>
            <a:endParaRPr lang="en-US" dirty="0">
              <a:latin typeface="Avenir Heavy"/>
              <a:cs typeface="Avenir Heavy"/>
            </a:endParaRPr>
          </a:p>
          <a:p>
            <a:pPr marL="984250" lvl="1" indent="-285750">
              <a:spcAft>
                <a:spcPts val="300"/>
              </a:spcAft>
              <a:buFont typeface="Arial"/>
              <a:buChar char="•"/>
              <a:tabLst>
                <a:tab pos="469900" algn="l"/>
              </a:tabLst>
            </a:pPr>
            <a:r>
              <a:rPr dirty="0" smtClean="0">
                <a:latin typeface="Avenir-Roman"/>
                <a:cs typeface="Avenir-Roman"/>
              </a:rPr>
              <a:t>G</a:t>
            </a:r>
            <a:r>
              <a:rPr spc="-35" dirty="0" smtClean="0">
                <a:latin typeface="Avenir-Roman"/>
                <a:cs typeface="Avenir-Roman"/>
              </a:rPr>
              <a:t>r</a:t>
            </a:r>
            <a:r>
              <a:rPr dirty="0" smtClean="0">
                <a:latin typeface="Avenir-Roman"/>
                <a:cs typeface="Avenir-Roman"/>
              </a:rPr>
              <a:t>owth </a:t>
            </a:r>
            <a:r>
              <a:rPr dirty="0">
                <a:latin typeface="Avenir-Roman"/>
                <a:cs typeface="Avenir-Roman"/>
              </a:rPr>
              <a:t>p</a:t>
            </a:r>
            <a:r>
              <a:rPr spc="-35" dirty="0">
                <a:latin typeface="Avenir-Roman"/>
                <a:cs typeface="Avenir-Roman"/>
              </a:rPr>
              <a:t>r</a:t>
            </a:r>
            <a:r>
              <a:rPr dirty="0">
                <a:latin typeface="Avenir-Roman"/>
                <a:cs typeface="Avenir-Roman"/>
              </a:rPr>
              <a:t>ojections and attributions to TIF-</a:t>
            </a:r>
            <a:r>
              <a:rPr spc="-35" dirty="0">
                <a:latin typeface="Avenir-Roman"/>
                <a:cs typeface="Avenir-Roman"/>
              </a:rPr>
              <a:t>r</a:t>
            </a:r>
            <a:r>
              <a:rPr dirty="0">
                <a:latin typeface="Avenir-Roman"/>
                <a:cs typeface="Avenir-Roman"/>
              </a:rPr>
              <a:t>elated </a:t>
            </a:r>
            <a:r>
              <a:rPr dirty="0" smtClean="0">
                <a:latin typeface="Avenir-Roman"/>
                <a:cs typeface="Avenir-Roman"/>
              </a:rPr>
              <a:t>g</a:t>
            </a:r>
            <a:r>
              <a:rPr spc="-35" dirty="0" smtClean="0">
                <a:latin typeface="Avenir-Roman"/>
                <a:cs typeface="Avenir-Roman"/>
              </a:rPr>
              <a:t>r</a:t>
            </a:r>
            <a:r>
              <a:rPr dirty="0" smtClean="0">
                <a:latin typeface="Avenir-Roman"/>
                <a:cs typeface="Avenir-Roman"/>
              </a:rPr>
              <a:t>owth</a:t>
            </a:r>
            <a:endParaRPr lang="en-US" dirty="0" smtClean="0">
              <a:latin typeface="Avenir-Roman"/>
              <a:cs typeface="Avenir-Roman"/>
            </a:endParaRPr>
          </a:p>
          <a:p>
            <a:pPr marL="984250" lvl="1" indent="-285750">
              <a:spcAft>
                <a:spcPts val="300"/>
              </a:spcAft>
              <a:buFont typeface="Arial"/>
              <a:buChar char="•"/>
              <a:tabLst>
                <a:tab pos="469900" algn="l"/>
              </a:tabLst>
            </a:pPr>
            <a:r>
              <a:rPr sz="1800" dirty="0" smtClean="0">
                <a:latin typeface="Avenir-Roman"/>
                <a:cs typeface="Avenir-Roman"/>
              </a:rPr>
              <a:t>Reverse </a:t>
            </a:r>
            <a:r>
              <a:rPr sz="1800" dirty="0">
                <a:latin typeface="Avenir-Roman"/>
                <a:cs typeface="Avenir-Roman"/>
              </a:rPr>
              <a:t>causality (cf. Anderson </a:t>
            </a:r>
            <a:r>
              <a:rPr sz="1800" dirty="0" smtClean="0">
                <a:latin typeface="Avenir-Roman"/>
                <a:cs typeface="Avenir-Roman"/>
              </a:rPr>
              <a:t>1990</a:t>
            </a:r>
            <a:r>
              <a:rPr lang="en-US" dirty="0" smtClean="0">
                <a:latin typeface="Avenir-Roman"/>
                <a:cs typeface="Avenir-Roman"/>
              </a:rPr>
              <a:t>)</a:t>
            </a:r>
          </a:p>
          <a:p>
            <a:pPr marL="984250" lvl="1" indent="-285750">
              <a:spcAft>
                <a:spcPts val="300"/>
              </a:spcAft>
              <a:buFont typeface="Arial"/>
              <a:buChar char="•"/>
              <a:tabLst>
                <a:tab pos="469900" algn="l"/>
              </a:tabLst>
            </a:pPr>
            <a:r>
              <a:rPr sz="1800" dirty="0" smtClean="0">
                <a:latin typeface="Avenir-Roman"/>
                <a:cs typeface="Avenir-Roman"/>
              </a:rPr>
              <a:t>Sample </a:t>
            </a:r>
            <a:r>
              <a:rPr sz="1800" dirty="0">
                <a:latin typeface="Avenir-Roman"/>
                <a:cs typeface="Avenir-Roman"/>
              </a:rPr>
              <a:t>selection bias (Imbens and </a:t>
            </a:r>
            <a:r>
              <a:rPr sz="1800" spc="-105" dirty="0">
                <a:latin typeface="Avenir-Roman"/>
                <a:cs typeface="Avenir-Roman"/>
              </a:rPr>
              <a:t>W</a:t>
            </a:r>
            <a:r>
              <a:rPr sz="1800" dirty="0">
                <a:latin typeface="Avenir-Roman"/>
                <a:cs typeface="Avenir-Roman"/>
              </a:rPr>
              <a:t>ooldridge 2009)</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grpSp>
        <p:nvGrpSpPr>
          <p:cNvPr id="8" name="Group 7"/>
          <p:cNvGrpSpPr/>
          <p:nvPr/>
        </p:nvGrpSpPr>
        <p:grpSpPr>
          <a:xfrm>
            <a:off x="952500" y="2494277"/>
            <a:ext cx="366115" cy="99695"/>
            <a:chOff x="952500" y="2494277"/>
            <a:chExt cx="366115" cy="99695"/>
          </a:xfrm>
        </p:grpSpPr>
        <p:sp>
          <p:nvSpPr>
            <p:cNvPr id="4" name="object 4"/>
            <p:cNvSpPr/>
            <p:nvPr/>
          </p:nvSpPr>
          <p:spPr>
            <a:xfrm>
              <a:off x="952500" y="2535361"/>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5" name="object 5"/>
            <p:cNvSpPr/>
            <p:nvPr/>
          </p:nvSpPr>
          <p:spPr>
            <a:xfrm>
              <a:off x="952500" y="2552303"/>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6" name="object 6"/>
            <p:cNvSpPr/>
            <p:nvPr/>
          </p:nvSpPr>
          <p:spPr>
            <a:xfrm>
              <a:off x="1182090" y="2494277"/>
              <a:ext cx="136525" cy="99695"/>
            </a:xfrm>
            <a:custGeom>
              <a:avLst/>
              <a:gdLst/>
              <a:ahLst/>
              <a:cxnLst/>
              <a:rect l="l" t="t" r="r" b="b"/>
              <a:pathLst>
                <a:path w="136525" h="99694">
                  <a:moveTo>
                    <a:pt x="0" y="0"/>
                  </a:moveTo>
                  <a:lnTo>
                    <a:pt x="48234" y="49555"/>
                  </a:lnTo>
                  <a:lnTo>
                    <a:pt x="0" y="99098"/>
                  </a:lnTo>
                  <a:lnTo>
                    <a:pt x="136169" y="49555"/>
                  </a:lnTo>
                  <a:lnTo>
                    <a:pt x="0" y="0"/>
                  </a:lnTo>
                  <a:close/>
                </a:path>
              </a:pathLst>
            </a:custGeom>
            <a:solidFill>
              <a:srgbClr val="000000"/>
            </a:solidFill>
          </p:spPr>
          <p:txBody>
            <a:bodyPr wrap="square" lIns="0" tIns="0" rIns="0" bIns="0" rtlCol="0"/>
            <a:lstStyle/>
            <a:p>
              <a:endParaRPr/>
            </a:p>
          </p:txBody>
        </p:sp>
      </p:grpSp>
      <p:sp>
        <p:nvSpPr>
          <p:cNvPr id="7"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Establishing the Counterfactual</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8368" y="1724799"/>
            <a:ext cx="9802368" cy="4011355"/>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871980" marR="442595" indent="-228600">
              <a:spcBef>
                <a:spcPts val="1600"/>
              </a:spcBef>
              <a:buFont typeface="Avenir-Roman"/>
              <a:buChar char="•"/>
              <a:tabLst>
                <a:tab pos="1871980" algn="l"/>
              </a:tabLst>
            </a:pPr>
            <a:r>
              <a:rPr lang="en-US" sz="1800" dirty="0" smtClean="0">
                <a:latin typeface="Avenir-Roman"/>
                <a:cs typeface="Avenir-Roman"/>
              </a:rPr>
              <a:t>In 2000, Michigan legislation expanded TIF usage to include non-“pure public good” infrastructure expenses </a:t>
            </a:r>
            <a:r>
              <a:rPr sz="1800" dirty="0" smtClean="0">
                <a:latin typeface="Avenir-Roman"/>
                <a:cs typeface="Avenir-Roman"/>
              </a:rPr>
              <a:t>(Wisniewski </a:t>
            </a:r>
            <a:r>
              <a:rPr sz="1800" dirty="0">
                <a:latin typeface="Avenir-Roman"/>
                <a:cs typeface="Avenir-Roman"/>
              </a:rPr>
              <a:t>2000</a:t>
            </a:r>
            <a:r>
              <a:rPr sz="1800" dirty="0" smtClean="0">
                <a:latin typeface="Avenir-Roman"/>
                <a:cs typeface="Avenir-Roman"/>
              </a:rPr>
              <a:t>)</a:t>
            </a:r>
            <a:endParaRPr lang="en-US" sz="1800" dirty="0" smtClean="0">
              <a:latin typeface="Avenir-Roman"/>
              <a:cs typeface="Avenir-Roman"/>
            </a:endParaRPr>
          </a:p>
          <a:p>
            <a:pPr marL="1871980" marR="442595" indent="-228600">
              <a:spcBef>
                <a:spcPts val="1600"/>
              </a:spcBef>
              <a:buFont typeface="Avenir-Roman"/>
              <a:buChar char="•"/>
              <a:tabLst>
                <a:tab pos="1871980" algn="l"/>
              </a:tabLst>
            </a:pPr>
            <a:endParaRPr sz="1800" dirty="0">
              <a:latin typeface="Avenir-Roman"/>
              <a:cs typeface="Avenir-Roman"/>
            </a:endParaRPr>
          </a:p>
          <a:p>
            <a:pPr marL="1871980" marR="107314" indent="-228600">
              <a:buFont typeface="Avenir-Roman"/>
              <a:buChar char="•"/>
              <a:tabLst>
                <a:tab pos="1871980" algn="l"/>
              </a:tabLst>
            </a:pPr>
            <a:r>
              <a:rPr lang="en-US" sz="1800" dirty="0" smtClean="0">
                <a:latin typeface="Avenir-Roman"/>
                <a:cs typeface="Avenir-Roman"/>
              </a:rPr>
              <a:t>There has been a </a:t>
            </a:r>
            <a:r>
              <a:rPr lang="en-US" dirty="0">
                <a:latin typeface="Avenir-Roman"/>
                <a:cs typeface="Avenir-Roman"/>
              </a:rPr>
              <a:t>h</a:t>
            </a:r>
            <a:r>
              <a:rPr sz="1800" dirty="0" smtClean="0">
                <a:latin typeface="Avenir-Roman"/>
                <a:cs typeface="Avenir-Roman"/>
              </a:rPr>
              <a:t>istoric </a:t>
            </a:r>
            <a:r>
              <a:rPr sz="1800" dirty="0">
                <a:latin typeface="Avenir-Roman"/>
                <a:cs typeface="Avenir-Roman"/>
              </a:rPr>
              <a:t>use of TIFs to spur development in blighted </a:t>
            </a:r>
            <a:r>
              <a:rPr sz="1800" dirty="0" smtClean="0">
                <a:latin typeface="Avenir-Roman"/>
                <a:cs typeface="Avenir-Roman"/>
              </a:rPr>
              <a:t>a</a:t>
            </a:r>
            <a:r>
              <a:rPr sz="1800" spc="-35" dirty="0" smtClean="0">
                <a:latin typeface="Avenir-Roman"/>
                <a:cs typeface="Avenir-Roman"/>
              </a:rPr>
              <a:t>r</a:t>
            </a:r>
            <a:r>
              <a:rPr sz="1800" dirty="0" smtClean="0">
                <a:latin typeface="Avenir-Roman"/>
                <a:cs typeface="Avenir-Roman"/>
              </a:rPr>
              <a:t>eas</a:t>
            </a:r>
            <a:endParaRPr lang="en-US" sz="1800" dirty="0" smtClean="0">
              <a:latin typeface="Avenir-Roman"/>
              <a:cs typeface="Avenir-Roman"/>
            </a:endParaRPr>
          </a:p>
          <a:p>
            <a:pPr marL="2329180" marR="107314" lvl="1" indent="-228600">
              <a:buFont typeface="Avenir-Roman"/>
              <a:buChar char="•"/>
              <a:tabLst>
                <a:tab pos="1871980" algn="l"/>
              </a:tabLst>
            </a:pPr>
            <a:r>
              <a:rPr lang="en-US" dirty="0" smtClean="0">
                <a:latin typeface="Avenir-Roman"/>
                <a:cs typeface="Avenir-Roman"/>
              </a:rPr>
              <a:t>From 1983 to 1995, Chicago used TIFs to rebuild industrial corridors</a:t>
            </a:r>
          </a:p>
          <a:p>
            <a:pPr marL="2329180" marR="107314" lvl="1" indent="-228600">
              <a:buFont typeface="Avenir-Roman"/>
              <a:buChar char="•"/>
              <a:tabLst>
                <a:tab pos="1871980" algn="l"/>
              </a:tabLst>
            </a:pPr>
            <a:r>
              <a:rPr lang="en-US" dirty="0" smtClean="0">
                <a:latin typeface="Avenir-Roman"/>
                <a:cs typeface="Avenir-Roman"/>
              </a:rPr>
              <a:t>First use of TIF was to develop its downtown core</a:t>
            </a:r>
            <a:endParaRPr lang="en-US" sz="1800" dirty="0" smtClean="0">
              <a:latin typeface="Avenir-Roman"/>
              <a:cs typeface="Avenir-Roman"/>
            </a:endParaRPr>
          </a:p>
          <a:p>
            <a:pPr marL="1871980" marR="107314" lvl="1" indent="-228600">
              <a:buFont typeface="Avenir-Roman"/>
              <a:buChar char="•"/>
              <a:tabLst>
                <a:tab pos="1871980" algn="l"/>
              </a:tabLst>
            </a:pPr>
            <a:endParaRPr lang="en-US" sz="1800" dirty="0" smtClean="0">
              <a:latin typeface="Avenir-Roman"/>
              <a:cs typeface="Avenir-Roman"/>
            </a:endParaRPr>
          </a:p>
          <a:p>
            <a:pPr marL="1871980" marR="107314" lvl="1" indent="-228600">
              <a:buFont typeface="Avenir-Roman"/>
              <a:buChar char="•"/>
              <a:tabLst>
                <a:tab pos="1871980" algn="l"/>
              </a:tabLst>
            </a:pPr>
            <a:r>
              <a:rPr lang="en-US" sz="1800" dirty="0" smtClean="0">
                <a:latin typeface="Avenir-Roman"/>
                <a:cs typeface="Avenir-Roman"/>
              </a:rPr>
              <a:t>TIF use has </a:t>
            </a:r>
            <a:r>
              <a:rPr lang="en-US" dirty="0">
                <a:latin typeface="Avenir-Roman"/>
                <a:cs typeface="Avenir-Roman"/>
              </a:rPr>
              <a:t>accelerated (Lester 2014; </a:t>
            </a:r>
            <a:r>
              <a:rPr lang="en-US" spc="-85" dirty="0">
                <a:latin typeface="Avenir-Roman"/>
                <a:cs typeface="Avenir-Roman"/>
              </a:rPr>
              <a:t>W</a:t>
            </a:r>
            <a:r>
              <a:rPr lang="en-US" dirty="0">
                <a:latin typeface="Avenir-Roman"/>
                <a:cs typeface="Avenir-Roman"/>
              </a:rPr>
              <a:t>eber 2010</a:t>
            </a:r>
            <a:r>
              <a:rPr lang="en-US" dirty="0" smtClean="0">
                <a:latin typeface="Avenir-Roman"/>
                <a:cs typeface="Avenir-Roman"/>
              </a:rPr>
              <a:t>)</a:t>
            </a:r>
            <a:endParaRPr lang="en-US" sz="1800" dirty="0" smtClean="0">
              <a:latin typeface="Avenir-Roman"/>
              <a:cs typeface="Avenir-Roman"/>
            </a:endParaRPr>
          </a:p>
          <a:p>
            <a:pPr marL="1871980" marR="107314" indent="-228600">
              <a:buFont typeface="Avenir-Roman"/>
              <a:buChar char="•"/>
              <a:tabLst>
                <a:tab pos="1871980" algn="l"/>
              </a:tabLst>
            </a:pPr>
            <a:endParaRPr lang="en-US" sz="1800" dirty="0" smtClean="0">
              <a:latin typeface="Avenir-Roman"/>
              <a:cs typeface="Avenir-Roman"/>
            </a:endParaRPr>
          </a:p>
          <a:p>
            <a:pPr marL="1871980" marR="107314" indent="-228600">
              <a:buFont typeface="Avenir-Roman"/>
              <a:buChar char="•"/>
              <a:tabLst>
                <a:tab pos="1871980" algn="l"/>
              </a:tabLst>
            </a:pPr>
            <a:r>
              <a:rPr sz="1800" dirty="0" smtClean="0">
                <a:latin typeface="Avenir-Roman"/>
                <a:cs typeface="Avenir-Roman"/>
              </a:rPr>
              <a:t>Authorities </a:t>
            </a:r>
            <a:r>
              <a:rPr sz="1800" dirty="0">
                <a:latin typeface="Avenir-Roman"/>
                <a:cs typeface="Avenir-Roman"/>
              </a:rPr>
              <a:t>not </a:t>
            </a:r>
            <a:r>
              <a:rPr sz="1800" spc="-35" dirty="0">
                <a:latin typeface="Avenir-Roman"/>
                <a:cs typeface="Avenir-Roman"/>
              </a:rPr>
              <a:t>r</a:t>
            </a:r>
            <a:r>
              <a:rPr sz="1800" dirty="0">
                <a:latin typeface="Avenir-Roman"/>
                <a:cs typeface="Avenir-Roman"/>
              </a:rPr>
              <a:t>equi</a:t>
            </a:r>
            <a:r>
              <a:rPr sz="1800" spc="-35" dirty="0">
                <a:latin typeface="Avenir-Roman"/>
                <a:cs typeface="Avenir-Roman"/>
              </a:rPr>
              <a:t>r</a:t>
            </a:r>
            <a:r>
              <a:rPr sz="1800" dirty="0">
                <a:latin typeface="Avenir-Roman"/>
                <a:cs typeface="Avenir-Roman"/>
              </a:rPr>
              <a:t>ed to p</a:t>
            </a:r>
            <a:r>
              <a:rPr sz="1800" spc="-35" dirty="0">
                <a:latin typeface="Avenir-Roman"/>
                <a:cs typeface="Avenir-Roman"/>
              </a:rPr>
              <a:t>r</a:t>
            </a:r>
            <a:r>
              <a:rPr sz="1800" dirty="0">
                <a:latin typeface="Avenir-Roman"/>
                <a:cs typeface="Avenir-Roman"/>
              </a:rPr>
              <a:t>oduce evidence of </a:t>
            </a:r>
            <a:r>
              <a:rPr sz="1800" dirty="0" smtClean="0">
                <a:latin typeface="Avenir-Roman"/>
                <a:cs typeface="Avenir-Roman"/>
              </a:rPr>
              <a:t>blight</a:t>
            </a:r>
            <a:endParaRPr lang="en-US" sz="1800" dirty="0" smtClean="0">
              <a:latin typeface="Avenir-Roman"/>
              <a:cs typeface="Avenir-Roman"/>
            </a:endParaRPr>
          </a:p>
          <a:p>
            <a:pPr marL="2329180" marR="107314" lvl="1" indent="-228600">
              <a:buFont typeface="Avenir-Roman"/>
              <a:buChar char="•"/>
              <a:tabLst>
                <a:tab pos="1871980" algn="l"/>
              </a:tabLst>
            </a:pPr>
            <a:r>
              <a:rPr dirty="0" smtClean="0">
                <a:latin typeface="Avenir-Roman"/>
                <a:cs typeface="Avenir-Roman"/>
              </a:rPr>
              <a:t>P</a:t>
            </a:r>
            <a:r>
              <a:rPr spc="-35" dirty="0" smtClean="0">
                <a:latin typeface="Avenir-Roman"/>
                <a:cs typeface="Avenir-Roman"/>
              </a:rPr>
              <a:t>r</a:t>
            </a:r>
            <a:r>
              <a:rPr dirty="0" smtClean="0">
                <a:latin typeface="Avenir-Roman"/>
                <a:cs typeface="Avenir-Roman"/>
              </a:rPr>
              <a:t>oliferations </a:t>
            </a:r>
            <a:r>
              <a:rPr dirty="0">
                <a:latin typeface="Avenir-Roman"/>
                <a:cs typeface="Avenir-Roman"/>
              </a:rPr>
              <a:t>of TIFs in a</a:t>
            </a:r>
            <a:r>
              <a:rPr spc="-35" dirty="0">
                <a:latin typeface="Avenir-Roman"/>
                <a:cs typeface="Avenir-Roman"/>
              </a:rPr>
              <a:t>r</a:t>
            </a:r>
            <a:r>
              <a:rPr dirty="0">
                <a:latin typeface="Avenir-Roman"/>
                <a:cs typeface="Avenir-Roman"/>
              </a:rPr>
              <a:t>eas without need for </a:t>
            </a:r>
            <a:r>
              <a:rPr dirty="0" smtClean="0">
                <a:latin typeface="Avenir-Roman"/>
                <a:cs typeface="Avenir-Roman"/>
              </a:rPr>
              <a:t>publicly</a:t>
            </a:r>
            <a:endParaRPr lang="en-US" dirty="0" smtClean="0">
              <a:latin typeface="Avenir-Roman"/>
              <a:cs typeface="Avenir-Roman"/>
            </a:endParaRPr>
          </a:p>
          <a:p>
            <a:pPr marL="1643380" marR="107314">
              <a:tabLst>
                <a:tab pos="1871980" algn="l"/>
              </a:tabLst>
            </a:pPr>
            <a:r>
              <a:rPr lang="en-US" spc="-10" dirty="0">
                <a:latin typeface="Avenir-Roman"/>
                <a:cs typeface="Avenir-Roman"/>
              </a:rPr>
              <a:t>	</a:t>
            </a:r>
            <a:r>
              <a:rPr lang="en-US" spc="-10" dirty="0" smtClean="0">
                <a:latin typeface="Avenir-Roman"/>
                <a:cs typeface="Avenir-Roman"/>
              </a:rPr>
              <a:t>       </a:t>
            </a:r>
            <a:r>
              <a:rPr sz="1800" spc="-10" dirty="0" smtClean="0">
                <a:latin typeface="Avenir-Roman"/>
                <a:cs typeface="Avenir-Roman"/>
              </a:rPr>
              <a:t>financed</a:t>
            </a:r>
            <a:r>
              <a:rPr sz="1800" dirty="0" smtClean="0">
                <a:latin typeface="Avenir-Roman"/>
                <a:cs typeface="Avenir-Roman"/>
              </a:rPr>
              <a:t> </a:t>
            </a:r>
            <a:r>
              <a:rPr sz="1800" spc="-35" dirty="0">
                <a:latin typeface="Avenir-Roman"/>
                <a:cs typeface="Avenir-Roman"/>
              </a:rPr>
              <a:t>r</a:t>
            </a:r>
            <a:r>
              <a:rPr sz="1800" dirty="0">
                <a:latin typeface="Avenir-Roman"/>
                <a:cs typeface="Avenir-Roman"/>
              </a:rPr>
              <a:t>edevelopment (Bri</a:t>
            </a:r>
            <a:r>
              <a:rPr sz="1800" spc="-35" dirty="0">
                <a:latin typeface="Avenir-Roman"/>
                <a:cs typeface="Avenir-Roman"/>
              </a:rPr>
              <a:t>f</a:t>
            </a:r>
            <a:r>
              <a:rPr sz="1800" dirty="0">
                <a:latin typeface="Avenir-Roman"/>
                <a:cs typeface="Avenir-Roman"/>
              </a:rPr>
              <a:t>fault 2010)</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sp>
        <p:nvSpPr>
          <p:cNvPr id="7"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lang="en-US" sz="1800" b="1" dirty="0" smtClean="0">
                <a:solidFill>
                  <a:srgbClr val="FFFFFF"/>
                </a:solidFill>
                <a:latin typeface="Avenir Next "/>
                <a:cs typeface="Avenir Next "/>
              </a:rPr>
              <a:t>Public Good and Blight</a:t>
            </a:r>
            <a:endParaRPr sz="1800" dirty="0">
              <a:latin typeface="Avenir Next "/>
              <a:cs typeface="Avenir Next "/>
            </a:endParaRPr>
          </a:p>
        </p:txBody>
      </p:sp>
      <p:sp>
        <p:nvSpPr>
          <p:cNvPr id="8" name="TextBox 7"/>
          <p:cNvSpPr txBox="1"/>
          <p:nvPr/>
        </p:nvSpPr>
        <p:spPr>
          <a:xfrm>
            <a:off x="3314700" y="16256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792" y="1724799"/>
            <a:ext cx="8595360" cy="4350806"/>
          </a:xfrm>
          <a:prstGeom prst="rect">
            <a:avLst/>
          </a:prstGeom>
        </p:spPr>
        <p:txBody>
          <a:bodyPr vert="horz" wrap="square" lIns="0" tIns="0" rIns="0" bIns="0" rtlCol="0">
            <a:spAutoFit/>
          </a:bodyPr>
          <a:lstStyle/>
          <a:p>
            <a:pPr marL="1871980" marR="586105" indent="-228600">
              <a:spcBef>
                <a:spcPts val="70"/>
              </a:spcBef>
              <a:buFont typeface="Avenir Heavy"/>
              <a:buChar char="•"/>
              <a:tabLst>
                <a:tab pos="1871980" algn="l"/>
              </a:tabLst>
            </a:pPr>
            <a:endParaRPr lang="en-US" sz="1800" spc="-180" dirty="0" smtClean="0">
              <a:latin typeface="Avenir Heavy"/>
              <a:cs typeface="Avenir Heavy"/>
            </a:endParaRPr>
          </a:p>
          <a:p>
            <a:pPr marL="1871980" marR="586105" indent="-228600">
              <a:spcBef>
                <a:spcPts val="70"/>
              </a:spcBef>
              <a:buFont typeface="Avenir Heavy"/>
              <a:buChar char="•"/>
              <a:tabLst>
                <a:tab pos="1871980" algn="l"/>
              </a:tabLst>
            </a:pPr>
            <a:r>
              <a:rPr sz="1800" spc="-180" dirty="0" smtClean="0">
                <a:latin typeface="Avenir Heavy"/>
                <a:cs typeface="Avenir Heavy"/>
              </a:rPr>
              <a:t>T</a:t>
            </a:r>
            <a:r>
              <a:rPr sz="1800" dirty="0" smtClean="0">
                <a:latin typeface="Avenir Heavy"/>
                <a:cs typeface="Avenir Heavy"/>
              </a:rPr>
              <a:t>ax </a:t>
            </a:r>
            <a:r>
              <a:rPr sz="1800" dirty="0">
                <a:latin typeface="Avenir Heavy"/>
                <a:cs typeface="Avenir Heavy"/>
              </a:rPr>
              <a:t>Base G</a:t>
            </a:r>
            <a:r>
              <a:rPr sz="1800" spc="-35" dirty="0">
                <a:latin typeface="Avenir Heavy"/>
                <a:cs typeface="Avenir Heavy"/>
              </a:rPr>
              <a:t>r</a:t>
            </a:r>
            <a:r>
              <a:rPr sz="1800" dirty="0">
                <a:latin typeface="Avenir Heavy"/>
                <a:cs typeface="Avenir Heavy"/>
              </a:rPr>
              <a:t>owth:</a:t>
            </a:r>
            <a:r>
              <a:rPr sz="1800" spc="-35" dirty="0">
                <a:latin typeface="Avenir Heavy"/>
                <a:cs typeface="Avenir Heavy"/>
              </a:rPr>
              <a:t> </a:t>
            </a:r>
            <a:r>
              <a:rPr lang="en-US" sz="1800" dirty="0" smtClean="0">
                <a:latin typeface="Avenir-Roman"/>
                <a:cs typeface="Avenir-Roman"/>
              </a:rPr>
              <a:t>P</a:t>
            </a:r>
            <a:r>
              <a:rPr sz="1800" spc="-35" dirty="0" smtClean="0">
                <a:latin typeface="Avenir-Roman"/>
                <a:cs typeface="Avenir-Roman"/>
              </a:rPr>
              <a:t>r</a:t>
            </a:r>
            <a:r>
              <a:rPr sz="1800" dirty="0" smtClean="0">
                <a:latin typeface="Avenir-Roman"/>
                <a:cs typeface="Avenir-Roman"/>
              </a:rPr>
              <a:t>operty </a:t>
            </a:r>
            <a:r>
              <a:rPr sz="1800" dirty="0">
                <a:latin typeface="Avenir-Roman"/>
                <a:cs typeface="Avenir-Roman"/>
              </a:rPr>
              <a:t>values a</a:t>
            </a:r>
            <a:r>
              <a:rPr sz="1800" spc="-35" dirty="0">
                <a:latin typeface="Avenir-Roman"/>
                <a:cs typeface="Avenir-Roman"/>
              </a:rPr>
              <a:t>r</a:t>
            </a:r>
            <a:r>
              <a:rPr sz="1800" dirty="0">
                <a:latin typeface="Avenir-Roman"/>
                <a:cs typeface="Avenir-Roman"/>
              </a:rPr>
              <a:t>e </a:t>
            </a:r>
            <a:r>
              <a:rPr sz="1800" dirty="0" smtClean="0">
                <a:latin typeface="Avenir-Roman"/>
                <a:cs typeface="Avenir-Roman"/>
              </a:rPr>
              <a:t>low</a:t>
            </a:r>
            <a:r>
              <a:rPr lang="en-US" dirty="0" smtClean="0">
                <a:latin typeface="Avenir-Roman"/>
                <a:cs typeface="Avenir-Roman"/>
              </a:rPr>
              <a:t> </a:t>
            </a:r>
            <a:r>
              <a:rPr sz="1800" dirty="0" smtClean="0">
                <a:latin typeface="Avenir-Roman"/>
                <a:cs typeface="Avenir-Roman"/>
              </a:rPr>
              <a:t>g</a:t>
            </a:r>
            <a:r>
              <a:rPr sz="1800" spc="-35" dirty="0" smtClean="0">
                <a:latin typeface="Avenir-Roman"/>
                <a:cs typeface="Avenir-Roman"/>
              </a:rPr>
              <a:t>r</a:t>
            </a:r>
            <a:r>
              <a:rPr sz="1800" dirty="0" smtClean="0">
                <a:latin typeface="Avenir-Roman"/>
                <a:cs typeface="Avenir-Roman"/>
              </a:rPr>
              <a:t>owing </a:t>
            </a:r>
            <a:r>
              <a:rPr sz="1800" dirty="0">
                <a:latin typeface="Avenir-Roman"/>
                <a:cs typeface="Avenir-Roman"/>
              </a:rPr>
              <a:t>at slower pace and th</a:t>
            </a:r>
            <a:r>
              <a:rPr sz="1800" spc="-35" dirty="0">
                <a:latin typeface="Avenir-Roman"/>
                <a:cs typeface="Avenir-Roman"/>
              </a:rPr>
              <a:t>r</a:t>
            </a:r>
            <a:r>
              <a:rPr sz="1800" dirty="0">
                <a:latin typeface="Avenir-Roman"/>
                <a:cs typeface="Avenir-Roman"/>
              </a:rPr>
              <a:t>ough la</a:t>
            </a:r>
            <a:r>
              <a:rPr sz="1800" spc="-35" dirty="0">
                <a:latin typeface="Avenir-Roman"/>
                <a:cs typeface="Avenir-Roman"/>
              </a:rPr>
              <a:t>r</a:t>
            </a:r>
            <a:r>
              <a:rPr sz="1800" dirty="0">
                <a:latin typeface="Avenir-Roman"/>
                <a:cs typeface="Avenir-Roman"/>
              </a:rPr>
              <a:t>ge </a:t>
            </a:r>
            <a:r>
              <a:rPr sz="1800" dirty="0" smtClean="0">
                <a:latin typeface="Avenir-Roman"/>
                <a:cs typeface="Avenir-Roman"/>
              </a:rPr>
              <a:t>p</a:t>
            </a:r>
            <a:r>
              <a:rPr sz="1800" spc="-35" dirty="0" smtClean="0">
                <a:latin typeface="Avenir-Roman"/>
                <a:cs typeface="Avenir-Roman"/>
              </a:rPr>
              <a:t>r</a:t>
            </a:r>
            <a:r>
              <a:rPr sz="1800" dirty="0" smtClean="0">
                <a:latin typeface="Avenir-Roman"/>
                <a:cs typeface="Avenir-Roman"/>
              </a:rPr>
              <a:t>ojects</a:t>
            </a:r>
            <a:endParaRPr lang="en-US" sz="1800" dirty="0" smtClean="0">
              <a:latin typeface="Avenir-Roman"/>
              <a:cs typeface="Avenir-Roman"/>
            </a:endParaRPr>
          </a:p>
          <a:p>
            <a:pPr marL="1643380" marR="586105">
              <a:spcBef>
                <a:spcPts val="70"/>
              </a:spcBef>
              <a:tabLst>
                <a:tab pos="1871980" algn="l"/>
              </a:tabLst>
            </a:pPr>
            <a:endParaRPr sz="1800" dirty="0">
              <a:latin typeface="Avenir-Roman"/>
              <a:cs typeface="Avenir-Roman"/>
            </a:endParaRPr>
          </a:p>
          <a:p>
            <a:pPr marL="1871980" marR="206375" indent="-228600">
              <a:buFont typeface="Avenir Heavy"/>
              <a:buChar char="•"/>
              <a:tabLst>
                <a:tab pos="1871980" algn="l"/>
              </a:tabLst>
            </a:pPr>
            <a:r>
              <a:rPr sz="1800" dirty="0">
                <a:latin typeface="Avenir Heavy"/>
                <a:cs typeface="Avenir Heavy"/>
              </a:rPr>
              <a:t>Job C</a:t>
            </a:r>
            <a:r>
              <a:rPr sz="1800" spc="-35" dirty="0">
                <a:latin typeface="Avenir Heavy"/>
                <a:cs typeface="Avenir Heavy"/>
              </a:rPr>
              <a:t>r</a:t>
            </a:r>
            <a:r>
              <a:rPr sz="1800" dirty="0">
                <a:latin typeface="Avenir Heavy"/>
                <a:cs typeface="Avenir Heavy"/>
              </a:rPr>
              <a:t>eation:</a:t>
            </a:r>
            <a:r>
              <a:rPr sz="1800" spc="-35" dirty="0">
                <a:latin typeface="Avenir Heavy"/>
                <a:cs typeface="Avenir Heavy"/>
              </a:rPr>
              <a:t> </a:t>
            </a:r>
            <a:r>
              <a:rPr sz="1800" dirty="0" smtClean="0">
                <a:latin typeface="Avenir-Roman"/>
                <a:cs typeface="Avenir-Roman"/>
              </a:rPr>
              <a:t>TIF </a:t>
            </a:r>
            <a:r>
              <a:rPr sz="1800" dirty="0">
                <a:latin typeface="Avenir-Roman"/>
                <a:cs typeface="Avenir-Roman"/>
              </a:rPr>
              <a:t>p</a:t>
            </a:r>
            <a:r>
              <a:rPr sz="1800" spc="-35" dirty="0">
                <a:latin typeface="Avenir-Roman"/>
                <a:cs typeface="Avenir-Roman"/>
              </a:rPr>
              <a:t>r</a:t>
            </a:r>
            <a:r>
              <a:rPr sz="1800" dirty="0">
                <a:latin typeface="Avenir-Roman"/>
                <a:cs typeface="Avenir-Roman"/>
              </a:rPr>
              <a:t>oject is di</a:t>
            </a:r>
            <a:r>
              <a:rPr sz="1800" spc="-35" dirty="0">
                <a:latin typeface="Avenir-Roman"/>
                <a:cs typeface="Avenir-Roman"/>
              </a:rPr>
              <a:t>r</a:t>
            </a:r>
            <a:r>
              <a:rPr sz="1800" dirty="0">
                <a:latin typeface="Avenir-Roman"/>
                <a:cs typeface="Avenir-Roman"/>
              </a:rPr>
              <a:t>ectly tied to job c</a:t>
            </a:r>
            <a:r>
              <a:rPr sz="1800" spc="-35" dirty="0">
                <a:latin typeface="Avenir-Roman"/>
                <a:cs typeface="Avenir-Roman"/>
              </a:rPr>
              <a:t>r</a:t>
            </a:r>
            <a:r>
              <a:rPr sz="1800" dirty="0">
                <a:latin typeface="Avenir-Roman"/>
                <a:cs typeface="Avenir-Roman"/>
              </a:rPr>
              <a:t>eation (</a:t>
            </a:r>
            <a:r>
              <a:rPr sz="1800" spc="-85" dirty="0">
                <a:latin typeface="Avenir-Roman"/>
                <a:cs typeface="Avenir-Roman"/>
              </a:rPr>
              <a:t>W</a:t>
            </a:r>
            <a:r>
              <a:rPr sz="1800" dirty="0">
                <a:latin typeface="Avenir-Roman"/>
                <a:cs typeface="Avenir-Roman"/>
              </a:rPr>
              <a:t>eber </a:t>
            </a:r>
            <a:r>
              <a:rPr sz="1800" dirty="0" smtClean="0">
                <a:latin typeface="Avenir-Roman"/>
                <a:cs typeface="Avenir-Roman"/>
              </a:rPr>
              <a:t>2003</a:t>
            </a:r>
            <a:r>
              <a:rPr lang="en-US" sz="1800" dirty="0" smtClean="0">
                <a:latin typeface="Avenir-Roman"/>
                <a:cs typeface="Avenir-Roman"/>
              </a:rPr>
              <a:t>b</a:t>
            </a:r>
            <a:r>
              <a:rPr sz="1800" dirty="0" smtClean="0">
                <a:latin typeface="Avenir-Roman"/>
                <a:cs typeface="Avenir-Roman"/>
              </a:rPr>
              <a:t>)</a:t>
            </a:r>
            <a:endParaRPr lang="en-US" sz="1800" dirty="0" smtClean="0">
              <a:latin typeface="Avenir-Roman"/>
              <a:cs typeface="Avenir-Roman"/>
            </a:endParaRPr>
          </a:p>
          <a:p>
            <a:pPr marL="1643380" marR="206375">
              <a:tabLst>
                <a:tab pos="1871980" algn="l"/>
              </a:tabLst>
            </a:pPr>
            <a:endParaRPr lang="en-US" sz="1800" dirty="0" smtClean="0">
              <a:latin typeface="Avenir-Roman"/>
              <a:cs typeface="Avenir-Roman"/>
            </a:endParaRPr>
          </a:p>
          <a:p>
            <a:pPr marL="2329180" marR="206375" lvl="1" indent="-228600">
              <a:buFont typeface="Avenir Heavy"/>
              <a:buChar char="•"/>
              <a:tabLst>
                <a:tab pos="1871980" algn="l"/>
              </a:tabLst>
            </a:pPr>
            <a:r>
              <a:rPr lang="en-US" dirty="0">
                <a:latin typeface="Avenir-Roman"/>
                <a:cs typeface="Avenir-Roman"/>
              </a:rPr>
              <a:t>Unclear </a:t>
            </a:r>
            <a:r>
              <a:rPr lang="en-US" spc="-35" dirty="0">
                <a:latin typeface="Avenir-Roman"/>
                <a:cs typeface="Avenir-Roman"/>
              </a:rPr>
              <a:t>r</a:t>
            </a:r>
            <a:r>
              <a:rPr lang="en-US" dirty="0">
                <a:latin typeface="Avenir-Roman"/>
                <a:cs typeface="Avenir-Roman"/>
              </a:rPr>
              <a:t>elationship between job c</a:t>
            </a:r>
            <a:r>
              <a:rPr lang="en-US" spc="-35" dirty="0">
                <a:latin typeface="Avenir-Roman"/>
                <a:cs typeface="Avenir-Roman"/>
              </a:rPr>
              <a:t>r</a:t>
            </a:r>
            <a:r>
              <a:rPr lang="en-US" dirty="0">
                <a:latin typeface="Avenir-Roman"/>
                <a:cs typeface="Avenir-Roman"/>
              </a:rPr>
              <a:t>eation and structural unemployment/</a:t>
            </a:r>
            <a:r>
              <a:rPr lang="en-US" dirty="0" smtClean="0">
                <a:latin typeface="Avenir-Roman"/>
                <a:cs typeface="Avenir-Roman"/>
              </a:rPr>
              <a:t>immigration</a:t>
            </a:r>
            <a:endParaRPr dirty="0">
              <a:latin typeface="Avenir-Roman"/>
              <a:cs typeface="Avenir-Roman"/>
            </a:endParaRPr>
          </a:p>
          <a:p>
            <a:pPr marL="1871980" indent="-228600">
              <a:lnSpc>
                <a:spcPct val="100000"/>
              </a:lnSpc>
              <a:spcBef>
                <a:spcPts val="1440"/>
              </a:spcBef>
              <a:buFont typeface="Avenir Heavy"/>
              <a:buChar char="•"/>
              <a:tabLst>
                <a:tab pos="1871980" algn="l"/>
              </a:tabLst>
            </a:pPr>
            <a:r>
              <a:rPr sz="1800" spc="-200" dirty="0" smtClean="0">
                <a:latin typeface="Avenir Heavy"/>
                <a:cs typeface="Avenir Heavy"/>
              </a:rPr>
              <a:t>T</a:t>
            </a:r>
            <a:r>
              <a:rPr sz="1800" dirty="0" smtClean="0">
                <a:latin typeface="Avenir Heavy"/>
                <a:cs typeface="Avenir Heavy"/>
              </a:rPr>
              <a:t>ension </a:t>
            </a:r>
            <a:r>
              <a:rPr sz="1800" dirty="0">
                <a:latin typeface="Avenir Heavy"/>
                <a:cs typeface="Avenir Heavy"/>
              </a:rPr>
              <a:t>between tax base g</a:t>
            </a:r>
            <a:r>
              <a:rPr sz="1800" spc="-35" dirty="0">
                <a:latin typeface="Avenir Heavy"/>
                <a:cs typeface="Avenir Heavy"/>
              </a:rPr>
              <a:t>r</a:t>
            </a:r>
            <a:r>
              <a:rPr sz="1800" dirty="0">
                <a:latin typeface="Avenir Heavy"/>
                <a:cs typeface="Avenir Heavy"/>
              </a:rPr>
              <a:t>owth and job c</a:t>
            </a:r>
            <a:r>
              <a:rPr sz="1800" spc="-35" dirty="0">
                <a:latin typeface="Avenir Heavy"/>
                <a:cs typeface="Avenir Heavy"/>
              </a:rPr>
              <a:t>r</a:t>
            </a:r>
            <a:r>
              <a:rPr sz="1800" dirty="0">
                <a:latin typeface="Avenir Heavy"/>
                <a:cs typeface="Avenir Heavy"/>
              </a:rPr>
              <a:t>eation:</a:t>
            </a:r>
          </a:p>
          <a:p>
            <a:pPr marL="2329180" lvl="1" indent="-228600">
              <a:lnSpc>
                <a:spcPct val="100000"/>
              </a:lnSpc>
              <a:spcBef>
                <a:spcPts val="1440"/>
              </a:spcBef>
              <a:buFont typeface="Avenir-Roman"/>
              <a:buChar char="•"/>
              <a:tabLst>
                <a:tab pos="2329180" algn="l"/>
                <a:tab pos="6559550" algn="l"/>
              </a:tabLst>
            </a:pPr>
            <a:r>
              <a:rPr sz="1800" dirty="0">
                <a:latin typeface="Avenir-Roman"/>
                <a:cs typeface="Avenir-Roman"/>
              </a:rPr>
              <a:t>Comme</a:t>
            </a:r>
            <a:r>
              <a:rPr sz="1800" spc="-35" dirty="0">
                <a:latin typeface="Avenir-Roman"/>
                <a:cs typeface="Avenir-Roman"/>
              </a:rPr>
              <a:t>r</a:t>
            </a:r>
            <a:r>
              <a:rPr sz="1800" dirty="0">
                <a:latin typeface="Avenir-Roman"/>
                <a:cs typeface="Avenir-Roman"/>
              </a:rPr>
              <a:t>cial/mixed use </a:t>
            </a:r>
            <a:r>
              <a:rPr sz="1800" dirty="0" smtClean="0">
                <a:latin typeface="Avenir-Roman"/>
                <a:cs typeface="Avenir-Roman"/>
              </a:rPr>
              <a:t>development</a:t>
            </a:r>
            <a:r>
              <a:rPr lang="en-US" dirty="0">
                <a:latin typeface="Avenir-Roman"/>
                <a:cs typeface="Avenir-Roman"/>
              </a:rPr>
              <a:t> </a:t>
            </a:r>
            <a:r>
              <a:rPr lang="en-US" dirty="0" smtClean="0">
                <a:latin typeface="Avenir-Roman"/>
                <a:cs typeface="Avenir-Roman"/>
              </a:rPr>
              <a:t>      </a:t>
            </a:r>
            <a:r>
              <a:rPr sz="1800" spc="-204" dirty="0" smtClean="0">
                <a:latin typeface="Avenir-Roman"/>
                <a:cs typeface="Avenir-Roman"/>
              </a:rPr>
              <a:t>T</a:t>
            </a:r>
            <a:r>
              <a:rPr sz="1800" dirty="0" smtClean="0">
                <a:latin typeface="Avenir-Roman"/>
                <a:cs typeface="Avenir-Roman"/>
              </a:rPr>
              <a:t>ax </a:t>
            </a:r>
            <a:r>
              <a:rPr sz="1800" dirty="0">
                <a:latin typeface="Avenir-Roman"/>
                <a:cs typeface="Avenir-Roman"/>
              </a:rPr>
              <a:t>base </a:t>
            </a:r>
            <a:r>
              <a:rPr sz="1800" dirty="0" smtClean="0">
                <a:latin typeface="Avenir-Roman"/>
                <a:cs typeface="Avenir-Roman"/>
              </a:rPr>
              <a:t>g</a:t>
            </a:r>
            <a:r>
              <a:rPr sz="1800" spc="-35" dirty="0" smtClean="0">
                <a:latin typeface="Avenir-Roman"/>
                <a:cs typeface="Avenir-Roman"/>
              </a:rPr>
              <a:t>r</a:t>
            </a:r>
            <a:r>
              <a:rPr sz="1800" dirty="0" smtClean="0">
                <a:latin typeface="Avenir-Roman"/>
                <a:cs typeface="Avenir-Roman"/>
              </a:rPr>
              <a:t>owth</a:t>
            </a:r>
            <a:endParaRPr sz="1800" dirty="0">
              <a:latin typeface="Avenir-Roman"/>
              <a:cs typeface="Avenir-Roman"/>
            </a:endParaRPr>
          </a:p>
          <a:p>
            <a:pPr marL="2329180" lvl="1" indent="-228600">
              <a:lnSpc>
                <a:spcPct val="100000"/>
              </a:lnSpc>
              <a:spcBef>
                <a:spcPts val="1440"/>
              </a:spcBef>
              <a:buFont typeface="Avenir-Roman"/>
              <a:buChar char="•"/>
              <a:tabLst>
                <a:tab pos="2329180" algn="l"/>
                <a:tab pos="4959350" algn="l"/>
              </a:tabLst>
            </a:pPr>
            <a:r>
              <a:rPr sz="1800" dirty="0">
                <a:latin typeface="Avenir-Roman"/>
                <a:cs typeface="Avenir-Roman"/>
              </a:rPr>
              <a:t>Industry </a:t>
            </a:r>
            <a:r>
              <a:rPr sz="1800" dirty="0" smtClean="0">
                <a:latin typeface="Avenir-Roman"/>
                <a:cs typeface="Avenir-Roman"/>
              </a:rPr>
              <a:t>development</a:t>
            </a:r>
            <a:r>
              <a:rPr lang="en-US" dirty="0">
                <a:latin typeface="Avenir-Roman"/>
                <a:cs typeface="Avenir-Roman"/>
              </a:rPr>
              <a:t> </a:t>
            </a:r>
            <a:r>
              <a:rPr lang="en-US" dirty="0" smtClean="0">
                <a:latin typeface="Avenir-Roman"/>
                <a:cs typeface="Avenir-Roman"/>
              </a:rPr>
              <a:t>      </a:t>
            </a:r>
            <a:r>
              <a:rPr sz="1800" dirty="0" smtClean="0">
                <a:latin typeface="Avenir-Roman"/>
                <a:cs typeface="Avenir-Roman"/>
              </a:rPr>
              <a:t>Job </a:t>
            </a:r>
            <a:r>
              <a:rPr sz="1800" dirty="0">
                <a:latin typeface="Avenir-Roman"/>
                <a:cs typeface="Avenir-Roman"/>
              </a:rPr>
              <a:t>c</a:t>
            </a:r>
            <a:r>
              <a:rPr sz="1800" spc="-35" dirty="0">
                <a:latin typeface="Avenir-Roman"/>
                <a:cs typeface="Avenir-Roman"/>
              </a:rPr>
              <a:t>r</a:t>
            </a:r>
            <a:r>
              <a:rPr sz="1800" dirty="0">
                <a:latin typeface="Avenir-Roman"/>
                <a:cs typeface="Avenir-Roman"/>
              </a:rPr>
              <a:t>eation (</a:t>
            </a:r>
            <a:r>
              <a:rPr sz="1800" spc="-85" dirty="0">
                <a:latin typeface="Avenir-Roman"/>
                <a:cs typeface="Avenir-Roman"/>
              </a:rPr>
              <a:t>W</a:t>
            </a:r>
            <a:r>
              <a:rPr sz="1800" dirty="0">
                <a:latin typeface="Avenir-Roman"/>
                <a:cs typeface="Avenir-Roman"/>
              </a:rPr>
              <a:t>eber et. al </a:t>
            </a:r>
            <a:r>
              <a:rPr sz="1800" dirty="0" smtClean="0">
                <a:latin typeface="Avenir-Roman"/>
                <a:cs typeface="Avenir-Roman"/>
              </a:rPr>
              <a:t>200</a:t>
            </a:r>
            <a:r>
              <a:rPr lang="en-US" sz="1800" dirty="0" smtClean="0">
                <a:latin typeface="Avenir-Roman"/>
                <a:cs typeface="Avenir-Roman"/>
              </a:rPr>
              <a:t>3a</a:t>
            </a:r>
            <a:r>
              <a:rPr sz="1800" dirty="0" smtClean="0">
                <a:latin typeface="Avenir-Roman"/>
                <a:cs typeface="Avenir-Roman"/>
              </a:rPr>
              <a:t>)</a:t>
            </a:r>
            <a:endParaRPr sz="1800" dirty="0">
              <a:latin typeface="Avenir-Roman"/>
              <a:cs typeface="Avenir-Roman"/>
            </a:endParaRPr>
          </a:p>
          <a:p>
            <a:pPr marL="1871980" marR="452120" indent="-228600">
              <a:lnSpc>
                <a:spcPct val="166700"/>
              </a:lnSpc>
              <a:buFont typeface="Avenir Heavy"/>
              <a:buChar char="•"/>
              <a:tabLst>
                <a:tab pos="1871980" algn="l"/>
              </a:tabLst>
            </a:pPr>
            <a:r>
              <a:rPr sz="1800" dirty="0" smtClean="0">
                <a:latin typeface="Avenir Heavy"/>
                <a:cs typeface="Avenir Heavy"/>
              </a:rPr>
              <a:t>Reporting</a:t>
            </a:r>
            <a:r>
              <a:rPr lang="en-US" sz="1800" dirty="0" smtClean="0">
                <a:latin typeface="Avenir Heavy"/>
                <a:cs typeface="Avenir Heavy"/>
              </a:rPr>
              <a:t> and disclosure requirement</a:t>
            </a:r>
            <a:endParaRPr sz="1800" dirty="0">
              <a:latin typeface="Avenir-Roman"/>
              <a:cs typeface="Avenir-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sp>
        <p:nvSpPr>
          <p:cNvPr id="11" name="object 3"/>
          <p:cNvSpPr txBox="1"/>
          <p:nvPr/>
        </p:nvSpPr>
        <p:spPr>
          <a:xfrm>
            <a:off x="444500" y="1447800"/>
            <a:ext cx="54991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Promoting Tax Base Growth vs. Employment</a:t>
            </a:r>
            <a:endParaRPr sz="1800" dirty="0">
              <a:latin typeface="Avenir Next "/>
              <a:cs typeface="Avenir Next "/>
            </a:endParaRPr>
          </a:p>
        </p:txBody>
      </p:sp>
      <p:grpSp>
        <p:nvGrpSpPr>
          <p:cNvPr id="15" name="Group 14"/>
          <p:cNvGrpSpPr/>
          <p:nvPr/>
        </p:nvGrpSpPr>
        <p:grpSpPr>
          <a:xfrm>
            <a:off x="5522976" y="4956048"/>
            <a:ext cx="366115" cy="99695"/>
            <a:chOff x="952500" y="2494277"/>
            <a:chExt cx="366115" cy="99695"/>
          </a:xfrm>
        </p:grpSpPr>
        <p:sp>
          <p:nvSpPr>
            <p:cNvPr id="12" name="object 4"/>
            <p:cNvSpPr/>
            <p:nvPr/>
          </p:nvSpPr>
          <p:spPr>
            <a:xfrm>
              <a:off x="952500" y="2535361"/>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13" name="object 5"/>
            <p:cNvSpPr/>
            <p:nvPr/>
          </p:nvSpPr>
          <p:spPr>
            <a:xfrm>
              <a:off x="952500" y="2552303"/>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14" name="object 6"/>
            <p:cNvSpPr/>
            <p:nvPr/>
          </p:nvSpPr>
          <p:spPr>
            <a:xfrm>
              <a:off x="1182090" y="2494277"/>
              <a:ext cx="136525" cy="99695"/>
            </a:xfrm>
            <a:custGeom>
              <a:avLst/>
              <a:gdLst/>
              <a:ahLst/>
              <a:cxnLst/>
              <a:rect l="l" t="t" r="r" b="b"/>
              <a:pathLst>
                <a:path w="136525" h="99694">
                  <a:moveTo>
                    <a:pt x="0" y="0"/>
                  </a:moveTo>
                  <a:lnTo>
                    <a:pt x="48234" y="49555"/>
                  </a:lnTo>
                  <a:lnTo>
                    <a:pt x="0" y="99098"/>
                  </a:lnTo>
                  <a:lnTo>
                    <a:pt x="136169" y="49555"/>
                  </a:lnTo>
                  <a:lnTo>
                    <a:pt x="0" y="0"/>
                  </a:lnTo>
                  <a:close/>
                </a:path>
              </a:pathLst>
            </a:custGeom>
            <a:solidFill>
              <a:srgbClr val="000000"/>
            </a:solidFill>
          </p:spPr>
          <p:txBody>
            <a:bodyPr wrap="square" lIns="0" tIns="0" rIns="0" bIns="0" rtlCol="0"/>
            <a:lstStyle/>
            <a:p>
              <a:endParaRPr/>
            </a:p>
          </p:txBody>
        </p:sp>
      </p:grpSp>
      <p:grpSp>
        <p:nvGrpSpPr>
          <p:cNvPr id="16" name="Group 15"/>
          <p:cNvGrpSpPr/>
          <p:nvPr/>
        </p:nvGrpSpPr>
        <p:grpSpPr>
          <a:xfrm>
            <a:off x="3950208" y="5431536"/>
            <a:ext cx="366115" cy="99695"/>
            <a:chOff x="952500" y="2494277"/>
            <a:chExt cx="366115" cy="99695"/>
          </a:xfrm>
        </p:grpSpPr>
        <p:sp>
          <p:nvSpPr>
            <p:cNvPr id="17" name="object 4"/>
            <p:cNvSpPr/>
            <p:nvPr/>
          </p:nvSpPr>
          <p:spPr>
            <a:xfrm>
              <a:off x="952500" y="2535361"/>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18" name="object 5"/>
            <p:cNvSpPr/>
            <p:nvPr/>
          </p:nvSpPr>
          <p:spPr>
            <a:xfrm>
              <a:off x="952500" y="2552303"/>
              <a:ext cx="278130" cy="0"/>
            </a:xfrm>
            <a:custGeom>
              <a:avLst/>
              <a:gdLst/>
              <a:ahLst/>
              <a:cxnLst/>
              <a:rect l="l" t="t" r="r" b="b"/>
              <a:pathLst>
                <a:path w="278130">
                  <a:moveTo>
                    <a:pt x="0" y="0"/>
                  </a:moveTo>
                  <a:lnTo>
                    <a:pt x="277825" y="0"/>
                  </a:lnTo>
                </a:path>
              </a:pathLst>
            </a:custGeom>
            <a:ln w="8458">
              <a:solidFill>
                <a:srgbClr val="000000"/>
              </a:solidFill>
            </a:ln>
          </p:spPr>
          <p:txBody>
            <a:bodyPr wrap="square" lIns="0" tIns="0" rIns="0" bIns="0" rtlCol="0"/>
            <a:lstStyle/>
            <a:p>
              <a:endParaRPr/>
            </a:p>
          </p:txBody>
        </p:sp>
        <p:sp>
          <p:nvSpPr>
            <p:cNvPr id="19" name="object 6"/>
            <p:cNvSpPr/>
            <p:nvPr/>
          </p:nvSpPr>
          <p:spPr>
            <a:xfrm>
              <a:off x="1182090" y="2494277"/>
              <a:ext cx="136525" cy="99695"/>
            </a:xfrm>
            <a:custGeom>
              <a:avLst/>
              <a:gdLst/>
              <a:ahLst/>
              <a:cxnLst/>
              <a:rect l="l" t="t" r="r" b="b"/>
              <a:pathLst>
                <a:path w="136525" h="99694">
                  <a:moveTo>
                    <a:pt x="0" y="0"/>
                  </a:moveTo>
                  <a:lnTo>
                    <a:pt x="48234" y="49555"/>
                  </a:lnTo>
                  <a:lnTo>
                    <a:pt x="0" y="99098"/>
                  </a:lnTo>
                  <a:lnTo>
                    <a:pt x="136169" y="49555"/>
                  </a:lnTo>
                  <a:lnTo>
                    <a:pt x="0" y="0"/>
                  </a:lnTo>
                  <a:close/>
                </a:path>
              </a:pathLst>
            </a:custGeom>
            <a:solidFill>
              <a:srgbClr val="00000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5956300" cy="276999"/>
          </a:xfrm>
          <a:prstGeom prst="rect">
            <a:avLst/>
          </a:prstGeom>
        </p:spPr>
        <p:txBody>
          <a:bodyPr vert="horz" wrap="square" lIns="0" tIns="0" rIns="0" bIns="0" rtlCol="0">
            <a:spAutoFit/>
          </a:bodyPr>
          <a:lstStyle/>
          <a:p>
            <a:pPr marL="12700">
              <a:lnSpc>
                <a:spcPct val="100000"/>
              </a:lnSpc>
            </a:pPr>
            <a:r>
              <a:rPr sz="1800" b="1" spc="-35" dirty="0">
                <a:solidFill>
                  <a:srgbClr val="FFFFFF"/>
                </a:solidFill>
                <a:latin typeface="Avenir Next "/>
                <a:cs typeface="Avenir Next "/>
              </a:rPr>
              <a:t>F</a:t>
            </a:r>
            <a:r>
              <a:rPr sz="1800" b="1" dirty="0">
                <a:solidFill>
                  <a:srgbClr val="FFFFFF"/>
                </a:solidFill>
                <a:latin typeface="Avenir Next "/>
                <a:cs typeface="Avenir Next "/>
              </a:rPr>
              <a:t>iscal </a:t>
            </a:r>
            <a:r>
              <a:rPr sz="1800" b="1" spc="-80" dirty="0">
                <a:solidFill>
                  <a:srgbClr val="FFFFFF"/>
                </a:solidFill>
                <a:latin typeface="Avenir Next "/>
                <a:cs typeface="Avenir Next "/>
              </a:rPr>
              <a:t>F</a:t>
            </a:r>
            <a:r>
              <a:rPr sz="1800" b="1" spc="-25" dirty="0">
                <a:solidFill>
                  <a:srgbClr val="FFFFFF"/>
                </a:solidFill>
                <a:latin typeface="Avenir Next "/>
                <a:cs typeface="Avenir Next "/>
              </a:rPr>
              <a:t>r</a:t>
            </a:r>
            <a:r>
              <a:rPr sz="1800" b="1" dirty="0">
                <a:solidFill>
                  <a:srgbClr val="FFFFFF"/>
                </a:solidFill>
                <a:latin typeface="Avenir Next "/>
                <a:cs typeface="Avenir Next "/>
              </a:rPr>
              <a:t>agment</a:t>
            </a:r>
            <a:r>
              <a:rPr sz="1800" b="1" spc="-20" dirty="0">
                <a:solidFill>
                  <a:srgbClr val="FFFFFF"/>
                </a:solidFill>
                <a:latin typeface="Avenir Next "/>
                <a:cs typeface="Avenir Next "/>
              </a:rPr>
              <a:t>a</a:t>
            </a:r>
            <a:r>
              <a:rPr sz="1800" b="1" dirty="0">
                <a:solidFill>
                  <a:srgbClr val="FFFFFF"/>
                </a:solidFill>
                <a:latin typeface="Avenir Next "/>
                <a:cs typeface="Avenir Next "/>
              </a:rPr>
              <a:t>tion </a:t>
            </a:r>
            <a:r>
              <a:rPr sz="1800" b="1" spc="-20" dirty="0">
                <a:solidFill>
                  <a:srgbClr val="FFFFFF"/>
                </a:solidFill>
                <a:latin typeface="Avenir Next "/>
                <a:cs typeface="Avenir Next "/>
              </a:rPr>
              <a:t>a</a:t>
            </a:r>
            <a:r>
              <a:rPr sz="1800" b="1" dirty="0">
                <a:solidFill>
                  <a:srgbClr val="FFFFFF"/>
                </a:solidFill>
                <a:latin typeface="Avenir Next "/>
                <a:cs typeface="Avenir Next "/>
              </a:rPr>
              <a:t>t</a:t>
            </a:r>
            <a:r>
              <a:rPr sz="1800" b="1" spc="-35" dirty="0">
                <a:solidFill>
                  <a:srgbClr val="FFFFFF"/>
                </a:solidFill>
                <a:latin typeface="Avenir Next "/>
                <a:cs typeface="Avenir Next "/>
              </a:rPr>
              <a:t> </a:t>
            </a:r>
            <a:r>
              <a:rPr sz="1800" b="1" spc="-80" dirty="0">
                <a:solidFill>
                  <a:srgbClr val="FFFFFF"/>
                </a:solidFill>
                <a:latin typeface="Avenir Next "/>
                <a:cs typeface="Avenir Next "/>
              </a:rPr>
              <a:t>V</a:t>
            </a:r>
            <a:r>
              <a:rPr sz="1800" b="1" dirty="0">
                <a:solidFill>
                  <a:srgbClr val="FFFFFF"/>
                </a:solidFill>
                <a:latin typeface="Avenir Next "/>
                <a:cs typeface="Avenir Next "/>
              </a:rPr>
              <a:t>arious </a:t>
            </a:r>
            <a:r>
              <a:rPr sz="1800" b="1" spc="-35" dirty="0">
                <a:solidFill>
                  <a:srgbClr val="FFFFFF"/>
                </a:solidFill>
                <a:latin typeface="Avenir Next "/>
                <a:cs typeface="Avenir Next "/>
              </a:rPr>
              <a:t>L</a:t>
            </a:r>
            <a:r>
              <a:rPr sz="1800" b="1" dirty="0">
                <a:solidFill>
                  <a:srgbClr val="FFFFFF"/>
                </a:solidFill>
                <a:latin typeface="Avenir Next "/>
                <a:cs typeface="Avenir Next "/>
              </a:rPr>
              <a:t>evels</a:t>
            </a:r>
            <a:endParaRPr sz="1800" dirty="0">
              <a:latin typeface="Avenir Next "/>
              <a:cs typeface="Avenir Next "/>
            </a:endParaRPr>
          </a:p>
        </p:txBody>
      </p:sp>
      <p:sp>
        <p:nvSpPr>
          <p:cNvPr id="3" name="object 3"/>
          <p:cNvSpPr txBox="1"/>
          <p:nvPr/>
        </p:nvSpPr>
        <p:spPr>
          <a:xfrm>
            <a:off x="944879" y="2139696"/>
            <a:ext cx="8125969" cy="3554819"/>
          </a:xfrm>
          <a:prstGeom prst="rect">
            <a:avLst/>
          </a:prstGeom>
        </p:spPr>
        <p:txBody>
          <a:bodyPr vert="horz" wrap="square" lIns="0" tIns="0" rIns="0" bIns="0" rtlCol="0">
            <a:spAutoFit/>
          </a:bodyPr>
          <a:lstStyle/>
          <a:p>
            <a:pPr marL="241300" marR="1346835" indent="-228600">
              <a:spcAft>
                <a:spcPts val="300"/>
              </a:spcAft>
              <a:buFont typeface="Avenir-Roman"/>
              <a:buChar char="•"/>
              <a:tabLst>
                <a:tab pos="241300" algn="l"/>
              </a:tabLst>
            </a:pPr>
            <a:r>
              <a:rPr lang="en-US" sz="1800" dirty="0" smtClean="0">
                <a:latin typeface="Avenir-Roman"/>
                <a:cs typeface="Avenir-Roman"/>
              </a:rPr>
              <a:t>Process of developing tax capture authority: representative of decentralization from the state level, to the municipal level, to the authority level. </a:t>
            </a:r>
          </a:p>
          <a:p>
            <a:pPr marL="241300" marR="1346835" indent="-228600">
              <a:spcAft>
                <a:spcPts val="300"/>
              </a:spcAft>
              <a:buFont typeface="Avenir-Roman"/>
              <a:buChar char="•"/>
              <a:tabLst>
                <a:tab pos="241300" algn="l"/>
              </a:tabLst>
            </a:pPr>
            <a:endParaRPr lang="en-US" sz="1800" dirty="0" smtClean="0">
              <a:latin typeface="Avenir-Roman"/>
              <a:cs typeface="Avenir-Roman"/>
            </a:endParaRPr>
          </a:p>
          <a:p>
            <a:pPr marL="241300" marR="1346835" indent="-228600">
              <a:spcAft>
                <a:spcPts val="300"/>
              </a:spcAft>
              <a:buFont typeface="Avenir-Roman"/>
              <a:buChar char="•"/>
              <a:tabLst>
                <a:tab pos="241300" algn="l"/>
              </a:tabLst>
            </a:pPr>
            <a:r>
              <a:rPr sz="1800" dirty="0" smtClean="0">
                <a:latin typeface="Avenir-Roman"/>
                <a:cs typeface="Avenir-Roman"/>
              </a:rPr>
              <a:t>Decentralized </a:t>
            </a:r>
            <a:r>
              <a:rPr lang="en-US" sz="1800" dirty="0" smtClean="0">
                <a:latin typeface="Avenir-Roman"/>
                <a:cs typeface="Avenir-Roman"/>
              </a:rPr>
              <a:t>fiscal responsibility from state to local level: once municipality approves authority creation and its boundaries, the authority has power without oversight </a:t>
            </a:r>
            <a:r>
              <a:rPr sz="1800" dirty="0" smtClean="0">
                <a:latin typeface="Avenir-Roman"/>
                <a:cs typeface="Avenir-Roman"/>
              </a:rPr>
              <a:t>(</a:t>
            </a:r>
            <a:r>
              <a:rPr sz="1800" dirty="0">
                <a:latin typeface="Avenir-Roman"/>
                <a:cs typeface="Avenir-Roman"/>
              </a:rPr>
              <a:t>Bri</a:t>
            </a:r>
            <a:r>
              <a:rPr sz="1800" spc="-35" dirty="0">
                <a:latin typeface="Avenir-Roman"/>
                <a:cs typeface="Avenir-Roman"/>
              </a:rPr>
              <a:t>f</a:t>
            </a:r>
            <a:r>
              <a:rPr sz="1800" dirty="0">
                <a:latin typeface="Avenir-Roman"/>
                <a:cs typeface="Avenir-Roman"/>
              </a:rPr>
              <a:t>fault 2010</a:t>
            </a:r>
            <a:r>
              <a:rPr sz="1800" dirty="0" smtClean="0">
                <a:latin typeface="Avenir-Roman"/>
                <a:cs typeface="Avenir-Roman"/>
              </a:rPr>
              <a:t>)</a:t>
            </a:r>
            <a:r>
              <a:rPr lang="en-US" sz="1800" dirty="0" smtClean="0">
                <a:latin typeface="Avenir-Roman"/>
                <a:cs typeface="Avenir-Roman"/>
              </a:rPr>
              <a:t>.</a:t>
            </a:r>
          </a:p>
          <a:p>
            <a:pPr marL="241300" marR="1346835" indent="-228600">
              <a:spcAft>
                <a:spcPts val="300"/>
              </a:spcAft>
              <a:buFont typeface="Avenir-Roman"/>
              <a:buChar char="•"/>
              <a:tabLst>
                <a:tab pos="241300" algn="l"/>
              </a:tabLst>
            </a:pPr>
            <a:endParaRPr sz="1800" dirty="0">
              <a:latin typeface="Avenir-Roman"/>
              <a:cs typeface="Avenir-Roman"/>
            </a:endParaRPr>
          </a:p>
          <a:p>
            <a:pPr marL="241300" marR="1393190" indent="-228600">
              <a:spcAft>
                <a:spcPts val="300"/>
              </a:spcAft>
              <a:buFont typeface="Avenir-Roman"/>
              <a:buChar char="•"/>
              <a:tabLst>
                <a:tab pos="241300" algn="l"/>
              </a:tabLst>
            </a:pPr>
            <a:r>
              <a:rPr lang="en-US" sz="1800" dirty="0" smtClean="0">
                <a:latin typeface="Avenir-Roman"/>
                <a:cs typeface="Avenir-Roman"/>
              </a:rPr>
              <a:t>Reporting of consolidated balance sheet at the local level.</a:t>
            </a:r>
          </a:p>
          <a:p>
            <a:pPr marL="241300" marR="1393190" indent="-228600">
              <a:spcAft>
                <a:spcPts val="300"/>
              </a:spcAft>
              <a:buFont typeface="Avenir-Roman"/>
              <a:buChar char="•"/>
              <a:tabLst>
                <a:tab pos="241300" algn="l"/>
              </a:tabLst>
            </a:pPr>
            <a:endParaRPr lang="en-US" sz="1800" dirty="0" smtClean="0">
              <a:latin typeface="Avenir-Roman"/>
              <a:cs typeface="Avenir-Roman"/>
            </a:endParaRPr>
          </a:p>
          <a:p>
            <a:pPr marL="241300" marR="1393190" indent="-228600">
              <a:spcAft>
                <a:spcPts val="300"/>
              </a:spcAft>
              <a:buFont typeface="Avenir-Roman"/>
              <a:buChar char="•"/>
              <a:tabLst>
                <a:tab pos="241300" algn="l"/>
              </a:tabLst>
            </a:pPr>
            <a:r>
              <a:rPr sz="1800" dirty="0" smtClean="0">
                <a:latin typeface="Avenir-Roman"/>
                <a:cs typeface="Avenir-Roman"/>
              </a:rPr>
              <a:t>B</a:t>
            </a:r>
            <a:r>
              <a:rPr sz="1800" spc="-35" dirty="0" smtClean="0">
                <a:latin typeface="Avenir-Roman"/>
                <a:cs typeface="Avenir-Roman"/>
              </a:rPr>
              <a:t>r</a:t>
            </a:r>
            <a:r>
              <a:rPr sz="1800" dirty="0" smtClean="0">
                <a:latin typeface="Avenir-Roman"/>
                <a:cs typeface="Avenir-Roman"/>
              </a:rPr>
              <a:t>oadened </a:t>
            </a:r>
            <a:r>
              <a:rPr sz="1800" spc="-35" dirty="0">
                <a:latin typeface="Avenir-Roman"/>
                <a:cs typeface="Avenir-Roman"/>
              </a:rPr>
              <a:t>r</a:t>
            </a:r>
            <a:r>
              <a:rPr sz="1800" dirty="0">
                <a:latin typeface="Avenir-Roman"/>
                <a:cs typeface="Avenir-Roman"/>
              </a:rPr>
              <a:t>ole of private </a:t>
            </a:r>
            <a:r>
              <a:rPr sz="1800" spc="-35" dirty="0">
                <a:latin typeface="Avenir-Roman"/>
                <a:cs typeface="Avenir-Roman"/>
              </a:rPr>
              <a:t>r</a:t>
            </a:r>
            <a:r>
              <a:rPr sz="1800" dirty="0">
                <a:latin typeface="Avenir-Roman"/>
                <a:cs typeface="Avenir-Roman"/>
              </a:rPr>
              <a:t>eal estate consultants (</a:t>
            </a:r>
            <a:r>
              <a:rPr sz="1800" spc="-85" dirty="0">
                <a:latin typeface="Avenir-Roman"/>
                <a:cs typeface="Avenir-Roman"/>
              </a:rPr>
              <a:t>W</a:t>
            </a:r>
            <a:r>
              <a:rPr sz="1800" dirty="0">
                <a:latin typeface="Avenir-Roman"/>
                <a:cs typeface="Avenir-Roman"/>
              </a:rPr>
              <a:t>eber and O’Neill-Kohl 2013</a:t>
            </a:r>
            <a:r>
              <a:rPr sz="1800" dirty="0" smtClean="0">
                <a:latin typeface="Avenir-Roman"/>
                <a:cs typeface="Avenir-Roman"/>
              </a:rPr>
              <a:t>)</a:t>
            </a:r>
            <a:r>
              <a:rPr lang="en-US" sz="1800" dirty="0" smtClean="0">
                <a:latin typeface="Avenir-Roman"/>
                <a:cs typeface="Avenir-Roman"/>
              </a:rPr>
              <a:t>.</a:t>
            </a:r>
            <a:endParaRPr sz="1800" dirty="0">
              <a:latin typeface="Avenir-Roman"/>
              <a:cs typeface="Avenir-Roman"/>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6337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Accountabilit</a:t>
            </a:r>
            <a:r>
              <a:rPr sz="1800" b="1" spc="-65" dirty="0">
                <a:solidFill>
                  <a:srgbClr val="FFFFFF"/>
                </a:solidFill>
                <a:latin typeface="Avenir Next "/>
                <a:cs typeface="Avenir Next "/>
              </a:rPr>
              <a:t>y</a:t>
            </a:r>
            <a:r>
              <a:rPr sz="1800" b="1" dirty="0">
                <a:solidFill>
                  <a:srgbClr val="FFFFFF"/>
                </a:solidFill>
                <a:latin typeface="Avenir Next "/>
                <a:cs typeface="Avenir Next "/>
              </a:rPr>
              <a:t>,</a:t>
            </a:r>
            <a:r>
              <a:rPr sz="1800" b="1" spc="-55" dirty="0">
                <a:solidFill>
                  <a:srgbClr val="FFFFFF"/>
                </a:solidFill>
                <a:latin typeface="Avenir Next "/>
                <a:cs typeface="Avenir Next "/>
              </a:rPr>
              <a:t> </a:t>
            </a:r>
            <a:r>
              <a:rPr sz="1800" b="1" dirty="0">
                <a:solidFill>
                  <a:srgbClr val="FFFFFF"/>
                </a:solidFill>
                <a:latin typeface="Avenir Next "/>
                <a:cs typeface="Avenir Next "/>
              </a:rPr>
              <a:t>Governance,</a:t>
            </a:r>
            <a:r>
              <a:rPr sz="1800" b="1" spc="-55" dirty="0">
                <a:solidFill>
                  <a:srgbClr val="FFFFFF"/>
                </a:solidFill>
                <a:latin typeface="Avenir Next "/>
                <a:cs typeface="Avenir Next "/>
              </a:rPr>
              <a:t> </a:t>
            </a:r>
            <a:r>
              <a:rPr sz="1800" b="1" dirty="0">
                <a:solidFill>
                  <a:srgbClr val="FFFFFF"/>
                </a:solidFill>
                <a:latin typeface="Avenir Next "/>
                <a:cs typeface="Avenir Next "/>
              </a:rPr>
              <a:t>and </a:t>
            </a:r>
            <a:r>
              <a:rPr sz="1800" b="1" spc="-25" dirty="0">
                <a:solidFill>
                  <a:srgbClr val="FFFFFF"/>
                </a:solidFill>
                <a:latin typeface="Avenir Next "/>
                <a:cs typeface="Avenir Next "/>
              </a:rPr>
              <a:t>R</a:t>
            </a:r>
            <a:r>
              <a:rPr sz="1800" b="1" dirty="0">
                <a:solidFill>
                  <a:srgbClr val="FFFFFF"/>
                </a:solidFill>
                <a:latin typeface="Avenir Next "/>
                <a:cs typeface="Avenir Next "/>
              </a:rPr>
              <a:t>epo</a:t>
            </a:r>
            <a:r>
              <a:rPr sz="1800" b="1" spc="-25" dirty="0">
                <a:solidFill>
                  <a:srgbClr val="FFFFFF"/>
                </a:solidFill>
                <a:latin typeface="Avenir Next "/>
                <a:cs typeface="Avenir Next "/>
              </a:rPr>
              <a:t>r</a:t>
            </a:r>
            <a:r>
              <a:rPr sz="1800" b="1" dirty="0">
                <a:solidFill>
                  <a:srgbClr val="FFFFFF"/>
                </a:solidFill>
                <a:latin typeface="Avenir Next "/>
                <a:cs typeface="Avenir Next "/>
              </a:rPr>
              <a:t>ting</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Cur</a:t>
            </a:r>
            <a:r>
              <a:rPr spc="-45" dirty="0"/>
              <a:t>r</a:t>
            </a:r>
            <a:r>
              <a:rPr dirty="0"/>
              <a:t>ent Challenges to</a:t>
            </a:r>
            <a:r>
              <a:rPr spc="-60" dirty="0"/>
              <a:t> </a:t>
            </a:r>
            <a:r>
              <a:rPr spc="-235" dirty="0"/>
              <a:t>T</a:t>
            </a:r>
            <a:r>
              <a:rPr dirty="0"/>
              <a:t>ax Inc</a:t>
            </a:r>
            <a:r>
              <a:rPr spc="-45" dirty="0"/>
              <a:t>r</a:t>
            </a:r>
            <a:r>
              <a:rPr dirty="0"/>
              <a:t>ement </a:t>
            </a:r>
            <a:r>
              <a:rPr spc="-45" dirty="0"/>
              <a:t>F</a:t>
            </a:r>
            <a:r>
              <a:rPr dirty="0"/>
              <a:t>inancing</a:t>
            </a:r>
          </a:p>
        </p:txBody>
      </p:sp>
      <p:sp>
        <p:nvSpPr>
          <p:cNvPr id="4" name="object 4"/>
          <p:cNvSpPr txBox="1"/>
          <p:nvPr/>
        </p:nvSpPr>
        <p:spPr>
          <a:xfrm>
            <a:off x="851197" y="1956816"/>
            <a:ext cx="7863840" cy="3516347"/>
          </a:xfrm>
          <a:prstGeom prst="rect">
            <a:avLst/>
          </a:prstGeom>
        </p:spPr>
        <p:txBody>
          <a:bodyPr vert="horz" wrap="square" lIns="0" tIns="0" rIns="0" bIns="0" rtlCol="0">
            <a:spAutoFit/>
          </a:bodyPr>
          <a:lstStyle/>
          <a:p>
            <a:pPr marL="241300" marR="51435" indent="-228600">
              <a:spcBef>
                <a:spcPts val="300"/>
              </a:spcBef>
              <a:buFont typeface="Avenir-Roman"/>
              <a:buChar char="•"/>
              <a:tabLst>
                <a:tab pos="241300" algn="l"/>
              </a:tabLst>
            </a:pPr>
            <a:r>
              <a:rPr sz="1800" dirty="0">
                <a:latin typeface="Avenir-Roman"/>
                <a:cs typeface="Avenir-Roman"/>
              </a:rPr>
              <a:t>Dual character of TIFs </a:t>
            </a:r>
            <a:r>
              <a:rPr sz="1800" spc="-10" dirty="0">
                <a:latin typeface="Avenir-Roman"/>
                <a:cs typeface="Avenir-Roman"/>
              </a:rPr>
              <a:t>(financial</a:t>
            </a:r>
            <a:r>
              <a:rPr sz="1800" dirty="0">
                <a:latin typeface="Avenir-Roman"/>
                <a:cs typeface="Avenir-Roman"/>
              </a:rPr>
              <a:t> instrument and economic tool) </a:t>
            </a:r>
            <a:r>
              <a:rPr sz="1800" spc="-35" dirty="0">
                <a:latin typeface="Avenir-Roman"/>
                <a:cs typeface="Avenir-Roman"/>
              </a:rPr>
              <a:t>r</a:t>
            </a:r>
            <a:r>
              <a:rPr sz="1800" dirty="0">
                <a:latin typeface="Avenir-Roman"/>
                <a:cs typeface="Avenir-Roman"/>
              </a:rPr>
              <a:t>equi</a:t>
            </a:r>
            <a:r>
              <a:rPr sz="1800" spc="-35" dirty="0">
                <a:latin typeface="Avenir-Roman"/>
                <a:cs typeface="Avenir-Roman"/>
              </a:rPr>
              <a:t>r</a:t>
            </a:r>
            <a:r>
              <a:rPr sz="1800" dirty="0">
                <a:latin typeface="Avenir-Roman"/>
                <a:cs typeface="Avenir-Roman"/>
              </a:rPr>
              <a:t>es st</a:t>
            </a:r>
            <a:r>
              <a:rPr sz="1800" spc="-35" dirty="0">
                <a:latin typeface="Avenir-Roman"/>
                <a:cs typeface="Avenir-Roman"/>
              </a:rPr>
              <a:t>r</a:t>
            </a:r>
            <a:r>
              <a:rPr sz="1800" dirty="0">
                <a:latin typeface="Avenir-Roman"/>
                <a:cs typeface="Avenir-Roman"/>
              </a:rPr>
              <a:t>ong </a:t>
            </a:r>
            <a:r>
              <a:rPr sz="1800" spc="-35" dirty="0">
                <a:latin typeface="Avenir-Roman"/>
                <a:cs typeface="Avenir-Roman"/>
              </a:rPr>
              <a:t>r</a:t>
            </a:r>
            <a:r>
              <a:rPr sz="1800" dirty="0">
                <a:latin typeface="Avenir-Roman"/>
                <a:cs typeface="Avenir-Roman"/>
              </a:rPr>
              <a:t>egulatory oversight </a:t>
            </a:r>
            <a:r>
              <a:rPr lang="en-US" sz="1800" dirty="0" smtClean="0">
                <a:latin typeface="Avenir-Roman"/>
                <a:cs typeface="Avenir-Roman"/>
              </a:rPr>
              <a:t>that is </a:t>
            </a:r>
            <a:r>
              <a:rPr lang="en-US" sz="1800" i="1" dirty="0" smtClean="0">
                <a:latin typeface="Avenir-Roman"/>
                <a:cs typeface="Avenir-Roman"/>
              </a:rPr>
              <a:t>broad</a:t>
            </a:r>
            <a:r>
              <a:rPr lang="en-US" sz="1800" dirty="0" smtClean="0">
                <a:latin typeface="Avenir-Roman"/>
                <a:cs typeface="Avenir-Roman"/>
              </a:rPr>
              <a:t> and </a:t>
            </a:r>
            <a:r>
              <a:rPr lang="en-US" sz="1800" i="1" dirty="0" smtClean="0">
                <a:latin typeface="Avenir-Roman"/>
                <a:cs typeface="Avenir-Roman"/>
              </a:rPr>
              <a:t>deep</a:t>
            </a:r>
            <a:r>
              <a:rPr lang="en-US" sz="1800" dirty="0" smtClean="0">
                <a:latin typeface="Avenir-Roman"/>
                <a:cs typeface="Avenir-Roman"/>
              </a:rPr>
              <a:t>:</a:t>
            </a:r>
          </a:p>
          <a:p>
            <a:pPr marL="241300" marR="51435" indent="-228600">
              <a:spcBef>
                <a:spcPts val="300"/>
              </a:spcBef>
              <a:buFont typeface="Avenir-Roman"/>
              <a:buChar char="•"/>
              <a:tabLst>
                <a:tab pos="241300" algn="l"/>
              </a:tabLst>
            </a:pPr>
            <a:endParaRPr lang="en-US" sz="1800" dirty="0" smtClean="0">
              <a:latin typeface="Avenir-Roman"/>
              <a:cs typeface="Avenir-Roman"/>
            </a:endParaRPr>
          </a:p>
          <a:p>
            <a:pPr marL="698500" marR="51435" lvl="1" indent="-228600">
              <a:buFont typeface="Avenir-Roman"/>
              <a:buChar char="•"/>
              <a:tabLst>
                <a:tab pos="241300" algn="l"/>
              </a:tabLst>
            </a:pPr>
            <a:r>
              <a:rPr lang="en-US" dirty="0" smtClean="0">
                <a:latin typeface="Avenir-Roman"/>
                <a:cs typeface="Avenir-Roman"/>
              </a:rPr>
              <a:t>Encompassing financial stability considerations</a:t>
            </a:r>
          </a:p>
          <a:p>
            <a:pPr marL="698500" marR="51435" lvl="1" indent="-228600">
              <a:buFont typeface="Avenir-Roman"/>
              <a:buChar char="•"/>
              <a:tabLst>
                <a:tab pos="241300" algn="l"/>
              </a:tabLst>
            </a:pPr>
            <a:r>
              <a:rPr lang="en-US" dirty="0" smtClean="0">
                <a:latin typeface="Avenir-Roman"/>
                <a:cs typeface="Avenir-Roman"/>
              </a:rPr>
              <a:t>Meeting requirements stipulated in the uniform reporting format for financial statements for local governments </a:t>
            </a:r>
            <a:r>
              <a:rPr dirty="0" smtClean="0">
                <a:latin typeface="Avenir-Roman"/>
                <a:cs typeface="Avenir-Roman"/>
              </a:rPr>
              <a:t>(GASB </a:t>
            </a:r>
            <a:r>
              <a:rPr dirty="0">
                <a:latin typeface="Avenir-Roman"/>
                <a:cs typeface="Avenir-Roman"/>
              </a:rPr>
              <a:t>1999</a:t>
            </a:r>
            <a:r>
              <a:rPr dirty="0" smtClean="0">
                <a:latin typeface="Avenir-Roman"/>
                <a:cs typeface="Avenir-Roman"/>
              </a:rPr>
              <a:t>)</a:t>
            </a:r>
            <a:endParaRPr lang="en-US" dirty="0" smtClean="0">
              <a:latin typeface="Avenir-Roman"/>
              <a:cs typeface="Avenir-Roman"/>
            </a:endParaRPr>
          </a:p>
          <a:p>
            <a:pPr marL="698500" marR="51435" lvl="1" indent="-228600">
              <a:buFont typeface="Avenir-Roman"/>
              <a:buChar char="•"/>
              <a:tabLst>
                <a:tab pos="241300" algn="l"/>
              </a:tabLst>
            </a:pPr>
            <a:endParaRPr dirty="0">
              <a:latin typeface="Avenir-Roman"/>
              <a:cs typeface="Avenir-Roman"/>
            </a:endParaRPr>
          </a:p>
          <a:p>
            <a:pPr marL="241300" indent="-228600">
              <a:lnSpc>
                <a:spcPct val="100000"/>
              </a:lnSpc>
              <a:spcBef>
                <a:spcPts val="300"/>
              </a:spcBef>
              <a:buFont typeface="Avenir-Roman"/>
              <a:buChar char="•"/>
              <a:tabLst>
                <a:tab pos="241300" algn="l"/>
              </a:tabLst>
            </a:pPr>
            <a:r>
              <a:rPr lang="en-US" sz="1800" dirty="0" smtClean="0">
                <a:latin typeface="Avenir-Roman"/>
                <a:cs typeface="Avenir-Roman"/>
              </a:rPr>
              <a:t>To date: there is no broad regulatory treatment of TIFs nor concern for its implementation</a:t>
            </a:r>
          </a:p>
          <a:p>
            <a:pPr marL="241300" indent="-228600">
              <a:lnSpc>
                <a:spcPct val="100000"/>
              </a:lnSpc>
              <a:spcBef>
                <a:spcPts val="300"/>
              </a:spcBef>
              <a:buFont typeface="Avenir-Roman"/>
              <a:buChar char="•"/>
              <a:tabLst>
                <a:tab pos="241300" algn="l"/>
              </a:tabLst>
            </a:pPr>
            <a:r>
              <a:rPr sz="1800" dirty="0" smtClean="0">
                <a:latin typeface="Avenir-Roman"/>
                <a:cs typeface="Avenir-Roman"/>
              </a:rPr>
              <a:t>Minimal </a:t>
            </a:r>
            <a:r>
              <a:rPr sz="1800" dirty="0">
                <a:latin typeface="Avenir-Roman"/>
                <a:cs typeface="Avenir-Roman"/>
              </a:rPr>
              <a:t>information available th</a:t>
            </a:r>
            <a:r>
              <a:rPr sz="1800" spc="-35" dirty="0">
                <a:latin typeface="Avenir-Roman"/>
                <a:cs typeface="Avenir-Roman"/>
              </a:rPr>
              <a:t>r</a:t>
            </a:r>
            <a:r>
              <a:rPr sz="1800" dirty="0">
                <a:latin typeface="Avenir-Roman"/>
                <a:cs typeface="Avenir-Roman"/>
              </a:rPr>
              <a:t>ough </a:t>
            </a:r>
            <a:r>
              <a:rPr sz="1800" spc="-35" dirty="0">
                <a:latin typeface="Avenir-Roman"/>
                <a:cs typeface="Avenir-Roman"/>
              </a:rPr>
              <a:t>r</a:t>
            </a:r>
            <a:r>
              <a:rPr sz="1800" dirty="0">
                <a:latin typeface="Avenir-Roman"/>
                <a:cs typeface="Avenir-Roman"/>
              </a:rPr>
              <a:t>eporting</a:t>
            </a:r>
          </a:p>
          <a:p>
            <a:pPr marL="241300" indent="-228600">
              <a:lnSpc>
                <a:spcPct val="100000"/>
              </a:lnSpc>
              <a:spcBef>
                <a:spcPts val="300"/>
              </a:spcBef>
              <a:buFont typeface="Avenir-Roman"/>
              <a:buChar char="•"/>
              <a:tabLst>
                <a:tab pos="241300" algn="l"/>
              </a:tabLst>
            </a:pPr>
            <a:r>
              <a:rPr sz="1800" dirty="0">
                <a:latin typeface="Avenir-Roman"/>
                <a:cs typeface="Avenir-Roman"/>
              </a:rPr>
              <a:t>Lack of consolidated national </a:t>
            </a:r>
            <a:r>
              <a:rPr sz="1800" spc="-35" dirty="0">
                <a:latin typeface="Avenir-Roman"/>
                <a:cs typeface="Avenir-Roman"/>
              </a:rPr>
              <a:t>r</a:t>
            </a:r>
            <a:r>
              <a:rPr sz="1800" dirty="0">
                <a:latin typeface="Avenir-Roman"/>
                <a:cs typeface="Avenir-Roman"/>
              </a:rPr>
              <a:t>egistry</a:t>
            </a:r>
          </a:p>
          <a:p>
            <a:pPr marL="241300" indent="-228600">
              <a:lnSpc>
                <a:spcPct val="100000"/>
              </a:lnSpc>
              <a:spcBef>
                <a:spcPts val="300"/>
              </a:spcBef>
              <a:buFont typeface="Avenir-Roman"/>
              <a:buChar char="•"/>
              <a:tabLst>
                <a:tab pos="241300" algn="l"/>
              </a:tabLst>
            </a:pPr>
            <a:r>
              <a:rPr sz="1800" dirty="0" smtClean="0">
                <a:latin typeface="Avenir-Roman"/>
                <a:cs typeface="Avenir-Roman"/>
              </a:rPr>
              <a:t>Lac</a:t>
            </a:r>
            <a:r>
              <a:rPr lang="en-US" sz="1800" dirty="0" smtClean="0">
                <a:latin typeface="Avenir-Roman"/>
                <a:cs typeface="Avenir-Roman"/>
              </a:rPr>
              <a:t>k of penalty for neglect in reporting or </a:t>
            </a:r>
            <a:r>
              <a:rPr lang="en-US" dirty="0" smtClean="0">
                <a:latin typeface="Avenir-Roman"/>
                <a:cs typeface="Avenir-Roman"/>
              </a:rPr>
              <a:t>improper</a:t>
            </a:r>
            <a:r>
              <a:rPr lang="en-US" sz="1800" dirty="0" smtClean="0">
                <a:latin typeface="Avenir-Roman"/>
                <a:cs typeface="Avenir-Roman"/>
              </a:rPr>
              <a:t> use</a:t>
            </a: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3276600"/>
            <a:ext cx="66421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TIF </a:t>
            </a:r>
            <a:r>
              <a:rPr sz="1800" b="1" spc="-90" dirty="0">
                <a:solidFill>
                  <a:srgbClr val="FFFFFF"/>
                </a:solidFill>
                <a:latin typeface="Avenir Next "/>
                <a:cs typeface="Avenir Next "/>
              </a:rPr>
              <a:t>F</a:t>
            </a:r>
            <a:r>
              <a:rPr sz="1800" b="1" dirty="0">
                <a:solidFill>
                  <a:srgbClr val="FFFFFF"/>
                </a:solidFill>
                <a:latin typeface="Avenir Next "/>
                <a:cs typeface="Avenir Next "/>
              </a:rPr>
              <a:t>orm</a:t>
            </a:r>
            <a:r>
              <a:rPr sz="1800" b="1" spc="-20" dirty="0">
                <a:solidFill>
                  <a:srgbClr val="FFFFFF"/>
                </a:solidFill>
                <a:latin typeface="Avenir Next "/>
                <a:cs typeface="Avenir Next "/>
              </a:rPr>
              <a:t>a</a:t>
            </a:r>
            <a:r>
              <a:rPr sz="1800" b="1" dirty="0">
                <a:solidFill>
                  <a:srgbClr val="FFFFFF"/>
                </a:solidFill>
                <a:latin typeface="Avenir Next "/>
                <a:cs typeface="Avenir Next "/>
              </a:rPr>
              <a:t>tion,</a:t>
            </a:r>
            <a:r>
              <a:rPr sz="1800" b="1" spc="-55" dirty="0">
                <a:solidFill>
                  <a:srgbClr val="FFFFFF"/>
                </a:solidFill>
                <a:latin typeface="Avenir Next "/>
                <a:cs typeface="Avenir Next "/>
              </a:rPr>
              <a:t> </a:t>
            </a:r>
            <a:r>
              <a:rPr sz="1800" b="1" spc="-25" dirty="0">
                <a:solidFill>
                  <a:srgbClr val="FFFFFF"/>
                </a:solidFill>
                <a:latin typeface="Avenir Next "/>
                <a:cs typeface="Avenir Next "/>
              </a:rPr>
              <a:t>R</a:t>
            </a:r>
            <a:r>
              <a:rPr sz="1800" b="1" dirty="0">
                <a:solidFill>
                  <a:srgbClr val="FFFFFF"/>
                </a:solidFill>
                <a:latin typeface="Avenir Next "/>
                <a:cs typeface="Avenir Next "/>
              </a:rPr>
              <a:t>epo</a:t>
            </a:r>
            <a:r>
              <a:rPr sz="1800" b="1" spc="-25" dirty="0">
                <a:solidFill>
                  <a:srgbClr val="FFFFFF"/>
                </a:solidFill>
                <a:latin typeface="Avenir Next "/>
                <a:cs typeface="Avenir Next "/>
              </a:rPr>
              <a:t>r</a:t>
            </a:r>
            <a:r>
              <a:rPr sz="1800" b="1" dirty="0">
                <a:solidFill>
                  <a:srgbClr val="FFFFFF"/>
                </a:solidFill>
                <a:latin typeface="Avenir Next "/>
                <a:cs typeface="Avenir Next "/>
              </a:rPr>
              <a:t>ting and Governance</a:t>
            </a:r>
            <a:endParaRPr sz="1800" dirty="0">
              <a:latin typeface="Avenir Next "/>
              <a:cs typeface="Avenir Next "/>
            </a:endParaRPr>
          </a:p>
        </p:txBody>
      </p:sp>
      <p:sp>
        <p:nvSpPr>
          <p:cNvPr id="5" name="object 5"/>
          <p:cNvSpPr txBox="1"/>
          <p:nvPr/>
        </p:nvSpPr>
        <p:spPr>
          <a:xfrm>
            <a:off x="444500" y="2743200"/>
            <a:ext cx="43561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TIF Districts </a:t>
            </a:r>
            <a:r>
              <a:rPr sz="2400" b="1" dirty="0" smtClean="0">
                <a:solidFill>
                  <a:srgbClr val="FFFFFF"/>
                </a:solidFill>
                <a:latin typeface="Avenir Next "/>
                <a:cs typeface="Avenir Next "/>
              </a:rPr>
              <a:t>in</a:t>
            </a:r>
            <a:r>
              <a:rPr lang="en-US" sz="2400" b="1" dirty="0" smtClean="0">
                <a:solidFill>
                  <a:srgbClr val="FFFFFF"/>
                </a:solidFill>
                <a:latin typeface="Avenir Next "/>
                <a:cs typeface="Avenir Next "/>
              </a:rPr>
              <a:t> Michigan</a:t>
            </a:r>
            <a:endParaRPr sz="2400" dirty="0">
              <a:latin typeface="Avenir Next "/>
              <a:cs typeface="Avenir Next "/>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444500" y="1447800"/>
            <a:ext cx="5575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Cur</a:t>
            </a:r>
            <a:r>
              <a:rPr sz="1800" b="1" spc="-35" dirty="0">
                <a:solidFill>
                  <a:srgbClr val="FFFFFF"/>
                </a:solidFill>
                <a:latin typeface="Avenir Next "/>
                <a:cs typeface="Avenir Next "/>
              </a:rPr>
              <a:t>r</a:t>
            </a:r>
            <a:r>
              <a:rPr sz="1800" b="1" dirty="0">
                <a:solidFill>
                  <a:srgbClr val="FFFFFF"/>
                </a:solidFill>
                <a:latin typeface="Avenir Next "/>
                <a:cs typeface="Avenir Next "/>
              </a:rPr>
              <a:t>ent </a:t>
            </a:r>
            <a:r>
              <a:rPr sz="1800" b="1" spc="-35" dirty="0">
                <a:solidFill>
                  <a:srgbClr val="FFFFFF"/>
                </a:solidFill>
                <a:latin typeface="Avenir Next "/>
                <a:cs typeface="Avenir Next "/>
              </a:rPr>
              <a:t>F</a:t>
            </a:r>
            <a:r>
              <a:rPr sz="1800" b="1" dirty="0">
                <a:solidFill>
                  <a:srgbClr val="FFFFFF"/>
                </a:solidFill>
                <a:latin typeface="Avenir Next "/>
                <a:cs typeface="Avenir Next "/>
              </a:rPr>
              <a:t>inancial </a:t>
            </a:r>
            <a:r>
              <a:rPr sz="1800" b="1" spc="-15" dirty="0">
                <a:solidFill>
                  <a:srgbClr val="FFFFFF"/>
                </a:solidFill>
                <a:latin typeface="Avenir Next "/>
                <a:cs typeface="Avenir Next "/>
              </a:rPr>
              <a:t>S</a:t>
            </a:r>
            <a:r>
              <a:rPr sz="1800" b="1" dirty="0">
                <a:solidFill>
                  <a:srgbClr val="FFFFFF"/>
                </a:solidFill>
                <a:latin typeface="Avenir Next "/>
                <a:cs typeface="Avenir Next "/>
              </a:rPr>
              <a:t>t</a:t>
            </a:r>
            <a:r>
              <a:rPr sz="1800" b="1" spc="-20" dirty="0">
                <a:solidFill>
                  <a:srgbClr val="FFFFFF"/>
                </a:solidFill>
                <a:latin typeface="Avenir Next "/>
                <a:cs typeface="Avenir Next "/>
              </a:rPr>
              <a:t>a</a:t>
            </a:r>
            <a:r>
              <a:rPr sz="1800" b="1" dirty="0">
                <a:solidFill>
                  <a:srgbClr val="FFFFFF"/>
                </a:solidFill>
                <a:latin typeface="Avenir Next "/>
                <a:cs typeface="Avenir Next "/>
              </a:rPr>
              <a:t>te of</a:t>
            </a:r>
            <a:r>
              <a:rPr sz="1800" b="1" spc="-5" dirty="0">
                <a:solidFill>
                  <a:srgbClr val="FFFFFF"/>
                </a:solidFill>
                <a:latin typeface="Avenir Next "/>
                <a:cs typeface="Avenir Next "/>
              </a:rPr>
              <a:t> </a:t>
            </a:r>
            <a:r>
              <a:rPr sz="1800" b="1" dirty="0">
                <a:solidFill>
                  <a:srgbClr val="FFFFFF"/>
                </a:solidFill>
                <a:latin typeface="Avenir Next "/>
                <a:cs typeface="Avenir Next "/>
              </a:rPr>
              <a:t>TIFs</a:t>
            </a:r>
            <a:endParaRPr sz="1800" dirty="0">
              <a:latin typeface="Avenir Next "/>
              <a:cs typeface="Avenir Next "/>
            </a:endParaRPr>
          </a:p>
        </p:txBody>
      </p:sp>
      <p:sp>
        <p:nvSpPr>
          <p:cNvPr id="4" name="object 4"/>
          <p:cNvSpPr txBox="1"/>
          <p:nvPr/>
        </p:nvSpPr>
        <p:spPr>
          <a:xfrm>
            <a:off x="914400" y="2322576"/>
            <a:ext cx="7594600" cy="3046988"/>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lang="en-US" sz="1800" dirty="0" smtClean="0">
                <a:latin typeface="Avenir-Roman"/>
                <a:cs typeface="Avenir-Roman"/>
              </a:rPr>
              <a:t>According to the Department of Treasury’s Executive Budget Appendix on Tax Credits, Deductions, and Exemptions for Fiscal Years 2014 and 2015, tax capture authorities are expected to capture</a:t>
            </a:r>
          </a:p>
          <a:p>
            <a:pPr marL="698500" lvl="1" indent="-228600">
              <a:buFont typeface="Avenir-Roman"/>
              <a:buChar char="•"/>
              <a:tabLst>
                <a:tab pos="241300" algn="l"/>
              </a:tabLst>
            </a:pPr>
            <a:endParaRPr lang="en-US" dirty="0">
              <a:latin typeface="Avenir-Roman"/>
              <a:cs typeface="Avenir-Roman"/>
            </a:endParaRPr>
          </a:p>
          <a:p>
            <a:pPr marL="698500" lvl="1" indent="-228600">
              <a:buFont typeface="Avenir-Roman"/>
              <a:buChar char="•"/>
              <a:tabLst>
                <a:tab pos="241300" algn="l"/>
              </a:tabLst>
            </a:pPr>
            <a:r>
              <a:rPr lang="en-US" dirty="0" smtClean="0">
                <a:latin typeface="Avenir-Roman"/>
                <a:cs typeface="Avenir-Roman"/>
              </a:rPr>
              <a:t>$280 Million in revenue this </a:t>
            </a:r>
            <a:r>
              <a:rPr lang="en-US" dirty="0">
                <a:latin typeface="Avenir-Roman"/>
                <a:cs typeface="Avenir-Roman"/>
              </a:rPr>
              <a:t>year (State of Michigan, Department of </a:t>
            </a:r>
            <a:r>
              <a:rPr lang="en-US" dirty="0" smtClean="0">
                <a:latin typeface="Avenir-Roman"/>
                <a:cs typeface="Avenir-Roman"/>
              </a:rPr>
              <a:t>Treasury)</a:t>
            </a:r>
          </a:p>
          <a:p>
            <a:pPr marL="698500" lvl="1" indent="-228600">
              <a:buFont typeface="Avenir-Roman"/>
              <a:buChar char="•"/>
              <a:tabLst>
                <a:tab pos="241300" algn="l"/>
              </a:tabLst>
            </a:pPr>
            <a:endParaRPr lang="en-US" dirty="0">
              <a:latin typeface="Avenir-Roman"/>
              <a:cs typeface="Avenir-Roman"/>
            </a:endParaRPr>
          </a:p>
          <a:p>
            <a:pPr marL="698500" lvl="1" indent="-228600">
              <a:buFont typeface="Avenir-Roman"/>
              <a:buChar char="•"/>
              <a:tabLst>
                <a:tab pos="241300" algn="l"/>
              </a:tabLst>
            </a:pPr>
            <a:r>
              <a:rPr lang="en-US" dirty="0" smtClean="0">
                <a:latin typeface="Avenir-Roman"/>
                <a:cs typeface="Avenir-Roman"/>
              </a:rPr>
              <a:t>86% increase ($150 Million) since 2006 (65% when adjusted for inflation to 2012 figures)</a:t>
            </a:r>
          </a:p>
          <a:p>
            <a:pPr marL="12700">
              <a:lnSpc>
                <a:spcPct val="100000"/>
              </a:lnSpc>
              <a:tabLst>
                <a:tab pos="241300" algn="l"/>
              </a:tabLst>
            </a:pPr>
            <a:r>
              <a:rPr lang="en-US" dirty="0">
                <a:latin typeface="Avenir-Roman"/>
                <a:cs typeface="Avenir-Roman"/>
              </a:rPr>
              <a:t> 	</a:t>
            </a:r>
            <a:endParaRPr lang="en-US" dirty="0" smtClean="0">
              <a:latin typeface="Avenir-Roman"/>
              <a:cs typeface="Avenir-Roman"/>
            </a:endParaRPr>
          </a:p>
          <a:p>
            <a:pPr marL="12700">
              <a:lnSpc>
                <a:spcPct val="100000"/>
              </a:lnSpc>
              <a:tabLst>
                <a:tab pos="241300" algn="l"/>
              </a:tabLst>
            </a:pP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593222"/>
            <a:ext cx="8255000" cy="369332"/>
          </a:xfrm>
        </p:spPr>
        <p:txBody>
          <a:bodyPr/>
          <a:lstStyle/>
          <a:p>
            <a:r>
              <a:rPr lang="en-US" dirty="0" smtClean="0"/>
              <a:t>Acknowledgements</a:t>
            </a:r>
            <a:endParaRPr lang="en-US" dirty="0"/>
          </a:p>
        </p:txBody>
      </p:sp>
      <p:sp>
        <p:nvSpPr>
          <p:cNvPr id="3" name="Text Placeholder 2"/>
          <p:cNvSpPr>
            <a:spLocks noGrp="1"/>
          </p:cNvSpPr>
          <p:nvPr>
            <p:ph type="body" idx="1"/>
          </p:nvPr>
        </p:nvSpPr>
        <p:spPr>
          <a:xfrm>
            <a:off x="1193165" y="2209800"/>
            <a:ext cx="6853555" cy="4154984"/>
          </a:xfrm>
        </p:spPr>
        <p:txBody>
          <a:bodyPr/>
          <a:lstStyle/>
          <a:p>
            <a:r>
              <a:rPr lang="en-US" dirty="0"/>
              <a:t>Funding </a:t>
            </a:r>
            <a:r>
              <a:rPr lang="en-US" dirty="0" smtClean="0"/>
              <a:t>for this research from the </a:t>
            </a:r>
            <a:r>
              <a:rPr lang="en-US" i="1" dirty="0" smtClean="0"/>
              <a:t>U.S. </a:t>
            </a:r>
            <a:r>
              <a:rPr lang="en-US" i="1" dirty="0"/>
              <a:t>Department of Commerce, Economic Development Administration</a:t>
            </a:r>
            <a:r>
              <a:rPr lang="en-US" dirty="0"/>
              <a:t> and the </a:t>
            </a:r>
            <a:r>
              <a:rPr lang="en-US" i="1" dirty="0" smtClean="0"/>
              <a:t>MSU-EDA </a:t>
            </a:r>
            <a:r>
              <a:rPr lang="en-US" i="1" dirty="0"/>
              <a:t>University Center for Regional Economic </a:t>
            </a:r>
            <a:r>
              <a:rPr lang="en-US" i="1" dirty="0" smtClean="0"/>
              <a:t>Innovation</a:t>
            </a:r>
            <a:r>
              <a:rPr lang="en-US" dirty="0" smtClean="0"/>
              <a:t> is gratefully acknowledged.</a:t>
            </a:r>
          </a:p>
          <a:p>
            <a:endParaRPr lang="en-US" b="1" dirty="0"/>
          </a:p>
          <a:p>
            <a:r>
              <a:rPr lang="en-US" dirty="0" smtClean="0"/>
              <a:t>Several colleagues provided helpful comments and suggestions on this research, including Tom </a:t>
            </a:r>
            <a:r>
              <a:rPr lang="en-US" dirty="0" err="1" smtClean="0"/>
              <a:t>Ivako</a:t>
            </a:r>
            <a:r>
              <a:rPr lang="en-US" dirty="0" smtClean="0"/>
              <a:t>, Rex LaMore, Eric </a:t>
            </a:r>
            <a:r>
              <a:rPr lang="en-US" dirty="0" err="1" smtClean="0"/>
              <a:t>Lupher</a:t>
            </a:r>
            <a:r>
              <a:rPr lang="en-US" dirty="0" smtClean="0"/>
              <a:t>, Laura Reese, Gary Sands, Eric </a:t>
            </a:r>
            <a:r>
              <a:rPr lang="en-US" dirty="0" err="1" smtClean="0"/>
              <a:t>Scorsone</a:t>
            </a:r>
            <a:r>
              <a:rPr lang="en-US" dirty="0" smtClean="0"/>
              <a:t>, </a:t>
            </a:r>
            <a:r>
              <a:rPr lang="en-US" dirty="0" smtClean="0">
                <a:cs typeface="Wingdings"/>
              </a:rPr>
              <a:t>and the p</a:t>
            </a:r>
            <a:r>
              <a:rPr lang="en-US" dirty="0" smtClean="0"/>
              <a:t>articipants at the 2013 Annual Meetings of the Michigan Association of Planning. The usual disclaimers apply and all remaining errors are our own. </a:t>
            </a:r>
          </a:p>
          <a:p>
            <a:endParaRPr lang="en-US" dirty="0" smtClean="0"/>
          </a:p>
          <a:p>
            <a:r>
              <a:rPr lang="en-US" dirty="0" smtClean="0"/>
              <a:t>We would also like to thank </a:t>
            </a:r>
            <a:r>
              <a:rPr lang="en-US" dirty="0"/>
              <a:t>Cassandra </a:t>
            </a:r>
            <a:r>
              <a:rPr lang="en-US" dirty="0" smtClean="0"/>
              <a:t>DeWitt, </a:t>
            </a:r>
            <a:r>
              <a:rPr lang="en-US" dirty="0"/>
              <a:t>Christopher </a:t>
            </a:r>
            <a:r>
              <a:rPr lang="en-US" dirty="0" smtClean="0"/>
              <a:t>Herlich and </a:t>
            </a:r>
            <a:r>
              <a:rPr lang="en-US" dirty="0"/>
              <a:t>Alexandra </a:t>
            </a:r>
            <a:r>
              <a:rPr lang="en-US" dirty="0" err="1"/>
              <a:t>Markiewicz</a:t>
            </a:r>
            <a:r>
              <a:rPr lang="en-US" dirty="0"/>
              <a:t> </a:t>
            </a:r>
            <a:r>
              <a:rPr lang="en-US" dirty="0" smtClean="0"/>
              <a:t>for excellent research assistance with this project.</a:t>
            </a:r>
            <a:endParaRPr lang="en-US" dirty="0"/>
          </a:p>
        </p:txBody>
      </p:sp>
    </p:spTree>
    <p:extLst>
      <p:ext uri="{BB962C8B-B14F-4D97-AF65-F5344CB8AC3E}">
        <p14:creationId xmlns:p14="http://schemas.microsoft.com/office/powerpoint/2010/main" val="34182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7785100" cy="276999"/>
          </a:xfrm>
          <a:prstGeom prst="rect">
            <a:avLst/>
          </a:prstGeom>
        </p:spPr>
        <p:txBody>
          <a:bodyPr vert="horz" wrap="square" lIns="0" tIns="0" rIns="0" bIns="0" rtlCol="0">
            <a:spAutoFit/>
          </a:bodyPr>
          <a:lstStyle/>
          <a:p>
            <a:pPr marL="12700">
              <a:lnSpc>
                <a:spcPct val="100000"/>
              </a:lnSpc>
            </a:pPr>
            <a:r>
              <a:rPr sz="1800" b="1" spc="-175" dirty="0">
                <a:solidFill>
                  <a:srgbClr val="FFFFFF"/>
                </a:solidFill>
                <a:latin typeface="Avenir Next "/>
                <a:cs typeface="Avenir Next "/>
              </a:rPr>
              <a:t>T</a:t>
            </a:r>
            <a:r>
              <a:rPr sz="1800" b="1" dirty="0">
                <a:solidFill>
                  <a:srgbClr val="FFFFFF"/>
                </a:solidFill>
                <a:latin typeface="Avenir Next "/>
                <a:cs typeface="Avenir Next "/>
              </a:rPr>
              <a:t>ax </a:t>
            </a:r>
            <a:r>
              <a:rPr sz="1800" b="1" spc="-35" dirty="0">
                <a:solidFill>
                  <a:srgbClr val="FFFFFF"/>
                </a:solidFill>
                <a:latin typeface="Avenir Next "/>
                <a:cs typeface="Avenir Next "/>
              </a:rPr>
              <a:t>C</a:t>
            </a:r>
            <a:r>
              <a:rPr sz="1800" b="1" dirty="0">
                <a:solidFill>
                  <a:srgbClr val="FFFFFF"/>
                </a:solidFill>
                <a:latin typeface="Avenir Next "/>
                <a:cs typeface="Avenir Next "/>
              </a:rPr>
              <a:t>aptu</a:t>
            </a:r>
            <a:r>
              <a:rPr sz="1800" b="1" spc="-35" dirty="0">
                <a:solidFill>
                  <a:srgbClr val="FFFFFF"/>
                </a:solidFill>
                <a:latin typeface="Avenir Next "/>
                <a:cs typeface="Avenir Next "/>
              </a:rPr>
              <a:t>r</a:t>
            </a:r>
            <a:r>
              <a:rPr sz="1800" b="1" dirty="0">
                <a:solidFill>
                  <a:srgbClr val="FFFFFF"/>
                </a:solidFill>
                <a:latin typeface="Avenir Next "/>
                <a:cs typeface="Avenir Next "/>
              </a:rPr>
              <a:t>e</a:t>
            </a:r>
            <a:r>
              <a:rPr sz="1800" b="1" spc="-35" dirty="0">
                <a:solidFill>
                  <a:srgbClr val="FFFFFF"/>
                </a:solidFill>
                <a:latin typeface="Avenir Next "/>
                <a:cs typeface="Avenir Next "/>
              </a:rPr>
              <a:t> </a:t>
            </a:r>
            <a:r>
              <a:rPr sz="1800" b="1" dirty="0">
                <a:solidFill>
                  <a:srgbClr val="FFFFFF"/>
                </a:solidFill>
                <a:latin typeface="Avenir Next "/>
                <a:cs typeface="Avenir Next "/>
              </a:rPr>
              <a:t>Authority Enabling </a:t>
            </a:r>
            <a:r>
              <a:rPr sz="1800" b="1" spc="-35" dirty="0">
                <a:solidFill>
                  <a:srgbClr val="FFFFFF"/>
                </a:solidFill>
                <a:latin typeface="Avenir Next "/>
                <a:cs typeface="Avenir Next "/>
              </a:rPr>
              <a:t>L</a:t>
            </a:r>
            <a:r>
              <a:rPr sz="1800" b="1" dirty="0">
                <a:solidFill>
                  <a:srgbClr val="FFFFFF"/>
                </a:solidFill>
                <a:latin typeface="Avenir Next "/>
                <a:cs typeface="Avenir Next "/>
              </a:rPr>
              <a:t>egisl</a:t>
            </a:r>
            <a:r>
              <a:rPr sz="1800" b="1" spc="-20" dirty="0">
                <a:solidFill>
                  <a:srgbClr val="FFFFFF"/>
                </a:solidFill>
                <a:latin typeface="Avenir Next "/>
                <a:cs typeface="Avenir Next "/>
              </a:rPr>
              <a:t>a</a:t>
            </a:r>
            <a:r>
              <a:rPr sz="1800" b="1" dirty="0">
                <a:solidFill>
                  <a:srgbClr val="FFFFFF"/>
                </a:solidFill>
                <a:latin typeface="Avenir Next "/>
                <a:cs typeface="Avenir Next "/>
              </a:rPr>
              <a:t>tion for Michigan</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graphicFrame>
        <p:nvGraphicFramePr>
          <p:cNvPr id="4" name="object 4"/>
          <p:cNvGraphicFramePr>
            <a:graphicFrameLocks noGrp="1"/>
          </p:cNvGraphicFramePr>
          <p:nvPr>
            <p:extLst>
              <p:ext uri="{D42A27DB-BD31-4B8C-83A1-F6EECF244321}">
                <p14:modId xmlns:p14="http://schemas.microsoft.com/office/powerpoint/2010/main" val="820596657"/>
              </p:ext>
            </p:extLst>
          </p:nvPr>
        </p:nvGraphicFramePr>
        <p:xfrm>
          <a:off x="2200275" y="2018982"/>
          <a:ext cx="4770334" cy="3898305"/>
        </p:xfrm>
        <a:graphic>
          <a:graphicData uri="http://schemas.openxmlformats.org/drawingml/2006/table">
            <a:tbl>
              <a:tblPr firstRow="1" bandRow="1">
                <a:tableStyleId>{2D5ABB26-0587-4C30-8999-92F81FD0307C}</a:tableStyleId>
              </a:tblPr>
              <a:tblGrid>
                <a:gridCol w="1199667"/>
                <a:gridCol w="608863"/>
                <a:gridCol w="1210005"/>
                <a:gridCol w="1751799"/>
              </a:tblGrid>
              <a:tr h="239934">
                <a:tc>
                  <a:txBody>
                    <a:bodyPr/>
                    <a:lstStyle/>
                    <a:p>
                      <a:pPr marL="66675">
                        <a:lnSpc>
                          <a:spcPct val="100000"/>
                        </a:lnSpc>
                      </a:pPr>
                      <a:r>
                        <a:rPr sz="650" i="1" dirty="0">
                          <a:latin typeface="Times New Roman"/>
                          <a:cs typeface="Times New Roman"/>
                        </a:rPr>
                        <a:t>Authority</a:t>
                      </a:r>
                      <a:endParaRPr sz="650" dirty="0">
                        <a:latin typeface="Times New Roman"/>
                        <a:cs typeface="Times New Roman"/>
                      </a:endParaRPr>
                    </a:p>
                  </a:txBody>
                  <a:tcPr marL="0" marR="0" marT="0" marB="0">
                    <a:lnR w="6426">
                      <a:solidFill>
                        <a:srgbClr val="000000"/>
                      </a:solidFill>
                      <a:prstDash val="solid"/>
                    </a:lnR>
                    <a:lnT w="16763">
                      <a:solidFill>
                        <a:srgbClr val="000000"/>
                      </a:solidFill>
                      <a:prstDash val="solid"/>
                    </a:lnT>
                    <a:lnB w="6438">
                      <a:solidFill>
                        <a:srgbClr val="000000"/>
                      </a:solidFill>
                      <a:prstDash val="solid"/>
                    </a:lnB>
                  </a:tcPr>
                </a:tc>
                <a:tc>
                  <a:txBody>
                    <a:bodyPr/>
                    <a:lstStyle/>
                    <a:p>
                      <a:pPr marL="53340">
                        <a:lnSpc>
                          <a:spcPct val="100000"/>
                        </a:lnSpc>
                      </a:pPr>
                      <a:r>
                        <a:rPr sz="650" i="1" spc="-60" dirty="0">
                          <a:latin typeface="Times New Roman"/>
                          <a:cs typeface="Times New Roman"/>
                        </a:rPr>
                        <a:t>Y</a:t>
                      </a:r>
                      <a:r>
                        <a:rPr sz="650" i="1" dirty="0">
                          <a:latin typeface="Times New Roman"/>
                          <a:cs typeface="Times New Roman"/>
                        </a:rPr>
                        <a:t>ear</a:t>
                      </a:r>
                      <a:r>
                        <a:rPr sz="650" i="1" spc="5" dirty="0">
                          <a:latin typeface="Times New Roman"/>
                          <a:cs typeface="Times New Roman"/>
                        </a:rPr>
                        <a:t> </a:t>
                      </a:r>
                      <a:r>
                        <a:rPr sz="650" i="1" dirty="0">
                          <a:latin typeface="Times New Roman"/>
                          <a:cs typeface="Times New Roman"/>
                        </a:rPr>
                        <a:t>est’d</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16763">
                      <a:solidFill>
                        <a:srgbClr val="000000"/>
                      </a:solidFill>
                      <a:prstDash val="solid"/>
                    </a:lnT>
                    <a:lnB w="6438">
                      <a:solidFill>
                        <a:srgbClr val="000000"/>
                      </a:solidFill>
                      <a:prstDash val="solid"/>
                    </a:lnB>
                  </a:tcPr>
                </a:tc>
                <a:tc>
                  <a:txBody>
                    <a:bodyPr/>
                    <a:lstStyle/>
                    <a:p>
                      <a:pPr marL="53340">
                        <a:lnSpc>
                          <a:spcPct val="100000"/>
                        </a:lnSpc>
                      </a:pPr>
                      <a:r>
                        <a:rPr sz="650" i="1" dirty="0">
                          <a:latin typeface="Times New Roman"/>
                          <a:cs typeface="Times New Roman"/>
                        </a:rPr>
                        <a:t>Enabling</a:t>
                      </a:r>
                      <a:r>
                        <a:rPr sz="650" i="1" spc="5" dirty="0">
                          <a:latin typeface="Times New Roman"/>
                          <a:cs typeface="Times New Roman"/>
                        </a:rPr>
                        <a:t> </a:t>
                      </a:r>
                      <a:r>
                        <a:rPr sz="650" i="1" dirty="0">
                          <a:latin typeface="Times New Roman"/>
                          <a:cs typeface="Times New Roman"/>
                        </a:rPr>
                        <a:t>Legislation</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16763">
                      <a:solidFill>
                        <a:srgbClr val="000000"/>
                      </a:solidFill>
                      <a:prstDash val="solid"/>
                    </a:lnT>
                    <a:lnB w="6438">
                      <a:solidFill>
                        <a:srgbClr val="000000"/>
                      </a:solidFill>
                      <a:prstDash val="solid"/>
                    </a:lnB>
                  </a:tcPr>
                </a:tc>
                <a:tc>
                  <a:txBody>
                    <a:bodyPr/>
                    <a:lstStyle/>
                    <a:p>
                      <a:pPr marL="53340">
                        <a:lnSpc>
                          <a:spcPct val="100000"/>
                        </a:lnSpc>
                      </a:pPr>
                      <a:r>
                        <a:rPr sz="650" i="1" dirty="0">
                          <a:latin typeface="Times New Roman"/>
                          <a:cs typeface="Times New Roman"/>
                        </a:rPr>
                        <a:t>Purpose</a:t>
                      </a:r>
                      <a:endParaRPr sz="650">
                        <a:latin typeface="Times New Roman"/>
                        <a:cs typeface="Times New Roman"/>
                      </a:endParaRPr>
                    </a:p>
                  </a:txBody>
                  <a:tcPr marL="0" marR="0" marT="0" marB="0">
                    <a:lnL w="6426">
                      <a:solidFill>
                        <a:srgbClr val="000000"/>
                      </a:solidFill>
                      <a:prstDash val="solid"/>
                    </a:lnL>
                    <a:lnT w="16763">
                      <a:solidFill>
                        <a:srgbClr val="000000"/>
                      </a:solidFill>
                      <a:prstDash val="solid"/>
                    </a:lnT>
                    <a:lnB w="6438">
                      <a:solidFill>
                        <a:srgbClr val="000000"/>
                      </a:solidFill>
                      <a:prstDash val="solid"/>
                    </a:lnB>
                  </a:tcPr>
                </a:tc>
              </a:tr>
              <a:tr h="430847">
                <a:tc>
                  <a:txBody>
                    <a:bodyPr/>
                    <a:lstStyle/>
                    <a:p>
                      <a:pPr marL="66675" marR="254635">
                        <a:lnSpc>
                          <a:spcPct val="100000"/>
                        </a:lnSpc>
                      </a:pPr>
                      <a:r>
                        <a:rPr sz="650" spc="5" dirty="0">
                          <a:latin typeface="Times New Roman"/>
                          <a:cs typeface="Times New Roman"/>
                        </a:rPr>
                        <a:t>D</a:t>
                      </a:r>
                      <a:r>
                        <a:rPr sz="650" dirty="0">
                          <a:latin typeface="Times New Roman"/>
                          <a:cs typeface="Times New Roman"/>
                        </a:rPr>
                        <a:t>o</a:t>
                      </a:r>
                      <a:r>
                        <a:rPr sz="650" spc="5" dirty="0">
                          <a:latin typeface="Times New Roman"/>
                          <a:cs typeface="Times New Roman"/>
                        </a:rPr>
                        <a:t>w</a:t>
                      </a:r>
                      <a:r>
                        <a:rPr sz="650" dirty="0">
                          <a:latin typeface="Times New Roman"/>
                          <a:cs typeface="Times New Roman"/>
                        </a:rPr>
                        <a:t>nto</a:t>
                      </a:r>
                      <a:r>
                        <a:rPr sz="650" spc="5" dirty="0">
                          <a:latin typeface="Times New Roman"/>
                          <a:cs typeface="Times New Roman"/>
                        </a:rPr>
                        <a:t>w</a:t>
                      </a:r>
                      <a:r>
                        <a:rPr sz="650" dirty="0">
                          <a:latin typeface="Times New Roman"/>
                          <a:cs typeface="Times New Roman"/>
                        </a:rPr>
                        <a:t>n</a:t>
                      </a:r>
                      <a:r>
                        <a:rPr sz="650" spc="10" dirty="0">
                          <a:latin typeface="Times New Roman"/>
                          <a:cs typeface="Times New Roman"/>
                        </a:rPr>
                        <a:t> </a:t>
                      </a:r>
                      <a:r>
                        <a:rPr sz="650" spc="5" dirty="0">
                          <a:latin typeface="Times New Roman"/>
                          <a:cs typeface="Times New Roman"/>
                        </a:rPr>
                        <a:t>D</a:t>
                      </a:r>
                      <a:r>
                        <a:rPr sz="650" dirty="0">
                          <a:latin typeface="Times New Roman"/>
                          <a:cs typeface="Times New Roman"/>
                        </a:rPr>
                        <a:t>evelop</a:t>
                      </a:r>
                      <a:r>
                        <a:rPr sz="650" spc="5" dirty="0">
                          <a:latin typeface="Times New Roman"/>
                          <a:cs typeface="Times New Roman"/>
                        </a:rPr>
                        <a:t>m</a:t>
                      </a:r>
                      <a:r>
                        <a:rPr sz="650" dirty="0">
                          <a:latin typeface="Times New Roman"/>
                          <a:cs typeface="Times New Roman"/>
                        </a:rPr>
                        <a:t>ent </a:t>
                      </a:r>
                      <a:r>
                        <a:rPr sz="650" spc="5" dirty="0">
                          <a:latin typeface="Times New Roman"/>
                          <a:cs typeface="Times New Roman"/>
                        </a:rPr>
                        <a:t>A</a:t>
                      </a:r>
                      <a:r>
                        <a:rPr sz="650" dirty="0">
                          <a:latin typeface="Times New Roman"/>
                          <a:cs typeface="Times New Roman"/>
                        </a:rPr>
                        <a:t>uthority</a:t>
                      </a:r>
                      <a:endParaRPr sz="650">
                        <a:latin typeface="Times New Roman"/>
                        <a:cs typeface="Times New Roman"/>
                      </a:endParaRPr>
                    </a:p>
                    <a:p>
                      <a:pPr marL="66675">
                        <a:lnSpc>
                          <a:spcPts val="770"/>
                        </a:lnSpc>
                      </a:pPr>
                      <a:r>
                        <a:rPr sz="650" dirty="0">
                          <a:latin typeface="Times New Roman"/>
                          <a:cs typeface="Times New Roman"/>
                        </a:rPr>
                        <a:t>DDA</a:t>
                      </a:r>
                      <a:endParaRPr sz="650">
                        <a:latin typeface="Times New Roman"/>
                        <a:cs typeface="Times New Roman"/>
                      </a:endParaRPr>
                    </a:p>
                  </a:txBody>
                  <a:tcPr marL="0" marR="0" marT="0" marB="0">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a:lnSpc>
                          <a:spcPct val="100000"/>
                        </a:lnSpc>
                      </a:pPr>
                      <a:r>
                        <a:rPr sz="650" dirty="0">
                          <a:latin typeface="Times New Roman"/>
                          <a:cs typeface="Times New Roman"/>
                        </a:rPr>
                        <a:t>1975</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197</a:t>
                      </a:r>
                      <a:endParaRPr sz="650">
                        <a:latin typeface="Times New Roman"/>
                        <a:cs typeface="Times New Roman"/>
                      </a:endParaRPr>
                    </a:p>
                    <a:p>
                      <a:pPr marL="53340" marR="227965">
                        <a:lnSpc>
                          <a:spcPts val="770"/>
                        </a:lnSpc>
                        <a:spcBef>
                          <a:spcPts val="3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125.1651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marR="163195">
                        <a:lnSpc>
                          <a:spcPct val="1000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do</a:t>
                      </a:r>
                      <a:r>
                        <a:rPr sz="650" spc="5" dirty="0">
                          <a:latin typeface="Times New Roman"/>
                          <a:cs typeface="Times New Roman"/>
                        </a:rPr>
                        <a:t>w</a:t>
                      </a:r>
                      <a:r>
                        <a:rPr sz="650" dirty="0">
                          <a:latin typeface="Times New Roman"/>
                          <a:cs typeface="Times New Roman"/>
                        </a:rPr>
                        <a:t>nto</a:t>
                      </a:r>
                      <a:r>
                        <a:rPr sz="650" spc="5" dirty="0">
                          <a:latin typeface="Times New Roman"/>
                          <a:cs typeface="Times New Roman"/>
                        </a:rPr>
                        <a:t>w</a:t>
                      </a:r>
                      <a:r>
                        <a:rPr sz="650" dirty="0">
                          <a:latin typeface="Times New Roman"/>
                          <a:cs typeface="Times New Roman"/>
                        </a:rPr>
                        <a:t>n</a:t>
                      </a:r>
                      <a:r>
                        <a:rPr sz="650" spc="10" dirty="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by</a:t>
                      </a:r>
                      <a:r>
                        <a:rPr sz="650" spc="10" dirty="0">
                          <a:latin typeface="Times New Roman"/>
                          <a:cs typeface="Times New Roman"/>
                        </a:rPr>
                        <a:t> </a:t>
                      </a:r>
                      <a:r>
                        <a:rPr sz="650" dirty="0">
                          <a:latin typeface="Times New Roman"/>
                          <a:cs typeface="Times New Roman"/>
                        </a:rPr>
                        <a:t>halting property</a:t>
                      </a:r>
                      <a:r>
                        <a:rPr sz="650" spc="5" dirty="0">
                          <a:latin typeface="Times New Roman"/>
                          <a:cs typeface="Times New Roman"/>
                        </a:rPr>
                        <a:t> </a:t>
                      </a:r>
                      <a:r>
                        <a:rPr sz="650" dirty="0">
                          <a:latin typeface="Times New Roman"/>
                          <a:cs typeface="Times New Roman"/>
                        </a:rPr>
                        <a:t>value</a:t>
                      </a:r>
                      <a:r>
                        <a:rPr sz="650" spc="5" dirty="0">
                          <a:latin typeface="Times New Roman"/>
                          <a:cs typeface="Times New Roman"/>
                        </a:rPr>
                        <a:t> </a:t>
                      </a:r>
                      <a:r>
                        <a:rPr sz="650" dirty="0">
                          <a:latin typeface="Times New Roman"/>
                          <a:cs typeface="Times New Roman"/>
                        </a:rPr>
                        <a:t>deterioration.</a:t>
                      </a:r>
                    </a:p>
                  </a:txBody>
                  <a:tcPr marL="0" marR="0" marT="0" marB="0">
                    <a:lnL w="6426">
                      <a:solidFill>
                        <a:srgbClr val="000000"/>
                      </a:solidFill>
                      <a:prstDash val="solid"/>
                    </a:lnL>
                    <a:lnT w="6438">
                      <a:solidFill>
                        <a:srgbClr val="000000"/>
                      </a:solidFill>
                      <a:prstDash val="solid"/>
                    </a:lnT>
                    <a:lnB w="6438">
                      <a:solidFill>
                        <a:srgbClr val="000000"/>
                      </a:solidFill>
                      <a:prstDash val="solid"/>
                    </a:lnB>
                  </a:tcPr>
                </a:tc>
              </a:tr>
              <a:tr h="528891">
                <a:tc>
                  <a:txBody>
                    <a:bodyPr/>
                    <a:lstStyle/>
                    <a:p>
                      <a:pPr marL="66675" marR="330200">
                        <a:lnSpc>
                          <a:spcPct val="100000"/>
                        </a:lnSpc>
                      </a:pPr>
                      <a:r>
                        <a:rPr sz="650" spc="-45" dirty="0">
                          <a:latin typeface="Times New Roman"/>
                          <a:cs typeface="Times New Roman"/>
                        </a:rPr>
                        <a:t>T</a:t>
                      </a:r>
                      <a:r>
                        <a:rPr sz="650" dirty="0">
                          <a:latin typeface="Times New Roman"/>
                          <a:cs typeface="Times New Roman"/>
                        </a:rPr>
                        <a:t>ax</a:t>
                      </a:r>
                      <a:r>
                        <a:rPr sz="650" spc="10" dirty="0">
                          <a:latin typeface="Times New Roman"/>
                          <a:cs typeface="Times New Roman"/>
                        </a:rPr>
                        <a:t> </a:t>
                      </a:r>
                      <a:r>
                        <a:rPr sz="650" dirty="0">
                          <a:latin typeface="Times New Roman"/>
                          <a:cs typeface="Times New Roman"/>
                        </a:rPr>
                        <a:t>Incre</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Finance </a:t>
                      </a:r>
                      <a:r>
                        <a:rPr sz="650" spc="5" dirty="0">
                          <a:latin typeface="Times New Roman"/>
                          <a:cs typeface="Times New Roman"/>
                        </a:rPr>
                        <a:t>A</a:t>
                      </a:r>
                      <a:r>
                        <a:rPr sz="650" dirty="0">
                          <a:latin typeface="Times New Roman"/>
                          <a:cs typeface="Times New Roman"/>
                        </a:rPr>
                        <a:t>uthority</a:t>
                      </a:r>
                      <a:endParaRPr sz="650">
                        <a:latin typeface="Times New Roman"/>
                        <a:cs typeface="Times New Roman"/>
                      </a:endParaRPr>
                    </a:p>
                    <a:p>
                      <a:pPr marL="66675">
                        <a:lnSpc>
                          <a:spcPts val="770"/>
                        </a:lnSpc>
                      </a:pPr>
                      <a:r>
                        <a:rPr sz="650" dirty="0">
                          <a:latin typeface="Times New Roman"/>
                          <a:cs typeface="Times New Roman"/>
                        </a:rPr>
                        <a:t>TI</a:t>
                      </a:r>
                      <a:r>
                        <a:rPr sz="650" spc="-50" dirty="0">
                          <a:latin typeface="Times New Roman"/>
                          <a:cs typeface="Times New Roman"/>
                        </a:rPr>
                        <a:t>FA</a:t>
                      </a:r>
                      <a:endParaRPr sz="650">
                        <a:latin typeface="Times New Roman"/>
                        <a:cs typeface="Times New Roman"/>
                      </a:endParaRPr>
                    </a:p>
                  </a:txBody>
                  <a:tcPr marL="0" marR="0" marT="0" marB="0">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a:lnSpc>
                          <a:spcPct val="100000"/>
                        </a:lnSpc>
                      </a:pPr>
                      <a:r>
                        <a:rPr sz="650" dirty="0">
                          <a:latin typeface="Times New Roman"/>
                          <a:cs typeface="Times New Roman"/>
                        </a:rPr>
                        <a:t>1980</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450</a:t>
                      </a:r>
                      <a:endParaRPr sz="650">
                        <a:latin typeface="Times New Roman"/>
                        <a:cs typeface="Times New Roman"/>
                      </a:endParaRPr>
                    </a:p>
                    <a:p>
                      <a:pPr marL="53340" marR="227965">
                        <a:lnSpc>
                          <a:spcPts val="770"/>
                        </a:lnSpc>
                        <a:spcBef>
                          <a:spcPts val="3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125.1801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38">
                      <a:solidFill>
                        <a:srgbClr val="000000"/>
                      </a:solidFill>
                      <a:prstDash val="solid"/>
                    </a:lnB>
                  </a:tcPr>
                </a:tc>
                <a:tc>
                  <a:txBody>
                    <a:bodyPr/>
                    <a:lstStyle/>
                    <a:p>
                      <a:pPr marL="53340" marR="452755">
                        <a:lnSpc>
                          <a:spcPct val="1000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that</a:t>
                      </a:r>
                      <a:r>
                        <a:rPr sz="650" spc="5" dirty="0">
                          <a:latin typeface="Times New Roman"/>
                          <a:cs typeface="Times New Roman"/>
                        </a:rPr>
                        <a:t> </a:t>
                      </a:r>
                      <a:r>
                        <a:rPr sz="650" dirty="0">
                          <a:latin typeface="Times New Roman"/>
                          <a:cs typeface="Times New Roman"/>
                        </a:rPr>
                        <a:t>prevents deterioration.</a:t>
                      </a:r>
                    </a:p>
                    <a:p>
                      <a:pPr marL="53340">
                        <a:lnSpc>
                          <a:spcPts val="770"/>
                        </a:lnSpc>
                      </a:pPr>
                      <a:r>
                        <a:rPr sz="650" dirty="0">
                          <a:latin typeface="Times New Roman"/>
                          <a:cs typeface="Times New Roman"/>
                        </a:rPr>
                        <a:t>These</a:t>
                      </a:r>
                      <a:r>
                        <a:rPr sz="650" spc="5" dirty="0">
                          <a:latin typeface="Times New Roman"/>
                          <a:cs typeface="Times New Roman"/>
                        </a:rPr>
                        <a:t> </a:t>
                      </a:r>
                      <a:r>
                        <a:rPr sz="650" dirty="0">
                          <a:latin typeface="Times New Roman"/>
                          <a:cs typeface="Times New Roman"/>
                        </a:rPr>
                        <a:t>authorities</a:t>
                      </a:r>
                      <a:r>
                        <a:rPr sz="650" spc="5" dirty="0">
                          <a:latin typeface="Times New Roman"/>
                          <a:cs typeface="Times New Roman"/>
                        </a:rPr>
                        <a:t> w</a:t>
                      </a:r>
                      <a:r>
                        <a:rPr sz="650" dirty="0">
                          <a:latin typeface="Times New Roman"/>
                          <a:cs typeface="Times New Roman"/>
                        </a:rPr>
                        <a:t>ere</a:t>
                      </a:r>
                      <a:r>
                        <a:rPr sz="650" spc="5" dirty="0">
                          <a:latin typeface="Times New Roman"/>
                          <a:cs typeface="Times New Roman"/>
                        </a:rPr>
                        <a:t> </a:t>
                      </a:r>
                      <a:r>
                        <a:rPr sz="650" dirty="0">
                          <a:latin typeface="Times New Roman"/>
                          <a:cs typeface="Times New Roman"/>
                        </a:rPr>
                        <a:t>not</a:t>
                      </a:r>
                      <a:r>
                        <a:rPr sz="650" spc="5" dirty="0">
                          <a:latin typeface="Times New Roman"/>
                          <a:cs typeface="Times New Roman"/>
                        </a:rPr>
                        <a:t> </a:t>
                      </a:r>
                      <a:r>
                        <a:rPr sz="650" dirty="0">
                          <a:latin typeface="Times New Roman"/>
                          <a:cs typeface="Times New Roman"/>
                        </a:rPr>
                        <a:t>allo</a:t>
                      </a:r>
                      <a:r>
                        <a:rPr sz="650" spc="5" dirty="0">
                          <a:latin typeface="Times New Roman"/>
                          <a:cs typeface="Times New Roman"/>
                        </a:rPr>
                        <a:t>w</a:t>
                      </a:r>
                      <a:r>
                        <a:rPr sz="650" dirty="0">
                          <a:latin typeface="Times New Roman"/>
                          <a:cs typeface="Times New Roman"/>
                        </a:rPr>
                        <a:t>ed</a:t>
                      </a:r>
                      <a:r>
                        <a:rPr sz="650" spc="5" dirty="0">
                          <a:latin typeface="Times New Roman"/>
                          <a:cs typeface="Times New Roman"/>
                        </a:rPr>
                        <a:t> </a:t>
                      </a:r>
                      <a:r>
                        <a:rPr sz="650" dirty="0">
                          <a:latin typeface="Times New Roman"/>
                          <a:cs typeface="Times New Roman"/>
                        </a:rPr>
                        <a:t>after</a:t>
                      </a:r>
                      <a:r>
                        <a:rPr sz="650" spc="5" dirty="0">
                          <a:latin typeface="Times New Roman"/>
                          <a:cs typeface="Times New Roman"/>
                        </a:rPr>
                        <a:t> </a:t>
                      </a:r>
                      <a:r>
                        <a:rPr sz="650" dirty="0">
                          <a:latin typeface="Times New Roman"/>
                          <a:cs typeface="Times New Roman"/>
                        </a:rPr>
                        <a:t>1987.</a:t>
                      </a:r>
                    </a:p>
                    <a:p>
                      <a:pPr marL="53340" marR="224154">
                        <a:lnSpc>
                          <a:spcPct val="100000"/>
                        </a:lnSpc>
                        <a:spcBef>
                          <a:spcPts val="10"/>
                        </a:spcBef>
                      </a:pPr>
                      <a:r>
                        <a:rPr sz="650" dirty="0">
                          <a:latin typeface="Times New Roman"/>
                          <a:cs typeface="Times New Roman"/>
                        </a:rPr>
                        <a:t>Established</a:t>
                      </a:r>
                      <a:r>
                        <a:rPr sz="650" spc="5" dirty="0">
                          <a:latin typeface="Times New Roman"/>
                          <a:cs typeface="Times New Roman"/>
                        </a:rPr>
                        <a:t> </a:t>
                      </a:r>
                      <a:r>
                        <a:rPr sz="650" dirty="0">
                          <a:latin typeface="Times New Roman"/>
                          <a:cs typeface="Times New Roman"/>
                        </a:rPr>
                        <a:t>boundaries</a:t>
                      </a:r>
                      <a:r>
                        <a:rPr sz="650" spc="5" dirty="0">
                          <a:latin typeface="Times New Roman"/>
                          <a:cs typeface="Times New Roman"/>
                        </a:rPr>
                        <a:t> </a:t>
                      </a:r>
                      <a:r>
                        <a:rPr sz="650" dirty="0">
                          <a:latin typeface="Times New Roman"/>
                          <a:cs typeface="Times New Roman"/>
                        </a:rPr>
                        <a:t>beca</a:t>
                      </a:r>
                      <a:r>
                        <a:rPr sz="650" spc="5" dirty="0">
                          <a:latin typeface="Times New Roman"/>
                          <a:cs typeface="Times New Roman"/>
                        </a:rPr>
                        <a:t>m</a:t>
                      </a:r>
                      <a:r>
                        <a:rPr sz="650" dirty="0">
                          <a:latin typeface="Times New Roman"/>
                          <a:cs typeface="Times New Roman"/>
                        </a:rPr>
                        <a:t>e</a:t>
                      </a:r>
                      <a:r>
                        <a:rPr sz="650" spc="5" dirty="0">
                          <a:latin typeface="Times New Roman"/>
                          <a:cs typeface="Times New Roman"/>
                        </a:rPr>
                        <a:t> </a:t>
                      </a:r>
                      <a:r>
                        <a:rPr sz="650" dirty="0">
                          <a:latin typeface="Times New Roman"/>
                          <a:cs typeface="Times New Roman"/>
                        </a:rPr>
                        <a:t>per</a:t>
                      </a:r>
                      <a:r>
                        <a:rPr sz="650" spc="5" dirty="0">
                          <a:latin typeface="Times New Roman"/>
                          <a:cs typeface="Times New Roman"/>
                        </a:rPr>
                        <a:t>m</a:t>
                      </a:r>
                      <a:r>
                        <a:rPr sz="650" dirty="0">
                          <a:latin typeface="Times New Roman"/>
                          <a:cs typeface="Times New Roman"/>
                        </a:rPr>
                        <a:t>anent after</a:t>
                      </a:r>
                      <a:r>
                        <a:rPr sz="650" spc="5" dirty="0">
                          <a:latin typeface="Times New Roman"/>
                          <a:cs typeface="Times New Roman"/>
                        </a:rPr>
                        <a:t> </a:t>
                      </a:r>
                      <a:r>
                        <a:rPr sz="650" dirty="0">
                          <a:latin typeface="Times New Roman"/>
                          <a:cs typeface="Times New Roman"/>
                        </a:rPr>
                        <a:t>1987</a:t>
                      </a:r>
                      <a:r>
                        <a:rPr sz="650" spc="5" dirty="0">
                          <a:latin typeface="Times New Roman"/>
                          <a:cs typeface="Times New Roman"/>
                        </a:rPr>
                        <a:t> </a:t>
                      </a:r>
                      <a:r>
                        <a:rPr sz="650" dirty="0">
                          <a:latin typeface="Times New Roman"/>
                          <a:cs typeface="Times New Roman"/>
                        </a:rPr>
                        <a:t>and</a:t>
                      </a:r>
                      <a:r>
                        <a:rPr sz="650" spc="5" dirty="0">
                          <a:latin typeface="Times New Roman"/>
                          <a:cs typeface="Times New Roman"/>
                        </a:rPr>
                        <a:t> </a:t>
                      </a:r>
                      <a:r>
                        <a:rPr sz="650" dirty="0">
                          <a:latin typeface="Times New Roman"/>
                          <a:cs typeface="Times New Roman"/>
                        </a:rPr>
                        <a:t>could</a:t>
                      </a:r>
                      <a:r>
                        <a:rPr sz="650" spc="5" dirty="0">
                          <a:latin typeface="Times New Roman"/>
                          <a:cs typeface="Times New Roman"/>
                        </a:rPr>
                        <a:t> </a:t>
                      </a:r>
                      <a:r>
                        <a:rPr sz="650" dirty="0">
                          <a:latin typeface="Times New Roman"/>
                          <a:cs typeface="Times New Roman"/>
                        </a:rPr>
                        <a:t>not</a:t>
                      </a:r>
                      <a:r>
                        <a:rPr sz="650" spc="5" dirty="0">
                          <a:latin typeface="Times New Roman"/>
                          <a:cs typeface="Times New Roman"/>
                        </a:rPr>
                        <a:t> </a:t>
                      </a:r>
                      <a:r>
                        <a:rPr sz="650" dirty="0">
                          <a:latin typeface="Times New Roman"/>
                          <a:cs typeface="Times New Roman"/>
                        </a:rPr>
                        <a:t>be</a:t>
                      </a:r>
                      <a:r>
                        <a:rPr sz="650" spc="5" dirty="0">
                          <a:latin typeface="Times New Roman"/>
                          <a:cs typeface="Times New Roman"/>
                        </a:rPr>
                        <a:t> </a:t>
                      </a:r>
                      <a:r>
                        <a:rPr sz="650" dirty="0">
                          <a:latin typeface="Times New Roman"/>
                          <a:cs typeface="Times New Roman"/>
                        </a:rPr>
                        <a:t>expanded.</a:t>
                      </a:r>
                    </a:p>
                  </a:txBody>
                  <a:tcPr marL="0" marR="0" marT="0" marB="0">
                    <a:lnL w="6426">
                      <a:solidFill>
                        <a:srgbClr val="000000"/>
                      </a:solidFill>
                      <a:prstDash val="solid"/>
                    </a:lnL>
                    <a:lnT w="6438">
                      <a:solidFill>
                        <a:srgbClr val="000000"/>
                      </a:solidFill>
                      <a:prstDash val="solid"/>
                    </a:lnT>
                    <a:lnB w="6438">
                      <a:solidFill>
                        <a:srgbClr val="000000"/>
                      </a:solidFill>
                      <a:prstDash val="solid"/>
                    </a:lnB>
                  </a:tcPr>
                </a:tc>
              </a:tr>
              <a:tr h="598557">
                <a:tc>
                  <a:txBody>
                    <a:bodyPr/>
                    <a:lstStyle/>
                    <a:p>
                      <a:pPr marL="66675" marR="75565">
                        <a:lnSpc>
                          <a:spcPct val="100000"/>
                        </a:lnSpc>
                      </a:pPr>
                      <a:r>
                        <a:rPr sz="650" dirty="0">
                          <a:latin typeface="Times New Roman"/>
                          <a:cs typeface="Times New Roman"/>
                        </a:rPr>
                        <a:t>Local</a:t>
                      </a:r>
                      <a:r>
                        <a:rPr sz="650" spc="5" dirty="0">
                          <a:latin typeface="Times New Roman"/>
                          <a:cs typeface="Times New Roman"/>
                        </a:rPr>
                        <a:t> D</a:t>
                      </a:r>
                      <a:r>
                        <a:rPr sz="650" dirty="0">
                          <a:latin typeface="Times New Roman"/>
                          <a:cs typeface="Times New Roman"/>
                        </a:rPr>
                        <a:t>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Financing </a:t>
                      </a:r>
                      <a:r>
                        <a:rPr sz="650" spc="5" dirty="0">
                          <a:latin typeface="Times New Roman"/>
                          <a:cs typeface="Times New Roman"/>
                        </a:rPr>
                        <a:t>A</a:t>
                      </a:r>
                      <a:r>
                        <a:rPr sz="650" dirty="0">
                          <a:latin typeface="Times New Roman"/>
                          <a:cs typeface="Times New Roman"/>
                        </a:rPr>
                        <a:t>uthority</a:t>
                      </a:r>
                      <a:r>
                        <a:rPr sz="650" spc="10" dirty="0">
                          <a:latin typeface="Times New Roman"/>
                          <a:cs typeface="Times New Roman"/>
                        </a:rPr>
                        <a:t> </a:t>
                      </a:r>
                      <a:r>
                        <a:rPr sz="650" dirty="0">
                          <a:latin typeface="Times New Roman"/>
                          <a:cs typeface="Times New Roman"/>
                        </a:rPr>
                        <a:t>L</a:t>
                      </a:r>
                      <a:r>
                        <a:rPr sz="650" spc="5" dirty="0">
                          <a:latin typeface="Times New Roman"/>
                          <a:cs typeface="Times New Roman"/>
                        </a:rPr>
                        <a:t>D</a:t>
                      </a:r>
                      <a:r>
                        <a:rPr sz="650" spc="-50" dirty="0">
                          <a:latin typeface="Times New Roman"/>
                          <a:cs typeface="Times New Roman"/>
                        </a:rPr>
                        <a:t>F</a:t>
                      </a:r>
                      <a:r>
                        <a:rPr sz="650" dirty="0">
                          <a:latin typeface="Times New Roman"/>
                          <a:cs typeface="Times New Roman"/>
                        </a:rPr>
                        <a:t>A</a:t>
                      </a:r>
                    </a:p>
                  </a:txBody>
                  <a:tcPr marL="0" marR="0" marT="0" marB="0">
                    <a:lnR w="6426">
                      <a:solidFill>
                        <a:srgbClr val="000000"/>
                      </a:solidFill>
                      <a:prstDash val="solid"/>
                    </a:lnR>
                    <a:lnT w="6438">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1986</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26">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281</a:t>
                      </a:r>
                      <a:endParaRPr sz="650">
                        <a:latin typeface="Times New Roman"/>
                        <a:cs typeface="Times New Roman"/>
                      </a:endParaRPr>
                    </a:p>
                    <a:p>
                      <a:pPr marL="53340" marR="227965">
                        <a:lnSpc>
                          <a:spcPts val="790"/>
                        </a:lnSpc>
                        <a:spcBef>
                          <a:spcPts val="1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125.2151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38">
                      <a:solidFill>
                        <a:srgbClr val="000000"/>
                      </a:solidFill>
                      <a:prstDash val="solid"/>
                    </a:lnT>
                    <a:lnB w="6426">
                      <a:solidFill>
                        <a:srgbClr val="000000"/>
                      </a:solidFill>
                      <a:prstDash val="solid"/>
                    </a:lnB>
                  </a:tcPr>
                </a:tc>
                <a:tc>
                  <a:txBody>
                    <a:bodyPr/>
                    <a:lstStyle/>
                    <a:p>
                      <a:pPr marL="53340" marR="236220">
                        <a:lnSpc>
                          <a:spcPct val="996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of</a:t>
                      </a:r>
                      <a:r>
                        <a:rPr sz="650" spc="5" dirty="0">
                          <a:latin typeface="Times New Roman"/>
                          <a:cs typeface="Times New Roman"/>
                        </a:rPr>
                        <a:t> m</a:t>
                      </a:r>
                      <a:r>
                        <a:rPr sz="650" dirty="0">
                          <a:latin typeface="Times New Roman"/>
                          <a:cs typeface="Times New Roman"/>
                        </a:rPr>
                        <a:t>anufacturing, agricultural</a:t>
                      </a:r>
                      <a:r>
                        <a:rPr sz="650" spc="5" dirty="0">
                          <a:latin typeface="Times New Roman"/>
                          <a:cs typeface="Times New Roman"/>
                        </a:rPr>
                        <a:t> </a:t>
                      </a:r>
                      <a:r>
                        <a:rPr sz="650" dirty="0">
                          <a:latin typeface="Times New Roman"/>
                          <a:cs typeface="Times New Roman"/>
                        </a:rPr>
                        <a:t>processing,</a:t>
                      </a:r>
                      <a:r>
                        <a:rPr sz="650" spc="5" dirty="0">
                          <a:latin typeface="Times New Roman"/>
                          <a:cs typeface="Times New Roman"/>
                        </a:rPr>
                        <a:t> </a:t>
                      </a:r>
                      <a:r>
                        <a:rPr sz="650" dirty="0">
                          <a:latin typeface="Times New Roman"/>
                          <a:cs typeface="Times New Roman"/>
                        </a:rPr>
                        <a:t>hig</a:t>
                      </a:r>
                      <a:r>
                        <a:rPr sz="650" spc="5" dirty="0">
                          <a:latin typeface="Times New Roman"/>
                          <a:cs typeface="Times New Roman"/>
                        </a:rPr>
                        <a:t>h</a:t>
                      </a:r>
                      <a:r>
                        <a:rPr sz="650" dirty="0">
                          <a:latin typeface="Times New Roman"/>
                          <a:cs typeface="Times New Roman"/>
                        </a:rPr>
                        <a:t>-technology industries</a:t>
                      </a:r>
                      <a:r>
                        <a:rPr sz="650" spc="10" dirty="0">
                          <a:latin typeface="Times New Roman"/>
                          <a:cs typeface="Times New Roman"/>
                        </a:rPr>
                        <a:t> </a:t>
                      </a:r>
                      <a:r>
                        <a:rPr sz="650" dirty="0">
                          <a:latin typeface="Times New Roman"/>
                          <a:cs typeface="Times New Roman"/>
                        </a:rPr>
                        <a:t>through</a:t>
                      </a:r>
                      <a:r>
                        <a:rPr sz="650" spc="10" dirty="0">
                          <a:latin typeface="Times New Roman"/>
                          <a:cs typeface="Times New Roman"/>
                        </a:rPr>
                        <a:t> </a:t>
                      </a:r>
                      <a:r>
                        <a:rPr sz="650" dirty="0">
                          <a:latin typeface="Times New Roman"/>
                          <a:cs typeface="Times New Roman"/>
                        </a:rPr>
                        <a:t>the</a:t>
                      </a:r>
                      <a:r>
                        <a:rPr sz="650" spc="10" dirty="0">
                          <a:latin typeface="Times New Roman"/>
                          <a:cs typeface="Times New Roman"/>
                        </a:rPr>
                        <a:t> </a:t>
                      </a:r>
                      <a:r>
                        <a:rPr sz="650" dirty="0">
                          <a:latin typeface="Times New Roman"/>
                          <a:cs typeface="Times New Roman"/>
                        </a:rPr>
                        <a:t>creation</a:t>
                      </a:r>
                      <a:r>
                        <a:rPr sz="650" spc="10" dirty="0">
                          <a:latin typeface="Times New Roman"/>
                          <a:cs typeface="Times New Roman"/>
                        </a:rPr>
                        <a:t> </a:t>
                      </a:r>
                      <a:r>
                        <a:rPr sz="650" dirty="0">
                          <a:latin typeface="Times New Roman"/>
                          <a:cs typeface="Times New Roman"/>
                        </a:rPr>
                        <a:t>of</a:t>
                      </a:r>
                      <a:r>
                        <a:rPr sz="650" spc="5" dirty="0">
                          <a:latin typeface="Times New Roman"/>
                          <a:cs typeface="Times New Roman"/>
                        </a:rPr>
                        <a:t> </a:t>
                      </a:r>
                      <a:r>
                        <a:rPr sz="650" dirty="0">
                          <a:latin typeface="Times New Roman"/>
                          <a:cs typeface="Times New Roman"/>
                        </a:rPr>
                        <a:t>certified technology</a:t>
                      </a:r>
                      <a:r>
                        <a:rPr sz="650" spc="10" dirty="0">
                          <a:latin typeface="Times New Roman"/>
                          <a:cs typeface="Times New Roman"/>
                        </a:rPr>
                        <a:t> </a:t>
                      </a:r>
                      <a:r>
                        <a:rPr sz="650" dirty="0">
                          <a:latin typeface="Times New Roman"/>
                          <a:cs typeface="Times New Roman"/>
                        </a:rPr>
                        <a:t>parks</a:t>
                      </a:r>
                      <a:r>
                        <a:rPr sz="650" spc="10" dirty="0">
                          <a:latin typeface="Times New Roman"/>
                          <a:cs typeface="Times New Roman"/>
                        </a:rPr>
                        <a:t> </a:t>
                      </a:r>
                      <a:r>
                        <a:rPr sz="650" dirty="0">
                          <a:latin typeface="Times New Roman"/>
                          <a:cs typeface="Times New Roman"/>
                        </a:rPr>
                        <a:t>or</a:t>
                      </a:r>
                      <a:r>
                        <a:rPr sz="650" spc="5" dirty="0">
                          <a:latin typeface="Times New Roman"/>
                          <a:cs typeface="Times New Roman"/>
                        </a:rPr>
                        <a:t> </a:t>
                      </a:r>
                      <a:r>
                        <a:rPr sz="650" dirty="0">
                          <a:latin typeface="Times New Roman"/>
                          <a:cs typeface="Times New Roman"/>
                        </a:rPr>
                        <a:t>a</a:t>
                      </a:r>
                      <a:r>
                        <a:rPr sz="650" spc="10" dirty="0">
                          <a:latin typeface="Times New Roman"/>
                          <a:cs typeface="Times New Roman"/>
                        </a:rPr>
                        <a:t> </a:t>
                      </a:r>
                      <a:r>
                        <a:rPr sz="650" dirty="0">
                          <a:latin typeface="Times New Roman"/>
                          <a:cs typeface="Times New Roman"/>
                        </a:rPr>
                        <a:t>certified</a:t>
                      </a:r>
                      <a:r>
                        <a:rPr sz="650" spc="10" dirty="0">
                          <a:latin typeface="Times New Roman"/>
                          <a:cs typeface="Times New Roman"/>
                        </a:rPr>
                        <a:t> </a:t>
                      </a:r>
                      <a:r>
                        <a:rPr sz="650" dirty="0">
                          <a:latin typeface="Times New Roman"/>
                          <a:cs typeface="Times New Roman"/>
                        </a:rPr>
                        <a:t>alternative ene</a:t>
                      </a:r>
                      <a:r>
                        <a:rPr sz="650" spc="-10" dirty="0">
                          <a:latin typeface="Times New Roman"/>
                          <a:cs typeface="Times New Roman"/>
                        </a:rPr>
                        <a:t>r</a:t>
                      </a:r>
                      <a:r>
                        <a:rPr sz="650" dirty="0">
                          <a:latin typeface="Times New Roman"/>
                          <a:cs typeface="Times New Roman"/>
                        </a:rPr>
                        <a:t>gy</a:t>
                      </a:r>
                      <a:r>
                        <a:rPr sz="650" spc="5" dirty="0">
                          <a:latin typeface="Times New Roman"/>
                          <a:cs typeface="Times New Roman"/>
                        </a:rPr>
                        <a:t> </a:t>
                      </a:r>
                      <a:r>
                        <a:rPr sz="650" dirty="0">
                          <a:latin typeface="Times New Roman"/>
                          <a:cs typeface="Times New Roman"/>
                        </a:rPr>
                        <a:t>park.</a:t>
                      </a:r>
                    </a:p>
                  </a:txBody>
                  <a:tcPr marL="0" marR="0" marT="0" marB="0">
                    <a:lnL w="6426">
                      <a:solidFill>
                        <a:srgbClr val="000000"/>
                      </a:solidFill>
                      <a:prstDash val="solid"/>
                    </a:lnL>
                    <a:lnT w="6438">
                      <a:solidFill>
                        <a:srgbClr val="000000"/>
                      </a:solidFill>
                      <a:prstDash val="solid"/>
                    </a:lnT>
                    <a:lnB w="6426">
                      <a:solidFill>
                        <a:srgbClr val="000000"/>
                      </a:solidFill>
                      <a:prstDash val="solid"/>
                    </a:lnB>
                  </a:tcPr>
                </a:tc>
              </a:tr>
              <a:tr h="430847">
                <a:tc>
                  <a:txBody>
                    <a:bodyPr/>
                    <a:lstStyle/>
                    <a:p>
                      <a:pPr marL="66675" marR="168910">
                        <a:lnSpc>
                          <a:spcPct val="101600"/>
                        </a:lnSpc>
                      </a:pPr>
                      <a:r>
                        <a:rPr sz="650" dirty="0">
                          <a:latin typeface="Times New Roman"/>
                          <a:cs typeface="Times New Roman"/>
                        </a:rPr>
                        <a:t>Bro</a:t>
                      </a:r>
                      <a:r>
                        <a:rPr sz="650" spc="5" dirty="0">
                          <a:latin typeface="Times New Roman"/>
                          <a:cs typeface="Times New Roman"/>
                        </a:rPr>
                        <a:t>w</a:t>
                      </a:r>
                      <a:r>
                        <a:rPr sz="650" dirty="0">
                          <a:latin typeface="Times New Roman"/>
                          <a:cs typeface="Times New Roman"/>
                        </a:rPr>
                        <a:t>nfield</a:t>
                      </a:r>
                      <a:r>
                        <a:rPr sz="650" spc="10" dirty="0">
                          <a:latin typeface="Times New Roman"/>
                          <a:cs typeface="Times New Roman"/>
                        </a:rPr>
                        <a:t> </a:t>
                      </a:r>
                      <a:r>
                        <a:rPr sz="650" dirty="0">
                          <a:latin typeface="Times New Roman"/>
                          <a:cs typeface="Times New Roman"/>
                        </a:rPr>
                        <a:t>Redevelop</a:t>
                      </a:r>
                      <a:r>
                        <a:rPr sz="650" spc="5" dirty="0">
                          <a:latin typeface="Times New Roman"/>
                          <a:cs typeface="Times New Roman"/>
                        </a:rPr>
                        <a:t>m</a:t>
                      </a:r>
                      <a:r>
                        <a:rPr sz="650" dirty="0">
                          <a:latin typeface="Times New Roman"/>
                          <a:cs typeface="Times New Roman"/>
                        </a:rPr>
                        <a:t>ent </a:t>
                      </a:r>
                      <a:r>
                        <a:rPr sz="650" spc="5" dirty="0">
                          <a:latin typeface="Times New Roman"/>
                          <a:cs typeface="Times New Roman"/>
                        </a:rPr>
                        <a:t>A</a:t>
                      </a:r>
                      <a:r>
                        <a:rPr sz="650" dirty="0">
                          <a:latin typeface="Times New Roman"/>
                          <a:cs typeface="Times New Roman"/>
                        </a:rPr>
                        <a:t>uthorities</a:t>
                      </a:r>
                      <a:endParaRPr sz="650">
                        <a:latin typeface="Times New Roman"/>
                        <a:cs typeface="Times New Roman"/>
                      </a:endParaRPr>
                    </a:p>
                    <a:p>
                      <a:pPr marL="66675">
                        <a:lnSpc>
                          <a:spcPts val="770"/>
                        </a:lnSpc>
                      </a:pPr>
                      <a:r>
                        <a:rPr sz="650" dirty="0">
                          <a:latin typeface="Times New Roman"/>
                          <a:cs typeface="Times New Roman"/>
                        </a:rPr>
                        <a:t>BRA</a:t>
                      </a:r>
                      <a:endParaRPr sz="650">
                        <a:latin typeface="Times New Roman"/>
                        <a:cs typeface="Times New Roman"/>
                      </a:endParaRPr>
                    </a:p>
                  </a:txBody>
                  <a:tcPr marL="0" marR="0" marT="0" marB="0">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1996</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381</a:t>
                      </a:r>
                      <a:endParaRPr sz="650">
                        <a:latin typeface="Times New Roman"/>
                        <a:cs typeface="Times New Roman"/>
                      </a:endParaRPr>
                    </a:p>
                    <a:p>
                      <a:pPr marL="53340" marR="227965">
                        <a:lnSpc>
                          <a:spcPct val="100000"/>
                        </a:lnSpc>
                        <a:spcBef>
                          <a:spcPts val="1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125.2651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marR="85725">
                        <a:lnSpc>
                          <a:spcPct val="100299"/>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environ</a:t>
                      </a:r>
                      <a:r>
                        <a:rPr sz="650" spc="5" dirty="0">
                          <a:latin typeface="Times New Roman"/>
                          <a:cs typeface="Times New Roman"/>
                        </a:rPr>
                        <a:t>m</a:t>
                      </a:r>
                      <a:r>
                        <a:rPr sz="650" dirty="0">
                          <a:latin typeface="Times New Roman"/>
                          <a:cs typeface="Times New Roman"/>
                        </a:rPr>
                        <a:t>ental</a:t>
                      </a:r>
                      <a:r>
                        <a:rPr sz="650" spc="5" dirty="0">
                          <a:latin typeface="Times New Roman"/>
                          <a:cs typeface="Times New Roman"/>
                        </a:rPr>
                        <a:t> </a:t>
                      </a:r>
                      <a:r>
                        <a:rPr sz="650" dirty="0">
                          <a:latin typeface="Times New Roman"/>
                          <a:cs typeface="Times New Roman"/>
                        </a:rPr>
                        <a:t>re</a:t>
                      </a:r>
                      <a:r>
                        <a:rPr sz="650" spc="5" dirty="0">
                          <a:latin typeface="Times New Roman"/>
                          <a:cs typeface="Times New Roman"/>
                        </a:rPr>
                        <a:t>m</a:t>
                      </a:r>
                      <a:r>
                        <a:rPr sz="650" dirty="0">
                          <a:latin typeface="Times New Roman"/>
                          <a:cs typeface="Times New Roman"/>
                        </a:rPr>
                        <a:t>ediation</a:t>
                      </a:r>
                      <a:r>
                        <a:rPr sz="650" spc="10" dirty="0">
                          <a:latin typeface="Times New Roman"/>
                          <a:cs typeface="Times New Roman"/>
                        </a:rPr>
                        <a:t> </a:t>
                      </a:r>
                      <a:r>
                        <a:rPr sz="650" dirty="0">
                          <a:latin typeface="Times New Roman"/>
                          <a:cs typeface="Times New Roman"/>
                        </a:rPr>
                        <a:t>on brownfield</a:t>
                      </a:r>
                      <a:r>
                        <a:rPr sz="650" spc="5" dirty="0">
                          <a:latin typeface="Times New Roman"/>
                          <a:cs typeface="Times New Roman"/>
                        </a:rPr>
                        <a:t> </a:t>
                      </a:r>
                      <a:r>
                        <a:rPr sz="650" dirty="0" smtClean="0">
                          <a:latin typeface="Times New Roman"/>
                          <a:cs typeface="Times New Roman"/>
                        </a:rPr>
                        <a:t>si</a:t>
                      </a:r>
                      <a:r>
                        <a:rPr lang="en-US" sz="650" dirty="0" smtClean="0">
                          <a:latin typeface="Times New Roman"/>
                          <a:cs typeface="Times New Roman"/>
                        </a:rPr>
                        <a:t>tes</a:t>
                      </a:r>
                      <a:r>
                        <a:rPr sz="650" spc="5" dirty="0" smtClean="0">
                          <a:latin typeface="Times New Roman"/>
                          <a:cs typeface="Times New Roman"/>
                        </a:rPr>
                        <a:t> </a:t>
                      </a:r>
                      <a:r>
                        <a:rPr sz="650" dirty="0">
                          <a:latin typeface="Times New Roman"/>
                          <a:cs typeface="Times New Roman"/>
                        </a:rPr>
                        <a:t>and</a:t>
                      </a:r>
                      <a:r>
                        <a:rPr sz="650" spc="5" dirty="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to</a:t>
                      </a:r>
                      <a:r>
                        <a:rPr sz="650" spc="5" dirty="0">
                          <a:latin typeface="Times New Roman"/>
                          <a:cs typeface="Times New Roman"/>
                        </a:rPr>
                        <a:t> </a:t>
                      </a:r>
                      <a:r>
                        <a:rPr sz="650" dirty="0">
                          <a:latin typeface="Times New Roman"/>
                          <a:cs typeface="Times New Roman"/>
                        </a:rPr>
                        <a:t>blighted and</a:t>
                      </a:r>
                      <a:r>
                        <a:rPr sz="650" spc="5" dirty="0">
                          <a:latin typeface="Times New Roman"/>
                          <a:cs typeface="Times New Roman"/>
                        </a:rPr>
                        <a:t> </a:t>
                      </a:r>
                      <a:r>
                        <a:rPr sz="650" dirty="0">
                          <a:latin typeface="Times New Roman"/>
                          <a:cs typeface="Times New Roman"/>
                        </a:rPr>
                        <a:t>functionally</a:t>
                      </a:r>
                      <a:r>
                        <a:rPr sz="650" spc="5" dirty="0">
                          <a:latin typeface="Times New Roman"/>
                          <a:cs typeface="Times New Roman"/>
                        </a:rPr>
                        <a:t> </a:t>
                      </a:r>
                      <a:r>
                        <a:rPr sz="650" dirty="0">
                          <a:latin typeface="Times New Roman"/>
                          <a:cs typeface="Times New Roman"/>
                        </a:rPr>
                        <a:t>obsolete</a:t>
                      </a:r>
                      <a:r>
                        <a:rPr sz="650" spc="5" dirty="0">
                          <a:latin typeface="Times New Roman"/>
                          <a:cs typeface="Times New Roman"/>
                        </a:rPr>
                        <a:t> </a:t>
                      </a:r>
                      <a:r>
                        <a:rPr sz="650" dirty="0">
                          <a:latin typeface="Times New Roman"/>
                          <a:cs typeface="Times New Roman"/>
                        </a:rPr>
                        <a:t>propert</a:t>
                      </a:r>
                      <a:r>
                        <a:rPr sz="650" spc="-45" dirty="0">
                          <a:latin typeface="Times New Roman"/>
                          <a:cs typeface="Times New Roman"/>
                        </a:rPr>
                        <a:t>y</a:t>
                      </a:r>
                      <a:r>
                        <a:rPr sz="650" dirty="0">
                          <a:latin typeface="Times New Roman"/>
                          <a:cs typeface="Times New Roman"/>
                        </a:rPr>
                        <a:t>.</a:t>
                      </a:r>
                    </a:p>
                  </a:txBody>
                  <a:tcPr marL="0" marR="0" marT="0" marB="0">
                    <a:lnL w="6426">
                      <a:solidFill>
                        <a:srgbClr val="000000"/>
                      </a:solidFill>
                      <a:prstDash val="solid"/>
                    </a:lnL>
                    <a:lnT w="6426">
                      <a:solidFill>
                        <a:srgbClr val="000000"/>
                      </a:solidFill>
                      <a:prstDash val="solid"/>
                    </a:lnT>
                    <a:lnB w="6426">
                      <a:solidFill>
                        <a:srgbClr val="000000"/>
                      </a:solidFill>
                      <a:prstDash val="solid"/>
                    </a:lnB>
                  </a:tcPr>
                </a:tc>
              </a:tr>
              <a:tr h="402475">
                <a:tc>
                  <a:txBody>
                    <a:bodyPr/>
                    <a:lstStyle/>
                    <a:p>
                      <a:pPr marL="66675" marR="128905">
                        <a:lnSpc>
                          <a:spcPct val="100299"/>
                        </a:lnSpc>
                      </a:pPr>
                      <a:r>
                        <a:rPr sz="650" spc="5" dirty="0">
                          <a:latin typeface="Times New Roman"/>
                          <a:cs typeface="Times New Roman"/>
                        </a:rPr>
                        <a:t>H</a:t>
                      </a:r>
                      <a:r>
                        <a:rPr sz="650" dirty="0">
                          <a:latin typeface="Times New Roman"/>
                          <a:cs typeface="Times New Roman"/>
                        </a:rPr>
                        <a:t>istoric</a:t>
                      </a:r>
                      <a:r>
                        <a:rPr sz="650" spc="5" dirty="0">
                          <a:latin typeface="Times New Roman"/>
                          <a:cs typeface="Times New Roman"/>
                        </a:rPr>
                        <a:t> N</a:t>
                      </a:r>
                      <a:r>
                        <a:rPr sz="650" dirty="0">
                          <a:latin typeface="Times New Roman"/>
                          <a:cs typeface="Times New Roman"/>
                        </a:rPr>
                        <a:t>eighborhood</a:t>
                      </a:r>
                      <a:r>
                        <a:rPr sz="650" spc="-5" dirty="0">
                          <a:latin typeface="Times New Roman"/>
                          <a:cs typeface="Times New Roman"/>
                        </a:rPr>
                        <a:t> </a:t>
                      </a:r>
                      <a:r>
                        <a:rPr sz="650" spc="-45" dirty="0">
                          <a:latin typeface="Times New Roman"/>
                          <a:cs typeface="Times New Roman"/>
                        </a:rPr>
                        <a:t>T</a:t>
                      </a:r>
                      <a:r>
                        <a:rPr sz="650" dirty="0">
                          <a:latin typeface="Times New Roman"/>
                          <a:cs typeface="Times New Roman"/>
                        </a:rPr>
                        <a:t>ax Incre</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Finance</a:t>
                      </a:r>
                      <a:r>
                        <a:rPr sz="650" spc="-30" dirty="0">
                          <a:latin typeface="Times New Roman"/>
                          <a:cs typeface="Times New Roman"/>
                        </a:rPr>
                        <a:t> </a:t>
                      </a:r>
                      <a:r>
                        <a:rPr sz="650" dirty="0">
                          <a:latin typeface="Times New Roman"/>
                          <a:cs typeface="Times New Roman"/>
                        </a:rPr>
                        <a:t>Authority </a:t>
                      </a:r>
                      <a:r>
                        <a:rPr sz="650" spc="5" dirty="0">
                          <a:latin typeface="Times New Roman"/>
                          <a:cs typeface="Times New Roman"/>
                        </a:rPr>
                        <a:t>A</a:t>
                      </a:r>
                      <a:r>
                        <a:rPr sz="650" dirty="0">
                          <a:latin typeface="Times New Roman"/>
                          <a:cs typeface="Times New Roman"/>
                        </a:rPr>
                        <a:t>ct</a:t>
                      </a:r>
                      <a:endParaRPr sz="650">
                        <a:latin typeface="Times New Roman"/>
                        <a:cs typeface="Times New Roman"/>
                      </a:endParaRPr>
                    </a:p>
                    <a:p>
                      <a:pPr marL="66675">
                        <a:lnSpc>
                          <a:spcPts val="770"/>
                        </a:lnSpc>
                      </a:pPr>
                      <a:r>
                        <a:rPr sz="650" dirty="0">
                          <a:latin typeface="Times New Roman"/>
                          <a:cs typeface="Times New Roman"/>
                        </a:rPr>
                        <a:t>HNTI</a:t>
                      </a:r>
                      <a:r>
                        <a:rPr sz="650" spc="-50" dirty="0">
                          <a:latin typeface="Times New Roman"/>
                          <a:cs typeface="Times New Roman"/>
                        </a:rPr>
                        <a:t>F</a:t>
                      </a:r>
                      <a:r>
                        <a:rPr sz="650" dirty="0">
                          <a:latin typeface="Times New Roman"/>
                          <a:cs typeface="Times New Roman"/>
                        </a:rPr>
                        <a:t>A</a:t>
                      </a:r>
                      <a:endParaRPr sz="650">
                        <a:latin typeface="Times New Roman"/>
                        <a:cs typeface="Times New Roman"/>
                      </a:endParaRPr>
                    </a:p>
                  </a:txBody>
                  <a:tcPr marL="0" marR="0" marT="0" marB="0">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2004</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530</a:t>
                      </a:r>
                      <a:endParaRPr sz="650">
                        <a:latin typeface="Times New Roman"/>
                        <a:cs typeface="Times New Roman"/>
                      </a:endParaRPr>
                    </a:p>
                    <a:p>
                      <a:pPr marL="53340" marR="227965">
                        <a:lnSpc>
                          <a:spcPct val="100000"/>
                        </a:lnSpc>
                        <a:spcBef>
                          <a:spcPts val="1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125.2841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marR="256540">
                        <a:lnSpc>
                          <a:spcPct val="100299"/>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to</a:t>
                      </a:r>
                      <a:r>
                        <a:rPr sz="650" spc="10" dirty="0">
                          <a:latin typeface="Times New Roman"/>
                          <a:cs typeface="Times New Roman"/>
                        </a:rPr>
                        <a:t> </a:t>
                      </a:r>
                      <a:r>
                        <a:rPr sz="650" dirty="0">
                          <a:latin typeface="Times New Roman"/>
                          <a:cs typeface="Times New Roman"/>
                        </a:rPr>
                        <a:t>i</a:t>
                      </a:r>
                      <a:r>
                        <a:rPr sz="650" spc="5" dirty="0">
                          <a:latin typeface="Times New Roman"/>
                          <a:cs typeface="Times New Roman"/>
                        </a:rPr>
                        <a:t>m</a:t>
                      </a:r>
                      <a:r>
                        <a:rPr sz="650" dirty="0">
                          <a:latin typeface="Times New Roman"/>
                          <a:cs typeface="Times New Roman"/>
                        </a:rPr>
                        <a:t>prove</a:t>
                      </a:r>
                      <a:r>
                        <a:rPr sz="650" spc="5" dirty="0">
                          <a:latin typeface="Times New Roman"/>
                          <a:cs typeface="Times New Roman"/>
                        </a:rPr>
                        <a:t> </a:t>
                      </a:r>
                      <a:r>
                        <a:rPr sz="650" dirty="0">
                          <a:latin typeface="Times New Roman"/>
                          <a:cs typeface="Times New Roman"/>
                        </a:rPr>
                        <a:t>streets, pedestrian</a:t>
                      </a:r>
                      <a:r>
                        <a:rPr sz="650" spc="5" dirty="0">
                          <a:latin typeface="Times New Roman"/>
                          <a:cs typeface="Times New Roman"/>
                        </a:rPr>
                        <a:t> m</a:t>
                      </a:r>
                      <a:r>
                        <a:rPr sz="650" dirty="0">
                          <a:latin typeface="Times New Roman"/>
                          <a:cs typeface="Times New Roman"/>
                        </a:rPr>
                        <a:t>alls,</a:t>
                      </a:r>
                      <a:r>
                        <a:rPr sz="650" spc="5" dirty="0">
                          <a:latin typeface="Times New Roman"/>
                          <a:cs typeface="Times New Roman"/>
                        </a:rPr>
                        <a:t> </a:t>
                      </a:r>
                      <a:r>
                        <a:rPr sz="650" dirty="0">
                          <a:latin typeface="Times New Roman"/>
                          <a:cs typeface="Times New Roman"/>
                        </a:rPr>
                        <a:t>and</a:t>
                      </a:r>
                      <a:r>
                        <a:rPr sz="650" spc="5" dirty="0">
                          <a:latin typeface="Times New Roman"/>
                          <a:cs typeface="Times New Roman"/>
                        </a:rPr>
                        <a:t> </a:t>
                      </a:r>
                      <a:r>
                        <a:rPr sz="650" dirty="0">
                          <a:latin typeface="Times New Roman"/>
                          <a:cs typeface="Times New Roman"/>
                        </a:rPr>
                        <a:t>other</a:t>
                      </a:r>
                      <a:r>
                        <a:rPr sz="650" spc="5" dirty="0">
                          <a:latin typeface="Times New Roman"/>
                          <a:cs typeface="Times New Roman"/>
                        </a:rPr>
                        <a:t> </a:t>
                      </a:r>
                      <a:r>
                        <a:rPr sz="650" dirty="0">
                          <a:latin typeface="Times New Roman"/>
                          <a:cs typeface="Times New Roman"/>
                        </a:rPr>
                        <a:t>public i</a:t>
                      </a:r>
                      <a:r>
                        <a:rPr sz="650" spc="5" dirty="0">
                          <a:latin typeface="Times New Roman"/>
                          <a:cs typeface="Times New Roman"/>
                        </a:rPr>
                        <a:t>m</a:t>
                      </a:r>
                      <a:r>
                        <a:rPr sz="650" dirty="0">
                          <a:latin typeface="Times New Roman"/>
                          <a:cs typeface="Times New Roman"/>
                        </a:rPr>
                        <a:t>prove</a:t>
                      </a:r>
                      <a:r>
                        <a:rPr sz="650" spc="5" dirty="0">
                          <a:latin typeface="Times New Roman"/>
                          <a:cs typeface="Times New Roman"/>
                        </a:rPr>
                        <a:t>m</a:t>
                      </a:r>
                      <a:r>
                        <a:rPr sz="650" dirty="0">
                          <a:latin typeface="Times New Roman"/>
                          <a:cs typeface="Times New Roman"/>
                        </a:rPr>
                        <a:t>ents</a:t>
                      </a:r>
                      <a:r>
                        <a:rPr sz="650" spc="10" dirty="0">
                          <a:latin typeface="Times New Roman"/>
                          <a:cs typeface="Times New Roman"/>
                        </a:rPr>
                        <a:t> </a:t>
                      </a:r>
                      <a:r>
                        <a:rPr sz="650" dirty="0">
                          <a:latin typeface="Times New Roman"/>
                          <a:cs typeface="Times New Roman"/>
                        </a:rPr>
                        <a:t>in</a:t>
                      </a:r>
                      <a:r>
                        <a:rPr sz="650" spc="10" dirty="0">
                          <a:latin typeface="Times New Roman"/>
                          <a:cs typeface="Times New Roman"/>
                        </a:rPr>
                        <a:t> </a:t>
                      </a:r>
                      <a:r>
                        <a:rPr sz="650" dirty="0">
                          <a:latin typeface="Times New Roman"/>
                          <a:cs typeface="Times New Roman"/>
                        </a:rPr>
                        <a:t>historic</a:t>
                      </a:r>
                      <a:r>
                        <a:rPr sz="650" spc="10" dirty="0">
                          <a:latin typeface="Times New Roman"/>
                          <a:cs typeface="Times New Roman"/>
                        </a:rPr>
                        <a:t> </a:t>
                      </a:r>
                      <a:r>
                        <a:rPr sz="650" dirty="0">
                          <a:latin typeface="Times New Roman"/>
                          <a:cs typeface="Times New Roman"/>
                        </a:rPr>
                        <a:t>neighborhoods.</a:t>
                      </a:r>
                    </a:p>
                  </a:txBody>
                  <a:tcPr marL="0" marR="0" marT="0" marB="0">
                    <a:lnL w="6426">
                      <a:solidFill>
                        <a:srgbClr val="000000"/>
                      </a:solidFill>
                      <a:prstDash val="solid"/>
                    </a:lnL>
                    <a:lnT w="6426">
                      <a:solidFill>
                        <a:srgbClr val="000000"/>
                      </a:solidFill>
                      <a:prstDash val="solid"/>
                    </a:lnT>
                    <a:lnB w="6426">
                      <a:solidFill>
                        <a:srgbClr val="000000"/>
                      </a:solidFill>
                      <a:prstDash val="solid"/>
                    </a:lnB>
                  </a:tcPr>
                </a:tc>
              </a:tr>
              <a:tr h="430860">
                <a:tc>
                  <a:txBody>
                    <a:bodyPr/>
                    <a:lstStyle/>
                    <a:p>
                      <a:pPr marL="66675" marR="339725">
                        <a:lnSpc>
                          <a:spcPct val="100000"/>
                        </a:lnSpc>
                      </a:pPr>
                      <a:r>
                        <a:rPr sz="650" dirty="0">
                          <a:latin typeface="Times New Roman"/>
                          <a:cs typeface="Times New Roman"/>
                        </a:rPr>
                        <a:t>Corridor</a:t>
                      </a:r>
                      <a:r>
                        <a:rPr sz="650" spc="5" dirty="0">
                          <a:latin typeface="Times New Roman"/>
                          <a:cs typeface="Times New Roman"/>
                        </a:rPr>
                        <a:t> </a:t>
                      </a:r>
                      <a:r>
                        <a:rPr sz="650" dirty="0">
                          <a:latin typeface="Times New Roman"/>
                          <a:cs typeface="Times New Roman"/>
                        </a:rPr>
                        <a:t>I</a:t>
                      </a:r>
                      <a:r>
                        <a:rPr sz="650" spc="5" dirty="0">
                          <a:latin typeface="Times New Roman"/>
                          <a:cs typeface="Times New Roman"/>
                        </a:rPr>
                        <a:t>m</a:t>
                      </a:r>
                      <a:r>
                        <a:rPr sz="650" dirty="0">
                          <a:latin typeface="Times New Roman"/>
                          <a:cs typeface="Times New Roman"/>
                        </a:rPr>
                        <a:t>prove</a:t>
                      </a:r>
                      <a:r>
                        <a:rPr sz="650" spc="5" dirty="0">
                          <a:latin typeface="Times New Roman"/>
                          <a:cs typeface="Times New Roman"/>
                        </a:rPr>
                        <a:t>m</a:t>
                      </a:r>
                      <a:r>
                        <a:rPr sz="650" dirty="0">
                          <a:latin typeface="Times New Roman"/>
                          <a:cs typeface="Times New Roman"/>
                        </a:rPr>
                        <a:t>ent </a:t>
                      </a:r>
                      <a:r>
                        <a:rPr sz="650" spc="5" dirty="0">
                          <a:latin typeface="Times New Roman"/>
                          <a:cs typeface="Times New Roman"/>
                        </a:rPr>
                        <a:t>A</a:t>
                      </a:r>
                      <a:r>
                        <a:rPr sz="650" dirty="0">
                          <a:latin typeface="Times New Roman"/>
                          <a:cs typeface="Times New Roman"/>
                        </a:rPr>
                        <a:t>uthority</a:t>
                      </a:r>
                      <a:endParaRPr sz="650">
                        <a:latin typeface="Times New Roman"/>
                        <a:cs typeface="Times New Roman"/>
                      </a:endParaRPr>
                    </a:p>
                    <a:p>
                      <a:pPr marL="66675">
                        <a:lnSpc>
                          <a:spcPts val="770"/>
                        </a:lnSpc>
                      </a:pPr>
                      <a:r>
                        <a:rPr sz="650" dirty="0">
                          <a:latin typeface="Times New Roman"/>
                          <a:cs typeface="Times New Roman"/>
                        </a:rPr>
                        <a:t>CIA</a:t>
                      </a:r>
                      <a:endParaRPr sz="650">
                        <a:latin typeface="Times New Roman"/>
                        <a:cs typeface="Times New Roman"/>
                      </a:endParaRPr>
                    </a:p>
                  </a:txBody>
                  <a:tcPr marL="0" marR="0" marT="0" marB="0">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2005</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280</a:t>
                      </a:r>
                      <a:endParaRPr sz="650">
                        <a:latin typeface="Times New Roman"/>
                        <a:cs typeface="Times New Roman"/>
                      </a:endParaRPr>
                    </a:p>
                    <a:p>
                      <a:pPr marL="53340" marR="227329" indent="-635">
                        <a:lnSpc>
                          <a:spcPts val="770"/>
                        </a:lnSpc>
                        <a:spcBef>
                          <a:spcPts val="3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nn.</a:t>
                      </a:r>
                      <a:r>
                        <a:rPr sz="650" spc="5" dirty="0">
                          <a:latin typeface="Times New Roman"/>
                          <a:cs typeface="Times New Roman"/>
                        </a:rPr>
                        <a:t> </a:t>
                      </a:r>
                      <a:r>
                        <a:rPr sz="650" dirty="0">
                          <a:latin typeface="Times New Roman"/>
                          <a:cs typeface="Times New Roman"/>
                        </a:rPr>
                        <a:t>§ 125.2871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marR="368935">
                        <a:lnSpc>
                          <a:spcPct val="1000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business</a:t>
                      </a:r>
                      <a:r>
                        <a:rPr sz="650" spc="5" dirty="0">
                          <a:latin typeface="Times New Roman"/>
                          <a:cs typeface="Times New Roman"/>
                        </a:rPr>
                        <a:t> </a:t>
                      </a:r>
                      <a:r>
                        <a:rPr sz="650" dirty="0">
                          <a:latin typeface="Times New Roman"/>
                          <a:cs typeface="Times New Roman"/>
                        </a:rPr>
                        <a:t>districts</a:t>
                      </a:r>
                      <a:r>
                        <a:rPr sz="650" spc="5" dirty="0">
                          <a:latin typeface="Times New Roman"/>
                          <a:cs typeface="Times New Roman"/>
                        </a:rPr>
                        <a:t> </a:t>
                      </a:r>
                      <a:r>
                        <a:rPr sz="650" dirty="0">
                          <a:latin typeface="Times New Roman"/>
                          <a:cs typeface="Times New Roman"/>
                        </a:rPr>
                        <a:t>along</a:t>
                      </a:r>
                      <a:r>
                        <a:rPr sz="650" spc="10" dirty="0">
                          <a:latin typeface="Times New Roman"/>
                          <a:cs typeface="Times New Roman"/>
                        </a:rPr>
                        <a:t> </a:t>
                      </a:r>
                      <a:r>
                        <a:rPr sz="650" spc="5" dirty="0">
                          <a:latin typeface="Times New Roman"/>
                          <a:cs typeface="Times New Roman"/>
                        </a:rPr>
                        <a:t>m</a:t>
                      </a:r>
                      <a:r>
                        <a:rPr sz="650" dirty="0">
                          <a:latin typeface="Times New Roman"/>
                          <a:cs typeface="Times New Roman"/>
                        </a:rPr>
                        <a:t>ain thoroughfares</a:t>
                      </a:r>
                      <a:r>
                        <a:rPr sz="650" spc="10" dirty="0">
                          <a:latin typeface="Times New Roman"/>
                          <a:cs typeface="Times New Roman"/>
                        </a:rPr>
                        <a:t> </a:t>
                      </a:r>
                      <a:r>
                        <a:rPr sz="650" dirty="0">
                          <a:latin typeface="Times New Roman"/>
                          <a:cs typeface="Times New Roman"/>
                        </a:rPr>
                        <a:t>and</a:t>
                      </a:r>
                      <a:r>
                        <a:rPr sz="650" spc="10" dirty="0">
                          <a:latin typeface="Times New Roman"/>
                          <a:cs typeface="Times New Roman"/>
                        </a:rPr>
                        <a:t> </a:t>
                      </a:r>
                      <a:r>
                        <a:rPr sz="650" dirty="0">
                          <a:latin typeface="Times New Roman"/>
                          <a:cs typeface="Times New Roman"/>
                        </a:rPr>
                        <a:t>encourage</a:t>
                      </a:r>
                      <a:r>
                        <a:rPr sz="650" spc="10" dirty="0">
                          <a:latin typeface="Times New Roman"/>
                          <a:cs typeface="Times New Roman"/>
                        </a:rPr>
                        <a:t> </a:t>
                      </a:r>
                      <a:r>
                        <a:rPr sz="650" dirty="0">
                          <a:latin typeface="Times New Roman"/>
                          <a:cs typeface="Times New Roman"/>
                        </a:rPr>
                        <a:t>historic preservation.</a:t>
                      </a:r>
                    </a:p>
                  </a:txBody>
                  <a:tcPr marL="0" marR="0" marT="0" marB="0">
                    <a:lnL w="6426">
                      <a:solidFill>
                        <a:srgbClr val="000000"/>
                      </a:solidFill>
                      <a:prstDash val="solid"/>
                    </a:lnL>
                    <a:lnT w="6426">
                      <a:solidFill>
                        <a:srgbClr val="000000"/>
                      </a:solidFill>
                      <a:prstDash val="solid"/>
                    </a:lnT>
                    <a:lnB w="6426">
                      <a:solidFill>
                        <a:srgbClr val="000000"/>
                      </a:solidFill>
                      <a:prstDash val="solid"/>
                    </a:lnB>
                  </a:tcPr>
                </a:tc>
              </a:tr>
              <a:tr h="430847">
                <a:tc>
                  <a:txBody>
                    <a:bodyPr/>
                    <a:lstStyle/>
                    <a:p>
                      <a:pPr marL="66675" marR="139700">
                        <a:lnSpc>
                          <a:spcPct val="100000"/>
                        </a:lnSpc>
                      </a:pPr>
                      <a:r>
                        <a:rPr sz="650" spc="5" dirty="0">
                          <a:latin typeface="Times New Roman"/>
                          <a:cs typeface="Times New Roman"/>
                        </a:rPr>
                        <a:t>N</a:t>
                      </a:r>
                      <a:r>
                        <a:rPr sz="650" dirty="0">
                          <a:latin typeface="Times New Roman"/>
                          <a:cs typeface="Times New Roman"/>
                        </a:rPr>
                        <a:t>eighborhood</a:t>
                      </a:r>
                      <a:r>
                        <a:rPr sz="650" spc="10" dirty="0">
                          <a:latin typeface="Times New Roman"/>
                          <a:cs typeface="Times New Roman"/>
                        </a:rPr>
                        <a:t> </a:t>
                      </a:r>
                      <a:r>
                        <a:rPr sz="650" dirty="0">
                          <a:latin typeface="Times New Roman"/>
                          <a:cs typeface="Times New Roman"/>
                        </a:rPr>
                        <a:t>I</a:t>
                      </a:r>
                      <a:r>
                        <a:rPr sz="650" spc="5" dirty="0">
                          <a:latin typeface="Times New Roman"/>
                          <a:cs typeface="Times New Roman"/>
                        </a:rPr>
                        <a:t>m</a:t>
                      </a:r>
                      <a:r>
                        <a:rPr sz="650" dirty="0">
                          <a:latin typeface="Times New Roman"/>
                          <a:cs typeface="Times New Roman"/>
                        </a:rPr>
                        <a:t>prove</a:t>
                      </a:r>
                      <a:r>
                        <a:rPr sz="650" spc="5" dirty="0">
                          <a:latin typeface="Times New Roman"/>
                          <a:cs typeface="Times New Roman"/>
                        </a:rPr>
                        <a:t>m</a:t>
                      </a:r>
                      <a:r>
                        <a:rPr sz="650" dirty="0">
                          <a:latin typeface="Times New Roman"/>
                          <a:cs typeface="Times New Roman"/>
                        </a:rPr>
                        <a:t>ent </a:t>
                      </a:r>
                      <a:r>
                        <a:rPr sz="650" spc="5" dirty="0">
                          <a:latin typeface="Times New Roman"/>
                          <a:cs typeface="Times New Roman"/>
                        </a:rPr>
                        <a:t>A</a:t>
                      </a:r>
                      <a:r>
                        <a:rPr sz="650" dirty="0">
                          <a:latin typeface="Times New Roman"/>
                          <a:cs typeface="Times New Roman"/>
                        </a:rPr>
                        <a:t>uthority</a:t>
                      </a:r>
                      <a:endParaRPr sz="650">
                        <a:latin typeface="Times New Roman"/>
                        <a:cs typeface="Times New Roman"/>
                      </a:endParaRPr>
                    </a:p>
                    <a:p>
                      <a:pPr marL="66675">
                        <a:lnSpc>
                          <a:spcPts val="770"/>
                        </a:lnSpc>
                      </a:pPr>
                      <a:r>
                        <a:rPr sz="650" spc="5" dirty="0">
                          <a:latin typeface="Times New Roman"/>
                          <a:cs typeface="Times New Roman"/>
                        </a:rPr>
                        <a:t>N</a:t>
                      </a:r>
                      <a:r>
                        <a:rPr sz="650" dirty="0">
                          <a:latin typeface="Times New Roman"/>
                          <a:cs typeface="Times New Roman"/>
                        </a:rPr>
                        <a:t>IA</a:t>
                      </a:r>
                      <a:endParaRPr sz="650">
                        <a:latin typeface="Times New Roman"/>
                        <a:cs typeface="Times New Roman"/>
                      </a:endParaRPr>
                    </a:p>
                  </a:txBody>
                  <a:tcPr marL="0" marR="0" marT="0" marB="0">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ct val="100000"/>
                        </a:lnSpc>
                      </a:pPr>
                      <a:r>
                        <a:rPr sz="650" dirty="0">
                          <a:latin typeface="Times New Roman"/>
                          <a:cs typeface="Times New Roman"/>
                        </a:rPr>
                        <a:t>2007</a:t>
                      </a: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61</a:t>
                      </a:r>
                      <a:endParaRPr sz="650">
                        <a:latin typeface="Times New Roman"/>
                        <a:cs typeface="Times New Roman"/>
                      </a:endParaRPr>
                    </a:p>
                    <a:p>
                      <a:pPr marL="53340" marR="227965">
                        <a:lnSpc>
                          <a:spcPts val="770"/>
                        </a:lnSpc>
                        <a:spcBef>
                          <a:spcPts val="3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125.29</a:t>
                      </a:r>
                      <a:r>
                        <a:rPr sz="650" spc="-25" dirty="0">
                          <a:latin typeface="Times New Roman"/>
                          <a:cs typeface="Times New Roman"/>
                        </a:rPr>
                        <a:t>1</a:t>
                      </a:r>
                      <a:r>
                        <a:rPr sz="650" dirty="0">
                          <a:latin typeface="Times New Roman"/>
                          <a:cs typeface="Times New Roman"/>
                        </a:rPr>
                        <a:t>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6426">
                      <a:solidFill>
                        <a:srgbClr val="000000"/>
                      </a:solidFill>
                      <a:prstDash val="solid"/>
                    </a:lnB>
                  </a:tcPr>
                </a:tc>
                <a:tc>
                  <a:txBody>
                    <a:bodyPr/>
                    <a:lstStyle/>
                    <a:p>
                      <a:pPr marL="53340" marR="73025">
                        <a:lnSpc>
                          <a:spcPct val="1000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develop</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to</a:t>
                      </a:r>
                      <a:r>
                        <a:rPr sz="650" spc="10" dirty="0">
                          <a:latin typeface="Times New Roman"/>
                          <a:cs typeface="Times New Roman"/>
                        </a:rPr>
                        <a:t> </a:t>
                      </a:r>
                      <a:r>
                        <a:rPr sz="650" dirty="0">
                          <a:latin typeface="Times New Roman"/>
                          <a:cs typeface="Times New Roman"/>
                        </a:rPr>
                        <a:t>encourage</a:t>
                      </a:r>
                      <a:r>
                        <a:rPr sz="650" spc="5" dirty="0">
                          <a:latin typeface="Times New Roman"/>
                          <a:cs typeface="Times New Roman"/>
                        </a:rPr>
                        <a:t> </a:t>
                      </a:r>
                      <a:r>
                        <a:rPr sz="650" dirty="0">
                          <a:latin typeface="Times New Roman"/>
                          <a:cs typeface="Times New Roman"/>
                        </a:rPr>
                        <a:t>residential and</a:t>
                      </a:r>
                      <a:r>
                        <a:rPr sz="650" spc="5" dirty="0">
                          <a:latin typeface="Times New Roman"/>
                          <a:cs typeface="Times New Roman"/>
                        </a:rPr>
                        <a:t> </a:t>
                      </a:r>
                      <a:r>
                        <a:rPr sz="650" dirty="0">
                          <a:latin typeface="Times New Roman"/>
                          <a:cs typeface="Times New Roman"/>
                        </a:rPr>
                        <a:t>econo</a:t>
                      </a:r>
                      <a:r>
                        <a:rPr sz="650" spc="5" dirty="0">
                          <a:latin typeface="Times New Roman"/>
                          <a:cs typeface="Times New Roman"/>
                        </a:rPr>
                        <a:t>m</a:t>
                      </a:r>
                      <a:r>
                        <a:rPr sz="650" dirty="0">
                          <a:latin typeface="Times New Roman"/>
                          <a:cs typeface="Times New Roman"/>
                        </a:rPr>
                        <a:t>ic</a:t>
                      </a:r>
                      <a:r>
                        <a:rPr sz="650" spc="5" dirty="0">
                          <a:latin typeface="Times New Roman"/>
                          <a:cs typeface="Times New Roman"/>
                        </a:rPr>
                        <a:t> </a:t>
                      </a:r>
                      <a:r>
                        <a:rPr sz="650" dirty="0">
                          <a:latin typeface="Times New Roman"/>
                          <a:cs typeface="Times New Roman"/>
                        </a:rPr>
                        <a:t>growth</a:t>
                      </a:r>
                      <a:r>
                        <a:rPr sz="650" spc="5" dirty="0">
                          <a:latin typeface="Times New Roman"/>
                          <a:cs typeface="Times New Roman"/>
                        </a:rPr>
                        <a:t> </a:t>
                      </a:r>
                      <a:r>
                        <a:rPr sz="650" dirty="0">
                          <a:latin typeface="Times New Roman"/>
                          <a:cs typeface="Times New Roman"/>
                        </a:rPr>
                        <a:t>and</a:t>
                      </a:r>
                      <a:r>
                        <a:rPr sz="650" spc="5" dirty="0">
                          <a:latin typeface="Times New Roman"/>
                          <a:cs typeface="Times New Roman"/>
                        </a:rPr>
                        <a:t> </a:t>
                      </a:r>
                      <a:r>
                        <a:rPr sz="650" dirty="0">
                          <a:latin typeface="Times New Roman"/>
                          <a:cs typeface="Times New Roman"/>
                        </a:rPr>
                        <a:t>to</a:t>
                      </a:r>
                      <a:r>
                        <a:rPr sz="650" spc="5" dirty="0">
                          <a:latin typeface="Times New Roman"/>
                          <a:cs typeface="Times New Roman"/>
                        </a:rPr>
                        <a:t> </a:t>
                      </a:r>
                      <a:r>
                        <a:rPr sz="650" dirty="0">
                          <a:latin typeface="Times New Roman"/>
                          <a:cs typeface="Times New Roman"/>
                        </a:rPr>
                        <a:t>prevent neighborhood</a:t>
                      </a:r>
                      <a:r>
                        <a:rPr sz="650" spc="5" dirty="0">
                          <a:latin typeface="Times New Roman"/>
                          <a:cs typeface="Times New Roman"/>
                        </a:rPr>
                        <a:t> </a:t>
                      </a:r>
                      <a:r>
                        <a:rPr sz="650" dirty="0">
                          <a:latin typeface="Times New Roman"/>
                          <a:cs typeface="Times New Roman"/>
                        </a:rPr>
                        <a:t>deterioration.</a:t>
                      </a:r>
                    </a:p>
                  </a:txBody>
                  <a:tcPr marL="0" marR="0" marT="0" marB="0">
                    <a:lnL w="6426">
                      <a:solidFill>
                        <a:srgbClr val="000000"/>
                      </a:solidFill>
                      <a:prstDash val="solid"/>
                    </a:lnL>
                    <a:lnT w="6426">
                      <a:solidFill>
                        <a:srgbClr val="000000"/>
                      </a:solidFill>
                      <a:prstDash val="solid"/>
                    </a:lnT>
                    <a:lnB w="6426">
                      <a:solidFill>
                        <a:srgbClr val="000000"/>
                      </a:solidFill>
                      <a:prstDash val="solid"/>
                    </a:lnB>
                  </a:tcPr>
                </a:tc>
              </a:tr>
              <a:tr h="405047">
                <a:tc>
                  <a:txBody>
                    <a:bodyPr/>
                    <a:lstStyle/>
                    <a:p>
                      <a:pPr marL="66675" marR="92075">
                        <a:lnSpc>
                          <a:spcPct val="100000"/>
                        </a:lnSpc>
                      </a:pPr>
                      <a:r>
                        <a:rPr sz="650" spc="-50" dirty="0">
                          <a:latin typeface="Times New Roman"/>
                          <a:cs typeface="Times New Roman"/>
                        </a:rPr>
                        <a:t>W</a:t>
                      </a:r>
                      <a:r>
                        <a:rPr sz="650" dirty="0">
                          <a:latin typeface="Times New Roman"/>
                          <a:cs typeface="Times New Roman"/>
                        </a:rPr>
                        <a:t>ater</a:t>
                      </a:r>
                      <a:r>
                        <a:rPr sz="650" spc="5" dirty="0">
                          <a:latin typeface="Times New Roman"/>
                          <a:cs typeface="Times New Roman"/>
                        </a:rPr>
                        <a:t> </a:t>
                      </a:r>
                      <a:r>
                        <a:rPr sz="650" dirty="0">
                          <a:latin typeface="Times New Roman"/>
                          <a:cs typeface="Times New Roman"/>
                        </a:rPr>
                        <a:t>Resource</a:t>
                      </a:r>
                      <a:r>
                        <a:rPr sz="650" spc="5" dirty="0">
                          <a:latin typeface="Times New Roman"/>
                          <a:cs typeface="Times New Roman"/>
                        </a:rPr>
                        <a:t> </a:t>
                      </a:r>
                      <a:r>
                        <a:rPr sz="650" dirty="0">
                          <a:latin typeface="Times New Roman"/>
                          <a:cs typeface="Times New Roman"/>
                        </a:rPr>
                        <a:t>I</a:t>
                      </a:r>
                      <a:r>
                        <a:rPr sz="650" spc="5" dirty="0">
                          <a:latin typeface="Times New Roman"/>
                          <a:cs typeface="Times New Roman"/>
                        </a:rPr>
                        <a:t>m</a:t>
                      </a:r>
                      <a:r>
                        <a:rPr sz="650" dirty="0">
                          <a:latin typeface="Times New Roman"/>
                          <a:cs typeface="Times New Roman"/>
                        </a:rPr>
                        <a:t>prove</a:t>
                      </a:r>
                      <a:r>
                        <a:rPr sz="650" spc="5" dirty="0">
                          <a:latin typeface="Times New Roman"/>
                          <a:cs typeface="Times New Roman"/>
                        </a:rPr>
                        <a:t>m</a:t>
                      </a:r>
                      <a:r>
                        <a:rPr sz="650" dirty="0">
                          <a:latin typeface="Times New Roman"/>
                          <a:cs typeface="Times New Roman"/>
                        </a:rPr>
                        <a:t>ent </a:t>
                      </a:r>
                      <a:r>
                        <a:rPr sz="650" spc="-45" dirty="0">
                          <a:latin typeface="Times New Roman"/>
                          <a:cs typeface="Times New Roman"/>
                        </a:rPr>
                        <a:t>T</a:t>
                      </a:r>
                      <a:r>
                        <a:rPr sz="650" dirty="0">
                          <a:latin typeface="Times New Roman"/>
                          <a:cs typeface="Times New Roman"/>
                        </a:rPr>
                        <a:t>ax</a:t>
                      </a:r>
                      <a:r>
                        <a:rPr sz="650" spc="10" dirty="0">
                          <a:latin typeface="Times New Roman"/>
                          <a:cs typeface="Times New Roman"/>
                        </a:rPr>
                        <a:t> </a:t>
                      </a:r>
                      <a:r>
                        <a:rPr sz="650" dirty="0">
                          <a:latin typeface="Times New Roman"/>
                          <a:cs typeface="Times New Roman"/>
                        </a:rPr>
                        <a:t>Incre</a:t>
                      </a:r>
                      <a:r>
                        <a:rPr sz="650" spc="5" dirty="0">
                          <a:latin typeface="Times New Roman"/>
                          <a:cs typeface="Times New Roman"/>
                        </a:rPr>
                        <a:t>m</a:t>
                      </a:r>
                      <a:r>
                        <a:rPr sz="650" dirty="0">
                          <a:latin typeface="Times New Roman"/>
                          <a:cs typeface="Times New Roman"/>
                        </a:rPr>
                        <a:t>ent</a:t>
                      </a:r>
                      <a:r>
                        <a:rPr sz="650" spc="5" dirty="0">
                          <a:latin typeface="Times New Roman"/>
                          <a:cs typeface="Times New Roman"/>
                        </a:rPr>
                        <a:t> </a:t>
                      </a:r>
                      <a:r>
                        <a:rPr sz="650" dirty="0">
                          <a:latin typeface="Times New Roman"/>
                          <a:cs typeface="Times New Roman"/>
                        </a:rPr>
                        <a:t>Finance </a:t>
                      </a:r>
                      <a:r>
                        <a:rPr sz="650" spc="5" dirty="0">
                          <a:latin typeface="Times New Roman"/>
                          <a:cs typeface="Times New Roman"/>
                        </a:rPr>
                        <a:t>A</a:t>
                      </a:r>
                      <a:r>
                        <a:rPr sz="650" dirty="0">
                          <a:latin typeface="Times New Roman"/>
                          <a:cs typeface="Times New Roman"/>
                        </a:rPr>
                        <a:t>uthority</a:t>
                      </a:r>
                      <a:endParaRPr sz="650">
                        <a:latin typeface="Times New Roman"/>
                        <a:cs typeface="Times New Roman"/>
                      </a:endParaRPr>
                    </a:p>
                    <a:p>
                      <a:pPr marL="66675">
                        <a:lnSpc>
                          <a:spcPct val="100000"/>
                        </a:lnSpc>
                        <a:spcBef>
                          <a:spcPts val="10"/>
                        </a:spcBef>
                      </a:pPr>
                      <a:r>
                        <a:rPr sz="650" spc="5" dirty="0">
                          <a:latin typeface="Times New Roman"/>
                          <a:cs typeface="Times New Roman"/>
                        </a:rPr>
                        <a:t>W</a:t>
                      </a:r>
                      <a:r>
                        <a:rPr sz="650" dirty="0">
                          <a:latin typeface="Times New Roman"/>
                          <a:cs typeface="Times New Roman"/>
                        </a:rPr>
                        <a:t>RITI</a:t>
                      </a:r>
                      <a:r>
                        <a:rPr sz="650" spc="-50" dirty="0">
                          <a:latin typeface="Times New Roman"/>
                          <a:cs typeface="Times New Roman"/>
                        </a:rPr>
                        <a:t>F</a:t>
                      </a:r>
                      <a:r>
                        <a:rPr sz="650" dirty="0">
                          <a:latin typeface="Times New Roman"/>
                          <a:cs typeface="Times New Roman"/>
                        </a:rPr>
                        <a:t>A</a:t>
                      </a:r>
                      <a:endParaRPr sz="650">
                        <a:latin typeface="Times New Roman"/>
                        <a:cs typeface="Times New Roman"/>
                      </a:endParaRPr>
                    </a:p>
                  </a:txBody>
                  <a:tcPr marL="0" marR="0" marT="0" marB="0">
                    <a:lnR w="6426">
                      <a:solidFill>
                        <a:srgbClr val="000000"/>
                      </a:solidFill>
                      <a:prstDash val="solid"/>
                    </a:lnR>
                    <a:lnT w="6426">
                      <a:solidFill>
                        <a:srgbClr val="000000"/>
                      </a:solidFill>
                      <a:prstDash val="solid"/>
                    </a:lnT>
                    <a:lnB w="16751">
                      <a:solidFill>
                        <a:srgbClr val="000000"/>
                      </a:solidFill>
                      <a:prstDash val="solid"/>
                    </a:lnB>
                  </a:tcPr>
                </a:tc>
                <a:tc>
                  <a:txBody>
                    <a:bodyPr/>
                    <a:lstStyle/>
                    <a:p>
                      <a:pPr marL="53340">
                        <a:lnSpc>
                          <a:spcPct val="100000"/>
                        </a:lnSpc>
                      </a:pPr>
                      <a:r>
                        <a:rPr sz="650" dirty="0">
                          <a:latin typeface="Times New Roman"/>
                          <a:cs typeface="Times New Roman"/>
                        </a:rPr>
                        <a:t>2008</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16751">
                      <a:solidFill>
                        <a:srgbClr val="000000"/>
                      </a:solidFill>
                      <a:prstDash val="solid"/>
                    </a:lnB>
                  </a:tcPr>
                </a:tc>
                <a:tc>
                  <a:txBody>
                    <a:bodyPr/>
                    <a:lstStyle/>
                    <a:p>
                      <a:pPr marL="53340">
                        <a:lnSpc>
                          <a:spcPts val="775"/>
                        </a:lnSpc>
                      </a:pPr>
                      <a:r>
                        <a:rPr sz="650" dirty="0">
                          <a:latin typeface="Times New Roman"/>
                          <a:cs typeface="Times New Roman"/>
                        </a:rPr>
                        <a:t>Public</a:t>
                      </a:r>
                      <a:r>
                        <a:rPr sz="650" spc="-30" dirty="0">
                          <a:latin typeface="Times New Roman"/>
                          <a:cs typeface="Times New Roman"/>
                        </a:rPr>
                        <a:t> </a:t>
                      </a:r>
                      <a:r>
                        <a:rPr sz="650" spc="5" dirty="0">
                          <a:latin typeface="Times New Roman"/>
                          <a:cs typeface="Times New Roman"/>
                        </a:rPr>
                        <a:t>A</a:t>
                      </a:r>
                      <a:r>
                        <a:rPr sz="650" dirty="0">
                          <a:latin typeface="Times New Roman"/>
                          <a:cs typeface="Times New Roman"/>
                        </a:rPr>
                        <a:t>ct</a:t>
                      </a:r>
                      <a:r>
                        <a:rPr sz="650" spc="5" dirty="0">
                          <a:latin typeface="Times New Roman"/>
                          <a:cs typeface="Times New Roman"/>
                        </a:rPr>
                        <a:t> </a:t>
                      </a:r>
                      <a:r>
                        <a:rPr sz="650" dirty="0">
                          <a:latin typeface="Times New Roman"/>
                          <a:cs typeface="Times New Roman"/>
                        </a:rPr>
                        <a:t>94</a:t>
                      </a:r>
                      <a:endParaRPr sz="650">
                        <a:latin typeface="Times New Roman"/>
                        <a:cs typeface="Times New Roman"/>
                      </a:endParaRPr>
                    </a:p>
                    <a:p>
                      <a:pPr marL="53340" marR="184785">
                        <a:lnSpc>
                          <a:spcPts val="770"/>
                        </a:lnSpc>
                        <a:spcBef>
                          <a:spcPts val="30"/>
                        </a:spcBef>
                      </a:pPr>
                      <a:r>
                        <a:rPr sz="650" spc="5" dirty="0">
                          <a:latin typeface="Times New Roman"/>
                          <a:cs typeface="Times New Roman"/>
                        </a:rPr>
                        <a:t>M</a:t>
                      </a:r>
                      <a:r>
                        <a:rPr sz="650" dirty="0">
                          <a:latin typeface="Times New Roman"/>
                          <a:cs typeface="Times New Roman"/>
                        </a:rPr>
                        <a:t>ich.</a:t>
                      </a:r>
                      <a:r>
                        <a:rPr sz="650" spc="5" dirty="0">
                          <a:latin typeface="Times New Roman"/>
                          <a:cs typeface="Times New Roman"/>
                        </a:rPr>
                        <a:t> </a:t>
                      </a:r>
                      <a:r>
                        <a:rPr sz="650" dirty="0">
                          <a:latin typeface="Times New Roman"/>
                          <a:cs typeface="Times New Roman"/>
                        </a:rPr>
                        <a:t>Co</a:t>
                      </a:r>
                      <a:r>
                        <a:rPr sz="650" spc="5" dirty="0">
                          <a:latin typeface="Times New Roman"/>
                          <a:cs typeface="Times New Roman"/>
                        </a:rPr>
                        <a:t>m</a:t>
                      </a:r>
                      <a:r>
                        <a:rPr sz="650" dirty="0">
                          <a:latin typeface="Times New Roman"/>
                          <a:cs typeface="Times New Roman"/>
                        </a:rPr>
                        <a:t>p.</a:t>
                      </a:r>
                      <a:r>
                        <a:rPr sz="650" spc="5" dirty="0">
                          <a:latin typeface="Times New Roman"/>
                          <a:cs typeface="Times New Roman"/>
                        </a:rPr>
                        <a:t> </a:t>
                      </a:r>
                      <a:r>
                        <a:rPr sz="650" dirty="0">
                          <a:latin typeface="Times New Roman"/>
                          <a:cs typeface="Times New Roman"/>
                        </a:rPr>
                        <a:t>Laws</a:t>
                      </a:r>
                      <a:r>
                        <a:rPr sz="650" spc="-30" dirty="0">
                          <a:latin typeface="Times New Roman"/>
                          <a:cs typeface="Times New Roman"/>
                        </a:rPr>
                        <a:t> </a:t>
                      </a:r>
                      <a:r>
                        <a:rPr sz="650" dirty="0">
                          <a:latin typeface="Times New Roman"/>
                          <a:cs typeface="Times New Roman"/>
                        </a:rPr>
                        <a:t>Ann.</a:t>
                      </a:r>
                      <a:r>
                        <a:rPr sz="650" spc="5" dirty="0">
                          <a:latin typeface="Times New Roman"/>
                          <a:cs typeface="Times New Roman"/>
                        </a:rPr>
                        <a:t> </a:t>
                      </a:r>
                      <a:r>
                        <a:rPr sz="650" dirty="0">
                          <a:latin typeface="Times New Roman"/>
                          <a:cs typeface="Times New Roman"/>
                        </a:rPr>
                        <a:t>§§ 125.1771</a:t>
                      </a:r>
                      <a:r>
                        <a:rPr sz="650" spc="5" dirty="0">
                          <a:latin typeface="Times New Roman"/>
                          <a:cs typeface="Times New Roman"/>
                        </a:rPr>
                        <a:t> </a:t>
                      </a:r>
                      <a:r>
                        <a:rPr sz="650" dirty="0">
                          <a:latin typeface="Times New Roman"/>
                          <a:cs typeface="Times New Roman"/>
                        </a:rPr>
                        <a:t>et</a:t>
                      </a:r>
                      <a:r>
                        <a:rPr sz="650" spc="5" dirty="0">
                          <a:latin typeface="Times New Roman"/>
                          <a:cs typeface="Times New Roman"/>
                        </a:rPr>
                        <a:t> </a:t>
                      </a:r>
                      <a:r>
                        <a:rPr sz="650" dirty="0">
                          <a:latin typeface="Times New Roman"/>
                          <a:cs typeface="Times New Roman"/>
                        </a:rPr>
                        <a:t>seq.</a:t>
                      </a:r>
                      <a:endParaRPr sz="650">
                        <a:latin typeface="Times New Roman"/>
                        <a:cs typeface="Times New Roman"/>
                      </a:endParaRPr>
                    </a:p>
                  </a:txBody>
                  <a:tcPr marL="0" marR="0" marT="0" marB="0">
                    <a:lnL w="6426">
                      <a:solidFill>
                        <a:srgbClr val="000000"/>
                      </a:solidFill>
                      <a:prstDash val="solid"/>
                    </a:lnL>
                    <a:lnR w="6426">
                      <a:solidFill>
                        <a:srgbClr val="000000"/>
                      </a:solidFill>
                      <a:prstDash val="solid"/>
                    </a:lnR>
                    <a:lnT w="6426">
                      <a:solidFill>
                        <a:srgbClr val="000000"/>
                      </a:solidFill>
                      <a:prstDash val="solid"/>
                    </a:lnT>
                    <a:lnB w="16751">
                      <a:solidFill>
                        <a:srgbClr val="000000"/>
                      </a:solidFill>
                      <a:prstDash val="solid"/>
                    </a:lnB>
                  </a:tcPr>
                </a:tc>
                <a:tc>
                  <a:txBody>
                    <a:bodyPr/>
                    <a:lstStyle/>
                    <a:p>
                      <a:pPr marL="53340" marR="84455">
                        <a:lnSpc>
                          <a:spcPct val="100000"/>
                        </a:lnSpc>
                      </a:pPr>
                      <a:r>
                        <a:rPr sz="650" dirty="0" smtClean="0">
                          <a:latin typeface="Times New Roman"/>
                          <a:cs typeface="Times New Roman"/>
                        </a:rPr>
                        <a:t>Finance</a:t>
                      </a:r>
                      <a:r>
                        <a:rPr sz="650" spc="5" dirty="0" smtClean="0">
                          <a:latin typeface="Times New Roman"/>
                          <a:cs typeface="Times New Roman"/>
                        </a:rPr>
                        <a:t> </a:t>
                      </a:r>
                      <a:r>
                        <a:rPr sz="650" dirty="0">
                          <a:latin typeface="Times New Roman"/>
                          <a:cs typeface="Times New Roman"/>
                        </a:rPr>
                        <a:t>projects</a:t>
                      </a:r>
                      <a:r>
                        <a:rPr sz="650" spc="10" dirty="0">
                          <a:latin typeface="Times New Roman"/>
                          <a:cs typeface="Times New Roman"/>
                        </a:rPr>
                        <a:t> </a:t>
                      </a:r>
                      <a:r>
                        <a:rPr sz="650" dirty="0">
                          <a:latin typeface="Times New Roman"/>
                          <a:cs typeface="Times New Roman"/>
                        </a:rPr>
                        <a:t>focused</a:t>
                      </a:r>
                      <a:r>
                        <a:rPr sz="650" spc="10" dirty="0">
                          <a:latin typeface="Times New Roman"/>
                          <a:cs typeface="Times New Roman"/>
                        </a:rPr>
                        <a:t> </a:t>
                      </a:r>
                      <a:r>
                        <a:rPr sz="650" dirty="0">
                          <a:latin typeface="Times New Roman"/>
                          <a:cs typeface="Times New Roman"/>
                        </a:rPr>
                        <a:t>on</a:t>
                      </a:r>
                      <a:r>
                        <a:rPr sz="650" spc="10" dirty="0">
                          <a:latin typeface="Times New Roman"/>
                          <a:cs typeface="Times New Roman"/>
                        </a:rPr>
                        <a:t> </a:t>
                      </a:r>
                      <a:r>
                        <a:rPr sz="650" dirty="0">
                          <a:latin typeface="Times New Roman"/>
                          <a:cs typeface="Times New Roman"/>
                        </a:rPr>
                        <a:t>protecting</a:t>
                      </a:r>
                      <a:r>
                        <a:rPr sz="650" spc="10" dirty="0">
                          <a:latin typeface="Times New Roman"/>
                          <a:cs typeface="Times New Roman"/>
                        </a:rPr>
                        <a:t> </a:t>
                      </a:r>
                      <a:r>
                        <a:rPr sz="650" dirty="0">
                          <a:latin typeface="Times New Roman"/>
                          <a:cs typeface="Times New Roman"/>
                        </a:rPr>
                        <a:t>inland lakes</a:t>
                      </a:r>
                      <a:r>
                        <a:rPr sz="650" spc="10" dirty="0">
                          <a:latin typeface="Times New Roman"/>
                          <a:cs typeface="Times New Roman"/>
                        </a:rPr>
                        <a:t> </a:t>
                      </a:r>
                      <a:r>
                        <a:rPr sz="650" dirty="0">
                          <a:latin typeface="Times New Roman"/>
                          <a:cs typeface="Times New Roman"/>
                        </a:rPr>
                        <a:t>from</a:t>
                      </a:r>
                      <a:r>
                        <a:rPr sz="650" spc="10" dirty="0">
                          <a:latin typeface="Times New Roman"/>
                          <a:cs typeface="Times New Roman"/>
                        </a:rPr>
                        <a:t> </a:t>
                      </a:r>
                      <a:r>
                        <a:rPr sz="650" dirty="0">
                          <a:latin typeface="Times New Roman"/>
                          <a:cs typeface="Times New Roman"/>
                        </a:rPr>
                        <a:t>invasive</a:t>
                      </a:r>
                      <a:r>
                        <a:rPr sz="650" spc="10" dirty="0">
                          <a:latin typeface="Times New Roman"/>
                          <a:cs typeface="Times New Roman"/>
                        </a:rPr>
                        <a:t> </a:t>
                      </a:r>
                      <a:r>
                        <a:rPr sz="650" dirty="0">
                          <a:latin typeface="Times New Roman"/>
                          <a:cs typeface="Times New Roman"/>
                        </a:rPr>
                        <a:t>species</a:t>
                      </a:r>
                      <a:r>
                        <a:rPr sz="650" spc="10" dirty="0">
                          <a:latin typeface="Times New Roman"/>
                          <a:cs typeface="Times New Roman"/>
                        </a:rPr>
                        <a:t> </a:t>
                      </a:r>
                      <a:r>
                        <a:rPr sz="650" dirty="0">
                          <a:latin typeface="Times New Roman"/>
                          <a:cs typeface="Times New Roman"/>
                        </a:rPr>
                        <a:t>and</a:t>
                      </a:r>
                      <a:r>
                        <a:rPr sz="650" spc="10" dirty="0">
                          <a:latin typeface="Times New Roman"/>
                          <a:cs typeface="Times New Roman"/>
                        </a:rPr>
                        <a:t> </a:t>
                      </a:r>
                      <a:r>
                        <a:rPr sz="650" dirty="0">
                          <a:latin typeface="Times New Roman"/>
                          <a:cs typeface="Times New Roman"/>
                        </a:rPr>
                        <a:t>pollution.</a:t>
                      </a:r>
                    </a:p>
                  </a:txBody>
                  <a:tcPr marL="0" marR="0" marT="0" marB="0">
                    <a:lnL w="6426">
                      <a:solidFill>
                        <a:srgbClr val="000000"/>
                      </a:solidFill>
                      <a:prstDash val="solid"/>
                    </a:lnL>
                    <a:lnT w="6426">
                      <a:solidFill>
                        <a:srgbClr val="000000"/>
                      </a:solidFill>
                      <a:prstDash val="solid"/>
                    </a:lnT>
                    <a:lnB w="16751">
                      <a:solidFill>
                        <a:srgbClr val="000000"/>
                      </a:solidFill>
                      <a:prstDash val="solid"/>
                    </a:lnB>
                  </a:tcPr>
                </a:tc>
              </a:tr>
            </a:tbl>
          </a:graphicData>
        </a:graphic>
      </p:graphicFrame>
      <p:sp>
        <p:nvSpPr>
          <p:cNvPr id="5" name="TextBox 4"/>
          <p:cNvSpPr txBox="1"/>
          <p:nvPr/>
        </p:nvSpPr>
        <p:spPr>
          <a:xfrm>
            <a:off x="2084832" y="6016752"/>
            <a:ext cx="1818989" cy="246221"/>
          </a:xfrm>
          <a:prstGeom prst="rect">
            <a:avLst/>
          </a:prstGeom>
          <a:noFill/>
        </p:spPr>
        <p:txBody>
          <a:bodyPr wrap="square" rtlCol="0">
            <a:spAutoFit/>
          </a:bodyPr>
          <a:lstStyle/>
          <a:p>
            <a:r>
              <a:rPr lang="en-US" sz="1000" dirty="0" smtClean="0">
                <a:latin typeface="Avenir Roman"/>
              </a:rPr>
              <a:t>Source: Michigan Legislature</a:t>
            </a:r>
            <a:endParaRPr lang="en-US" sz="1000" dirty="0">
              <a:latin typeface="Avenir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593222"/>
            <a:ext cx="8255000" cy="369332"/>
          </a:xfrm>
        </p:spPr>
        <p:txBody>
          <a:bodyPr/>
          <a:lstStyle/>
          <a:p>
            <a:r>
              <a:rPr lang="en-US" dirty="0" smtClean="0"/>
              <a:t>TIF Districts in Michigan</a:t>
            </a:r>
            <a:endParaRPr lang="en-US" dirty="0"/>
          </a:p>
        </p:txBody>
      </p:sp>
      <p:sp>
        <p:nvSpPr>
          <p:cNvPr id="3" name="Text Placeholder 2"/>
          <p:cNvSpPr>
            <a:spLocks noGrp="1"/>
          </p:cNvSpPr>
          <p:nvPr>
            <p:ph type="body" idx="1"/>
          </p:nvPr>
        </p:nvSpPr>
        <p:spPr>
          <a:xfrm>
            <a:off x="1003301" y="2029968"/>
            <a:ext cx="7696199" cy="4493538"/>
          </a:xfrm>
        </p:spPr>
        <p:txBody>
          <a:bodyPr/>
          <a:lstStyle/>
          <a:p>
            <a:r>
              <a:rPr lang="en-US" sz="1600" dirty="0" smtClean="0">
                <a:latin typeface="Avenir Heavy"/>
                <a:cs typeface="Avenir Heavy"/>
              </a:rPr>
              <a:t>Downtown Development Authority</a:t>
            </a:r>
            <a:r>
              <a:rPr lang="en-US" sz="1600" dirty="0" smtClean="0"/>
              <a:t>, 1975 (DDA) :</a:t>
            </a:r>
          </a:p>
          <a:p>
            <a:pPr marL="742950" lvl="1" indent="-285750">
              <a:buFont typeface="Arial"/>
              <a:buChar char="•"/>
            </a:pPr>
            <a:r>
              <a:rPr lang="en-US" sz="1600" dirty="0" smtClean="0">
                <a:latin typeface="Avenir Roman"/>
                <a:cs typeface="Avenir Roman"/>
              </a:rPr>
              <a:t>Finance downtown development and halt property value deterioration </a:t>
            </a:r>
            <a:endParaRPr lang="en-US" sz="1600" dirty="0">
              <a:latin typeface="Avenir Roman"/>
              <a:cs typeface="Avenir Roman"/>
            </a:endParaRPr>
          </a:p>
          <a:p>
            <a:r>
              <a:rPr lang="en-US" sz="1600" dirty="0" smtClean="0">
                <a:latin typeface="Avenir Heavy"/>
                <a:cs typeface="Avenir Heavy"/>
              </a:rPr>
              <a:t>Tax Increment Finance Authority</a:t>
            </a:r>
            <a:r>
              <a:rPr lang="en-US" sz="1600" dirty="0" smtClean="0"/>
              <a:t>, 1980 (TIFA):</a:t>
            </a:r>
          </a:p>
          <a:p>
            <a:pPr marL="742950" lvl="1" indent="-285750">
              <a:buFont typeface="Arial"/>
              <a:buChar char="•"/>
            </a:pPr>
            <a:r>
              <a:rPr lang="en-US" sz="1600" dirty="0" smtClean="0">
                <a:latin typeface="Avenir Roman"/>
                <a:cs typeface="Avenir Roman"/>
              </a:rPr>
              <a:t>Finance development that will prevent property value deterioration</a:t>
            </a:r>
          </a:p>
          <a:p>
            <a:r>
              <a:rPr lang="en-US" sz="1600" dirty="0" smtClean="0">
                <a:latin typeface="Avenir Heavy"/>
                <a:cs typeface="Avenir Heavy"/>
              </a:rPr>
              <a:t>Local Development Finance Authority</a:t>
            </a:r>
            <a:r>
              <a:rPr lang="en-US" sz="1600" dirty="0" smtClean="0"/>
              <a:t>, 1986 (LDFA):</a:t>
            </a:r>
          </a:p>
          <a:p>
            <a:pPr marL="742950" lvl="1" indent="-285750">
              <a:buFont typeface="Arial"/>
              <a:buChar char="•"/>
            </a:pPr>
            <a:r>
              <a:rPr lang="en-US" sz="1600" dirty="0" smtClean="0">
                <a:latin typeface="Avenir Roman"/>
                <a:cs typeface="Avenir Roman"/>
              </a:rPr>
              <a:t>Finance industrial development in “certified technology parks”</a:t>
            </a:r>
          </a:p>
          <a:p>
            <a:r>
              <a:rPr lang="en-US" sz="1600" dirty="0" smtClean="0">
                <a:latin typeface="Avenir Heavy"/>
                <a:cs typeface="Avenir Heavy"/>
              </a:rPr>
              <a:t>Brownfield Redevelopment Authority</a:t>
            </a:r>
            <a:r>
              <a:rPr lang="en-US" sz="1600" dirty="0" smtClean="0"/>
              <a:t>, 1996 (BRA):</a:t>
            </a:r>
          </a:p>
          <a:p>
            <a:pPr marL="742950" lvl="1" indent="-285750">
              <a:buFont typeface="Arial"/>
              <a:buChar char="•"/>
            </a:pPr>
            <a:r>
              <a:rPr lang="en-US" sz="1600" dirty="0" smtClean="0">
                <a:latin typeface="Avenir Roman"/>
                <a:cs typeface="Avenir Roman"/>
              </a:rPr>
              <a:t>Finances environmental remediation of brownfield sites</a:t>
            </a:r>
          </a:p>
          <a:p>
            <a:r>
              <a:rPr lang="en-US" sz="1600" dirty="0" smtClean="0">
                <a:latin typeface="Avenir Heavy"/>
                <a:cs typeface="Avenir Heavy"/>
              </a:rPr>
              <a:t>Historic Neighborhood Tax Increment Finance Authority</a:t>
            </a:r>
            <a:r>
              <a:rPr lang="en-US" sz="1600" dirty="0" smtClean="0"/>
              <a:t>, 2004 (HNTIFA):</a:t>
            </a:r>
          </a:p>
          <a:p>
            <a:pPr marL="742950" lvl="1" indent="-285750">
              <a:buFont typeface="Arial"/>
              <a:buChar char="•"/>
            </a:pPr>
            <a:r>
              <a:rPr lang="en-US" sz="1600" dirty="0" smtClean="0">
                <a:latin typeface="Avenir Roman"/>
                <a:cs typeface="Avenir Roman"/>
              </a:rPr>
              <a:t>Finance public improvements in historic neighborhoods</a:t>
            </a:r>
          </a:p>
          <a:p>
            <a:r>
              <a:rPr lang="en-US" sz="1600" dirty="0" smtClean="0">
                <a:latin typeface="Avenir Heavy"/>
                <a:cs typeface="Avenir Heavy"/>
              </a:rPr>
              <a:t>Corridor Improvement Authority</a:t>
            </a:r>
            <a:r>
              <a:rPr lang="en-US" sz="1600" dirty="0" smtClean="0"/>
              <a:t>, 2005 (CIA):</a:t>
            </a:r>
          </a:p>
          <a:p>
            <a:pPr marL="742950" lvl="1" indent="-285750">
              <a:buFont typeface="Arial"/>
              <a:buChar char="•"/>
            </a:pPr>
            <a:r>
              <a:rPr lang="en-US" sz="1600" dirty="0" smtClean="0">
                <a:latin typeface="Avenir Roman"/>
                <a:cs typeface="Avenir Roman"/>
              </a:rPr>
              <a:t>Finance business districts along main thoroughfares</a:t>
            </a:r>
          </a:p>
          <a:p>
            <a:r>
              <a:rPr lang="en-US" sz="1600" dirty="0" smtClean="0">
                <a:latin typeface="Avenir Heavy"/>
                <a:cs typeface="Avenir Heavy"/>
              </a:rPr>
              <a:t>Neighborhood Improvement Authority</a:t>
            </a:r>
            <a:r>
              <a:rPr lang="en-US" sz="1600" dirty="0" smtClean="0"/>
              <a:t>, 2007 (NIA):</a:t>
            </a:r>
          </a:p>
          <a:p>
            <a:pPr marL="742950" lvl="1" indent="-285750">
              <a:buFont typeface="Arial"/>
              <a:buChar char="•"/>
            </a:pPr>
            <a:r>
              <a:rPr lang="en-US" sz="1600" dirty="0" smtClean="0">
                <a:latin typeface="Avenir Roman"/>
                <a:cs typeface="Avenir Roman"/>
              </a:rPr>
              <a:t>Finance development for local residential and economic growth</a:t>
            </a:r>
          </a:p>
          <a:p>
            <a:r>
              <a:rPr lang="en-US" sz="1600" dirty="0" smtClean="0">
                <a:latin typeface="Avenir Heavy"/>
                <a:cs typeface="Avenir Heavy"/>
              </a:rPr>
              <a:t>Water Resource Improvement Tax Increment Finance Authority</a:t>
            </a:r>
            <a:r>
              <a:rPr lang="en-US" sz="1600" dirty="0" smtClean="0"/>
              <a:t>, 2008 (WRITIFA):</a:t>
            </a:r>
          </a:p>
          <a:p>
            <a:pPr marL="742950" lvl="1" indent="-285750">
              <a:buFont typeface="Arial"/>
              <a:buChar char="•"/>
            </a:pPr>
            <a:r>
              <a:rPr lang="en-US" sz="1600" dirty="0">
                <a:latin typeface="Avenir Roman"/>
                <a:cs typeface="Avenir Roman"/>
              </a:rPr>
              <a:t>Finance projects </a:t>
            </a:r>
            <a:r>
              <a:rPr lang="en-US" sz="1600" dirty="0" smtClean="0">
                <a:latin typeface="Avenir Roman"/>
                <a:cs typeface="Avenir Roman"/>
              </a:rPr>
              <a:t>protecting </a:t>
            </a:r>
            <a:r>
              <a:rPr lang="en-US" sz="1600" dirty="0">
                <a:latin typeface="Avenir Roman"/>
                <a:cs typeface="Avenir Roman"/>
              </a:rPr>
              <a:t>inland lakes from invasive species and </a:t>
            </a:r>
            <a:r>
              <a:rPr lang="en-US" sz="1600" dirty="0" smtClean="0">
                <a:latin typeface="Avenir Roman"/>
                <a:cs typeface="Avenir Roman"/>
              </a:rPr>
              <a:t>pollution</a:t>
            </a:r>
            <a:endParaRPr lang="en-US" sz="1600" dirty="0">
              <a:latin typeface="Avenir Roman"/>
              <a:cs typeface="Avenir Roman"/>
            </a:endParaRPr>
          </a:p>
          <a:p>
            <a:pPr marL="742950" lvl="1" indent="-285750">
              <a:buFont typeface="Arial"/>
              <a:buChar char="•"/>
            </a:pPr>
            <a:endParaRPr lang="en-US" dirty="0" smtClean="0"/>
          </a:p>
          <a:p>
            <a:pPr marL="285750" indent="-285750">
              <a:buFont typeface="Arial"/>
              <a:buChar char="•"/>
            </a:pPr>
            <a:endParaRPr lang="en-US" dirty="0" smtClean="0"/>
          </a:p>
        </p:txBody>
      </p:sp>
      <p:sp>
        <p:nvSpPr>
          <p:cNvPr id="4" name="object 2"/>
          <p:cNvSpPr txBox="1"/>
          <p:nvPr/>
        </p:nvSpPr>
        <p:spPr>
          <a:xfrm>
            <a:off x="444500" y="1447800"/>
            <a:ext cx="7785100" cy="276999"/>
          </a:xfrm>
          <a:prstGeom prst="rect">
            <a:avLst/>
          </a:prstGeom>
        </p:spPr>
        <p:txBody>
          <a:bodyPr vert="horz" wrap="square" lIns="0" tIns="0" rIns="0" bIns="0" rtlCol="0">
            <a:spAutoFit/>
          </a:bodyPr>
          <a:lstStyle/>
          <a:p>
            <a:pPr marL="12700">
              <a:lnSpc>
                <a:spcPct val="100000"/>
              </a:lnSpc>
            </a:pPr>
            <a:r>
              <a:rPr sz="1800" b="1" spc="-175" dirty="0" smtClean="0">
                <a:solidFill>
                  <a:srgbClr val="FFFFFF"/>
                </a:solidFill>
                <a:latin typeface="Avenir Next "/>
                <a:cs typeface="Avenir Next "/>
              </a:rPr>
              <a:t>T</a:t>
            </a:r>
            <a:r>
              <a:rPr lang="en-US" b="1" dirty="0" smtClean="0">
                <a:solidFill>
                  <a:srgbClr val="FFFFFF"/>
                </a:solidFill>
                <a:latin typeface="Avenir Next "/>
                <a:cs typeface="Avenir Next "/>
              </a:rPr>
              <a:t>ypes of TIF Districts</a:t>
            </a:r>
            <a:endParaRPr sz="1800" dirty="0">
              <a:latin typeface="Avenir Next "/>
              <a:cs typeface="Avenir Next "/>
            </a:endParaRPr>
          </a:p>
        </p:txBody>
      </p:sp>
    </p:spTree>
    <p:extLst>
      <p:ext uri="{BB962C8B-B14F-4D97-AF65-F5344CB8AC3E}">
        <p14:creationId xmlns:p14="http://schemas.microsoft.com/office/powerpoint/2010/main" val="366238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5727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Overview of</a:t>
            </a:r>
            <a:r>
              <a:rPr sz="1800" b="1" spc="-5" dirty="0">
                <a:solidFill>
                  <a:srgbClr val="FFFFFF"/>
                </a:solidFill>
                <a:latin typeface="Avenir Next "/>
                <a:cs typeface="Avenir Next "/>
              </a:rPr>
              <a:t> </a:t>
            </a:r>
            <a:r>
              <a:rPr sz="1800" b="1" dirty="0">
                <a:solidFill>
                  <a:srgbClr val="FFFFFF"/>
                </a:solidFill>
                <a:latin typeface="Avenir Next "/>
                <a:cs typeface="Avenir Next "/>
              </a:rPr>
              <a:t>TIF District </a:t>
            </a:r>
            <a:r>
              <a:rPr lang="en-US" sz="1800" b="1" dirty="0" smtClean="0">
                <a:solidFill>
                  <a:srgbClr val="FFFFFF"/>
                </a:solidFill>
                <a:latin typeface="Avenir Next "/>
                <a:cs typeface="Avenir Next "/>
              </a:rPr>
              <a:t>Formation </a:t>
            </a:r>
            <a:r>
              <a:rPr sz="1800" b="1" spc="-85" dirty="0" smtClean="0">
                <a:solidFill>
                  <a:srgbClr val="FFFFFF"/>
                </a:solidFill>
                <a:latin typeface="Avenir Next "/>
                <a:cs typeface="Avenir Next "/>
              </a:rPr>
              <a:t>P</a:t>
            </a:r>
            <a:r>
              <a:rPr sz="1800" b="1" spc="-35" dirty="0" smtClean="0">
                <a:solidFill>
                  <a:srgbClr val="FFFFFF"/>
                </a:solidFill>
                <a:latin typeface="Avenir Next "/>
                <a:cs typeface="Avenir Next "/>
              </a:rPr>
              <a:t>r</a:t>
            </a:r>
            <a:r>
              <a:rPr sz="1800" b="1" dirty="0" smtClean="0">
                <a:solidFill>
                  <a:srgbClr val="FFFFFF"/>
                </a:solidFill>
                <a:latin typeface="Avenir Next "/>
                <a:cs typeface="Avenir Next "/>
              </a:rPr>
              <a:t>ocess</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4" name="object 4"/>
          <p:cNvSpPr/>
          <p:nvPr/>
        </p:nvSpPr>
        <p:spPr>
          <a:xfrm>
            <a:off x="1161288" y="3200400"/>
            <a:ext cx="1463040" cy="914400"/>
          </a:xfrm>
          <a:custGeom>
            <a:avLst/>
            <a:gdLst/>
            <a:ahLst/>
            <a:cxnLst/>
            <a:rect l="l" t="t" r="r" b="b"/>
            <a:pathLst>
              <a:path w="1463039" h="914400">
                <a:moveTo>
                  <a:pt x="0" y="914400"/>
                </a:moveTo>
                <a:lnTo>
                  <a:pt x="1463039" y="914400"/>
                </a:lnTo>
                <a:lnTo>
                  <a:pt x="1463039" y="0"/>
                </a:lnTo>
                <a:lnTo>
                  <a:pt x="0" y="0"/>
                </a:lnTo>
                <a:lnTo>
                  <a:pt x="0" y="914400"/>
                </a:lnTo>
                <a:close/>
              </a:path>
            </a:pathLst>
          </a:custGeom>
          <a:solidFill>
            <a:srgbClr val="6D3F75"/>
          </a:solidFill>
        </p:spPr>
        <p:txBody>
          <a:bodyPr wrap="square" lIns="0" tIns="0" rIns="0" bIns="0" rtlCol="0"/>
          <a:lstStyle/>
          <a:p>
            <a:endParaRPr/>
          </a:p>
        </p:txBody>
      </p:sp>
      <p:sp>
        <p:nvSpPr>
          <p:cNvPr id="5" name="object 5"/>
          <p:cNvSpPr/>
          <p:nvPr/>
        </p:nvSpPr>
        <p:spPr>
          <a:xfrm>
            <a:off x="2947416" y="3200400"/>
            <a:ext cx="1463040" cy="914400"/>
          </a:xfrm>
          <a:custGeom>
            <a:avLst/>
            <a:gdLst/>
            <a:ahLst/>
            <a:cxnLst/>
            <a:rect l="l" t="t" r="r" b="b"/>
            <a:pathLst>
              <a:path w="1463039" h="914400">
                <a:moveTo>
                  <a:pt x="0" y="914400"/>
                </a:moveTo>
                <a:lnTo>
                  <a:pt x="1463040" y="914400"/>
                </a:lnTo>
                <a:lnTo>
                  <a:pt x="1463040" y="0"/>
                </a:lnTo>
                <a:lnTo>
                  <a:pt x="0" y="0"/>
                </a:lnTo>
                <a:lnTo>
                  <a:pt x="0" y="914400"/>
                </a:lnTo>
                <a:close/>
              </a:path>
            </a:pathLst>
          </a:custGeom>
          <a:solidFill>
            <a:srgbClr val="6D3F75"/>
          </a:solidFill>
        </p:spPr>
        <p:txBody>
          <a:bodyPr wrap="square" lIns="0" tIns="0" rIns="0" bIns="0" rtlCol="0"/>
          <a:lstStyle/>
          <a:p>
            <a:endParaRPr/>
          </a:p>
        </p:txBody>
      </p:sp>
      <p:sp>
        <p:nvSpPr>
          <p:cNvPr id="6" name="object 6"/>
          <p:cNvSpPr/>
          <p:nvPr/>
        </p:nvSpPr>
        <p:spPr>
          <a:xfrm>
            <a:off x="4733544" y="3200400"/>
            <a:ext cx="1463040" cy="914400"/>
          </a:xfrm>
          <a:custGeom>
            <a:avLst/>
            <a:gdLst/>
            <a:ahLst/>
            <a:cxnLst/>
            <a:rect l="l" t="t" r="r" b="b"/>
            <a:pathLst>
              <a:path w="1463039" h="914400">
                <a:moveTo>
                  <a:pt x="0" y="914400"/>
                </a:moveTo>
                <a:lnTo>
                  <a:pt x="1463039" y="914400"/>
                </a:lnTo>
                <a:lnTo>
                  <a:pt x="1463039" y="0"/>
                </a:lnTo>
                <a:lnTo>
                  <a:pt x="0" y="0"/>
                </a:lnTo>
                <a:lnTo>
                  <a:pt x="0" y="914400"/>
                </a:lnTo>
                <a:close/>
              </a:path>
            </a:pathLst>
          </a:custGeom>
          <a:solidFill>
            <a:srgbClr val="6D3F75"/>
          </a:solidFill>
        </p:spPr>
        <p:txBody>
          <a:bodyPr wrap="square" lIns="0" tIns="0" rIns="0" bIns="0" rtlCol="0"/>
          <a:lstStyle/>
          <a:p>
            <a:endParaRPr/>
          </a:p>
        </p:txBody>
      </p:sp>
      <p:sp>
        <p:nvSpPr>
          <p:cNvPr id="7" name="object 7"/>
          <p:cNvSpPr txBox="1"/>
          <p:nvPr/>
        </p:nvSpPr>
        <p:spPr>
          <a:xfrm>
            <a:off x="1357630" y="3454689"/>
            <a:ext cx="1080770" cy="528320"/>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Avenir-Roman"/>
                <a:cs typeface="Avenir-Roman"/>
              </a:rPr>
              <a:t>Authority Formation</a:t>
            </a:r>
            <a:endParaRPr sz="1800" dirty="0">
              <a:latin typeface="Avenir-Roman"/>
              <a:cs typeface="Avenir-Roman"/>
            </a:endParaRPr>
          </a:p>
        </p:txBody>
      </p:sp>
      <p:sp>
        <p:nvSpPr>
          <p:cNvPr id="8" name="object 8"/>
          <p:cNvSpPr txBox="1"/>
          <p:nvPr/>
        </p:nvSpPr>
        <p:spPr>
          <a:xfrm>
            <a:off x="3152775" y="3434080"/>
            <a:ext cx="962025" cy="528320"/>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Avenir-Roman"/>
                <a:cs typeface="Avenir-Roman"/>
              </a:rPr>
              <a:t>Plan App</a:t>
            </a:r>
            <a:r>
              <a:rPr sz="1800" spc="-35" dirty="0">
                <a:solidFill>
                  <a:srgbClr val="FFFFFF"/>
                </a:solidFill>
                <a:latin typeface="Avenir-Roman"/>
                <a:cs typeface="Avenir-Roman"/>
              </a:rPr>
              <a:t>r</a:t>
            </a:r>
            <a:r>
              <a:rPr sz="1800" dirty="0">
                <a:solidFill>
                  <a:srgbClr val="FFFFFF"/>
                </a:solidFill>
                <a:latin typeface="Avenir-Roman"/>
                <a:cs typeface="Avenir-Roman"/>
              </a:rPr>
              <a:t>oval</a:t>
            </a:r>
            <a:endParaRPr sz="1800" dirty="0">
              <a:latin typeface="Avenir-Roman"/>
              <a:cs typeface="Avenir-Roman"/>
            </a:endParaRPr>
          </a:p>
        </p:txBody>
      </p:sp>
      <p:sp>
        <p:nvSpPr>
          <p:cNvPr id="9" name="object 9"/>
          <p:cNvSpPr txBox="1"/>
          <p:nvPr/>
        </p:nvSpPr>
        <p:spPr>
          <a:xfrm>
            <a:off x="4905375" y="3434080"/>
            <a:ext cx="962025" cy="528320"/>
          </a:xfrm>
          <a:prstGeom prst="rect">
            <a:avLst/>
          </a:prstGeom>
        </p:spPr>
        <p:txBody>
          <a:bodyPr vert="horz" wrap="square" lIns="0" tIns="0" rIns="0" bIns="0" rtlCol="0">
            <a:spAutoFit/>
          </a:bodyPr>
          <a:lstStyle/>
          <a:p>
            <a:pPr marL="12700" marR="5080">
              <a:lnSpc>
                <a:spcPct val="100000"/>
              </a:lnSpc>
            </a:pPr>
            <a:r>
              <a:rPr sz="1800" dirty="0">
                <a:solidFill>
                  <a:srgbClr val="FFFFFF"/>
                </a:solidFill>
                <a:latin typeface="Avenir-Roman"/>
                <a:cs typeface="Avenir-Roman"/>
              </a:rPr>
              <a:t>TIF Plan App</a:t>
            </a:r>
            <a:r>
              <a:rPr sz="1800" spc="-35" dirty="0">
                <a:solidFill>
                  <a:srgbClr val="FFFFFF"/>
                </a:solidFill>
                <a:latin typeface="Avenir-Roman"/>
                <a:cs typeface="Avenir-Roman"/>
              </a:rPr>
              <a:t>r</a:t>
            </a:r>
            <a:r>
              <a:rPr sz="1800" dirty="0">
                <a:solidFill>
                  <a:srgbClr val="FFFFFF"/>
                </a:solidFill>
                <a:latin typeface="Avenir-Roman"/>
                <a:cs typeface="Avenir-Roman"/>
              </a:rPr>
              <a:t>oval</a:t>
            </a:r>
            <a:endParaRPr sz="1800" dirty="0">
              <a:latin typeface="Avenir-Roman"/>
              <a:cs typeface="Avenir-Roman"/>
            </a:endParaRPr>
          </a:p>
        </p:txBody>
      </p:sp>
      <p:grpSp>
        <p:nvGrpSpPr>
          <p:cNvPr id="27" name="Group 26"/>
          <p:cNvGrpSpPr/>
          <p:nvPr/>
        </p:nvGrpSpPr>
        <p:grpSpPr>
          <a:xfrm>
            <a:off x="2624325" y="3625189"/>
            <a:ext cx="323573" cy="65405"/>
            <a:chOff x="2624325" y="3625189"/>
            <a:chExt cx="323573" cy="65405"/>
          </a:xfrm>
        </p:grpSpPr>
        <p:sp>
          <p:nvSpPr>
            <p:cNvPr id="11" name="object 11"/>
            <p:cNvSpPr/>
            <p:nvPr/>
          </p:nvSpPr>
          <p:spPr>
            <a:xfrm>
              <a:off x="2624325" y="3659868"/>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2" name="object 12"/>
            <p:cNvSpPr/>
            <p:nvPr/>
          </p:nvSpPr>
          <p:spPr>
            <a:xfrm>
              <a:off x="2624325" y="3652155"/>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2858363" y="3625189"/>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28" name="Group 27"/>
          <p:cNvGrpSpPr/>
          <p:nvPr/>
        </p:nvGrpSpPr>
        <p:grpSpPr>
          <a:xfrm>
            <a:off x="4410453" y="3625189"/>
            <a:ext cx="323573" cy="65405"/>
            <a:chOff x="4410453" y="3625189"/>
            <a:chExt cx="323573" cy="65405"/>
          </a:xfrm>
        </p:grpSpPr>
        <p:sp>
          <p:nvSpPr>
            <p:cNvPr id="14" name="object 14"/>
            <p:cNvSpPr/>
            <p:nvPr/>
          </p:nvSpPr>
          <p:spPr>
            <a:xfrm>
              <a:off x="4410453" y="3659868"/>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5" name="object 15"/>
            <p:cNvSpPr/>
            <p:nvPr/>
          </p:nvSpPr>
          <p:spPr>
            <a:xfrm>
              <a:off x="4410453" y="3652155"/>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16" name="object 16"/>
            <p:cNvSpPr/>
            <p:nvPr/>
          </p:nvSpPr>
          <p:spPr>
            <a:xfrm>
              <a:off x="4644491" y="3625189"/>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29" name="Group 28"/>
          <p:cNvGrpSpPr/>
          <p:nvPr/>
        </p:nvGrpSpPr>
        <p:grpSpPr>
          <a:xfrm>
            <a:off x="6196581" y="3625189"/>
            <a:ext cx="323573" cy="65405"/>
            <a:chOff x="6196581" y="3625189"/>
            <a:chExt cx="323573" cy="65405"/>
          </a:xfrm>
        </p:grpSpPr>
        <p:sp>
          <p:nvSpPr>
            <p:cNvPr id="17" name="object 17"/>
            <p:cNvSpPr/>
            <p:nvPr/>
          </p:nvSpPr>
          <p:spPr>
            <a:xfrm>
              <a:off x="6196581" y="3659868"/>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8" name="object 18"/>
            <p:cNvSpPr/>
            <p:nvPr/>
          </p:nvSpPr>
          <p:spPr>
            <a:xfrm>
              <a:off x="6196581" y="3652155"/>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6430619" y="3625189"/>
              <a:ext cx="89535" cy="65405"/>
            </a:xfrm>
            <a:custGeom>
              <a:avLst/>
              <a:gdLst/>
              <a:ahLst/>
              <a:cxnLst/>
              <a:rect l="l" t="t" r="r" b="b"/>
              <a:pathLst>
                <a:path w="89534"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sp>
        <p:nvSpPr>
          <p:cNvPr id="20" name="object 20"/>
          <p:cNvSpPr txBox="1"/>
          <p:nvPr/>
        </p:nvSpPr>
        <p:spPr>
          <a:xfrm>
            <a:off x="1148588" y="5964927"/>
            <a:ext cx="6438900" cy="304800"/>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Sou</a:t>
            </a:r>
            <a:r>
              <a:rPr sz="1000" spc="-20" dirty="0">
                <a:latin typeface="Avenir-Roman"/>
                <a:cs typeface="Avenir-Roman"/>
              </a:rPr>
              <a:t>r</a:t>
            </a:r>
            <a:r>
              <a:rPr sz="1000" dirty="0">
                <a:latin typeface="Avenir-Roman"/>
                <a:cs typeface="Avenir-Roman"/>
              </a:rPr>
              <a:t>ces: BRA Act 502, (2012); CIA Act 280, (2005); DDA Act 197, (1975); HNTI</a:t>
            </a:r>
            <a:r>
              <a:rPr sz="1000" spc="-60" dirty="0">
                <a:latin typeface="Avenir-Roman"/>
                <a:cs typeface="Avenir-Roman"/>
              </a:rPr>
              <a:t>F</a:t>
            </a:r>
            <a:r>
              <a:rPr sz="1000" dirty="0">
                <a:latin typeface="Avenir-Roman"/>
                <a:cs typeface="Avenir-Roman"/>
              </a:rPr>
              <a:t>A Act 530, (2004); LD</a:t>
            </a:r>
            <a:r>
              <a:rPr sz="1000" spc="-55" dirty="0">
                <a:latin typeface="Avenir-Roman"/>
                <a:cs typeface="Avenir-Roman"/>
              </a:rPr>
              <a:t>F</a:t>
            </a:r>
            <a:r>
              <a:rPr sz="1000" dirty="0">
                <a:latin typeface="Avenir-Roman"/>
                <a:cs typeface="Avenir-Roman"/>
              </a:rPr>
              <a:t>A Act 281,</a:t>
            </a:r>
          </a:p>
          <a:p>
            <a:pPr marL="12700">
              <a:lnSpc>
                <a:spcPct val="100000"/>
              </a:lnSpc>
            </a:pPr>
            <a:r>
              <a:rPr sz="1000" dirty="0">
                <a:latin typeface="Avenir-Roman"/>
                <a:cs typeface="Avenir-Roman"/>
              </a:rPr>
              <a:t>(1986); NIA Act 61, (2007); TI</a:t>
            </a:r>
            <a:r>
              <a:rPr sz="1000" spc="-55" dirty="0">
                <a:latin typeface="Avenir-Roman"/>
                <a:cs typeface="Avenir-Roman"/>
              </a:rPr>
              <a:t>F</a:t>
            </a:r>
            <a:r>
              <a:rPr sz="1000" dirty="0">
                <a:latin typeface="Avenir-Roman"/>
                <a:cs typeface="Avenir-Roman"/>
              </a:rPr>
              <a:t>A Act 450, (1980)</a:t>
            </a:r>
          </a:p>
        </p:txBody>
      </p:sp>
      <p:sp>
        <p:nvSpPr>
          <p:cNvPr id="21" name="TextBox 20"/>
          <p:cNvSpPr txBox="1"/>
          <p:nvPr/>
        </p:nvSpPr>
        <p:spPr>
          <a:xfrm>
            <a:off x="1143000" y="2819400"/>
            <a:ext cx="1524000" cy="338554"/>
          </a:xfrm>
          <a:prstGeom prst="rect">
            <a:avLst/>
          </a:prstGeom>
          <a:noFill/>
        </p:spPr>
        <p:txBody>
          <a:bodyPr wrap="square" rtlCol="0">
            <a:spAutoFit/>
          </a:bodyPr>
          <a:lstStyle/>
          <a:p>
            <a:pPr algn="ctr"/>
            <a:r>
              <a:rPr lang="en-US" sz="1600" dirty="0" smtClean="0">
                <a:latin typeface="Avenir Roman"/>
                <a:cs typeface="Avenir Roman"/>
              </a:rPr>
              <a:t>Step One</a:t>
            </a:r>
            <a:endParaRPr lang="en-US" sz="1600" dirty="0">
              <a:latin typeface="Avenir Roman"/>
              <a:cs typeface="Avenir Roman"/>
            </a:endParaRPr>
          </a:p>
        </p:txBody>
      </p:sp>
      <p:sp>
        <p:nvSpPr>
          <p:cNvPr id="22" name="TextBox 21"/>
          <p:cNvSpPr txBox="1"/>
          <p:nvPr/>
        </p:nvSpPr>
        <p:spPr>
          <a:xfrm>
            <a:off x="2971800" y="2819400"/>
            <a:ext cx="1447800" cy="338554"/>
          </a:xfrm>
          <a:prstGeom prst="rect">
            <a:avLst/>
          </a:prstGeom>
          <a:noFill/>
        </p:spPr>
        <p:txBody>
          <a:bodyPr wrap="square" rtlCol="0">
            <a:spAutoFit/>
          </a:bodyPr>
          <a:lstStyle/>
          <a:p>
            <a:pPr algn="ctr"/>
            <a:r>
              <a:rPr lang="en-US" sz="1600" dirty="0" smtClean="0">
                <a:latin typeface="Avenir Roman"/>
                <a:cs typeface="Avenir Roman"/>
              </a:rPr>
              <a:t>Step Two</a:t>
            </a:r>
            <a:endParaRPr lang="en-US" sz="1600" dirty="0">
              <a:latin typeface="Avenir Roman"/>
              <a:cs typeface="Avenir Roman"/>
            </a:endParaRPr>
          </a:p>
        </p:txBody>
      </p:sp>
      <p:sp>
        <p:nvSpPr>
          <p:cNvPr id="23" name="object 6"/>
          <p:cNvSpPr/>
          <p:nvPr/>
        </p:nvSpPr>
        <p:spPr>
          <a:xfrm>
            <a:off x="6553200" y="3200400"/>
            <a:ext cx="1463040" cy="914400"/>
          </a:xfrm>
          <a:custGeom>
            <a:avLst/>
            <a:gdLst/>
            <a:ahLst/>
            <a:cxnLst/>
            <a:rect l="l" t="t" r="r" b="b"/>
            <a:pathLst>
              <a:path w="1463039" h="914400">
                <a:moveTo>
                  <a:pt x="0" y="914400"/>
                </a:moveTo>
                <a:lnTo>
                  <a:pt x="1463039" y="914400"/>
                </a:lnTo>
                <a:lnTo>
                  <a:pt x="1463039" y="0"/>
                </a:lnTo>
                <a:lnTo>
                  <a:pt x="0" y="0"/>
                </a:lnTo>
                <a:lnTo>
                  <a:pt x="0" y="914400"/>
                </a:lnTo>
                <a:close/>
              </a:path>
            </a:pathLst>
          </a:custGeom>
          <a:solidFill>
            <a:srgbClr val="6D3F75"/>
          </a:solidFill>
        </p:spPr>
        <p:txBody>
          <a:bodyPr wrap="square" lIns="0" tIns="0" rIns="0" bIns="0" rtlCol="0"/>
          <a:lstStyle/>
          <a:p>
            <a:endParaRPr/>
          </a:p>
        </p:txBody>
      </p:sp>
      <p:sp>
        <p:nvSpPr>
          <p:cNvPr id="24" name="object 9"/>
          <p:cNvSpPr txBox="1"/>
          <p:nvPr/>
        </p:nvSpPr>
        <p:spPr>
          <a:xfrm>
            <a:off x="6734175" y="3429000"/>
            <a:ext cx="1114425" cy="553998"/>
          </a:xfrm>
          <a:prstGeom prst="rect">
            <a:avLst/>
          </a:prstGeom>
        </p:spPr>
        <p:txBody>
          <a:bodyPr vert="horz" wrap="square" lIns="0" tIns="0" rIns="0" bIns="0" rtlCol="0">
            <a:spAutoFit/>
          </a:bodyPr>
          <a:lstStyle/>
          <a:p>
            <a:pPr marL="12700" marR="5080">
              <a:lnSpc>
                <a:spcPct val="100000"/>
              </a:lnSpc>
            </a:pPr>
            <a:r>
              <a:rPr lang="en-US" dirty="0" smtClean="0">
                <a:solidFill>
                  <a:srgbClr val="FFFFFF"/>
                </a:solidFill>
                <a:latin typeface="Avenir-Roman"/>
                <a:cs typeface="Avenir-Roman"/>
              </a:rPr>
              <a:t>Authority Operation</a:t>
            </a:r>
            <a:endParaRPr sz="1800" dirty="0">
              <a:latin typeface="Avenir-Roman"/>
              <a:cs typeface="Avenir-Roman"/>
            </a:endParaRPr>
          </a:p>
        </p:txBody>
      </p:sp>
      <p:sp>
        <p:nvSpPr>
          <p:cNvPr id="25" name="TextBox 24"/>
          <p:cNvSpPr txBox="1"/>
          <p:nvPr/>
        </p:nvSpPr>
        <p:spPr>
          <a:xfrm>
            <a:off x="4724400" y="2819400"/>
            <a:ext cx="1447800" cy="338554"/>
          </a:xfrm>
          <a:prstGeom prst="rect">
            <a:avLst/>
          </a:prstGeom>
          <a:noFill/>
        </p:spPr>
        <p:txBody>
          <a:bodyPr wrap="square" rtlCol="0">
            <a:spAutoFit/>
          </a:bodyPr>
          <a:lstStyle/>
          <a:p>
            <a:pPr algn="ctr"/>
            <a:r>
              <a:rPr lang="en-US" sz="1600" dirty="0" smtClean="0">
                <a:latin typeface="Avenir Roman"/>
                <a:cs typeface="Avenir Roman"/>
              </a:rPr>
              <a:t>Step Three</a:t>
            </a:r>
            <a:endParaRPr lang="en-US" sz="1600" dirty="0">
              <a:latin typeface="Avenir Roman"/>
              <a:cs typeface="Avenir Roman"/>
            </a:endParaRPr>
          </a:p>
        </p:txBody>
      </p:sp>
      <p:sp>
        <p:nvSpPr>
          <p:cNvPr id="26" name="TextBox 25"/>
          <p:cNvSpPr txBox="1"/>
          <p:nvPr/>
        </p:nvSpPr>
        <p:spPr>
          <a:xfrm>
            <a:off x="6553200" y="2819400"/>
            <a:ext cx="1447800" cy="338554"/>
          </a:xfrm>
          <a:prstGeom prst="rect">
            <a:avLst/>
          </a:prstGeom>
          <a:noFill/>
        </p:spPr>
        <p:txBody>
          <a:bodyPr wrap="square" rtlCol="0">
            <a:spAutoFit/>
          </a:bodyPr>
          <a:lstStyle/>
          <a:p>
            <a:pPr algn="ctr"/>
            <a:r>
              <a:rPr lang="en-US" sz="1600" dirty="0" smtClean="0">
                <a:latin typeface="Avenir Roman"/>
                <a:cs typeface="Avenir Roman"/>
              </a:rPr>
              <a:t>Step Four</a:t>
            </a:r>
            <a:endParaRPr lang="en-US" sz="1600" dirty="0">
              <a:latin typeface="Avenir Roman"/>
              <a:cs typeface="Avenir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6794500" cy="276999"/>
          </a:xfrm>
          <a:prstGeom prst="rect">
            <a:avLst/>
          </a:prstGeom>
        </p:spPr>
        <p:txBody>
          <a:bodyPr vert="horz" wrap="square" lIns="0" tIns="0" rIns="0" bIns="0" rtlCol="0">
            <a:spAutoFit/>
          </a:bodyPr>
          <a:lstStyle/>
          <a:p>
            <a:pPr marL="12700">
              <a:lnSpc>
                <a:spcPct val="100000"/>
              </a:lnSpc>
            </a:pPr>
            <a:r>
              <a:rPr lang="en-US" sz="1800" b="1" dirty="0" smtClean="0">
                <a:solidFill>
                  <a:srgbClr val="FFFFFF"/>
                </a:solidFill>
                <a:latin typeface="Avenir Next "/>
                <a:cs typeface="Avenir Next "/>
              </a:rPr>
              <a:t>Step 1: Authority Formation</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4" name="object 4"/>
          <p:cNvSpPr/>
          <p:nvPr/>
        </p:nvSpPr>
        <p:spPr>
          <a:xfrm>
            <a:off x="971550" y="3200400"/>
            <a:ext cx="914400" cy="1371600"/>
          </a:xfrm>
          <a:custGeom>
            <a:avLst/>
            <a:gdLst/>
            <a:ahLst/>
            <a:cxnLst/>
            <a:rect l="l" t="t" r="r" b="b"/>
            <a:pathLst>
              <a:path w="914400" h="1371600">
                <a:moveTo>
                  <a:pt x="0" y="1371600"/>
                </a:moveTo>
                <a:lnTo>
                  <a:pt x="914400" y="1371600"/>
                </a:lnTo>
                <a:lnTo>
                  <a:pt x="914400" y="0"/>
                </a:lnTo>
                <a:lnTo>
                  <a:pt x="0" y="0"/>
                </a:lnTo>
                <a:lnTo>
                  <a:pt x="0" y="1371600"/>
                </a:lnTo>
                <a:close/>
              </a:path>
            </a:pathLst>
          </a:custGeom>
          <a:solidFill>
            <a:srgbClr val="E89639"/>
          </a:solidFill>
        </p:spPr>
        <p:txBody>
          <a:bodyPr wrap="square" lIns="0" tIns="0" rIns="0" bIns="0" rtlCol="0"/>
          <a:lstStyle/>
          <a:p>
            <a:endParaRPr/>
          </a:p>
        </p:txBody>
      </p:sp>
      <p:sp>
        <p:nvSpPr>
          <p:cNvPr id="5" name="object 5"/>
          <p:cNvSpPr/>
          <p:nvPr/>
        </p:nvSpPr>
        <p:spPr>
          <a:xfrm>
            <a:off x="2209800" y="3200400"/>
            <a:ext cx="886968" cy="1371600"/>
          </a:xfrm>
          <a:custGeom>
            <a:avLst/>
            <a:gdLst/>
            <a:ahLst/>
            <a:cxnLst/>
            <a:rect l="l" t="t" r="r" b="b"/>
            <a:pathLst>
              <a:path w="914400" h="1371600">
                <a:moveTo>
                  <a:pt x="0" y="1371600"/>
                </a:moveTo>
                <a:lnTo>
                  <a:pt x="914400" y="1371600"/>
                </a:lnTo>
                <a:lnTo>
                  <a:pt x="914400" y="0"/>
                </a:lnTo>
                <a:lnTo>
                  <a:pt x="0" y="0"/>
                </a:lnTo>
                <a:lnTo>
                  <a:pt x="0" y="1371600"/>
                </a:lnTo>
                <a:close/>
              </a:path>
            </a:pathLst>
          </a:custGeom>
          <a:solidFill>
            <a:srgbClr val="E89639"/>
          </a:solidFill>
          <a:ln>
            <a:noFill/>
          </a:ln>
        </p:spPr>
        <p:txBody>
          <a:bodyPr wrap="square" lIns="0" tIns="0" rIns="0" bIns="0" rtlCol="0"/>
          <a:lstStyle/>
          <a:p>
            <a:endParaRPr/>
          </a:p>
        </p:txBody>
      </p:sp>
      <p:sp>
        <p:nvSpPr>
          <p:cNvPr id="6" name="object 6"/>
          <p:cNvSpPr/>
          <p:nvPr/>
        </p:nvSpPr>
        <p:spPr>
          <a:xfrm>
            <a:off x="2241550" y="3213100"/>
            <a:ext cx="914400" cy="1371600"/>
          </a:xfrm>
          <a:custGeom>
            <a:avLst/>
            <a:gdLst/>
            <a:ahLst/>
            <a:cxnLst/>
            <a:rect l="l" t="t" r="r" b="b"/>
            <a:pathLst>
              <a:path w="914400" h="1371600">
                <a:moveTo>
                  <a:pt x="0" y="1371600"/>
                </a:moveTo>
                <a:lnTo>
                  <a:pt x="914400" y="1371600"/>
                </a:lnTo>
                <a:lnTo>
                  <a:pt x="914400" y="0"/>
                </a:lnTo>
                <a:lnTo>
                  <a:pt x="0" y="0"/>
                </a:lnTo>
                <a:lnTo>
                  <a:pt x="0" y="1371600"/>
                </a:lnTo>
                <a:close/>
              </a:path>
            </a:pathLst>
          </a:custGeom>
          <a:ln w="25400">
            <a:noFill/>
          </a:ln>
        </p:spPr>
        <p:txBody>
          <a:bodyPr wrap="square" lIns="0" tIns="0" rIns="0" bIns="0" rtlCol="0"/>
          <a:lstStyle/>
          <a:p>
            <a:endParaRPr/>
          </a:p>
        </p:txBody>
      </p:sp>
      <p:sp>
        <p:nvSpPr>
          <p:cNvPr id="7" name="object 7"/>
          <p:cNvSpPr/>
          <p:nvPr/>
        </p:nvSpPr>
        <p:spPr>
          <a:xfrm>
            <a:off x="3429000" y="3200400"/>
            <a:ext cx="886968" cy="1353312"/>
          </a:xfrm>
          <a:custGeom>
            <a:avLst/>
            <a:gdLst/>
            <a:ahLst/>
            <a:cxnLst/>
            <a:rect l="l" t="t" r="r" b="b"/>
            <a:pathLst>
              <a:path w="914400" h="1371600">
                <a:moveTo>
                  <a:pt x="0" y="1371600"/>
                </a:moveTo>
                <a:lnTo>
                  <a:pt x="914400" y="1371600"/>
                </a:lnTo>
                <a:lnTo>
                  <a:pt x="914400" y="0"/>
                </a:lnTo>
                <a:lnTo>
                  <a:pt x="0" y="0"/>
                </a:lnTo>
                <a:lnTo>
                  <a:pt x="0" y="1371600"/>
                </a:lnTo>
                <a:close/>
              </a:path>
            </a:pathLst>
          </a:custGeom>
          <a:solidFill>
            <a:srgbClr val="E89639"/>
          </a:solidFill>
        </p:spPr>
        <p:txBody>
          <a:bodyPr wrap="square" lIns="0" tIns="0" rIns="0" bIns="0" rtlCol="0"/>
          <a:lstStyle/>
          <a:p>
            <a:endParaRPr/>
          </a:p>
        </p:txBody>
      </p:sp>
      <p:sp>
        <p:nvSpPr>
          <p:cNvPr id="8" name="object 8"/>
          <p:cNvSpPr/>
          <p:nvPr/>
        </p:nvSpPr>
        <p:spPr>
          <a:xfrm>
            <a:off x="5867400" y="3200400"/>
            <a:ext cx="914400" cy="1371600"/>
          </a:xfrm>
          <a:custGeom>
            <a:avLst/>
            <a:gdLst/>
            <a:ahLst/>
            <a:cxnLst/>
            <a:rect l="l" t="t" r="r" b="b"/>
            <a:pathLst>
              <a:path w="914400" h="1371600">
                <a:moveTo>
                  <a:pt x="0" y="1371600"/>
                </a:moveTo>
                <a:lnTo>
                  <a:pt x="914400" y="1371600"/>
                </a:lnTo>
                <a:lnTo>
                  <a:pt x="914400" y="0"/>
                </a:lnTo>
                <a:lnTo>
                  <a:pt x="0" y="0"/>
                </a:lnTo>
                <a:lnTo>
                  <a:pt x="0" y="1371600"/>
                </a:lnTo>
                <a:close/>
              </a:path>
            </a:pathLst>
          </a:custGeom>
          <a:solidFill>
            <a:srgbClr val="E89639"/>
          </a:solidFill>
          <a:ln>
            <a:solidFill>
              <a:srgbClr val="FFFFFF"/>
            </a:solidFill>
          </a:ln>
        </p:spPr>
        <p:txBody>
          <a:bodyPr wrap="square" lIns="0" tIns="0" rIns="0" bIns="0" rtlCol="0"/>
          <a:lstStyle/>
          <a:p>
            <a:endParaRPr/>
          </a:p>
        </p:txBody>
      </p:sp>
      <p:sp>
        <p:nvSpPr>
          <p:cNvPr id="9" name="object 9"/>
          <p:cNvSpPr/>
          <p:nvPr/>
        </p:nvSpPr>
        <p:spPr>
          <a:xfrm>
            <a:off x="6013450" y="3213100"/>
            <a:ext cx="914400" cy="1371600"/>
          </a:xfrm>
          <a:custGeom>
            <a:avLst/>
            <a:gdLst/>
            <a:ahLst/>
            <a:cxnLst/>
            <a:rect l="l" t="t" r="r" b="b"/>
            <a:pathLst>
              <a:path w="914400" h="1371600">
                <a:moveTo>
                  <a:pt x="0" y="1371600"/>
                </a:moveTo>
                <a:lnTo>
                  <a:pt x="914400" y="1371600"/>
                </a:lnTo>
                <a:lnTo>
                  <a:pt x="914400" y="0"/>
                </a:lnTo>
                <a:lnTo>
                  <a:pt x="0" y="0"/>
                </a:lnTo>
                <a:lnTo>
                  <a:pt x="0" y="1371600"/>
                </a:lnTo>
                <a:close/>
              </a:path>
            </a:pathLst>
          </a:custGeom>
          <a:ln w="25400">
            <a:noFill/>
          </a:ln>
        </p:spPr>
        <p:txBody>
          <a:bodyPr wrap="square" lIns="0" tIns="0" rIns="0" bIns="0" rtlCol="0"/>
          <a:lstStyle/>
          <a:p>
            <a:endParaRPr/>
          </a:p>
        </p:txBody>
      </p:sp>
      <p:sp>
        <p:nvSpPr>
          <p:cNvPr id="10" name="object 10"/>
          <p:cNvSpPr txBox="1"/>
          <p:nvPr/>
        </p:nvSpPr>
        <p:spPr>
          <a:xfrm>
            <a:off x="990600" y="3200400"/>
            <a:ext cx="886968" cy="1353312"/>
          </a:xfrm>
          <a:prstGeom prst="rect">
            <a:avLst/>
          </a:prstGeom>
        </p:spPr>
        <p:txBody>
          <a:bodyPr vert="horz" wrap="square" lIns="0" tIns="0" rIns="0" bIns="0" rtlCol="0">
            <a:spAutoFit/>
          </a:bodyPr>
          <a:lstStyle/>
          <a:p>
            <a:pPr marL="12700" marR="5080">
              <a:lnSpc>
                <a:spcPct val="100000"/>
              </a:lnSpc>
            </a:pPr>
            <a:r>
              <a:rPr sz="1200" spc="-25" dirty="0">
                <a:solidFill>
                  <a:srgbClr val="FFFFFF"/>
                </a:solidFill>
                <a:latin typeface="Avenir-Roman"/>
                <a:cs typeface="Avenir-Roman"/>
              </a:rPr>
              <a:t>W</a:t>
            </a:r>
            <a:r>
              <a:rPr sz="1200" dirty="0">
                <a:solidFill>
                  <a:srgbClr val="FFFFFF"/>
                </a:solidFill>
                <a:latin typeface="Avenir-Roman"/>
                <a:cs typeface="Avenir-Roman"/>
              </a:rPr>
              <a:t>rite </a:t>
            </a:r>
            <a:r>
              <a:rPr sz="1200" spc="-25" dirty="0">
                <a:solidFill>
                  <a:srgbClr val="FFFFFF"/>
                </a:solidFill>
                <a:latin typeface="Avenir-Roman"/>
                <a:cs typeface="Avenir-Roman"/>
              </a:rPr>
              <a:t>r</a:t>
            </a:r>
            <a:r>
              <a:rPr sz="1200" dirty="0">
                <a:solidFill>
                  <a:srgbClr val="FFFFFF"/>
                </a:solidFill>
                <a:latin typeface="Avenir-Roman"/>
                <a:cs typeface="Avenir-Roman"/>
              </a:rPr>
              <a:t>esolution of intent and </a:t>
            </a:r>
            <a:r>
              <a:rPr sz="1200" spc="-10" dirty="0">
                <a:solidFill>
                  <a:srgbClr val="FFFFFF"/>
                </a:solidFill>
                <a:latin typeface="Avenir-Roman"/>
                <a:cs typeface="Avenir-Roman"/>
              </a:rPr>
              <a:t>define</a:t>
            </a:r>
            <a:r>
              <a:rPr sz="1200" spc="-5" dirty="0">
                <a:solidFill>
                  <a:srgbClr val="FFFFFF"/>
                </a:solidFill>
                <a:latin typeface="Avenir-Roman"/>
                <a:cs typeface="Avenir-Roman"/>
              </a:rPr>
              <a:t> </a:t>
            </a:r>
            <a:r>
              <a:rPr sz="1200" dirty="0">
                <a:solidFill>
                  <a:srgbClr val="FFFFFF"/>
                </a:solidFill>
                <a:latin typeface="Avenir-Roman"/>
                <a:cs typeface="Avenir-Roman"/>
              </a:rPr>
              <a:t>geographic boundaries</a:t>
            </a:r>
            <a:endParaRPr sz="1200" dirty="0">
              <a:latin typeface="Avenir-Roman"/>
              <a:cs typeface="Avenir-Roman"/>
            </a:endParaRPr>
          </a:p>
        </p:txBody>
      </p:sp>
      <p:sp>
        <p:nvSpPr>
          <p:cNvPr id="11" name="object 11"/>
          <p:cNvSpPr txBox="1"/>
          <p:nvPr/>
        </p:nvSpPr>
        <p:spPr>
          <a:xfrm>
            <a:off x="2209800" y="3200400"/>
            <a:ext cx="886968" cy="1353312"/>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Publish hearing notice twice in </a:t>
            </a:r>
            <a:r>
              <a:rPr sz="1200" dirty="0" smtClean="0">
                <a:solidFill>
                  <a:srgbClr val="FFFFFF"/>
                </a:solidFill>
                <a:latin typeface="Avenir-Roman"/>
                <a:cs typeface="Avenir-Roman"/>
              </a:rPr>
              <a:t>newspaper</a:t>
            </a:r>
            <a:endParaRPr sz="1200" dirty="0">
              <a:latin typeface="Avenir-Roman"/>
              <a:cs typeface="Avenir-Roman"/>
            </a:endParaRPr>
          </a:p>
        </p:txBody>
      </p:sp>
      <p:sp>
        <p:nvSpPr>
          <p:cNvPr id="12" name="object 12"/>
          <p:cNvSpPr txBox="1"/>
          <p:nvPr/>
        </p:nvSpPr>
        <p:spPr>
          <a:xfrm>
            <a:off x="3429000" y="3200400"/>
            <a:ext cx="914400" cy="553998"/>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Conduct public hearing</a:t>
            </a:r>
            <a:endParaRPr sz="1200" dirty="0">
              <a:latin typeface="Avenir-Roman"/>
              <a:cs typeface="Avenir-Roman"/>
            </a:endParaRPr>
          </a:p>
        </p:txBody>
      </p:sp>
      <p:sp>
        <p:nvSpPr>
          <p:cNvPr id="13" name="object 13"/>
          <p:cNvSpPr txBox="1"/>
          <p:nvPr/>
        </p:nvSpPr>
        <p:spPr>
          <a:xfrm>
            <a:off x="5867400" y="3200400"/>
            <a:ext cx="886968" cy="1353312"/>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File o</a:t>
            </a:r>
            <a:r>
              <a:rPr sz="1200" spc="-25" dirty="0">
                <a:solidFill>
                  <a:srgbClr val="FFFFFF"/>
                </a:solidFill>
                <a:latin typeface="Avenir-Roman"/>
                <a:cs typeface="Avenir-Roman"/>
              </a:rPr>
              <a:t>r</a:t>
            </a:r>
            <a:r>
              <a:rPr sz="1200" dirty="0">
                <a:solidFill>
                  <a:srgbClr val="FFFFFF"/>
                </a:solidFill>
                <a:latin typeface="Avenir-Roman"/>
                <a:cs typeface="Avenir-Roman"/>
              </a:rPr>
              <a:t>dinance in newspaper and with Sec</a:t>
            </a:r>
            <a:r>
              <a:rPr sz="1200" spc="-25" dirty="0">
                <a:solidFill>
                  <a:srgbClr val="FFFFFF"/>
                </a:solidFill>
                <a:latin typeface="Avenir-Roman"/>
                <a:cs typeface="Avenir-Roman"/>
              </a:rPr>
              <a:t>r</a:t>
            </a:r>
            <a:r>
              <a:rPr sz="1200" dirty="0">
                <a:solidFill>
                  <a:srgbClr val="FFFFFF"/>
                </a:solidFill>
                <a:latin typeface="Avenir-Roman"/>
                <a:cs typeface="Avenir-Roman"/>
              </a:rPr>
              <a:t>etary of State</a:t>
            </a:r>
            <a:endParaRPr sz="1200" dirty="0">
              <a:latin typeface="Avenir-Roman"/>
              <a:cs typeface="Avenir-Roman"/>
            </a:endParaRPr>
          </a:p>
        </p:txBody>
      </p:sp>
      <p:sp>
        <p:nvSpPr>
          <p:cNvPr id="14" name="object 14"/>
          <p:cNvSpPr txBox="1"/>
          <p:nvPr/>
        </p:nvSpPr>
        <p:spPr>
          <a:xfrm>
            <a:off x="7086600" y="3200400"/>
            <a:ext cx="886968" cy="1353312"/>
          </a:xfrm>
          <a:prstGeom prst="rect">
            <a:avLst/>
          </a:prstGeom>
          <a:solidFill>
            <a:srgbClr val="E89639"/>
          </a:solidFill>
        </p:spPr>
        <p:txBody>
          <a:bodyPr vert="horz" wrap="square" lIns="0" tIns="0" rIns="0" bIns="0" rtlCol="0">
            <a:spAutoFit/>
          </a:bodyPr>
          <a:lstStyle/>
          <a:p>
            <a:pPr marL="57150" marR="154940">
              <a:lnSpc>
                <a:spcPct val="100000"/>
              </a:lnSpc>
            </a:pPr>
            <a:r>
              <a:rPr sz="1200" dirty="0">
                <a:solidFill>
                  <a:srgbClr val="FFFFFF"/>
                </a:solidFill>
                <a:latin typeface="Avenir-Roman"/>
                <a:cs typeface="Avenir-Roman"/>
              </a:rPr>
              <a:t>Establish authority and governing boa</a:t>
            </a:r>
            <a:r>
              <a:rPr sz="1200" spc="-25" dirty="0">
                <a:solidFill>
                  <a:srgbClr val="FFFFFF"/>
                </a:solidFill>
                <a:latin typeface="Avenir-Roman"/>
                <a:cs typeface="Avenir-Roman"/>
              </a:rPr>
              <a:t>r</a:t>
            </a:r>
            <a:r>
              <a:rPr sz="1200" dirty="0">
                <a:solidFill>
                  <a:srgbClr val="FFFFFF"/>
                </a:solidFill>
                <a:latin typeface="Avenir-Roman"/>
                <a:cs typeface="Avenir-Roman"/>
              </a:rPr>
              <a:t>d</a:t>
            </a:r>
            <a:endParaRPr sz="1200" dirty="0">
              <a:latin typeface="Avenir-Roman"/>
              <a:cs typeface="Avenir-Roman"/>
            </a:endParaRPr>
          </a:p>
        </p:txBody>
      </p:sp>
      <p:sp>
        <p:nvSpPr>
          <p:cNvPr id="15" name="object 15"/>
          <p:cNvSpPr/>
          <p:nvPr/>
        </p:nvSpPr>
        <p:spPr>
          <a:xfrm>
            <a:off x="4648200" y="3200400"/>
            <a:ext cx="886968" cy="1353312"/>
          </a:xfrm>
          <a:custGeom>
            <a:avLst/>
            <a:gdLst/>
            <a:ahLst/>
            <a:cxnLst/>
            <a:rect l="l" t="t" r="r" b="b"/>
            <a:pathLst>
              <a:path w="914400" h="1371600">
                <a:moveTo>
                  <a:pt x="0" y="1371600"/>
                </a:moveTo>
                <a:lnTo>
                  <a:pt x="914400" y="1371600"/>
                </a:lnTo>
                <a:lnTo>
                  <a:pt x="914400" y="0"/>
                </a:lnTo>
                <a:lnTo>
                  <a:pt x="0" y="0"/>
                </a:lnTo>
                <a:lnTo>
                  <a:pt x="0" y="1371600"/>
                </a:lnTo>
                <a:close/>
              </a:path>
            </a:pathLst>
          </a:custGeom>
          <a:solidFill>
            <a:srgbClr val="E89639"/>
          </a:solidFill>
        </p:spPr>
        <p:txBody>
          <a:bodyPr wrap="square" lIns="0" tIns="0" rIns="0" bIns="0" rtlCol="0"/>
          <a:lstStyle/>
          <a:p>
            <a:endParaRPr/>
          </a:p>
        </p:txBody>
      </p:sp>
      <p:sp>
        <p:nvSpPr>
          <p:cNvPr id="16" name="object 16"/>
          <p:cNvSpPr txBox="1"/>
          <p:nvPr/>
        </p:nvSpPr>
        <p:spPr>
          <a:xfrm>
            <a:off x="4648200" y="3200400"/>
            <a:ext cx="990600" cy="369332"/>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Adopt o</a:t>
            </a:r>
            <a:r>
              <a:rPr sz="1200" spc="-25" dirty="0">
                <a:solidFill>
                  <a:srgbClr val="FFFFFF"/>
                </a:solidFill>
                <a:latin typeface="Avenir-Roman"/>
                <a:cs typeface="Avenir-Roman"/>
              </a:rPr>
              <a:t>r</a:t>
            </a:r>
            <a:r>
              <a:rPr sz="1200" dirty="0">
                <a:solidFill>
                  <a:srgbClr val="FFFFFF"/>
                </a:solidFill>
                <a:latin typeface="Avenir-Roman"/>
                <a:cs typeface="Avenir-Roman"/>
              </a:rPr>
              <a:t>dinance</a:t>
            </a:r>
            <a:endParaRPr sz="1200" dirty="0">
              <a:latin typeface="Avenir-Roman"/>
              <a:cs typeface="Avenir-Roman"/>
            </a:endParaRPr>
          </a:p>
        </p:txBody>
      </p:sp>
      <p:grpSp>
        <p:nvGrpSpPr>
          <p:cNvPr id="46" name="Group 45"/>
          <p:cNvGrpSpPr/>
          <p:nvPr/>
        </p:nvGrpSpPr>
        <p:grpSpPr>
          <a:xfrm>
            <a:off x="1885948" y="3849411"/>
            <a:ext cx="335764" cy="65405"/>
            <a:chOff x="1885948" y="3849411"/>
            <a:chExt cx="335764" cy="65405"/>
          </a:xfrm>
        </p:grpSpPr>
        <p:sp>
          <p:nvSpPr>
            <p:cNvPr id="17" name="object 17"/>
            <p:cNvSpPr/>
            <p:nvPr/>
          </p:nvSpPr>
          <p:spPr>
            <a:xfrm>
              <a:off x="1885948" y="3884090"/>
              <a:ext cx="266065" cy="0"/>
            </a:xfrm>
            <a:custGeom>
              <a:avLst/>
              <a:gdLst/>
              <a:ahLst/>
              <a:cxnLst/>
              <a:rect l="l" t="t" r="r" b="b"/>
              <a:pathLst>
                <a:path w="266064">
                  <a:moveTo>
                    <a:pt x="0" y="0"/>
                  </a:moveTo>
                  <a:lnTo>
                    <a:pt x="265912" y="0"/>
                  </a:lnTo>
                </a:path>
              </a:pathLst>
            </a:custGeom>
            <a:ln w="8168">
              <a:solidFill>
                <a:srgbClr val="000000"/>
              </a:solidFill>
            </a:ln>
          </p:spPr>
          <p:txBody>
            <a:bodyPr wrap="square" lIns="0" tIns="0" rIns="0" bIns="0" rtlCol="0"/>
            <a:lstStyle/>
            <a:p>
              <a:endParaRPr/>
            </a:p>
          </p:txBody>
        </p:sp>
        <p:sp>
          <p:nvSpPr>
            <p:cNvPr id="18" name="object 18"/>
            <p:cNvSpPr/>
            <p:nvPr/>
          </p:nvSpPr>
          <p:spPr>
            <a:xfrm>
              <a:off x="1885948" y="3876377"/>
              <a:ext cx="266065" cy="0"/>
            </a:xfrm>
            <a:custGeom>
              <a:avLst/>
              <a:gdLst/>
              <a:ahLst/>
              <a:cxnLst/>
              <a:rect l="l" t="t" r="r" b="b"/>
              <a:pathLst>
                <a:path w="266064">
                  <a:moveTo>
                    <a:pt x="265912" y="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2132177" y="3849411"/>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7" name="Group 46"/>
          <p:cNvGrpSpPr/>
          <p:nvPr/>
        </p:nvGrpSpPr>
        <p:grpSpPr>
          <a:xfrm>
            <a:off x="3090672" y="3849411"/>
            <a:ext cx="338328" cy="65405"/>
            <a:chOff x="3168647" y="3849411"/>
            <a:chExt cx="302745" cy="65405"/>
          </a:xfrm>
        </p:grpSpPr>
        <p:sp>
          <p:nvSpPr>
            <p:cNvPr id="20" name="object 20"/>
            <p:cNvSpPr/>
            <p:nvPr/>
          </p:nvSpPr>
          <p:spPr>
            <a:xfrm>
              <a:off x="3168647" y="3884090"/>
              <a:ext cx="233045" cy="0"/>
            </a:xfrm>
            <a:custGeom>
              <a:avLst/>
              <a:gdLst/>
              <a:ahLst/>
              <a:cxnLst/>
              <a:rect l="l" t="t" r="r" b="b"/>
              <a:pathLst>
                <a:path w="233045">
                  <a:moveTo>
                    <a:pt x="0" y="0"/>
                  </a:moveTo>
                  <a:lnTo>
                    <a:pt x="232892" y="0"/>
                  </a:lnTo>
                </a:path>
              </a:pathLst>
            </a:custGeom>
            <a:ln w="8168">
              <a:solidFill>
                <a:srgbClr val="000000"/>
              </a:solidFill>
            </a:ln>
          </p:spPr>
          <p:txBody>
            <a:bodyPr wrap="square" lIns="0" tIns="0" rIns="0" bIns="0" rtlCol="0"/>
            <a:lstStyle/>
            <a:p>
              <a:endParaRPr/>
            </a:p>
          </p:txBody>
        </p:sp>
        <p:sp>
          <p:nvSpPr>
            <p:cNvPr id="21" name="object 21"/>
            <p:cNvSpPr/>
            <p:nvPr/>
          </p:nvSpPr>
          <p:spPr>
            <a:xfrm>
              <a:off x="3168647" y="3876377"/>
              <a:ext cx="233045" cy="0"/>
            </a:xfrm>
            <a:custGeom>
              <a:avLst/>
              <a:gdLst/>
              <a:ahLst/>
              <a:cxnLst/>
              <a:rect l="l" t="t" r="r" b="b"/>
              <a:pathLst>
                <a:path w="233045">
                  <a:moveTo>
                    <a:pt x="232892" y="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3381857" y="3849411"/>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8" name="Group 47"/>
          <p:cNvGrpSpPr/>
          <p:nvPr/>
        </p:nvGrpSpPr>
        <p:grpSpPr>
          <a:xfrm>
            <a:off x="4309872" y="3849411"/>
            <a:ext cx="338328" cy="65405"/>
            <a:chOff x="4400548" y="3849411"/>
            <a:chExt cx="320524" cy="65405"/>
          </a:xfrm>
        </p:grpSpPr>
        <p:sp>
          <p:nvSpPr>
            <p:cNvPr id="23" name="object 23"/>
            <p:cNvSpPr/>
            <p:nvPr/>
          </p:nvSpPr>
          <p:spPr>
            <a:xfrm>
              <a:off x="4400548" y="3884090"/>
              <a:ext cx="250825" cy="0"/>
            </a:xfrm>
            <a:custGeom>
              <a:avLst/>
              <a:gdLst/>
              <a:ahLst/>
              <a:cxnLst/>
              <a:rect l="l" t="t" r="r" b="b"/>
              <a:pathLst>
                <a:path w="250825">
                  <a:moveTo>
                    <a:pt x="0" y="0"/>
                  </a:moveTo>
                  <a:lnTo>
                    <a:pt x="250672" y="0"/>
                  </a:lnTo>
                </a:path>
              </a:pathLst>
            </a:custGeom>
            <a:ln w="8168">
              <a:solidFill>
                <a:srgbClr val="000000"/>
              </a:solidFill>
            </a:ln>
          </p:spPr>
          <p:txBody>
            <a:bodyPr wrap="square" lIns="0" tIns="0" rIns="0" bIns="0" rtlCol="0"/>
            <a:lstStyle/>
            <a:p>
              <a:endParaRPr/>
            </a:p>
          </p:txBody>
        </p:sp>
        <p:sp>
          <p:nvSpPr>
            <p:cNvPr id="24" name="object 24"/>
            <p:cNvSpPr/>
            <p:nvPr/>
          </p:nvSpPr>
          <p:spPr>
            <a:xfrm>
              <a:off x="4400548" y="3876377"/>
              <a:ext cx="250825" cy="0"/>
            </a:xfrm>
            <a:custGeom>
              <a:avLst/>
              <a:gdLst/>
              <a:ahLst/>
              <a:cxnLst/>
              <a:rect l="l" t="t" r="r" b="b"/>
              <a:pathLst>
                <a:path w="250825">
                  <a:moveTo>
                    <a:pt x="250672" y="0"/>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4631537" y="3849411"/>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9" name="Group 48"/>
          <p:cNvGrpSpPr/>
          <p:nvPr/>
        </p:nvGrpSpPr>
        <p:grpSpPr>
          <a:xfrm>
            <a:off x="5562600" y="3849411"/>
            <a:ext cx="335765" cy="65405"/>
            <a:chOff x="5665467" y="3849411"/>
            <a:chExt cx="335765" cy="65405"/>
          </a:xfrm>
        </p:grpSpPr>
        <p:sp>
          <p:nvSpPr>
            <p:cNvPr id="26" name="object 26"/>
            <p:cNvSpPr/>
            <p:nvPr/>
          </p:nvSpPr>
          <p:spPr>
            <a:xfrm>
              <a:off x="5665467" y="3884090"/>
              <a:ext cx="266065" cy="0"/>
            </a:xfrm>
            <a:custGeom>
              <a:avLst/>
              <a:gdLst/>
              <a:ahLst/>
              <a:cxnLst/>
              <a:rect l="l" t="t" r="r" b="b"/>
              <a:pathLst>
                <a:path w="266064">
                  <a:moveTo>
                    <a:pt x="0" y="0"/>
                  </a:moveTo>
                  <a:lnTo>
                    <a:pt x="265912" y="0"/>
                  </a:lnTo>
                </a:path>
              </a:pathLst>
            </a:custGeom>
            <a:ln w="8168">
              <a:solidFill>
                <a:srgbClr val="000000"/>
              </a:solidFill>
            </a:ln>
          </p:spPr>
          <p:txBody>
            <a:bodyPr wrap="square" lIns="0" tIns="0" rIns="0" bIns="0" rtlCol="0"/>
            <a:lstStyle/>
            <a:p>
              <a:endParaRPr/>
            </a:p>
          </p:txBody>
        </p:sp>
        <p:sp>
          <p:nvSpPr>
            <p:cNvPr id="27" name="object 27"/>
            <p:cNvSpPr/>
            <p:nvPr/>
          </p:nvSpPr>
          <p:spPr>
            <a:xfrm>
              <a:off x="5665467" y="3876377"/>
              <a:ext cx="266065" cy="0"/>
            </a:xfrm>
            <a:custGeom>
              <a:avLst/>
              <a:gdLst/>
              <a:ahLst/>
              <a:cxnLst/>
              <a:rect l="l" t="t" r="r" b="b"/>
              <a:pathLst>
                <a:path w="266064">
                  <a:moveTo>
                    <a:pt x="265912" y="0"/>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5911697" y="3849411"/>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50" name="Group 49"/>
          <p:cNvGrpSpPr/>
          <p:nvPr/>
        </p:nvGrpSpPr>
        <p:grpSpPr>
          <a:xfrm>
            <a:off x="6781800" y="3849411"/>
            <a:ext cx="338328" cy="65405"/>
            <a:chOff x="6940548" y="3849411"/>
            <a:chExt cx="307824" cy="65405"/>
          </a:xfrm>
        </p:grpSpPr>
        <p:sp>
          <p:nvSpPr>
            <p:cNvPr id="29" name="object 29"/>
            <p:cNvSpPr/>
            <p:nvPr/>
          </p:nvSpPr>
          <p:spPr>
            <a:xfrm>
              <a:off x="6940548" y="3884090"/>
              <a:ext cx="238125" cy="0"/>
            </a:xfrm>
            <a:custGeom>
              <a:avLst/>
              <a:gdLst/>
              <a:ahLst/>
              <a:cxnLst/>
              <a:rect l="l" t="t" r="r" b="b"/>
              <a:pathLst>
                <a:path w="238125">
                  <a:moveTo>
                    <a:pt x="0" y="0"/>
                  </a:moveTo>
                  <a:lnTo>
                    <a:pt x="237972" y="0"/>
                  </a:lnTo>
                </a:path>
              </a:pathLst>
            </a:custGeom>
            <a:ln w="8168">
              <a:solidFill>
                <a:srgbClr val="000000"/>
              </a:solidFill>
            </a:ln>
          </p:spPr>
          <p:txBody>
            <a:bodyPr wrap="square" lIns="0" tIns="0" rIns="0" bIns="0" rtlCol="0"/>
            <a:lstStyle/>
            <a:p>
              <a:endParaRPr/>
            </a:p>
          </p:txBody>
        </p:sp>
        <p:sp>
          <p:nvSpPr>
            <p:cNvPr id="30" name="object 30"/>
            <p:cNvSpPr/>
            <p:nvPr/>
          </p:nvSpPr>
          <p:spPr>
            <a:xfrm>
              <a:off x="6940548" y="3876377"/>
              <a:ext cx="238125" cy="0"/>
            </a:xfrm>
            <a:custGeom>
              <a:avLst/>
              <a:gdLst/>
              <a:ahLst/>
              <a:cxnLst/>
              <a:rect l="l" t="t" r="r" b="b"/>
              <a:pathLst>
                <a:path w="238125">
                  <a:moveTo>
                    <a:pt x="237972" y="0"/>
                  </a:moveTo>
                  <a:lnTo>
                    <a:pt x="0" y="0"/>
                  </a:lnTo>
                </a:path>
              </a:pathLst>
            </a:custGeom>
            <a:ln w="3175">
              <a:solidFill>
                <a:srgbClr val="000000"/>
              </a:solidFill>
            </a:ln>
          </p:spPr>
          <p:txBody>
            <a:bodyPr wrap="square" lIns="0" tIns="0" rIns="0" bIns="0" rtlCol="0"/>
            <a:lstStyle/>
            <a:p>
              <a:endParaRPr/>
            </a:p>
          </p:txBody>
        </p:sp>
        <p:sp>
          <p:nvSpPr>
            <p:cNvPr id="31" name="object 31"/>
            <p:cNvSpPr/>
            <p:nvPr/>
          </p:nvSpPr>
          <p:spPr>
            <a:xfrm>
              <a:off x="7158837" y="3849411"/>
              <a:ext cx="89535" cy="65405"/>
            </a:xfrm>
            <a:custGeom>
              <a:avLst/>
              <a:gdLst/>
              <a:ahLst/>
              <a:cxnLst/>
              <a:rect l="l" t="t" r="r" b="b"/>
              <a:pathLst>
                <a:path w="89534" h="65404">
                  <a:moveTo>
                    <a:pt x="0" y="0"/>
                  </a:moveTo>
                  <a:lnTo>
                    <a:pt x="19684" y="32410"/>
                  </a:lnTo>
                  <a:lnTo>
                    <a:pt x="0" y="64808"/>
                  </a:lnTo>
                  <a:lnTo>
                    <a:pt x="89052" y="32410"/>
                  </a:lnTo>
                  <a:lnTo>
                    <a:pt x="0" y="0"/>
                  </a:lnTo>
                  <a:close/>
                </a:path>
              </a:pathLst>
            </a:custGeom>
            <a:solidFill>
              <a:srgbClr val="000000"/>
            </a:solidFill>
          </p:spPr>
          <p:txBody>
            <a:bodyPr wrap="square" lIns="0" tIns="0" rIns="0" bIns="0" rtlCol="0"/>
            <a:lstStyle/>
            <a:p>
              <a:endParaRPr/>
            </a:p>
          </p:txBody>
        </p:sp>
      </p:grpSp>
      <p:sp>
        <p:nvSpPr>
          <p:cNvPr id="32" name="object 32"/>
          <p:cNvSpPr txBox="1"/>
          <p:nvPr/>
        </p:nvSpPr>
        <p:spPr>
          <a:xfrm>
            <a:off x="219456" y="5842168"/>
            <a:ext cx="6955282" cy="307777"/>
          </a:xfrm>
          <a:prstGeom prst="rect">
            <a:avLst/>
          </a:prstGeom>
        </p:spPr>
        <p:txBody>
          <a:bodyPr vert="horz" wrap="square" lIns="0" tIns="0" rIns="0" bIns="0" rtlCol="0">
            <a:spAutoFit/>
          </a:bodyPr>
          <a:lstStyle/>
          <a:p>
            <a:pPr marL="727710">
              <a:lnSpc>
                <a:spcPct val="100000"/>
              </a:lnSpc>
            </a:pPr>
            <a:r>
              <a:rPr sz="1000" dirty="0" smtClean="0">
                <a:latin typeface="Avenir-Roman"/>
                <a:cs typeface="Avenir-Roman"/>
              </a:rPr>
              <a:t>Sou</a:t>
            </a:r>
            <a:r>
              <a:rPr sz="1000" spc="-20" dirty="0" smtClean="0">
                <a:latin typeface="Avenir-Roman"/>
                <a:cs typeface="Avenir-Roman"/>
              </a:rPr>
              <a:t>r</a:t>
            </a:r>
            <a:r>
              <a:rPr sz="1000" dirty="0" smtClean="0">
                <a:latin typeface="Avenir-Roman"/>
                <a:cs typeface="Avenir-Roman"/>
              </a:rPr>
              <a:t>ces</a:t>
            </a:r>
            <a:r>
              <a:rPr sz="1000" dirty="0">
                <a:latin typeface="Avenir-Roman"/>
                <a:cs typeface="Avenir-Roman"/>
              </a:rPr>
              <a:t>: BRA Act 502, (2012); CIA Act 280, (2005); DDA Act 197, (1975); HNTI</a:t>
            </a:r>
            <a:r>
              <a:rPr sz="1000" spc="-60" dirty="0">
                <a:latin typeface="Avenir-Roman"/>
                <a:cs typeface="Avenir-Roman"/>
              </a:rPr>
              <a:t>F</a:t>
            </a:r>
            <a:r>
              <a:rPr sz="1000" dirty="0">
                <a:latin typeface="Avenir-Roman"/>
                <a:cs typeface="Avenir-Roman"/>
              </a:rPr>
              <a:t>A Act 530, (2004);  </a:t>
            </a:r>
            <a:endParaRPr lang="en-US" sz="1000" dirty="0" smtClean="0">
              <a:latin typeface="Avenir-Roman"/>
              <a:cs typeface="Avenir-Roman"/>
            </a:endParaRPr>
          </a:p>
          <a:p>
            <a:pPr marL="727710">
              <a:lnSpc>
                <a:spcPct val="100000"/>
              </a:lnSpc>
            </a:pPr>
            <a:r>
              <a:rPr sz="1000" dirty="0" smtClean="0">
                <a:latin typeface="Avenir-Roman"/>
                <a:cs typeface="Avenir-Roman"/>
              </a:rPr>
              <a:t>LD</a:t>
            </a:r>
            <a:r>
              <a:rPr sz="1000" spc="-55" dirty="0" smtClean="0">
                <a:latin typeface="Avenir-Roman"/>
                <a:cs typeface="Avenir-Roman"/>
              </a:rPr>
              <a:t>F</a:t>
            </a:r>
            <a:r>
              <a:rPr sz="1000" dirty="0" smtClean="0">
                <a:latin typeface="Avenir-Roman"/>
                <a:cs typeface="Avenir-Roman"/>
              </a:rPr>
              <a:t>A Ac</a:t>
            </a:r>
            <a:r>
              <a:rPr lang="en-US" sz="1000" dirty="0" smtClean="0">
                <a:latin typeface="Avenir-Roman"/>
                <a:cs typeface="Avenir-Roman"/>
              </a:rPr>
              <a:t>t </a:t>
            </a:r>
            <a:r>
              <a:rPr sz="1000" dirty="0" smtClean="0">
                <a:latin typeface="Avenir-Roman"/>
                <a:cs typeface="Avenir-Roman"/>
              </a:rPr>
              <a:t>281</a:t>
            </a:r>
            <a:r>
              <a:rPr sz="1000" dirty="0">
                <a:latin typeface="Avenir-Roman"/>
                <a:cs typeface="Avenir-Roman"/>
              </a:rPr>
              <a:t>, (1986</a:t>
            </a:r>
            <a:r>
              <a:rPr sz="1000" dirty="0" smtClean="0">
                <a:latin typeface="Avenir-Roman"/>
                <a:cs typeface="Avenir-Roman"/>
              </a:rPr>
              <a:t>);</a:t>
            </a:r>
            <a:r>
              <a:rPr lang="en-US" sz="1000" dirty="0" smtClean="0">
                <a:latin typeface="Avenir-Roman"/>
                <a:cs typeface="Avenir-Roman"/>
              </a:rPr>
              <a:t> </a:t>
            </a:r>
            <a:r>
              <a:rPr sz="1000" dirty="0" smtClean="0">
                <a:latin typeface="Avenir-Roman"/>
                <a:cs typeface="Avenir-Roman"/>
              </a:rPr>
              <a:t>NIA </a:t>
            </a:r>
            <a:r>
              <a:rPr sz="1000" dirty="0">
                <a:latin typeface="Avenir-Roman"/>
                <a:cs typeface="Avenir-Roman"/>
              </a:rPr>
              <a:t>Act 61, (2007); TI</a:t>
            </a:r>
            <a:r>
              <a:rPr sz="1000" spc="-55" dirty="0">
                <a:latin typeface="Avenir-Roman"/>
                <a:cs typeface="Avenir-Roman"/>
              </a:rPr>
              <a:t>F</a:t>
            </a:r>
            <a:r>
              <a:rPr sz="1000" dirty="0">
                <a:latin typeface="Avenir-Roman"/>
                <a:cs typeface="Avenir-Roman"/>
              </a:rPr>
              <a:t>A Act 450, (1980)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122" y="1920240"/>
            <a:ext cx="8547100" cy="4551246"/>
          </a:xfrm>
          <a:prstGeom prst="rect">
            <a:avLst/>
          </a:prstGeom>
        </p:spPr>
        <p:txBody>
          <a:bodyPr vert="horz" wrap="square" lIns="0" tIns="0" rIns="0" bIns="0" rtlCol="0">
            <a:spAutoFit/>
          </a:bodyPr>
          <a:lstStyle/>
          <a:p>
            <a:pPr marL="1643380">
              <a:lnSpc>
                <a:spcPct val="100000"/>
              </a:lnSpc>
              <a:spcBef>
                <a:spcPts val="1510"/>
              </a:spcBef>
            </a:pPr>
            <a:r>
              <a:rPr sz="1800" b="1" dirty="0" smtClean="0">
                <a:latin typeface="Avenir Heavy"/>
                <a:cs typeface="Avenir Heavy"/>
              </a:rPr>
              <a:t>Development Plan</a:t>
            </a:r>
            <a:r>
              <a:rPr lang="en-US" sz="1800" b="1" dirty="0" smtClean="0">
                <a:latin typeface="Avenir Heavy"/>
                <a:cs typeface="Avenir Heavy"/>
              </a:rPr>
              <a:t>: </a:t>
            </a:r>
            <a:br>
              <a:rPr lang="en-US" sz="1800" b="1" dirty="0" smtClean="0">
                <a:latin typeface="Avenir Heavy"/>
                <a:cs typeface="Avenir Heavy"/>
              </a:rPr>
            </a:br>
            <a:r>
              <a:rPr lang="en-US" dirty="0" smtClean="0">
                <a:latin typeface="Avenir Roman"/>
                <a:cs typeface="Avenir Roman"/>
              </a:rPr>
              <a:t>A DP reports the current physical characteristics of the designated area. It includes the following information:</a:t>
            </a:r>
          </a:p>
          <a:p>
            <a:pPr marL="2386330" lvl="1" indent="-285750">
              <a:lnSpc>
                <a:spcPct val="50000"/>
              </a:lnSpc>
              <a:spcBef>
                <a:spcPts val="1510"/>
              </a:spcBef>
              <a:buFont typeface="Arial"/>
              <a:buChar char="•"/>
            </a:pPr>
            <a:r>
              <a:rPr lang="en-US" dirty="0" smtClean="0">
                <a:latin typeface="Avenir Roman"/>
                <a:cs typeface="Avenir Roman"/>
              </a:rPr>
              <a:t>Location of and time required for completion of projects</a:t>
            </a:r>
          </a:p>
          <a:p>
            <a:pPr marL="2386330" lvl="1" indent="-285750">
              <a:lnSpc>
                <a:spcPct val="50000"/>
              </a:lnSpc>
              <a:spcBef>
                <a:spcPts val="1510"/>
              </a:spcBef>
              <a:buFont typeface="Arial"/>
              <a:buChar char="•"/>
            </a:pPr>
            <a:r>
              <a:rPr lang="en-US" dirty="0" smtClean="0">
                <a:latin typeface="Avenir Roman"/>
                <a:cs typeface="Avenir Roman"/>
              </a:rPr>
              <a:t>Estimate of the cost of development</a:t>
            </a:r>
          </a:p>
          <a:p>
            <a:pPr marL="2386330" lvl="1" indent="-285750">
              <a:lnSpc>
                <a:spcPct val="50000"/>
              </a:lnSpc>
              <a:spcBef>
                <a:spcPts val="1510"/>
              </a:spcBef>
              <a:buFont typeface="Arial"/>
              <a:buChar char="•"/>
            </a:pPr>
            <a:r>
              <a:rPr lang="en-US" dirty="0" smtClean="0">
                <a:latin typeface="Avenir Roman"/>
                <a:cs typeface="Avenir Roman"/>
              </a:rPr>
              <a:t>Housing and displacement information</a:t>
            </a:r>
            <a:endParaRPr dirty="0" smtClean="0">
              <a:solidFill>
                <a:srgbClr val="FF0000"/>
              </a:solidFill>
              <a:latin typeface="Avenir Roman"/>
              <a:cs typeface="Avenir Roman"/>
            </a:endParaRPr>
          </a:p>
          <a:p>
            <a:pPr marL="1643380">
              <a:lnSpc>
                <a:spcPct val="100000"/>
              </a:lnSpc>
              <a:spcBef>
                <a:spcPts val="1440"/>
              </a:spcBef>
            </a:pPr>
            <a:r>
              <a:rPr sz="1800" b="1" spc="-180" dirty="0" smtClean="0">
                <a:latin typeface="Avenir Heavy"/>
                <a:cs typeface="Avenir Heavy"/>
              </a:rPr>
              <a:t>T</a:t>
            </a:r>
            <a:r>
              <a:rPr sz="1800" b="1" dirty="0" smtClean="0">
                <a:latin typeface="Avenir Heavy"/>
                <a:cs typeface="Avenir Heavy"/>
              </a:rPr>
              <a:t>ax Inc</a:t>
            </a:r>
            <a:r>
              <a:rPr sz="1800" b="1" spc="-35" dirty="0" smtClean="0">
                <a:latin typeface="Avenir Heavy"/>
                <a:cs typeface="Avenir Heavy"/>
              </a:rPr>
              <a:t>r</a:t>
            </a:r>
            <a:r>
              <a:rPr sz="1800" b="1" dirty="0" smtClean="0">
                <a:latin typeface="Avenir Heavy"/>
                <a:cs typeface="Avenir Heavy"/>
              </a:rPr>
              <a:t>ement Financing Plan</a:t>
            </a:r>
            <a:r>
              <a:rPr lang="en-US" sz="1800" b="1" dirty="0" smtClean="0">
                <a:latin typeface="Avenir Heavy"/>
                <a:cs typeface="Avenir Heavy"/>
              </a:rPr>
              <a:t>:</a:t>
            </a:r>
            <a:r>
              <a:rPr lang="en-US" dirty="0">
                <a:latin typeface="Avenir Heavy"/>
                <a:cs typeface="Avenir Heavy"/>
              </a:rPr>
              <a:t> </a:t>
            </a:r>
            <a:r>
              <a:rPr lang="en-US" dirty="0" smtClean="0">
                <a:latin typeface="Avenir Heavy"/>
                <a:cs typeface="Avenir Heavy"/>
              </a:rPr>
              <a:t/>
            </a:r>
            <a:br>
              <a:rPr lang="en-US" dirty="0" smtClean="0">
                <a:latin typeface="Avenir Heavy"/>
                <a:cs typeface="Avenir Heavy"/>
              </a:rPr>
            </a:br>
            <a:r>
              <a:rPr lang="en-US" dirty="0" smtClean="0">
                <a:latin typeface="Avenir Roman"/>
                <a:cs typeface="Avenir Roman"/>
              </a:rPr>
              <a:t>A TIF Plan functions as the financial tool for future development projects. Annual reporting requirements include (but not limited to):</a:t>
            </a:r>
          </a:p>
          <a:p>
            <a:pPr marL="2386330" lvl="1" indent="-285750">
              <a:lnSpc>
                <a:spcPct val="50000"/>
              </a:lnSpc>
              <a:spcBef>
                <a:spcPts val="1440"/>
              </a:spcBef>
              <a:buFont typeface="Arial"/>
              <a:buChar char="•"/>
            </a:pPr>
            <a:r>
              <a:rPr lang="en-US" dirty="0" smtClean="0">
                <a:latin typeface="Avenir Roman"/>
                <a:cs typeface="Avenir Roman"/>
              </a:rPr>
              <a:t>Calculation of </a:t>
            </a:r>
            <a:r>
              <a:rPr lang="en-US" dirty="0">
                <a:latin typeface="Avenir Roman"/>
                <a:cs typeface="Avenir Roman"/>
              </a:rPr>
              <a:t>c</a:t>
            </a:r>
            <a:r>
              <a:rPr lang="en-US" dirty="0" smtClean="0">
                <a:latin typeface="Avenir Roman"/>
                <a:cs typeface="Avenir Roman"/>
              </a:rPr>
              <a:t>aptured value and capture of school taxes</a:t>
            </a:r>
          </a:p>
          <a:p>
            <a:pPr marL="2386330" lvl="1" indent="-285750">
              <a:lnSpc>
                <a:spcPct val="50000"/>
              </a:lnSpc>
              <a:spcBef>
                <a:spcPts val="1440"/>
              </a:spcBef>
              <a:buFont typeface="Arial"/>
              <a:buChar char="•"/>
            </a:pPr>
            <a:r>
              <a:rPr lang="en-US" dirty="0" smtClean="0">
                <a:latin typeface="Avenir Roman"/>
                <a:cs typeface="Avenir Roman"/>
              </a:rPr>
              <a:t>Amount and source of revenue in account</a:t>
            </a:r>
          </a:p>
          <a:p>
            <a:pPr marL="2386330" lvl="1" indent="-285750">
              <a:lnSpc>
                <a:spcPct val="50000"/>
              </a:lnSpc>
              <a:spcBef>
                <a:spcPts val="1440"/>
              </a:spcBef>
              <a:buFont typeface="Arial"/>
              <a:buChar char="•"/>
            </a:pPr>
            <a:r>
              <a:rPr lang="en-US" dirty="0" smtClean="0">
                <a:latin typeface="Avenir Roman"/>
                <a:cs typeface="Avenir Roman"/>
              </a:rPr>
              <a:t>Amount and purpose of expenditures</a:t>
            </a:r>
          </a:p>
          <a:p>
            <a:pPr marL="2386330" lvl="1" indent="-285750">
              <a:spcBef>
                <a:spcPts val="1440"/>
              </a:spcBef>
              <a:buFont typeface="Arial"/>
              <a:buChar char="•"/>
            </a:pPr>
            <a:endParaRPr lang="en-US" dirty="0" smtClean="0">
              <a:latin typeface="Avenir Roman"/>
              <a:cs typeface="Avenir Roman"/>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4" name="object 2"/>
          <p:cNvSpPr txBox="1"/>
          <p:nvPr/>
        </p:nvSpPr>
        <p:spPr>
          <a:xfrm>
            <a:off x="444500" y="1447800"/>
            <a:ext cx="67945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Step 2: Plan Approval</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444500" y="1447800"/>
            <a:ext cx="6184900" cy="276999"/>
          </a:xfrm>
          <a:prstGeom prst="rect">
            <a:avLst/>
          </a:prstGeom>
        </p:spPr>
        <p:txBody>
          <a:bodyPr vert="horz" wrap="square" lIns="0" tIns="0" rIns="0" bIns="0" rtlCol="0">
            <a:spAutoFit/>
          </a:bodyPr>
          <a:lstStyle/>
          <a:p>
            <a:pPr marL="12700">
              <a:lnSpc>
                <a:spcPct val="100000"/>
              </a:lnSpc>
            </a:pPr>
            <a:r>
              <a:rPr lang="en-US" sz="1800" b="1" dirty="0" smtClean="0">
                <a:solidFill>
                  <a:srgbClr val="FFFFFF"/>
                </a:solidFill>
                <a:latin typeface="Avenir Next "/>
                <a:cs typeface="Avenir Next "/>
              </a:rPr>
              <a:t>Step 3: TIF Plan Approval</a:t>
            </a:r>
            <a:endParaRPr sz="1800" dirty="0">
              <a:latin typeface="Avenir Next "/>
              <a:cs typeface="Avenir Next "/>
            </a:endParaRPr>
          </a:p>
        </p:txBody>
      </p:sp>
      <p:sp>
        <p:nvSpPr>
          <p:cNvPr id="4" name="object 4"/>
          <p:cNvSpPr/>
          <p:nvPr/>
        </p:nvSpPr>
        <p:spPr>
          <a:xfrm>
            <a:off x="1462792" y="3662761"/>
            <a:ext cx="914400" cy="996925"/>
          </a:xfrm>
          <a:custGeom>
            <a:avLst/>
            <a:gdLst/>
            <a:ahLst/>
            <a:cxnLst/>
            <a:rect l="l" t="t" r="r" b="b"/>
            <a:pathLst>
              <a:path w="914400" h="914400">
                <a:moveTo>
                  <a:pt x="0" y="914400"/>
                </a:moveTo>
                <a:lnTo>
                  <a:pt x="914399" y="914400"/>
                </a:lnTo>
                <a:lnTo>
                  <a:pt x="914399" y="0"/>
                </a:lnTo>
                <a:lnTo>
                  <a:pt x="0" y="0"/>
                </a:lnTo>
                <a:lnTo>
                  <a:pt x="0" y="914400"/>
                </a:lnTo>
                <a:close/>
              </a:path>
            </a:pathLst>
          </a:custGeom>
          <a:solidFill>
            <a:srgbClr val="4CB748"/>
          </a:solidFill>
        </p:spPr>
        <p:txBody>
          <a:bodyPr wrap="square" lIns="0" tIns="0" rIns="0" bIns="0" rtlCol="0"/>
          <a:lstStyle/>
          <a:p>
            <a:endParaRPr/>
          </a:p>
        </p:txBody>
      </p:sp>
      <p:sp>
        <p:nvSpPr>
          <p:cNvPr id="5" name="object 5"/>
          <p:cNvSpPr/>
          <p:nvPr/>
        </p:nvSpPr>
        <p:spPr>
          <a:xfrm>
            <a:off x="1445056" y="3651274"/>
            <a:ext cx="914400" cy="996925"/>
          </a:xfrm>
          <a:custGeom>
            <a:avLst/>
            <a:gdLst/>
            <a:ahLst/>
            <a:cxnLst/>
            <a:rect l="l" t="t" r="r" b="b"/>
            <a:pathLst>
              <a:path w="914400" h="914400">
                <a:moveTo>
                  <a:pt x="0" y="914400"/>
                </a:moveTo>
                <a:lnTo>
                  <a:pt x="914399" y="914400"/>
                </a:lnTo>
                <a:lnTo>
                  <a:pt x="914399" y="0"/>
                </a:lnTo>
                <a:lnTo>
                  <a:pt x="0" y="0"/>
                </a:lnTo>
                <a:lnTo>
                  <a:pt x="0" y="914400"/>
                </a:lnTo>
                <a:close/>
              </a:path>
            </a:pathLst>
          </a:custGeom>
          <a:ln w="25400">
            <a:solidFill>
              <a:srgbClr val="3B99D4"/>
            </a:solidFill>
          </a:ln>
        </p:spPr>
        <p:txBody>
          <a:bodyPr wrap="square" lIns="0" tIns="0" rIns="0" bIns="0" rtlCol="0"/>
          <a:lstStyle/>
          <a:p>
            <a:endParaRPr/>
          </a:p>
        </p:txBody>
      </p:sp>
      <p:sp>
        <p:nvSpPr>
          <p:cNvPr id="6" name="object 6"/>
          <p:cNvSpPr/>
          <p:nvPr/>
        </p:nvSpPr>
        <p:spPr>
          <a:xfrm>
            <a:off x="2702356" y="3651274"/>
            <a:ext cx="914400" cy="996925"/>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CB748"/>
          </a:solidFill>
        </p:spPr>
        <p:txBody>
          <a:bodyPr wrap="square" lIns="0" tIns="0" rIns="0" bIns="0" rtlCol="0"/>
          <a:lstStyle/>
          <a:p>
            <a:endParaRPr/>
          </a:p>
        </p:txBody>
      </p:sp>
      <p:sp>
        <p:nvSpPr>
          <p:cNvPr id="7" name="object 7"/>
          <p:cNvSpPr/>
          <p:nvPr/>
        </p:nvSpPr>
        <p:spPr>
          <a:xfrm>
            <a:off x="2693950" y="3641553"/>
            <a:ext cx="914400" cy="996925"/>
          </a:xfrm>
          <a:custGeom>
            <a:avLst/>
            <a:gdLst/>
            <a:ahLst/>
            <a:cxnLst/>
            <a:rect l="l" t="t" r="r" b="b"/>
            <a:pathLst>
              <a:path w="914400" h="914400">
                <a:moveTo>
                  <a:pt x="0" y="914400"/>
                </a:moveTo>
                <a:lnTo>
                  <a:pt x="914400" y="914400"/>
                </a:lnTo>
                <a:lnTo>
                  <a:pt x="914400" y="0"/>
                </a:lnTo>
                <a:lnTo>
                  <a:pt x="0" y="0"/>
                </a:lnTo>
                <a:lnTo>
                  <a:pt x="0" y="914400"/>
                </a:lnTo>
                <a:close/>
              </a:path>
            </a:pathLst>
          </a:custGeom>
          <a:ln w="25400">
            <a:solidFill>
              <a:srgbClr val="3B99D4"/>
            </a:solidFill>
          </a:ln>
        </p:spPr>
        <p:txBody>
          <a:bodyPr wrap="square" lIns="0" tIns="0" rIns="0" bIns="0" rtlCol="0"/>
          <a:lstStyle/>
          <a:p>
            <a:endParaRPr/>
          </a:p>
        </p:txBody>
      </p:sp>
      <p:sp>
        <p:nvSpPr>
          <p:cNvPr id="8" name="object 8"/>
          <p:cNvSpPr/>
          <p:nvPr/>
        </p:nvSpPr>
        <p:spPr>
          <a:xfrm>
            <a:off x="5527243" y="4876800"/>
            <a:ext cx="914400" cy="990600"/>
          </a:xfrm>
          <a:custGeom>
            <a:avLst/>
            <a:gdLst/>
            <a:ahLst/>
            <a:cxnLst/>
            <a:rect l="l" t="t" r="r" b="b"/>
            <a:pathLst>
              <a:path w="914400" h="914400">
                <a:moveTo>
                  <a:pt x="0" y="914399"/>
                </a:moveTo>
                <a:lnTo>
                  <a:pt x="914400" y="914399"/>
                </a:lnTo>
                <a:lnTo>
                  <a:pt x="914400" y="0"/>
                </a:lnTo>
                <a:lnTo>
                  <a:pt x="0" y="0"/>
                </a:lnTo>
                <a:lnTo>
                  <a:pt x="0" y="914399"/>
                </a:lnTo>
                <a:close/>
              </a:path>
            </a:pathLst>
          </a:custGeom>
          <a:solidFill>
            <a:srgbClr val="4CB748"/>
          </a:solidFill>
        </p:spPr>
        <p:txBody>
          <a:bodyPr wrap="square" lIns="0" tIns="0" rIns="0" bIns="0" rtlCol="0"/>
          <a:lstStyle/>
          <a:p>
            <a:endParaRPr/>
          </a:p>
        </p:txBody>
      </p:sp>
      <p:sp>
        <p:nvSpPr>
          <p:cNvPr id="9" name="object 9"/>
          <p:cNvSpPr txBox="1"/>
          <p:nvPr/>
        </p:nvSpPr>
        <p:spPr>
          <a:xfrm>
            <a:off x="1468362" y="3639787"/>
            <a:ext cx="720090" cy="726440"/>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Submit plan to governing body</a:t>
            </a:r>
            <a:endParaRPr sz="1200" dirty="0">
              <a:latin typeface="Avenir-Roman"/>
              <a:cs typeface="Avenir-Roman"/>
            </a:endParaRPr>
          </a:p>
        </p:txBody>
      </p:sp>
      <p:sp>
        <p:nvSpPr>
          <p:cNvPr id="10" name="object 10"/>
          <p:cNvSpPr txBox="1"/>
          <p:nvPr/>
        </p:nvSpPr>
        <p:spPr>
          <a:xfrm>
            <a:off x="2747629" y="3669721"/>
            <a:ext cx="776605" cy="909319"/>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Publish hearing notice twice in newspaper</a:t>
            </a:r>
            <a:endParaRPr sz="1200" dirty="0">
              <a:latin typeface="Avenir-Roman"/>
              <a:cs typeface="Avenir-Roman"/>
            </a:endParaRPr>
          </a:p>
        </p:txBody>
      </p:sp>
      <p:sp>
        <p:nvSpPr>
          <p:cNvPr id="12" name="object 12"/>
          <p:cNvSpPr/>
          <p:nvPr/>
        </p:nvSpPr>
        <p:spPr>
          <a:xfrm>
            <a:off x="5527243" y="2497950"/>
            <a:ext cx="914400" cy="1007249"/>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CB748"/>
          </a:solidFill>
        </p:spPr>
        <p:txBody>
          <a:bodyPr wrap="square" lIns="0" tIns="0" rIns="0" bIns="0" rtlCol="0"/>
          <a:lstStyle/>
          <a:p>
            <a:endParaRPr b="1" dirty="0"/>
          </a:p>
        </p:txBody>
      </p:sp>
      <p:sp>
        <p:nvSpPr>
          <p:cNvPr id="13" name="object 13"/>
          <p:cNvSpPr txBox="1"/>
          <p:nvPr/>
        </p:nvSpPr>
        <p:spPr>
          <a:xfrm>
            <a:off x="5535397" y="2510803"/>
            <a:ext cx="717550" cy="543560"/>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Public purpose </a:t>
            </a:r>
            <a:r>
              <a:rPr sz="1200" spc="-10" dirty="0">
                <a:solidFill>
                  <a:srgbClr val="FFFFFF"/>
                </a:solidFill>
                <a:latin typeface="Avenir-Roman"/>
                <a:cs typeface="Avenir-Roman"/>
              </a:rPr>
              <a:t>confirmed</a:t>
            </a:r>
            <a:endParaRPr sz="1200" dirty="0">
              <a:latin typeface="Avenir-Roman"/>
              <a:cs typeface="Avenir-Roman"/>
            </a:endParaRPr>
          </a:p>
        </p:txBody>
      </p:sp>
      <p:sp>
        <p:nvSpPr>
          <p:cNvPr id="14" name="object 14"/>
          <p:cNvSpPr txBox="1"/>
          <p:nvPr/>
        </p:nvSpPr>
        <p:spPr>
          <a:xfrm>
            <a:off x="5564358" y="4909236"/>
            <a:ext cx="590550" cy="543560"/>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Public purpose denied</a:t>
            </a:r>
            <a:endParaRPr sz="1200" dirty="0">
              <a:latin typeface="Avenir-Roman"/>
              <a:cs typeface="Avenir-Roman"/>
            </a:endParaRPr>
          </a:p>
        </p:txBody>
      </p:sp>
      <p:grpSp>
        <p:nvGrpSpPr>
          <p:cNvPr id="48" name="Group 47"/>
          <p:cNvGrpSpPr/>
          <p:nvPr/>
        </p:nvGrpSpPr>
        <p:grpSpPr>
          <a:xfrm>
            <a:off x="2372155" y="4109433"/>
            <a:ext cx="321795" cy="65405"/>
            <a:chOff x="2372155" y="4109433"/>
            <a:chExt cx="321795" cy="65405"/>
          </a:xfrm>
        </p:grpSpPr>
        <p:sp>
          <p:nvSpPr>
            <p:cNvPr id="17" name="object 17"/>
            <p:cNvSpPr/>
            <p:nvPr/>
          </p:nvSpPr>
          <p:spPr>
            <a:xfrm>
              <a:off x="2372155" y="4144112"/>
              <a:ext cx="252095" cy="0"/>
            </a:xfrm>
            <a:custGeom>
              <a:avLst/>
              <a:gdLst/>
              <a:ahLst/>
              <a:cxnLst/>
              <a:rect l="l" t="t" r="r" b="b"/>
              <a:pathLst>
                <a:path w="252094">
                  <a:moveTo>
                    <a:pt x="0" y="0"/>
                  </a:moveTo>
                  <a:lnTo>
                    <a:pt x="251942" y="0"/>
                  </a:lnTo>
                </a:path>
              </a:pathLst>
            </a:custGeom>
            <a:ln w="8168">
              <a:solidFill>
                <a:srgbClr val="000000"/>
              </a:solidFill>
            </a:ln>
          </p:spPr>
          <p:txBody>
            <a:bodyPr wrap="square" lIns="0" tIns="0" rIns="0" bIns="0" rtlCol="0"/>
            <a:lstStyle/>
            <a:p>
              <a:endParaRPr/>
            </a:p>
          </p:txBody>
        </p:sp>
        <p:sp>
          <p:nvSpPr>
            <p:cNvPr id="18" name="object 18"/>
            <p:cNvSpPr/>
            <p:nvPr/>
          </p:nvSpPr>
          <p:spPr>
            <a:xfrm>
              <a:off x="2372155" y="4136399"/>
              <a:ext cx="252095" cy="0"/>
            </a:xfrm>
            <a:custGeom>
              <a:avLst/>
              <a:gdLst/>
              <a:ahLst/>
              <a:cxnLst/>
              <a:rect l="l" t="t" r="r" b="b"/>
              <a:pathLst>
                <a:path w="252094">
                  <a:moveTo>
                    <a:pt x="251942" y="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2604415" y="4109433"/>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9" name="Group 48"/>
          <p:cNvGrpSpPr/>
          <p:nvPr/>
        </p:nvGrpSpPr>
        <p:grpSpPr>
          <a:xfrm>
            <a:off x="3629455" y="4109433"/>
            <a:ext cx="323065" cy="65405"/>
            <a:chOff x="3629455" y="4109433"/>
            <a:chExt cx="323065" cy="65405"/>
          </a:xfrm>
        </p:grpSpPr>
        <p:sp>
          <p:nvSpPr>
            <p:cNvPr id="20" name="object 20"/>
            <p:cNvSpPr/>
            <p:nvPr/>
          </p:nvSpPr>
          <p:spPr>
            <a:xfrm>
              <a:off x="3629455" y="4144112"/>
              <a:ext cx="253365" cy="0"/>
            </a:xfrm>
            <a:custGeom>
              <a:avLst/>
              <a:gdLst/>
              <a:ahLst/>
              <a:cxnLst/>
              <a:rect l="l" t="t" r="r" b="b"/>
              <a:pathLst>
                <a:path w="253364">
                  <a:moveTo>
                    <a:pt x="0" y="0"/>
                  </a:moveTo>
                  <a:lnTo>
                    <a:pt x="253212" y="0"/>
                  </a:lnTo>
                </a:path>
              </a:pathLst>
            </a:custGeom>
            <a:ln w="8168">
              <a:solidFill>
                <a:srgbClr val="000000"/>
              </a:solidFill>
            </a:ln>
          </p:spPr>
          <p:txBody>
            <a:bodyPr wrap="square" lIns="0" tIns="0" rIns="0" bIns="0" rtlCol="0"/>
            <a:lstStyle/>
            <a:p>
              <a:endParaRPr/>
            </a:p>
          </p:txBody>
        </p:sp>
        <p:sp>
          <p:nvSpPr>
            <p:cNvPr id="21" name="object 21"/>
            <p:cNvSpPr/>
            <p:nvPr/>
          </p:nvSpPr>
          <p:spPr>
            <a:xfrm>
              <a:off x="3629455" y="4136399"/>
              <a:ext cx="253365" cy="0"/>
            </a:xfrm>
            <a:custGeom>
              <a:avLst/>
              <a:gdLst/>
              <a:ahLst/>
              <a:cxnLst/>
              <a:rect l="l" t="t" r="r" b="b"/>
              <a:pathLst>
                <a:path w="253364">
                  <a:moveTo>
                    <a:pt x="253212" y="0"/>
                  </a:moveTo>
                  <a:lnTo>
                    <a:pt x="0" y="0"/>
                  </a:lnTo>
                </a:path>
              </a:pathLst>
            </a:custGeom>
            <a:ln w="3175">
              <a:solidFill>
                <a:srgbClr val="000000"/>
              </a:solidFill>
            </a:ln>
          </p:spPr>
          <p:txBody>
            <a:bodyPr wrap="square" lIns="0" tIns="0" rIns="0" bIns="0" rtlCol="0"/>
            <a:lstStyle/>
            <a:p>
              <a:endParaRPr/>
            </a:p>
          </p:txBody>
        </p:sp>
        <p:sp>
          <p:nvSpPr>
            <p:cNvPr id="22" name="object 22"/>
            <p:cNvSpPr/>
            <p:nvPr/>
          </p:nvSpPr>
          <p:spPr>
            <a:xfrm>
              <a:off x="3862985" y="4109433"/>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52" name="Group 51"/>
          <p:cNvGrpSpPr/>
          <p:nvPr/>
        </p:nvGrpSpPr>
        <p:grpSpPr>
          <a:xfrm>
            <a:off x="6441640" y="2922740"/>
            <a:ext cx="333225" cy="65405"/>
            <a:chOff x="6441640" y="2922740"/>
            <a:chExt cx="333225" cy="65405"/>
          </a:xfrm>
        </p:grpSpPr>
        <p:sp>
          <p:nvSpPr>
            <p:cNvPr id="23" name="object 23"/>
            <p:cNvSpPr/>
            <p:nvPr/>
          </p:nvSpPr>
          <p:spPr>
            <a:xfrm>
              <a:off x="6441640" y="2957419"/>
              <a:ext cx="263525" cy="0"/>
            </a:xfrm>
            <a:custGeom>
              <a:avLst/>
              <a:gdLst/>
              <a:ahLst/>
              <a:cxnLst/>
              <a:rect l="l" t="t" r="r" b="b"/>
              <a:pathLst>
                <a:path w="263525">
                  <a:moveTo>
                    <a:pt x="0" y="0"/>
                  </a:moveTo>
                  <a:lnTo>
                    <a:pt x="263372" y="0"/>
                  </a:lnTo>
                </a:path>
              </a:pathLst>
            </a:custGeom>
            <a:ln w="8168">
              <a:solidFill>
                <a:srgbClr val="000000"/>
              </a:solidFill>
            </a:ln>
          </p:spPr>
          <p:txBody>
            <a:bodyPr wrap="square" lIns="0" tIns="0" rIns="0" bIns="0" rtlCol="0"/>
            <a:lstStyle/>
            <a:p>
              <a:endParaRPr/>
            </a:p>
          </p:txBody>
        </p:sp>
        <p:sp>
          <p:nvSpPr>
            <p:cNvPr id="24" name="object 24"/>
            <p:cNvSpPr/>
            <p:nvPr/>
          </p:nvSpPr>
          <p:spPr>
            <a:xfrm>
              <a:off x="6441640" y="2949706"/>
              <a:ext cx="263525" cy="0"/>
            </a:xfrm>
            <a:custGeom>
              <a:avLst/>
              <a:gdLst/>
              <a:ahLst/>
              <a:cxnLst/>
              <a:rect l="l" t="t" r="r" b="b"/>
              <a:pathLst>
                <a:path w="263525">
                  <a:moveTo>
                    <a:pt x="263372" y="0"/>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6685330" y="2922740"/>
              <a:ext cx="89535" cy="65405"/>
            </a:xfrm>
            <a:custGeom>
              <a:avLst/>
              <a:gdLst/>
              <a:ahLst/>
              <a:cxnLst/>
              <a:rect l="l" t="t" r="r" b="b"/>
              <a:pathLst>
                <a:path w="89534" h="65405">
                  <a:moveTo>
                    <a:pt x="0" y="0"/>
                  </a:moveTo>
                  <a:lnTo>
                    <a:pt x="19684"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53" name="Group 52"/>
          <p:cNvGrpSpPr/>
          <p:nvPr/>
        </p:nvGrpSpPr>
        <p:grpSpPr>
          <a:xfrm>
            <a:off x="6441640" y="5301584"/>
            <a:ext cx="333225" cy="65405"/>
            <a:chOff x="6441640" y="5301584"/>
            <a:chExt cx="333225" cy="65405"/>
          </a:xfrm>
        </p:grpSpPr>
        <p:sp>
          <p:nvSpPr>
            <p:cNvPr id="26" name="object 26"/>
            <p:cNvSpPr/>
            <p:nvPr/>
          </p:nvSpPr>
          <p:spPr>
            <a:xfrm>
              <a:off x="6441640" y="5336263"/>
              <a:ext cx="263525" cy="0"/>
            </a:xfrm>
            <a:custGeom>
              <a:avLst/>
              <a:gdLst/>
              <a:ahLst/>
              <a:cxnLst/>
              <a:rect l="l" t="t" r="r" b="b"/>
              <a:pathLst>
                <a:path w="263525">
                  <a:moveTo>
                    <a:pt x="0" y="0"/>
                  </a:moveTo>
                  <a:lnTo>
                    <a:pt x="263372" y="0"/>
                  </a:lnTo>
                </a:path>
              </a:pathLst>
            </a:custGeom>
            <a:ln w="8169">
              <a:solidFill>
                <a:srgbClr val="000000"/>
              </a:solidFill>
            </a:ln>
          </p:spPr>
          <p:txBody>
            <a:bodyPr wrap="square" lIns="0" tIns="0" rIns="0" bIns="0" rtlCol="0"/>
            <a:lstStyle/>
            <a:p>
              <a:endParaRPr/>
            </a:p>
          </p:txBody>
        </p:sp>
        <p:sp>
          <p:nvSpPr>
            <p:cNvPr id="27" name="object 27"/>
            <p:cNvSpPr/>
            <p:nvPr/>
          </p:nvSpPr>
          <p:spPr>
            <a:xfrm>
              <a:off x="6441640" y="5328549"/>
              <a:ext cx="263525" cy="0"/>
            </a:xfrm>
            <a:custGeom>
              <a:avLst/>
              <a:gdLst/>
              <a:ahLst/>
              <a:cxnLst/>
              <a:rect l="l" t="t" r="r" b="b"/>
              <a:pathLst>
                <a:path w="263525">
                  <a:moveTo>
                    <a:pt x="263372" y="0"/>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6685330" y="5301584"/>
              <a:ext cx="89535" cy="65405"/>
            </a:xfrm>
            <a:custGeom>
              <a:avLst/>
              <a:gdLst/>
              <a:ahLst/>
              <a:cxnLst/>
              <a:rect l="l" t="t" r="r" b="b"/>
              <a:pathLst>
                <a:path w="89534" h="65404">
                  <a:moveTo>
                    <a:pt x="0" y="0"/>
                  </a:moveTo>
                  <a:lnTo>
                    <a:pt x="19684"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50" name="Group 49"/>
          <p:cNvGrpSpPr/>
          <p:nvPr/>
        </p:nvGrpSpPr>
        <p:grpSpPr>
          <a:xfrm>
            <a:off x="4879529" y="3069451"/>
            <a:ext cx="622846" cy="1056722"/>
            <a:chOff x="4879529" y="3069451"/>
            <a:chExt cx="622846" cy="1056722"/>
          </a:xfrm>
        </p:grpSpPr>
        <p:sp>
          <p:nvSpPr>
            <p:cNvPr id="29" name="object 29"/>
            <p:cNvSpPr/>
            <p:nvPr/>
          </p:nvSpPr>
          <p:spPr>
            <a:xfrm>
              <a:off x="4879529" y="3129223"/>
              <a:ext cx="587375" cy="996950"/>
            </a:xfrm>
            <a:custGeom>
              <a:avLst/>
              <a:gdLst/>
              <a:ahLst/>
              <a:cxnLst/>
              <a:rect l="l" t="t" r="r" b="b"/>
              <a:pathLst>
                <a:path w="587375" h="996950">
                  <a:moveTo>
                    <a:pt x="0" y="996695"/>
                  </a:moveTo>
                  <a:lnTo>
                    <a:pt x="587108" y="0"/>
                  </a:lnTo>
                </a:path>
              </a:pathLst>
            </a:custGeom>
            <a:ln w="12700">
              <a:solidFill>
                <a:srgbClr val="000000"/>
              </a:solidFill>
            </a:ln>
          </p:spPr>
          <p:txBody>
            <a:bodyPr wrap="square" lIns="0" tIns="0" rIns="0" bIns="0" rtlCol="0"/>
            <a:lstStyle/>
            <a:p>
              <a:endParaRPr/>
            </a:p>
          </p:txBody>
        </p:sp>
        <p:sp>
          <p:nvSpPr>
            <p:cNvPr id="30" name="object 30"/>
            <p:cNvSpPr/>
            <p:nvPr/>
          </p:nvSpPr>
          <p:spPr>
            <a:xfrm>
              <a:off x="5428715" y="3069451"/>
              <a:ext cx="73660" cy="93345"/>
            </a:xfrm>
            <a:custGeom>
              <a:avLst/>
              <a:gdLst/>
              <a:ahLst/>
              <a:cxnLst/>
              <a:rect l="l" t="t" r="r" b="b"/>
              <a:pathLst>
                <a:path w="73660" h="93344">
                  <a:moveTo>
                    <a:pt x="62048" y="59766"/>
                  </a:moveTo>
                  <a:lnTo>
                    <a:pt x="37922" y="59766"/>
                  </a:lnTo>
                  <a:lnTo>
                    <a:pt x="55854" y="93179"/>
                  </a:lnTo>
                  <a:lnTo>
                    <a:pt x="62048" y="59766"/>
                  </a:lnTo>
                  <a:close/>
                </a:path>
                <a:path w="73660" h="93344">
                  <a:moveTo>
                    <a:pt x="73126" y="0"/>
                  </a:moveTo>
                  <a:lnTo>
                    <a:pt x="0" y="60286"/>
                  </a:lnTo>
                  <a:lnTo>
                    <a:pt x="37922" y="59766"/>
                  </a:lnTo>
                  <a:lnTo>
                    <a:pt x="62048" y="59766"/>
                  </a:lnTo>
                  <a:lnTo>
                    <a:pt x="73126" y="0"/>
                  </a:lnTo>
                  <a:close/>
                </a:path>
              </a:pathLst>
            </a:custGeom>
            <a:solidFill>
              <a:srgbClr val="000000"/>
            </a:solidFill>
          </p:spPr>
          <p:txBody>
            <a:bodyPr wrap="square" lIns="0" tIns="0" rIns="0" bIns="0" rtlCol="0"/>
            <a:lstStyle/>
            <a:p>
              <a:endParaRPr/>
            </a:p>
          </p:txBody>
        </p:sp>
      </p:grpSp>
      <p:grpSp>
        <p:nvGrpSpPr>
          <p:cNvPr id="51" name="Group 50"/>
          <p:cNvGrpSpPr/>
          <p:nvPr/>
        </p:nvGrpSpPr>
        <p:grpSpPr>
          <a:xfrm>
            <a:off x="4879529" y="4124381"/>
            <a:ext cx="622846" cy="1056635"/>
            <a:chOff x="4879529" y="4124381"/>
            <a:chExt cx="622846" cy="1056635"/>
          </a:xfrm>
        </p:grpSpPr>
        <p:sp>
          <p:nvSpPr>
            <p:cNvPr id="31" name="object 31"/>
            <p:cNvSpPr/>
            <p:nvPr/>
          </p:nvSpPr>
          <p:spPr>
            <a:xfrm>
              <a:off x="4879529" y="4124381"/>
              <a:ext cx="587375" cy="996950"/>
            </a:xfrm>
            <a:custGeom>
              <a:avLst/>
              <a:gdLst/>
              <a:ahLst/>
              <a:cxnLst/>
              <a:rect l="l" t="t" r="r" b="b"/>
              <a:pathLst>
                <a:path w="587375" h="996950">
                  <a:moveTo>
                    <a:pt x="0" y="0"/>
                  </a:moveTo>
                  <a:lnTo>
                    <a:pt x="587108" y="996696"/>
                  </a:lnTo>
                </a:path>
              </a:pathLst>
            </a:custGeom>
            <a:ln w="12700">
              <a:solidFill>
                <a:srgbClr val="000000"/>
              </a:solidFill>
            </a:ln>
          </p:spPr>
          <p:txBody>
            <a:bodyPr wrap="square" lIns="0" tIns="0" rIns="0" bIns="0" rtlCol="0"/>
            <a:lstStyle/>
            <a:p>
              <a:endParaRPr/>
            </a:p>
          </p:txBody>
        </p:sp>
        <p:sp>
          <p:nvSpPr>
            <p:cNvPr id="32" name="object 32"/>
            <p:cNvSpPr/>
            <p:nvPr/>
          </p:nvSpPr>
          <p:spPr>
            <a:xfrm>
              <a:off x="5428715" y="5087671"/>
              <a:ext cx="73660" cy="93345"/>
            </a:xfrm>
            <a:custGeom>
              <a:avLst/>
              <a:gdLst/>
              <a:ahLst/>
              <a:cxnLst/>
              <a:rect l="l" t="t" r="r" b="b"/>
              <a:pathLst>
                <a:path w="73660" h="93345">
                  <a:moveTo>
                    <a:pt x="0" y="32893"/>
                  </a:moveTo>
                  <a:lnTo>
                    <a:pt x="73126" y="93179"/>
                  </a:lnTo>
                  <a:lnTo>
                    <a:pt x="62048" y="33413"/>
                  </a:lnTo>
                  <a:lnTo>
                    <a:pt x="37922" y="33413"/>
                  </a:lnTo>
                  <a:lnTo>
                    <a:pt x="0" y="32893"/>
                  </a:lnTo>
                  <a:close/>
                </a:path>
                <a:path w="73660" h="93345">
                  <a:moveTo>
                    <a:pt x="55854" y="0"/>
                  </a:moveTo>
                  <a:lnTo>
                    <a:pt x="37922" y="33413"/>
                  </a:lnTo>
                  <a:lnTo>
                    <a:pt x="62048" y="33413"/>
                  </a:lnTo>
                  <a:lnTo>
                    <a:pt x="55854" y="0"/>
                  </a:lnTo>
                  <a:close/>
                </a:path>
              </a:pathLst>
            </a:custGeom>
            <a:solidFill>
              <a:srgbClr val="000000"/>
            </a:solidFill>
          </p:spPr>
          <p:txBody>
            <a:bodyPr wrap="square" lIns="0" tIns="0" rIns="0" bIns="0" rtlCol="0"/>
            <a:lstStyle/>
            <a:p>
              <a:endParaRPr/>
            </a:p>
          </p:txBody>
        </p:sp>
      </p:grpSp>
      <p:sp>
        <p:nvSpPr>
          <p:cNvPr id="33" name="object 33"/>
          <p:cNvSpPr txBox="1"/>
          <p:nvPr/>
        </p:nvSpPr>
        <p:spPr>
          <a:xfrm>
            <a:off x="1445056" y="5963416"/>
            <a:ext cx="6438900" cy="307777"/>
          </a:xfrm>
          <a:prstGeom prst="rect">
            <a:avLst/>
          </a:prstGeom>
        </p:spPr>
        <p:txBody>
          <a:bodyPr vert="horz" wrap="square" lIns="0" tIns="0" rIns="0" bIns="0" rtlCol="0">
            <a:spAutoFit/>
          </a:bodyPr>
          <a:lstStyle/>
          <a:p>
            <a:pPr marL="12700">
              <a:lnSpc>
                <a:spcPct val="100000"/>
              </a:lnSpc>
            </a:pPr>
            <a:r>
              <a:rPr sz="1000" dirty="0" smtClean="0">
                <a:latin typeface="Avenir-Roman"/>
                <a:cs typeface="Avenir-Roman"/>
              </a:rPr>
              <a:t>Sou</a:t>
            </a:r>
            <a:r>
              <a:rPr sz="1000" spc="-20" dirty="0" smtClean="0">
                <a:latin typeface="Avenir-Roman"/>
                <a:cs typeface="Avenir-Roman"/>
              </a:rPr>
              <a:t>r</a:t>
            </a:r>
            <a:r>
              <a:rPr sz="1000" dirty="0" smtClean="0">
                <a:latin typeface="Avenir-Roman"/>
                <a:cs typeface="Avenir-Roman"/>
              </a:rPr>
              <a:t>ces</a:t>
            </a:r>
            <a:r>
              <a:rPr sz="1000" dirty="0">
                <a:latin typeface="Avenir-Roman"/>
                <a:cs typeface="Avenir-Roman"/>
              </a:rPr>
              <a:t>: BRA Act 502, (2012); CIA Act 280, (2005); DDA Act 197, (1975); HNTI</a:t>
            </a:r>
            <a:r>
              <a:rPr sz="1000" spc="-60" dirty="0">
                <a:latin typeface="Avenir-Roman"/>
                <a:cs typeface="Avenir-Roman"/>
              </a:rPr>
              <a:t>F</a:t>
            </a:r>
            <a:r>
              <a:rPr sz="1000" dirty="0">
                <a:latin typeface="Avenir-Roman"/>
                <a:cs typeface="Avenir-Roman"/>
              </a:rPr>
              <a:t>A Act 530, (2004); LD</a:t>
            </a:r>
            <a:r>
              <a:rPr sz="1000" spc="-55" dirty="0">
                <a:latin typeface="Avenir-Roman"/>
                <a:cs typeface="Avenir-Roman"/>
              </a:rPr>
              <a:t>F</a:t>
            </a:r>
            <a:r>
              <a:rPr sz="1000" dirty="0">
                <a:latin typeface="Avenir-Roman"/>
                <a:cs typeface="Avenir-Roman"/>
              </a:rPr>
              <a:t>A Act 281,</a:t>
            </a:r>
          </a:p>
          <a:p>
            <a:pPr marL="12700">
              <a:lnSpc>
                <a:spcPct val="100000"/>
              </a:lnSpc>
            </a:pPr>
            <a:r>
              <a:rPr sz="1000" dirty="0">
                <a:latin typeface="Avenir-Roman"/>
                <a:cs typeface="Avenir-Roman"/>
              </a:rPr>
              <a:t>(1986); NIA Act 61, (2007); TI</a:t>
            </a:r>
            <a:r>
              <a:rPr sz="1000" spc="-55" dirty="0">
                <a:latin typeface="Avenir-Roman"/>
                <a:cs typeface="Avenir-Roman"/>
              </a:rPr>
              <a:t>F</a:t>
            </a:r>
            <a:r>
              <a:rPr sz="1000" dirty="0">
                <a:latin typeface="Avenir-Roman"/>
                <a:cs typeface="Avenir-Roman"/>
              </a:rPr>
              <a:t>A Act 450, (1980)</a:t>
            </a:r>
          </a:p>
        </p:txBody>
      </p:sp>
      <p:sp>
        <p:nvSpPr>
          <p:cNvPr id="40" name="object 8"/>
          <p:cNvSpPr/>
          <p:nvPr/>
        </p:nvSpPr>
        <p:spPr>
          <a:xfrm>
            <a:off x="6781800" y="4870966"/>
            <a:ext cx="914400" cy="990600"/>
          </a:xfrm>
          <a:custGeom>
            <a:avLst/>
            <a:gdLst/>
            <a:ahLst/>
            <a:cxnLst/>
            <a:rect l="l" t="t" r="r" b="b"/>
            <a:pathLst>
              <a:path w="914400" h="914400">
                <a:moveTo>
                  <a:pt x="0" y="914399"/>
                </a:moveTo>
                <a:lnTo>
                  <a:pt x="914400" y="914399"/>
                </a:lnTo>
                <a:lnTo>
                  <a:pt x="914400" y="0"/>
                </a:lnTo>
                <a:lnTo>
                  <a:pt x="0" y="0"/>
                </a:lnTo>
                <a:lnTo>
                  <a:pt x="0" y="914399"/>
                </a:lnTo>
                <a:close/>
              </a:path>
            </a:pathLst>
          </a:custGeom>
          <a:solidFill>
            <a:srgbClr val="4CB748"/>
          </a:solidFill>
        </p:spPr>
        <p:txBody>
          <a:bodyPr wrap="square" lIns="0" tIns="0" rIns="0" bIns="0" rtlCol="0"/>
          <a:lstStyle/>
          <a:p>
            <a:endParaRPr/>
          </a:p>
        </p:txBody>
      </p:sp>
      <p:sp>
        <p:nvSpPr>
          <p:cNvPr id="41" name="object 12"/>
          <p:cNvSpPr/>
          <p:nvPr/>
        </p:nvSpPr>
        <p:spPr>
          <a:xfrm>
            <a:off x="6781800" y="2497951"/>
            <a:ext cx="914400" cy="1007249"/>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CB748"/>
          </a:solidFill>
        </p:spPr>
        <p:txBody>
          <a:bodyPr wrap="square" lIns="0" tIns="0" rIns="0" bIns="0" rtlCol="0"/>
          <a:lstStyle/>
          <a:p>
            <a:endParaRPr/>
          </a:p>
        </p:txBody>
      </p:sp>
      <p:sp>
        <p:nvSpPr>
          <p:cNvPr id="43" name="object 13"/>
          <p:cNvSpPr txBox="1"/>
          <p:nvPr/>
        </p:nvSpPr>
        <p:spPr>
          <a:xfrm>
            <a:off x="6825461" y="2527334"/>
            <a:ext cx="717550" cy="369332"/>
          </a:xfrm>
          <a:prstGeom prst="rect">
            <a:avLst/>
          </a:prstGeom>
        </p:spPr>
        <p:txBody>
          <a:bodyPr vert="horz" wrap="square" lIns="0" tIns="0" rIns="0" bIns="0" rtlCol="0">
            <a:spAutoFit/>
          </a:bodyPr>
          <a:lstStyle/>
          <a:p>
            <a:pPr marL="12700" marR="5080">
              <a:lnSpc>
                <a:spcPct val="100000"/>
              </a:lnSpc>
            </a:pPr>
            <a:r>
              <a:rPr sz="1200" dirty="0" smtClean="0">
                <a:solidFill>
                  <a:srgbClr val="FFFFFF"/>
                </a:solidFill>
                <a:latin typeface="Avenir-Roman"/>
                <a:cs typeface="Avenir-Roman"/>
              </a:rPr>
              <a:t>P</a:t>
            </a:r>
            <a:r>
              <a:rPr lang="en-US" sz="1200" dirty="0" smtClean="0">
                <a:solidFill>
                  <a:srgbClr val="FFFFFF"/>
                </a:solidFill>
                <a:latin typeface="Avenir-Roman"/>
                <a:cs typeface="Avenir-Roman"/>
              </a:rPr>
              <a:t>lan approved</a:t>
            </a:r>
            <a:endParaRPr sz="1200" dirty="0">
              <a:latin typeface="Avenir-Roman"/>
              <a:cs typeface="Avenir-Roman"/>
            </a:endParaRPr>
          </a:p>
        </p:txBody>
      </p:sp>
      <p:sp>
        <p:nvSpPr>
          <p:cNvPr id="44" name="object 13"/>
          <p:cNvSpPr txBox="1"/>
          <p:nvPr/>
        </p:nvSpPr>
        <p:spPr>
          <a:xfrm>
            <a:off x="6825461" y="4884461"/>
            <a:ext cx="717550" cy="369332"/>
          </a:xfrm>
          <a:prstGeom prst="rect">
            <a:avLst/>
          </a:prstGeom>
        </p:spPr>
        <p:txBody>
          <a:bodyPr vert="horz" wrap="square" lIns="0" tIns="0" rIns="0" bIns="0" rtlCol="0">
            <a:spAutoFit/>
          </a:bodyPr>
          <a:lstStyle/>
          <a:p>
            <a:pPr marL="12700" marR="5080">
              <a:lnSpc>
                <a:spcPct val="100000"/>
              </a:lnSpc>
            </a:pPr>
            <a:r>
              <a:rPr sz="1200" dirty="0" smtClean="0">
                <a:solidFill>
                  <a:srgbClr val="FFFFFF"/>
                </a:solidFill>
                <a:latin typeface="Avenir-Roman"/>
                <a:cs typeface="Avenir-Roman"/>
              </a:rPr>
              <a:t>P</a:t>
            </a:r>
            <a:r>
              <a:rPr lang="en-US" sz="1200" dirty="0" smtClean="0">
                <a:solidFill>
                  <a:srgbClr val="FFFFFF"/>
                </a:solidFill>
                <a:latin typeface="Avenir-Roman"/>
                <a:cs typeface="Avenir-Roman"/>
              </a:rPr>
              <a:t>lan denied</a:t>
            </a:r>
            <a:endParaRPr sz="1200" dirty="0">
              <a:latin typeface="Avenir-Roman"/>
              <a:cs typeface="Avenir-Roman"/>
            </a:endParaRPr>
          </a:p>
        </p:txBody>
      </p:sp>
      <p:sp>
        <p:nvSpPr>
          <p:cNvPr id="45" name="object 12"/>
          <p:cNvSpPr/>
          <p:nvPr/>
        </p:nvSpPr>
        <p:spPr>
          <a:xfrm>
            <a:off x="4038600" y="3657600"/>
            <a:ext cx="914400" cy="1007249"/>
          </a:xfrm>
          <a:custGeom>
            <a:avLst/>
            <a:gdLst/>
            <a:ahLst/>
            <a:cxnLst/>
            <a:rect l="l" t="t" r="r" b="b"/>
            <a:pathLst>
              <a:path w="914400" h="914400">
                <a:moveTo>
                  <a:pt x="0" y="914400"/>
                </a:moveTo>
                <a:lnTo>
                  <a:pt x="914400" y="914400"/>
                </a:lnTo>
                <a:lnTo>
                  <a:pt x="914400" y="0"/>
                </a:lnTo>
                <a:lnTo>
                  <a:pt x="0" y="0"/>
                </a:lnTo>
                <a:lnTo>
                  <a:pt x="0" y="914400"/>
                </a:lnTo>
                <a:close/>
              </a:path>
            </a:pathLst>
          </a:custGeom>
          <a:solidFill>
            <a:srgbClr val="4CB748"/>
          </a:solidFill>
        </p:spPr>
        <p:txBody>
          <a:bodyPr wrap="square" lIns="0" tIns="0" rIns="0" bIns="0" rtlCol="0"/>
          <a:lstStyle/>
          <a:p>
            <a:endParaRPr b="1" dirty="0"/>
          </a:p>
        </p:txBody>
      </p:sp>
      <p:sp>
        <p:nvSpPr>
          <p:cNvPr id="47" name="object 13"/>
          <p:cNvSpPr txBox="1"/>
          <p:nvPr/>
        </p:nvSpPr>
        <p:spPr>
          <a:xfrm>
            <a:off x="4038600" y="3651274"/>
            <a:ext cx="717550" cy="553998"/>
          </a:xfrm>
          <a:prstGeom prst="rect">
            <a:avLst/>
          </a:prstGeom>
        </p:spPr>
        <p:txBody>
          <a:bodyPr vert="horz" wrap="square" lIns="0" tIns="0" rIns="0" bIns="0" rtlCol="0">
            <a:spAutoFit/>
          </a:bodyPr>
          <a:lstStyle/>
          <a:p>
            <a:pPr marL="12700" marR="5080">
              <a:lnSpc>
                <a:spcPct val="100000"/>
              </a:lnSpc>
            </a:pPr>
            <a:r>
              <a:rPr lang="en-US" sz="1200" dirty="0" smtClean="0">
                <a:solidFill>
                  <a:srgbClr val="FFFFFF"/>
                </a:solidFill>
                <a:latin typeface="Avenir-Roman"/>
                <a:cs typeface="Avenir-Roman"/>
              </a:rPr>
              <a:t>Conduct public hearing</a:t>
            </a:r>
            <a:endParaRPr sz="1200" dirty="0">
              <a:latin typeface="Avenir-Roman"/>
              <a:cs typeface="Avenir-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508000" y="2359152"/>
            <a:ext cx="8699500" cy="3252357"/>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871345" marR="5080" indent="-228600">
              <a:lnSpc>
                <a:spcPct val="166700"/>
              </a:lnSpc>
              <a:spcBef>
                <a:spcPts val="1600"/>
              </a:spcBef>
              <a:buFont typeface="Avenir-Roman"/>
              <a:buChar char="•"/>
              <a:tabLst>
                <a:tab pos="1871980" algn="l"/>
              </a:tabLst>
            </a:pPr>
            <a:r>
              <a:rPr sz="1800" dirty="0">
                <a:latin typeface="Avenir-Roman"/>
                <a:cs typeface="Avenir-Roman"/>
              </a:rPr>
              <a:t>Local governing unit and Michigan Department of </a:t>
            </a:r>
            <a:r>
              <a:rPr sz="1800" spc="-170" dirty="0">
                <a:latin typeface="Avenir-Roman"/>
                <a:cs typeface="Avenir-Roman"/>
              </a:rPr>
              <a:t>T</a:t>
            </a:r>
            <a:r>
              <a:rPr sz="1800" spc="-35" dirty="0">
                <a:latin typeface="Avenir-Roman"/>
                <a:cs typeface="Avenir-Roman"/>
              </a:rPr>
              <a:t>r</a:t>
            </a:r>
            <a:r>
              <a:rPr sz="1800" dirty="0">
                <a:latin typeface="Avenir-Roman"/>
                <a:cs typeface="Avenir-Roman"/>
              </a:rPr>
              <a:t>easury oversee </a:t>
            </a:r>
            <a:r>
              <a:rPr sz="1800" spc="-35" dirty="0">
                <a:latin typeface="Avenir-Roman"/>
                <a:cs typeface="Avenir-Roman"/>
              </a:rPr>
              <a:t>r</a:t>
            </a:r>
            <a:r>
              <a:rPr sz="1800" dirty="0">
                <a:latin typeface="Avenir-Roman"/>
                <a:cs typeface="Avenir-Roman"/>
              </a:rPr>
              <a:t>eporting</a:t>
            </a:r>
            <a:endParaRPr sz="1800" dirty="0" smtClean="0">
              <a:latin typeface="Avenir-Roman"/>
              <a:cs typeface="Avenir-Roman"/>
            </a:endParaRPr>
          </a:p>
          <a:p>
            <a:pPr marL="1871345" indent="-228600">
              <a:lnSpc>
                <a:spcPct val="100000"/>
              </a:lnSpc>
              <a:spcBef>
                <a:spcPts val="1440"/>
              </a:spcBef>
              <a:buFont typeface="Avenir-Roman"/>
              <a:buChar char="•"/>
              <a:tabLst>
                <a:tab pos="1871980" algn="l"/>
              </a:tabLst>
            </a:pPr>
            <a:r>
              <a:rPr lang="en-US" sz="1800" dirty="0" smtClean="0">
                <a:latin typeface="Avenir-Roman"/>
                <a:cs typeface="Avenir-Roman"/>
              </a:rPr>
              <a:t>Required Annual Documentation</a:t>
            </a:r>
            <a:r>
              <a:rPr sz="1800" dirty="0" smtClean="0">
                <a:latin typeface="Avenir-Roman"/>
                <a:cs typeface="Avenir-Roman"/>
              </a:rPr>
              <a:t>:</a:t>
            </a:r>
            <a:endParaRPr sz="1800" dirty="0">
              <a:latin typeface="Avenir-Roman"/>
              <a:cs typeface="Avenir-Roman"/>
            </a:endParaRPr>
          </a:p>
          <a:p>
            <a:pPr marL="2328545" lvl="1" indent="-228600">
              <a:lnSpc>
                <a:spcPct val="100000"/>
              </a:lnSpc>
              <a:spcBef>
                <a:spcPts val="1440"/>
              </a:spcBef>
              <a:buFont typeface="Avenir-Roman"/>
              <a:buChar char="•"/>
              <a:tabLst>
                <a:tab pos="2329180" algn="l"/>
              </a:tabLst>
            </a:pPr>
            <a:r>
              <a:rPr sz="1800" dirty="0">
                <a:latin typeface="Avenir-Roman"/>
                <a:cs typeface="Avenir-Roman"/>
              </a:rPr>
              <a:t>Form 2604/2967: Excel worksheet</a:t>
            </a:r>
          </a:p>
          <a:p>
            <a:pPr marL="2328545" lvl="1" indent="-228600">
              <a:lnSpc>
                <a:spcPct val="100000"/>
              </a:lnSpc>
              <a:spcBef>
                <a:spcPts val="1440"/>
              </a:spcBef>
              <a:buFont typeface="Avenir-Roman"/>
              <a:buChar char="•"/>
              <a:tabLst>
                <a:tab pos="2329180" algn="l"/>
              </a:tabLst>
            </a:pPr>
            <a:r>
              <a:rPr sz="1800" dirty="0">
                <a:latin typeface="Avenir-Roman"/>
                <a:cs typeface="Avenir-Roman"/>
              </a:rPr>
              <a:t>Annual Report (Bulletin 9): </a:t>
            </a:r>
            <a:r>
              <a:rPr lang="en-US" sz="1800" dirty="0" smtClean="0">
                <a:latin typeface="Avenir-Roman"/>
                <a:cs typeface="Avenir-Roman"/>
              </a:rPr>
              <a:t>No exisiting form format</a:t>
            </a:r>
          </a:p>
          <a:p>
            <a:pPr marL="2328545" lvl="1" indent="-228600">
              <a:lnSpc>
                <a:spcPct val="100000"/>
              </a:lnSpc>
              <a:spcBef>
                <a:spcPts val="1440"/>
              </a:spcBef>
              <a:buFont typeface="Avenir-Roman"/>
              <a:buChar char="•"/>
              <a:tabLst>
                <a:tab pos="2329180" algn="l"/>
              </a:tabLst>
            </a:pPr>
            <a:r>
              <a:rPr sz="1800" dirty="0" smtClean="0">
                <a:latin typeface="Avenir-Roman"/>
                <a:cs typeface="Avenir-Roman"/>
              </a:rPr>
              <a:t>County </a:t>
            </a:r>
            <a:r>
              <a:rPr sz="1800" spc="-170" dirty="0">
                <a:latin typeface="Avenir-Roman"/>
                <a:cs typeface="Avenir-Roman"/>
              </a:rPr>
              <a:t>T</a:t>
            </a:r>
            <a:r>
              <a:rPr sz="1800" spc="-35" dirty="0">
                <a:latin typeface="Avenir-Roman"/>
                <a:cs typeface="Avenir-Roman"/>
              </a:rPr>
              <a:t>r</a:t>
            </a:r>
            <a:r>
              <a:rPr sz="1800" dirty="0">
                <a:latin typeface="Avenir-Roman"/>
                <a:cs typeface="Avenir-Roman"/>
              </a:rPr>
              <a:t>easu</a:t>
            </a:r>
            <a:r>
              <a:rPr sz="1800" spc="-35" dirty="0">
                <a:latin typeface="Avenir-Roman"/>
                <a:cs typeface="Avenir-Roman"/>
              </a:rPr>
              <a:t>r</a:t>
            </a:r>
            <a:r>
              <a:rPr sz="1800" dirty="0">
                <a:latin typeface="Avenir-Roman"/>
                <a:cs typeface="Avenir-Roman"/>
              </a:rPr>
              <a:t>er</a:t>
            </a:r>
            <a:r>
              <a:rPr sz="1800" spc="-135" dirty="0">
                <a:latin typeface="Avenir-Roman"/>
                <a:cs typeface="Avenir-Roman"/>
              </a:rPr>
              <a:t>’</a:t>
            </a:r>
            <a:r>
              <a:rPr sz="1800" dirty="0">
                <a:latin typeface="Avenir-Roman"/>
                <a:cs typeface="Avenir-Roman"/>
              </a:rPr>
              <a:t>s </a:t>
            </a:r>
            <a:r>
              <a:rPr sz="1800" spc="-105" dirty="0">
                <a:latin typeface="Avenir-Roman"/>
                <a:cs typeface="Avenir-Roman"/>
              </a:rPr>
              <a:t>W</a:t>
            </a:r>
            <a:r>
              <a:rPr sz="1800" dirty="0">
                <a:latin typeface="Avenir-Roman"/>
                <a:cs typeface="Avenir-Roman"/>
              </a:rPr>
              <a:t>orksheet (</a:t>
            </a:r>
            <a:r>
              <a:rPr sz="1800" spc="-170" dirty="0">
                <a:latin typeface="Avenir-Roman"/>
                <a:cs typeface="Avenir-Roman"/>
              </a:rPr>
              <a:t>A</a:t>
            </a:r>
            <a:r>
              <a:rPr sz="1800" dirty="0">
                <a:latin typeface="Avenir-Roman"/>
                <a:cs typeface="Avenir-Roman"/>
              </a:rPr>
              <a:t>TW)</a:t>
            </a:r>
            <a:r>
              <a:rPr sz="1800" dirty="0" smtClean="0">
                <a:latin typeface="Avenir-Roman"/>
                <a:cs typeface="Avenir-Roman"/>
              </a:rPr>
              <a:t>:</a:t>
            </a:r>
            <a:r>
              <a:rPr lang="en-US" sz="1800" dirty="0" smtClean="0">
                <a:latin typeface="Avenir-Roman"/>
                <a:cs typeface="Avenir-Roman"/>
              </a:rPr>
              <a:t> No existing form format</a:t>
            </a:r>
            <a:endParaRPr sz="1800" dirty="0">
              <a:latin typeface="Avenir-Roman"/>
              <a:cs typeface="Avenir-Roman"/>
            </a:endParaRPr>
          </a:p>
        </p:txBody>
      </p:sp>
      <p:sp>
        <p:nvSpPr>
          <p:cNvPr id="5" name="object 2"/>
          <p:cNvSpPr txBox="1"/>
          <p:nvPr/>
        </p:nvSpPr>
        <p:spPr>
          <a:xfrm>
            <a:off x="444500" y="1447800"/>
            <a:ext cx="67945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Step 4: Authority Operation</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44500" y="1447800"/>
            <a:ext cx="8242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a:t>
            </a:r>
            <a:r>
              <a:rPr sz="1800" b="1" spc="-45" dirty="0">
                <a:solidFill>
                  <a:srgbClr val="FFFFFF"/>
                </a:solidFill>
                <a:latin typeface="Avenir Next "/>
                <a:cs typeface="Avenir Next "/>
              </a:rPr>
              <a:t>D</a:t>
            </a:r>
            <a:r>
              <a:rPr sz="1800" b="1" dirty="0">
                <a:solidFill>
                  <a:srgbClr val="FFFFFF"/>
                </a:solidFill>
                <a:latin typeface="Avenir Next "/>
                <a:cs typeface="Avenir Next "/>
              </a:rPr>
              <a:t>A,</a:t>
            </a:r>
            <a:r>
              <a:rPr sz="1800" b="1" spc="-100" dirty="0">
                <a:solidFill>
                  <a:srgbClr val="FFFFFF"/>
                </a:solidFill>
                <a:latin typeface="Avenir Next "/>
                <a:cs typeface="Avenir Next "/>
              </a:rPr>
              <a:t> </a:t>
            </a:r>
            <a:r>
              <a:rPr sz="1800" b="1" dirty="0">
                <a:solidFill>
                  <a:srgbClr val="FFFFFF"/>
                </a:solidFill>
                <a:latin typeface="Avenir Next "/>
                <a:cs typeface="Avenir Next "/>
              </a:rPr>
              <a:t>TI</a:t>
            </a:r>
            <a:r>
              <a:rPr sz="1800" b="1" spc="-100" dirty="0">
                <a:solidFill>
                  <a:srgbClr val="FFFFFF"/>
                </a:solidFill>
                <a:latin typeface="Avenir Next "/>
                <a:cs typeface="Avenir Next "/>
              </a:rPr>
              <a:t>F</a:t>
            </a:r>
            <a:r>
              <a:rPr sz="1800" b="1" dirty="0">
                <a:solidFill>
                  <a:srgbClr val="FFFFFF"/>
                </a:solidFill>
                <a:latin typeface="Avenir Next "/>
                <a:cs typeface="Avenir Next "/>
              </a:rPr>
              <a:t>A,</a:t>
            </a:r>
            <a:r>
              <a:rPr sz="1800" b="1" spc="-55" dirty="0">
                <a:solidFill>
                  <a:srgbClr val="FFFFFF"/>
                </a:solidFill>
                <a:latin typeface="Avenir Next "/>
                <a:cs typeface="Avenir Next "/>
              </a:rPr>
              <a:t> </a:t>
            </a:r>
            <a:r>
              <a:rPr sz="1800" b="1" dirty="0">
                <a:solidFill>
                  <a:srgbClr val="FFFFFF"/>
                </a:solidFill>
                <a:latin typeface="Avenir Next "/>
                <a:cs typeface="Avenir Next "/>
              </a:rPr>
              <a:t>HNTI</a:t>
            </a:r>
            <a:r>
              <a:rPr sz="1800" b="1" spc="-100" dirty="0">
                <a:solidFill>
                  <a:srgbClr val="FFFFFF"/>
                </a:solidFill>
                <a:latin typeface="Avenir Next "/>
                <a:cs typeface="Avenir Next "/>
              </a:rPr>
              <a:t>F</a:t>
            </a:r>
            <a:r>
              <a:rPr sz="1800" b="1" dirty="0">
                <a:solidFill>
                  <a:srgbClr val="FFFFFF"/>
                </a:solidFill>
                <a:latin typeface="Avenir Next "/>
                <a:cs typeface="Avenir Next "/>
              </a:rPr>
              <a:t>A,</a:t>
            </a:r>
            <a:r>
              <a:rPr sz="1800" b="1" spc="-55" dirty="0">
                <a:solidFill>
                  <a:srgbClr val="FFFFFF"/>
                </a:solidFill>
                <a:latin typeface="Avenir Next "/>
                <a:cs typeface="Avenir Next "/>
              </a:rPr>
              <a:t> </a:t>
            </a:r>
            <a:r>
              <a:rPr sz="1800" b="1" dirty="0">
                <a:solidFill>
                  <a:srgbClr val="FFFFFF"/>
                </a:solidFill>
                <a:latin typeface="Avenir Next "/>
                <a:cs typeface="Avenir Next "/>
              </a:rPr>
              <a:t>CIA,</a:t>
            </a:r>
            <a:r>
              <a:rPr sz="1800" b="1" spc="-55" dirty="0">
                <a:solidFill>
                  <a:srgbClr val="FFFFFF"/>
                </a:solidFill>
                <a:latin typeface="Avenir Next "/>
                <a:cs typeface="Avenir Next "/>
              </a:rPr>
              <a:t> </a:t>
            </a:r>
            <a:r>
              <a:rPr sz="1800" b="1" dirty="0">
                <a:solidFill>
                  <a:srgbClr val="FFFFFF"/>
                </a:solidFill>
                <a:latin typeface="Avenir Next "/>
                <a:cs typeface="Avenir Next "/>
              </a:rPr>
              <a:t>NIA</a:t>
            </a:r>
            <a:r>
              <a:rPr sz="1800" b="1" spc="-35" dirty="0">
                <a:solidFill>
                  <a:srgbClr val="FFFFFF"/>
                </a:solidFill>
                <a:latin typeface="Avenir Next "/>
                <a:cs typeface="Avenir Next "/>
              </a:rPr>
              <a:t> </a:t>
            </a:r>
            <a:r>
              <a:rPr sz="1800" b="1" dirty="0">
                <a:solidFill>
                  <a:srgbClr val="FFFFFF"/>
                </a:solidFill>
                <a:latin typeface="Avenir Next "/>
                <a:cs typeface="Avenir Next "/>
              </a:rPr>
              <a:t>and</a:t>
            </a:r>
            <a:r>
              <a:rPr sz="1800" b="1" spc="-25" dirty="0">
                <a:solidFill>
                  <a:srgbClr val="FFFFFF"/>
                </a:solidFill>
                <a:latin typeface="Avenir Next "/>
                <a:cs typeface="Avenir Next "/>
              </a:rPr>
              <a:t> </a:t>
            </a:r>
            <a:r>
              <a:rPr sz="1800" b="1" dirty="0">
                <a:solidFill>
                  <a:srgbClr val="FFFFFF"/>
                </a:solidFill>
                <a:latin typeface="Avenir Next "/>
                <a:cs typeface="Avenir Next "/>
              </a:rPr>
              <a:t>WRITI</a:t>
            </a:r>
            <a:r>
              <a:rPr sz="1800" b="1" spc="-100" dirty="0">
                <a:solidFill>
                  <a:srgbClr val="FFFFFF"/>
                </a:solidFill>
                <a:latin typeface="Avenir Next "/>
                <a:cs typeface="Avenir Next "/>
              </a:rPr>
              <a:t>F</a:t>
            </a:r>
            <a:r>
              <a:rPr sz="1800" b="1" dirty="0">
                <a:solidFill>
                  <a:srgbClr val="FFFFFF"/>
                </a:solidFill>
                <a:latin typeface="Avenir Next "/>
                <a:cs typeface="Avenir Next "/>
              </a:rPr>
              <a:t>A</a:t>
            </a:r>
            <a:r>
              <a:rPr sz="1800" b="1" spc="-35" dirty="0">
                <a:solidFill>
                  <a:srgbClr val="FFFFFF"/>
                </a:solidFill>
                <a:latin typeface="Avenir Next "/>
                <a:cs typeface="Avenir Next "/>
              </a:rPr>
              <a:t> </a:t>
            </a:r>
            <a:r>
              <a:rPr sz="1800" b="1" spc="-25" dirty="0">
                <a:solidFill>
                  <a:srgbClr val="FFFFFF"/>
                </a:solidFill>
                <a:latin typeface="Avenir Next "/>
                <a:cs typeface="Avenir Next "/>
              </a:rPr>
              <a:t>R</a:t>
            </a:r>
            <a:r>
              <a:rPr sz="1800" b="1" dirty="0">
                <a:solidFill>
                  <a:srgbClr val="FFFFFF"/>
                </a:solidFill>
                <a:latin typeface="Avenir Next "/>
                <a:cs typeface="Avenir Next "/>
              </a:rPr>
              <a:t>egul</a:t>
            </a:r>
            <a:r>
              <a:rPr sz="1800" b="1" spc="-20" dirty="0">
                <a:solidFill>
                  <a:srgbClr val="FFFFFF"/>
                </a:solidFill>
                <a:latin typeface="Avenir Next "/>
                <a:cs typeface="Avenir Next "/>
              </a:rPr>
              <a:t>a</a:t>
            </a:r>
            <a:r>
              <a:rPr sz="1800" b="1" dirty="0">
                <a:solidFill>
                  <a:srgbClr val="FFFFFF"/>
                </a:solidFill>
                <a:latin typeface="Avenir Next "/>
                <a:cs typeface="Avenir Next "/>
              </a:rPr>
              <a:t>tion </a:t>
            </a:r>
            <a:r>
              <a:rPr sz="1800" b="1" spc="-85" dirty="0" smtClean="0">
                <a:solidFill>
                  <a:srgbClr val="FFFFFF"/>
                </a:solidFill>
                <a:latin typeface="Avenir Next "/>
                <a:cs typeface="Avenir Next "/>
              </a:rPr>
              <a:t>P</a:t>
            </a:r>
            <a:r>
              <a:rPr sz="1800" b="1" spc="-35" dirty="0" smtClean="0">
                <a:solidFill>
                  <a:srgbClr val="FFFFFF"/>
                </a:solidFill>
                <a:latin typeface="Avenir Next "/>
                <a:cs typeface="Avenir Next "/>
              </a:rPr>
              <a:t>r</a:t>
            </a:r>
            <a:r>
              <a:rPr sz="1800" b="1" dirty="0" smtClean="0">
                <a:solidFill>
                  <a:srgbClr val="FFFFFF"/>
                </a:solidFill>
                <a:latin typeface="Avenir Next "/>
                <a:cs typeface="Avenir Next "/>
              </a:rPr>
              <a:t>ocess</a:t>
            </a:r>
            <a:endParaRPr sz="1800" dirty="0">
              <a:latin typeface="Avenir Next "/>
              <a:cs typeface="Avenir Next "/>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7" name="object 7"/>
          <p:cNvSpPr txBox="1"/>
          <p:nvPr/>
        </p:nvSpPr>
        <p:spPr>
          <a:xfrm>
            <a:off x="1038999" y="4337146"/>
            <a:ext cx="983050" cy="557784"/>
          </a:xfrm>
          <a:prstGeom prst="rect">
            <a:avLst/>
          </a:prstGeom>
          <a:solidFill>
            <a:srgbClr val="3B99D4"/>
          </a:solidFill>
        </p:spPr>
        <p:txBody>
          <a:bodyPr vert="horz" wrap="square" lIns="0" tIns="0" rIns="0" bIns="0" rtlCol="0">
            <a:spAutoFit/>
          </a:bodyPr>
          <a:lstStyle/>
          <a:p>
            <a:pPr marL="50165" marR="34290" indent="-8890">
              <a:lnSpc>
                <a:spcPct val="100000"/>
              </a:lnSpc>
            </a:pPr>
            <a:r>
              <a:rPr sz="1200" dirty="0">
                <a:solidFill>
                  <a:srgbClr val="FFFFFF"/>
                </a:solidFill>
                <a:latin typeface="Avenir-Roman"/>
                <a:cs typeface="Avenir-Roman"/>
              </a:rPr>
              <a:t>Department of </a:t>
            </a:r>
            <a:r>
              <a:rPr sz="1200" spc="-114" dirty="0">
                <a:solidFill>
                  <a:srgbClr val="FFFFFF"/>
                </a:solidFill>
                <a:latin typeface="Avenir-Roman"/>
                <a:cs typeface="Avenir-Roman"/>
              </a:rPr>
              <a:t>T</a:t>
            </a:r>
            <a:r>
              <a:rPr sz="1200" spc="-25" dirty="0">
                <a:solidFill>
                  <a:srgbClr val="FFFFFF"/>
                </a:solidFill>
                <a:latin typeface="Avenir-Roman"/>
                <a:cs typeface="Avenir-Roman"/>
              </a:rPr>
              <a:t>r</a:t>
            </a:r>
            <a:r>
              <a:rPr sz="1200" dirty="0">
                <a:solidFill>
                  <a:srgbClr val="FFFFFF"/>
                </a:solidFill>
                <a:latin typeface="Avenir-Roman"/>
                <a:cs typeface="Avenir-Roman"/>
              </a:rPr>
              <a:t>easury*</a:t>
            </a:r>
            <a:endParaRPr sz="1200" dirty="0">
              <a:latin typeface="Avenir-Roman"/>
              <a:cs typeface="Avenir-Roman"/>
            </a:endParaRPr>
          </a:p>
        </p:txBody>
      </p:sp>
      <p:sp>
        <p:nvSpPr>
          <p:cNvPr id="8" name="object 8"/>
          <p:cNvSpPr txBox="1"/>
          <p:nvPr/>
        </p:nvSpPr>
        <p:spPr>
          <a:xfrm rot="16200000">
            <a:off x="-793568" y="3612967"/>
            <a:ext cx="3388135" cy="276999"/>
          </a:xfrm>
          <a:prstGeom prst="rect">
            <a:avLst/>
          </a:prstGeom>
        </p:spPr>
        <p:txBody>
          <a:bodyPr vert="horz" wrap="square" lIns="0" tIns="0" rIns="0" bIns="0" rtlCol="0">
            <a:spAutoFit/>
          </a:bodyPr>
          <a:lstStyle/>
          <a:p>
            <a:pPr marL="12700" algn="ctr">
              <a:lnSpc>
                <a:spcPct val="100000"/>
              </a:lnSpc>
            </a:pPr>
            <a:r>
              <a:rPr b="1" dirty="0">
                <a:latin typeface="Avenir Heavy"/>
                <a:cs typeface="Avenir Heavy"/>
              </a:rPr>
              <a:t>REGUL</a:t>
            </a:r>
            <a:r>
              <a:rPr b="1" spc="-105" dirty="0">
                <a:latin typeface="Avenir Heavy"/>
                <a:cs typeface="Avenir Heavy"/>
              </a:rPr>
              <a:t>A</a:t>
            </a:r>
            <a:r>
              <a:rPr b="1" dirty="0">
                <a:latin typeface="Avenir Heavy"/>
                <a:cs typeface="Avenir Heavy"/>
              </a:rPr>
              <a:t>TORS</a:t>
            </a:r>
            <a:endParaRPr dirty="0">
              <a:latin typeface="Avenir Heavy"/>
              <a:cs typeface="Avenir Heavy"/>
            </a:endParaRPr>
          </a:p>
        </p:txBody>
      </p:sp>
      <p:sp>
        <p:nvSpPr>
          <p:cNvPr id="9" name="object 9"/>
          <p:cNvSpPr txBox="1"/>
          <p:nvPr/>
        </p:nvSpPr>
        <p:spPr>
          <a:xfrm>
            <a:off x="2233893" y="5129864"/>
            <a:ext cx="4572000" cy="553998"/>
          </a:xfrm>
          <a:prstGeom prst="rect">
            <a:avLst/>
          </a:prstGeom>
          <a:ln w="25400">
            <a:solidFill>
              <a:srgbClr val="3B99D4"/>
            </a:solidFill>
          </a:ln>
        </p:spPr>
        <p:txBody>
          <a:bodyPr vert="horz" wrap="square" lIns="0" tIns="0" rIns="0" bIns="0" rtlCol="0">
            <a:spAutoFit/>
          </a:bodyPr>
          <a:lstStyle/>
          <a:p>
            <a:pPr marL="57150" marR="116205" algn="just">
              <a:lnSpc>
                <a:spcPct val="100000"/>
              </a:lnSpc>
            </a:pPr>
            <a:r>
              <a:rPr lang="en-US" sz="1200" dirty="0" smtClean="0">
                <a:latin typeface="Avenir-Roman"/>
                <a:cs typeface="Avenir-Roman"/>
              </a:rPr>
              <a:t>R</a:t>
            </a:r>
            <a:r>
              <a:rPr sz="1200" dirty="0" smtClean="0">
                <a:latin typeface="Avenir-Roman"/>
                <a:cs typeface="Avenir-Roman"/>
              </a:rPr>
              <a:t>eviews claim</a:t>
            </a:r>
            <a:r>
              <a:rPr lang="en-US" sz="1200" dirty="0" smtClean="0">
                <a:latin typeface="Avenir-Roman"/>
                <a:cs typeface="Avenir-Roman"/>
              </a:rPr>
              <a:t>, if authority or technology park loses school inc</a:t>
            </a:r>
            <a:r>
              <a:rPr lang="en-US" sz="1200" spc="-25" dirty="0" smtClean="0">
                <a:latin typeface="Avenir-Roman"/>
                <a:cs typeface="Avenir-Roman"/>
              </a:rPr>
              <a:t>r</a:t>
            </a:r>
            <a:r>
              <a:rPr lang="en-US" sz="1200" dirty="0" smtClean="0">
                <a:latin typeface="Avenir-Roman"/>
                <a:cs typeface="Avenir-Roman"/>
              </a:rPr>
              <a:t>ement needed for an advance, obligation, or p</a:t>
            </a:r>
            <a:r>
              <a:rPr lang="en-US" sz="1200" spc="-25" dirty="0" smtClean="0">
                <a:latin typeface="Avenir-Roman"/>
                <a:cs typeface="Avenir-Roman"/>
              </a:rPr>
              <a:t>r</a:t>
            </a:r>
            <a:r>
              <a:rPr lang="en-US" sz="1200" dirty="0" smtClean="0">
                <a:latin typeface="Avenir-Roman"/>
                <a:cs typeface="Avenir-Roman"/>
              </a:rPr>
              <a:t>otected obligation.</a:t>
            </a:r>
          </a:p>
        </p:txBody>
      </p:sp>
      <p:sp>
        <p:nvSpPr>
          <p:cNvPr id="10" name="object 10"/>
          <p:cNvSpPr txBox="1"/>
          <p:nvPr/>
        </p:nvSpPr>
        <p:spPr>
          <a:xfrm>
            <a:off x="2233893" y="4337146"/>
            <a:ext cx="4572000" cy="553998"/>
          </a:xfrm>
          <a:prstGeom prst="rect">
            <a:avLst/>
          </a:prstGeom>
          <a:ln w="25400">
            <a:solidFill>
              <a:srgbClr val="3B99D4"/>
            </a:solidFill>
          </a:ln>
        </p:spPr>
        <p:txBody>
          <a:bodyPr vert="horz" wrap="square" lIns="0" tIns="0" rIns="0" bIns="0" rtlCol="0">
            <a:spAutoFit/>
          </a:bodyPr>
          <a:lstStyle/>
          <a:p>
            <a:pPr marL="57150" marR="127635">
              <a:lnSpc>
                <a:spcPct val="100000"/>
              </a:lnSpc>
            </a:pPr>
            <a:r>
              <a:rPr lang="en-US" sz="1200" dirty="0" smtClean="0">
                <a:latin typeface="Avenir-Roman"/>
                <a:cs typeface="Avenir-Roman"/>
              </a:rPr>
              <a:t>A</a:t>
            </a:r>
            <a:r>
              <a:rPr sz="1200" dirty="0" smtClean="0">
                <a:latin typeface="Avenir-Roman"/>
                <a:cs typeface="Avenir-Roman"/>
              </a:rPr>
              <a:t>pp</a:t>
            </a:r>
            <a:r>
              <a:rPr sz="1200" spc="-25" dirty="0" smtClean="0">
                <a:latin typeface="Avenir-Roman"/>
                <a:cs typeface="Avenir-Roman"/>
              </a:rPr>
              <a:t>r</a:t>
            </a:r>
            <a:r>
              <a:rPr sz="1200" dirty="0" smtClean="0">
                <a:latin typeface="Avenir-Roman"/>
                <a:cs typeface="Avenir-Roman"/>
              </a:rPr>
              <a:t>oves </a:t>
            </a:r>
            <a:r>
              <a:rPr sz="1200" dirty="0">
                <a:latin typeface="Avenir-Roman"/>
                <a:cs typeface="Avenir-Roman"/>
              </a:rPr>
              <a:t>allocation </a:t>
            </a:r>
            <a:r>
              <a:rPr lang="en-US" sz="1200" dirty="0" smtClean="0">
                <a:latin typeface="Avenir-Roman"/>
                <a:cs typeface="Avenir-Roman"/>
              </a:rPr>
              <a:t>of </a:t>
            </a:r>
            <a:r>
              <a:rPr sz="1200" dirty="0" smtClean="0">
                <a:latin typeface="Avenir-Roman"/>
                <a:cs typeface="Avenir-Roman"/>
              </a:rPr>
              <a:t>educational </a:t>
            </a:r>
            <a:r>
              <a:rPr sz="1200" dirty="0">
                <a:latin typeface="Avenir-Roman"/>
                <a:cs typeface="Avenir-Roman"/>
              </a:rPr>
              <a:t>taxes to </a:t>
            </a:r>
            <a:r>
              <a:rPr sz="1200" dirty="0" smtClean="0">
                <a:latin typeface="Avenir-Roman"/>
                <a:cs typeface="Avenir-Roman"/>
              </a:rPr>
              <a:t>authorit</a:t>
            </a:r>
            <a:r>
              <a:rPr sz="1200" spc="-90" dirty="0" smtClean="0">
                <a:latin typeface="Avenir-Roman"/>
                <a:cs typeface="Avenir-Roman"/>
              </a:rPr>
              <a:t>y</a:t>
            </a:r>
            <a:r>
              <a:rPr lang="en-US" sz="1200" dirty="0" smtClean="0">
                <a:latin typeface="Avenir-Roman"/>
                <a:cs typeface="Avenir-Roman"/>
              </a:rPr>
              <a:t>, if authority loses </a:t>
            </a:r>
            <a:r>
              <a:rPr lang="en-US" sz="1200" spc="-25" dirty="0" smtClean="0">
                <a:latin typeface="Avenir-Roman"/>
                <a:cs typeface="Avenir-Roman"/>
              </a:rPr>
              <a:t>r</a:t>
            </a:r>
            <a:r>
              <a:rPr lang="en-US" sz="1200" dirty="0" smtClean="0">
                <a:latin typeface="Avenir-Roman"/>
                <a:cs typeface="Avenir-Roman"/>
              </a:rPr>
              <a:t>evenue f</a:t>
            </a:r>
            <a:r>
              <a:rPr lang="en-US" sz="1200" spc="-25" dirty="0" smtClean="0">
                <a:latin typeface="Avenir-Roman"/>
                <a:cs typeface="Avenir-Roman"/>
              </a:rPr>
              <a:t>r</a:t>
            </a:r>
            <a:r>
              <a:rPr lang="en-US" sz="1200" dirty="0" smtClean="0">
                <a:latin typeface="Avenir-Roman"/>
                <a:cs typeface="Avenir-Roman"/>
              </a:rPr>
              <a:t>om education and p</a:t>
            </a:r>
            <a:r>
              <a:rPr lang="en-US" sz="1200" spc="-25" dirty="0" smtClean="0">
                <a:latin typeface="Avenir-Roman"/>
                <a:cs typeface="Avenir-Roman"/>
              </a:rPr>
              <a:t>r</a:t>
            </a:r>
            <a:r>
              <a:rPr lang="en-US" sz="1200" dirty="0" smtClean="0">
                <a:latin typeface="Avenir-Roman"/>
                <a:cs typeface="Avenir-Roman"/>
              </a:rPr>
              <a:t>operty taxes, and </a:t>
            </a:r>
            <a:r>
              <a:rPr lang="en-US" sz="1200" spc="-25" dirty="0" smtClean="0">
                <a:latin typeface="Avenir-Roman"/>
                <a:cs typeface="Avenir-Roman"/>
              </a:rPr>
              <a:t>r</a:t>
            </a:r>
            <a:r>
              <a:rPr lang="en-US" sz="1200" dirty="0" smtClean="0">
                <a:latin typeface="Avenir-Roman"/>
                <a:cs typeface="Avenir-Roman"/>
              </a:rPr>
              <a:t>educed education tax captu</a:t>
            </a:r>
            <a:r>
              <a:rPr lang="en-US" sz="1200" spc="-25" dirty="0" smtClean="0">
                <a:latin typeface="Avenir-Roman"/>
                <a:cs typeface="Avenir-Roman"/>
              </a:rPr>
              <a:t>r</a:t>
            </a:r>
            <a:r>
              <a:rPr lang="en-US" sz="1200" dirty="0" smtClean="0">
                <a:latin typeface="Avenir-Roman"/>
                <a:cs typeface="Avenir-Roman"/>
              </a:rPr>
              <a:t>e.</a:t>
            </a:r>
            <a:endParaRPr sz="1200" dirty="0">
              <a:latin typeface="Avenir-Roman"/>
              <a:cs typeface="Avenir-Roman"/>
            </a:endParaRPr>
          </a:p>
        </p:txBody>
      </p:sp>
      <p:sp>
        <p:nvSpPr>
          <p:cNvPr id="11" name="object 11"/>
          <p:cNvSpPr/>
          <p:nvPr/>
        </p:nvSpPr>
        <p:spPr>
          <a:xfrm flipH="1">
            <a:off x="2003094" y="4550723"/>
            <a:ext cx="230799" cy="621940"/>
          </a:xfrm>
          <a:custGeom>
            <a:avLst/>
            <a:gdLst/>
            <a:ahLst/>
            <a:cxnLst/>
            <a:rect l="l" t="t" r="r" b="b"/>
            <a:pathLst>
              <a:path w="108585" h="691514">
                <a:moveTo>
                  <a:pt x="108013" y="0"/>
                </a:moveTo>
                <a:lnTo>
                  <a:pt x="0" y="691222"/>
                </a:lnTo>
              </a:path>
            </a:pathLst>
          </a:custGeom>
          <a:ln w="9525">
            <a:solidFill>
              <a:srgbClr val="3B99D4"/>
            </a:solidFill>
          </a:ln>
        </p:spPr>
        <p:txBody>
          <a:bodyPr wrap="square" lIns="0" tIns="0" rIns="0" bIns="0" rtlCol="0"/>
          <a:lstStyle/>
          <a:p>
            <a:endParaRPr/>
          </a:p>
        </p:txBody>
      </p:sp>
      <p:sp>
        <p:nvSpPr>
          <p:cNvPr id="12" name="object 12"/>
          <p:cNvSpPr/>
          <p:nvPr/>
        </p:nvSpPr>
        <p:spPr>
          <a:xfrm flipV="1">
            <a:off x="2001799" y="4337145"/>
            <a:ext cx="232094" cy="242383"/>
          </a:xfrm>
          <a:custGeom>
            <a:avLst/>
            <a:gdLst/>
            <a:ahLst/>
            <a:cxnLst/>
            <a:rect l="l" t="t" r="r" b="b"/>
            <a:pathLst>
              <a:path w="108585" h="691514">
                <a:moveTo>
                  <a:pt x="108013" y="691222"/>
                </a:moveTo>
                <a:lnTo>
                  <a:pt x="0" y="0"/>
                </a:lnTo>
              </a:path>
            </a:pathLst>
          </a:custGeom>
          <a:ln w="9525">
            <a:solidFill>
              <a:srgbClr val="3B99D4"/>
            </a:solidFill>
          </a:ln>
        </p:spPr>
        <p:txBody>
          <a:bodyPr wrap="square" lIns="0" tIns="0" rIns="0" bIns="0" rtlCol="0"/>
          <a:lstStyle/>
          <a:p>
            <a:endParaRPr/>
          </a:p>
        </p:txBody>
      </p:sp>
      <p:sp>
        <p:nvSpPr>
          <p:cNvPr id="13" name="object 13"/>
          <p:cNvSpPr txBox="1"/>
          <p:nvPr/>
        </p:nvSpPr>
        <p:spPr>
          <a:xfrm>
            <a:off x="1003173" y="5980176"/>
            <a:ext cx="1849755" cy="152400"/>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 DDA and TI</a:t>
            </a:r>
            <a:r>
              <a:rPr sz="1000" spc="-55" dirty="0">
                <a:latin typeface="Avenir-Roman"/>
                <a:cs typeface="Avenir-Roman"/>
              </a:rPr>
              <a:t>F</a:t>
            </a:r>
            <a:r>
              <a:rPr sz="1000" dirty="0">
                <a:latin typeface="Avenir-Roman"/>
                <a:cs typeface="Avenir-Roman"/>
              </a:rPr>
              <a:t>A authorities only</a:t>
            </a:r>
          </a:p>
        </p:txBody>
      </p:sp>
      <p:sp>
        <p:nvSpPr>
          <p:cNvPr id="14" name="object 14"/>
          <p:cNvSpPr txBox="1"/>
          <p:nvPr/>
        </p:nvSpPr>
        <p:spPr>
          <a:xfrm>
            <a:off x="1015360" y="6145669"/>
            <a:ext cx="8299577" cy="153888"/>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Sou</a:t>
            </a:r>
            <a:r>
              <a:rPr sz="1000" spc="-20" dirty="0">
                <a:latin typeface="Avenir-Roman"/>
                <a:cs typeface="Avenir-Roman"/>
              </a:rPr>
              <a:t>r</a:t>
            </a:r>
            <a:r>
              <a:rPr sz="1000" dirty="0">
                <a:latin typeface="Avenir-Roman"/>
                <a:cs typeface="Avenir-Roman"/>
              </a:rPr>
              <a:t>ces: CIA Act 280, (2005); DDA Act 197, (1975)</a:t>
            </a:r>
            <a:r>
              <a:rPr sz="1000" dirty="0" smtClean="0">
                <a:latin typeface="Avenir-Roman"/>
                <a:cs typeface="Avenir-Roman"/>
              </a:rPr>
              <a:t>;</a:t>
            </a:r>
            <a:r>
              <a:rPr lang="en-US" sz="1000" dirty="0" smtClean="0">
                <a:latin typeface="Avenir-Roman"/>
                <a:cs typeface="Avenir-Roman"/>
              </a:rPr>
              <a:t> </a:t>
            </a:r>
            <a:r>
              <a:rPr sz="1000" dirty="0" smtClean="0">
                <a:latin typeface="Avenir-Roman"/>
                <a:cs typeface="Avenir-Roman"/>
              </a:rPr>
              <a:t>HNTI</a:t>
            </a:r>
            <a:r>
              <a:rPr sz="1000" spc="-55" dirty="0" smtClean="0">
                <a:latin typeface="Avenir-Roman"/>
                <a:cs typeface="Avenir-Roman"/>
              </a:rPr>
              <a:t>F</a:t>
            </a:r>
            <a:r>
              <a:rPr sz="1000" dirty="0" smtClean="0">
                <a:latin typeface="Avenir-Roman"/>
                <a:cs typeface="Avenir-Roman"/>
              </a:rPr>
              <a:t>A </a:t>
            </a:r>
            <a:r>
              <a:rPr sz="1000" dirty="0">
                <a:latin typeface="Avenir-Roman"/>
                <a:cs typeface="Avenir-Roman"/>
              </a:rPr>
              <a:t>Act 530, (2004); LD</a:t>
            </a:r>
            <a:r>
              <a:rPr sz="1000" spc="-55" dirty="0">
                <a:latin typeface="Avenir-Roman"/>
                <a:cs typeface="Avenir-Roman"/>
              </a:rPr>
              <a:t>F</a:t>
            </a:r>
            <a:r>
              <a:rPr sz="1000" dirty="0">
                <a:latin typeface="Avenir-Roman"/>
                <a:cs typeface="Avenir-Roman"/>
              </a:rPr>
              <a:t>A Act 281, (1986); </a:t>
            </a:r>
            <a:r>
              <a:rPr sz="1000" dirty="0" smtClean="0">
                <a:latin typeface="Avenir-Roman"/>
                <a:cs typeface="Avenir-Roman"/>
              </a:rPr>
              <a:t>NIA</a:t>
            </a:r>
            <a:r>
              <a:rPr lang="en-US" sz="1000" dirty="0" smtClean="0">
                <a:latin typeface="Avenir-Roman"/>
                <a:cs typeface="Avenir-Roman"/>
              </a:rPr>
              <a:t> </a:t>
            </a:r>
            <a:r>
              <a:rPr sz="1000" dirty="0" smtClean="0">
                <a:latin typeface="Avenir-Roman"/>
                <a:cs typeface="Avenir-Roman"/>
              </a:rPr>
              <a:t>Act </a:t>
            </a:r>
            <a:r>
              <a:rPr sz="1000" dirty="0">
                <a:latin typeface="Avenir-Roman"/>
                <a:cs typeface="Avenir-Roman"/>
              </a:rPr>
              <a:t>61, (2007); TI</a:t>
            </a:r>
            <a:r>
              <a:rPr sz="1000" spc="-55" dirty="0">
                <a:latin typeface="Avenir-Roman"/>
                <a:cs typeface="Avenir-Roman"/>
              </a:rPr>
              <a:t>F</a:t>
            </a:r>
            <a:r>
              <a:rPr sz="1000" dirty="0">
                <a:latin typeface="Avenir-Roman"/>
                <a:cs typeface="Avenir-Roman"/>
              </a:rPr>
              <a:t>A Act 450, (1980)</a:t>
            </a:r>
          </a:p>
        </p:txBody>
      </p:sp>
      <p:sp>
        <p:nvSpPr>
          <p:cNvPr id="15" name="object 7"/>
          <p:cNvSpPr txBox="1"/>
          <p:nvPr/>
        </p:nvSpPr>
        <p:spPr>
          <a:xfrm>
            <a:off x="1038999" y="3586075"/>
            <a:ext cx="98305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lang="en-US" sz="1200" dirty="0" smtClean="0">
                <a:solidFill>
                  <a:srgbClr val="FFFFFF"/>
                </a:solidFill>
                <a:latin typeface="Avenir-Roman"/>
                <a:cs typeface="Avenir-Roman"/>
              </a:rPr>
              <a:t>State Tax Commission</a:t>
            </a:r>
            <a:endParaRPr lang="en-US" sz="1200" dirty="0">
              <a:solidFill>
                <a:srgbClr val="FFFFFF"/>
              </a:solidFill>
              <a:latin typeface="Avenir-Roman"/>
              <a:cs typeface="Avenir-Roman"/>
            </a:endParaRPr>
          </a:p>
          <a:p>
            <a:pPr marL="50165" marR="34290" indent="-8890">
              <a:lnSpc>
                <a:spcPct val="100000"/>
              </a:lnSpc>
            </a:pPr>
            <a:endParaRPr sz="1200" dirty="0">
              <a:latin typeface="Avenir-Roman"/>
              <a:cs typeface="Avenir-Roman"/>
            </a:endParaRPr>
          </a:p>
        </p:txBody>
      </p:sp>
      <p:sp>
        <p:nvSpPr>
          <p:cNvPr id="16" name="object 10"/>
          <p:cNvSpPr txBox="1"/>
          <p:nvPr/>
        </p:nvSpPr>
        <p:spPr>
          <a:xfrm>
            <a:off x="2242956" y="3582289"/>
            <a:ext cx="4572000" cy="553998"/>
          </a:xfrm>
          <a:prstGeom prst="rect">
            <a:avLst/>
          </a:prstGeom>
          <a:ln w="25400">
            <a:solidFill>
              <a:srgbClr val="3B99D4"/>
            </a:solidFill>
          </a:ln>
        </p:spPr>
        <p:txBody>
          <a:bodyPr vert="horz" wrap="square" lIns="0" tIns="0" rIns="0" bIns="0" rtlCol="0">
            <a:spAutoFit/>
          </a:bodyPr>
          <a:lstStyle/>
          <a:p>
            <a:pPr marL="57150" marR="193040">
              <a:lnSpc>
                <a:spcPct val="100000"/>
              </a:lnSpc>
            </a:pPr>
            <a:r>
              <a:rPr lang="en-US" sz="1200" dirty="0" smtClean="0">
                <a:latin typeface="Avenir-Roman"/>
                <a:cs typeface="Avenir-Roman"/>
              </a:rPr>
              <a:t>Implements p</a:t>
            </a:r>
            <a:r>
              <a:rPr lang="en-US" sz="1200" spc="-25" dirty="0" smtClean="0">
                <a:latin typeface="Avenir-Roman"/>
                <a:cs typeface="Avenir-Roman"/>
              </a:rPr>
              <a:t>r</a:t>
            </a:r>
            <a:r>
              <a:rPr lang="en-US" sz="1200" dirty="0" smtClean="0">
                <a:latin typeface="Avenir-Roman"/>
                <a:cs typeface="Avenir-Roman"/>
              </a:rPr>
              <a:t>oceedings  </a:t>
            </a:r>
            <a:r>
              <a:rPr lang="en-US" sz="1200" dirty="0">
                <a:latin typeface="Avenir-Roman"/>
                <a:cs typeface="Avenir-Roman"/>
              </a:rPr>
              <a:t>to enfo</a:t>
            </a:r>
            <a:r>
              <a:rPr lang="en-US" sz="1200" spc="-25" dirty="0">
                <a:latin typeface="Avenir-Roman"/>
                <a:cs typeface="Avenir-Roman"/>
              </a:rPr>
              <a:t>r</a:t>
            </a:r>
            <a:r>
              <a:rPr lang="en-US" sz="1200" dirty="0">
                <a:latin typeface="Avenir-Roman"/>
                <a:cs typeface="Avenir-Roman"/>
              </a:rPr>
              <a:t>ce public </a:t>
            </a:r>
            <a:r>
              <a:rPr lang="en-US" sz="1200" dirty="0" smtClean="0">
                <a:latin typeface="Avenir-Roman"/>
                <a:cs typeface="Avenir-Roman"/>
              </a:rPr>
              <a:t>act, if the authority does not follow </a:t>
            </a:r>
            <a:r>
              <a:rPr lang="en-US" sz="1200" spc="-25" dirty="0" smtClean="0">
                <a:latin typeface="Avenir-Roman"/>
                <a:cs typeface="Avenir-Roman"/>
              </a:rPr>
              <a:t>r</a:t>
            </a:r>
            <a:r>
              <a:rPr lang="en-US" sz="1200" dirty="0" smtClean="0">
                <a:latin typeface="Avenir-Roman"/>
                <a:cs typeface="Avenir-Roman"/>
              </a:rPr>
              <a:t>equi</a:t>
            </a:r>
            <a:r>
              <a:rPr lang="en-US" sz="1200" spc="-25" dirty="0" smtClean="0">
                <a:latin typeface="Avenir-Roman"/>
                <a:cs typeface="Avenir-Roman"/>
              </a:rPr>
              <a:t>r</a:t>
            </a:r>
            <a:r>
              <a:rPr lang="en-US" sz="1200" dirty="0" smtClean="0">
                <a:latin typeface="Avenir-Roman"/>
                <a:cs typeface="Avenir-Roman"/>
              </a:rPr>
              <a:t>ements of public act.</a:t>
            </a:r>
          </a:p>
          <a:p>
            <a:pPr marL="57150" marR="193040">
              <a:lnSpc>
                <a:spcPct val="100000"/>
              </a:lnSpc>
            </a:pPr>
            <a:endParaRPr lang="en-US" sz="1200" dirty="0" smtClean="0">
              <a:latin typeface="Avenir-Roman"/>
              <a:cs typeface="Avenir-Roman"/>
            </a:endParaRPr>
          </a:p>
        </p:txBody>
      </p:sp>
      <p:sp>
        <p:nvSpPr>
          <p:cNvPr id="17" name="object 7"/>
          <p:cNvSpPr txBox="1"/>
          <p:nvPr/>
        </p:nvSpPr>
        <p:spPr>
          <a:xfrm>
            <a:off x="1038999" y="2828720"/>
            <a:ext cx="98305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lang="en-US" sz="1200" dirty="0" smtClean="0">
                <a:solidFill>
                  <a:srgbClr val="FFFFFF"/>
                </a:solidFill>
                <a:latin typeface="Avenir-Roman"/>
                <a:cs typeface="Avenir-Roman"/>
              </a:rPr>
              <a:t>Local Governing Body</a:t>
            </a:r>
          </a:p>
        </p:txBody>
      </p:sp>
      <p:sp>
        <p:nvSpPr>
          <p:cNvPr id="18" name="object 10"/>
          <p:cNvSpPr txBox="1"/>
          <p:nvPr/>
        </p:nvSpPr>
        <p:spPr>
          <a:xfrm>
            <a:off x="2242956" y="2835879"/>
            <a:ext cx="4572000" cy="553998"/>
          </a:xfrm>
          <a:prstGeom prst="rect">
            <a:avLst/>
          </a:prstGeom>
          <a:ln w="25400">
            <a:solidFill>
              <a:srgbClr val="3B99D4"/>
            </a:solidFill>
          </a:ln>
        </p:spPr>
        <p:txBody>
          <a:bodyPr vert="horz" wrap="square" lIns="0" tIns="0" rIns="0" bIns="0" rtlCol="0">
            <a:spAutoFit/>
          </a:bodyPr>
          <a:lstStyle/>
          <a:p>
            <a:pPr marL="57150" marR="102235">
              <a:lnSpc>
                <a:spcPct val="100000"/>
              </a:lnSpc>
            </a:pPr>
            <a:r>
              <a:rPr lang="en-US" sz="1200" dirty="0">
                <a:latin typeface="Avenir-Roman"/>
                <a:cs typeface="Avenir-Roman"/>
              </a:rPr>
              <a:t>App</a:t>
            </a:r>
            <a:r>
              <a:rPr lang="en-US" sz="1200" spc="-25" dirty="0">
                <a:latin typeface="Avenir-Roman"/>
                <a:cs typeface="Avenir-Roman"/>
              </a:rPr>
              <a:t>r</a:t>
            </a:r>
            <a:r>
              <a:rPr lang="en-US" sz="1200" dirty="0">
                <a:latin typeface="Avenir-Roman"/>
                <a:cs typeface="Avenir-Roman"/>
              </a:rPr>
              <a:t>oves bor</a:t>
            </a:r>
            <a:r>
              <a:rPr lang="en-US" sz="1200" spc="-25" dirty="0">
                <a:latin typeface="Avenir-Roman"/>
                <a:cs typeface="Avenir-Roman"/>
              </a:rPr>
              <a:t>r</a:t>
            </a:r>
            <a:r>
              <a:rPr lang="en-US" sz="1200" dirty="0">
                <a:latin typeface="Avenir-Roman"/>
                <a:cs typeface="Avenir-Roman"/>
              </a:rPr>
              <a:t>owing of money and issuing of bonds/notes; app</a:t>
            </a:r>
            <a:r>
              <a:rPr lang="en-US" sz="1200" spc="-25" dirty="0">
                <a:latin typeface="Avenir-Roman"/>
                <a:cs typeface="Avenir-Roman"/>
              </a:rPr>
              <a:t>r</a:t>
            </a:r>
            <a:r>
              <a:rPr lang="en-US" sz="1200" dirty="0">
                <a:latin typeface="Avenir-Roman"/>
                <a:cs typeface="Avenir-Roman"/>
              </a:rPr>
              <a:t>oves the authority to authorize, issue, and sell tax inc</a:t>
            </a:r>
            <a:r>
              <a:rPr lang="en-US" sz="1200" spc="-25" dirty="0">
                <a:latin typeface="Avenir-Roman"/>
                <a:cs typeface="Avenir-Roman"/>
              </a:rPr>
              <a:t>r</a:t>
            </a:r>
            <a:r>
              <a:rPr lang="en-US" sz="1200" dirty="0">
                <a:latin typeface="Avenir-Roman"/>
                <a:cs typeface="Avenir-Roman"/>
              </a:rPr>
              <a:t>ement bonds; app</a:t>
            </a:r>
            <a:r>
              <a:rPr lang="en-US" sz="1200" spc="-25" dirty="0">
                <a:latin typeface="Avenir-Roman"/>
                <a:cs typeface="Avenir-Roman"/>
              </a:rPr>
              <a:t>r</a:t>
            </a:r>
            <a:r>
              <a:rPr lang="en-US" sz="1200" dirty="0">
                <a:latin typeface="Avenir-Roman"/>
                <a:cs typeface="Avenir-Roman"/>
              </a:rPr>
              <a:t>oves authority</a:t>
            </a:r>
            <a:r>
              <a:rPr lang="en-US" sz="1200" spc="-90" dirty="0">
                <a:latin typeface="Avenir-Roman"/>
                <a:cs typeface="Avenir-Roman"/>
              </a:rPr>
              <a:t>’</a:t>
            </a:r>
            <a:r>
              <a:rPr lang="en-US" sz="1200" dirty="0">
                <a:latin typeface="Avenir-Roman"/>
                <a:cs typeface="Avenir-Roman"/>
              </a:rPr>
              <a:t>s budget</a:t>
            </a:r>
            <a:r>
              <a:rPr lang="en-US" sz="1200" dirty="0" smtClean="0">
                <a:latin typeface="Avenir-Roman"/>
                <a:cs typeface="Avenir-Roman"/>
              </a:rPr>
              <a:t>.</a:t>
            </a:r>
            <a:endParaRPr lang="en-US" sz="1200" dirty="0">
              <a:latin typeface="Avenir-Roman"/>
              <a:cs typeface="Avenir-Roman"/>
            </a:endParaRPr>
          </a:p>
        </p:txBody>
      </p:sp>
      <p:sp>
        <p:nvSpPr>
          <p:cNvPr id="19" name="object 7"/>
          <p:cNvSpPr txBox="1"/>
          <p:nvPr/>
        </p:nvSpPr>
        <p:spPr>
          <a:xfrm>
            <a:off x="1033820" y="2057399"/>
            <a:ext cx="98305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lang="en-US" sz="1200" dirty="0" smtClean="0">
                <a:solidFill>
                  <a:srgbClr val="FFFFFF"/>
                </a:solidFill>
                <a:latin typeface="Avenir-Roman"/>
                <a:cs typeface="Avenir-Roman"/>
              </a:rPr>
              <a:t>Authority Board</a:t>
            </a:r>
          </a:p>
          <a:p>
            <a:pPr marL="50165" marR="34290" indent="-8890">
              <a:lnSpc>
                <a:spcPct val="100000"/>
              </a:lnSpc>
            </a:pPr>
            <a:endParaRPr lang="en-US" sz="1200" dirty="0">
              <a:solidFill>
                <a:srgbClr val="FFFFFF"/>
              </a:solidFill>
              <a:latin typeface="Avenir-Roman"/>
              <a:cs typeface="Avenir-Roman"/>
            </a:endParaRPr>
          </a:p>
        </p:txBody>
      </p:sp>
      <p:sp>
        <p:nvSpPr>
          <p:cNvPr id="20" name="object 10"/>
          <p:cNvSpPr txBox="1"/>
          <p:nvPr/>
        </p:nvSpPr>
        <p:spPr>
          <a:xfrm>
            <a:off x="2242956" y="2051294"/>
            <a:ext cx="4572000" cy="553998"/>
          </a:xfrm>
          <a:prstGeom prst="rect">
            <a:avLst/>
          </a:prstGeom>
          <a:ln w="25400">
            <a:solidFill>
              <a:srgbClr val="3B99D4"/>
            </a:solidFill>
          </a:ln>
        </p:spPr>
        <p:txBody>
          <a:bodyPr vert="horz" wrap="square" lIns="0" tIns="0" rIns="0" bIns="0" rtlCol="0">
            <a:spAutoFit/>
          </a:bodyPr>
          <a:lstStyle/>
          <a:p>
            <a:pPr marL="57150" marR="269240">
              <a:lnSpc>
                <a:spcPct val="100000"/>
              </a:lnSpc>
            </a:pPr>
            <a:r>
              <a:rPr lang="en-US" sz="1200" dirty="0">
                <a:latin typeface="Avenir-Roman"/>
                <a:cs typeface="Avenir-Roman"/>
              </a:rPr>
              <a:t>Supervises authority and di</a:t>
            </a:r>
            <a:r>
              <a:rPr lang="en-US" sz="1200" spc="-25" dirty="0">
                <a:latin typeface="Avenir-Roman"/>
                <a:cs typeface="Avenir-Roman"/>
              </a:rPr>
              <a:t>r</a:t>
            </a:r>
            <a:r>
              <a:rPr lang="en-US" sz="1200" dirty="0">
                <a:latin typeface="Avenir-Roman"/>
                <a:cs typeface="Avenir-Roman"/>
              </a:rPr>
              <a:t>ector; app</a:t>
            </a:r>
            <a:r>
              <a:rPr lang="en-US" sz="1200" spc="-25" dirty="0">
                <a:latin typeface="Avenir-Roman"/>
                <a:cs typeface="Avenir-Roman"/>
              </a:rPr>
              <a:t>r</a:t>
            </a:r>
            <a:r>
              <a:rPr lang="en-US" sz="1200" dirty="0">
                <a:latin typeface="Avenir-Roman"/>
                <a:cs typeface="Avenir-Roman"/>
              </a:rPr>
              <a:t>oves di</a:t>
            </a:r>
            <a:r>
              <a:rPr lang="en-US" sz="1200" spc="-25" dirty="0">
                <a:latin typeface="Avenir-Roman"/>
                <a:cs typeface="Avenir-Roman"/>
              </a:rPr>
              <a:t>r</a:t>
            </a:r>
            <a:r>
              <a:rPr lang="en-US" sz="1200" dirty="0">
                <a:latin typeface="Avenir-Roman"/>
                <a:cs typeface="Avenir-Roman"/>
              </a:rPr>
              <a:t>ector</a:t>
            </a:r>
            <a:r>
              <a:rPr lang="en-US" sz="1200" spc="-90" dirty="0">
                <a:latin typeface="Avenir-Roman"/>
                <a:cs typeface="Avenir-Roman"/>
              </a:rPr>
              <a:t>’</a:t>
            </a:r>
            <a:r>
              <a:rPr lang="en-US" sz="1200" dirty="0">
                <a:latin typeface="Avenir-Roman"/>
                <a:cs typeface="Avenir-Roman"/>
              </a:rPr>
              <a:t>s budget</a:t>
            </a:r>
            <a:r>
              <a:rPr lang="en-US" sz="1200" dirty="0" smtClean="0">
                <a:latin typeface="Avenir-Roman"/>
                <a:cs typeface="Avenir-Roman"/>
              </a:rPr>
              <a:t>.</a:t>
            </a:r>
          </a:p>
          <a:p>
            <a:pPr marL="57150" marR="269240">
              <a:lnSpc>
                <a:spcPct val="100000"/>
              </a:lnSpc>
            </a:pPr>
            <a:endParaRPr lang="en-US" sz="1200" dirty="0">
              <a:latin typeface="Avenir-Roman"/>
              <a:cs typeface="Avenir-Roman"/>
            </a:endParaRPr>
          </a:p>
          <a:p>
            <a:pPr marL="57150" marR="269240">
              <a:lnSpc>
                <a:spcPct val="100000"/>
              </a:lnSpc>
            </a:pPr>
            <a:endParaRPr lang="en-US" sz="1200" dirty="0">
              <a:latin typeface="Avenir-Roman"/>
              <a:cs typeface="Avenir-Roman"/>
            </a:endParaRPr>
          </a:p>
        </p:txBody>
      </p:sp>
      <p:cxnSp>
        <p:nvCxnSpPr>
          <p:cNvPr id="23" name="Straight Connector 22"/>
          <p:cNvCxnSpPr/>
          <p:nvPr/>
        </p:nvCxnSpPr>
        <p:spPr>
          <a:xfrm flipV="1">
            <a:off x="2012605" y="3615361"/>
            <a:ext cx="236150" cy="25640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006806" y="2848661"/>
            <a:ext cx="236150" cy="25640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006806" y="2057399"/>
            <a:ext cx="236150" cy="27699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373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444500" y="1447800"/>
            <a:ext cx="7632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B</a:t>
            </a:r>
            <a:r>
              <a:rPr sz="1800" b="1" spc="-35" dirty="0">
                <a:solidFill>
                  <a:srgbClr val="FFFFFF"/>
                </a:solidFill>
                <a:latin typeface="Avenir Next "/>
                <a:cs typeface="Avenir Next "/>
              </a:rPr>
              <a:t>r</a:t>
            </a:r>
            <a:r>
              <a:rPr sz="1800" b="1" dirty="0">
                <a:solidFill>
                  <a:srgbClr val="FFFFFF"/>
                </a:solidFill>
                <a:latin typeface="Avenir Next "/>
                <a:cs typeface="Avenir Next "/>
              </a:rPr>
              <a:t>ownfield </a:t>
            </a:r>
            <a:r>
              <a:rPr lang="en-US" sz="1800" b="1" dirty="0" smtClean="0">
                <a:solidFill>
                  <a:srgbClr val="FFFFFF"/>
                </a:solidFill>
                <a:latin typeface="Avenir Next "/>
                <a:cs typeface="Avenir Next "/>
              </a:rPr>
              <a:t>Red</a:t>
            </a:r>
            <a:r>
              <a:rPr sz="1800" b="1" dirty="0" smtClean="0">
                <a:solidFill>
                  <a:srgbClr val="FFFFFF"/>
                </a:solidFill>
                <a:latin typeface="Avenir Next "/>
                <a:cs typeface="Avenir Next "/>
              </a:rPr>
              <a:t>evelopment</a:t>
            </a:r>
            <a:r>
              <a:rPr sz="1800" b="1" spc="-35" dirty="0" smtClean="0">
                <a:solidFill>
                  <a:srgbClr val="FFFFFF"/>
                </a:solidFill>
                <a:latin typeface="Avenir Next "/>
                <a:cs typeface="Avenir Next "/>
              </a:rPr>
              <a:t> </a:t>
            </a:r>
            <a:r>
              <a:rPr sz="1800" b="1" dirty="0">
                <a:solidFill>
                  <a:srgbClr val="FFFFFF"/>
                </a:solidFill>
                <a:latin typeface="Avenir Next "/>
                <a:cs typeface="Avenir Next "/>
              </a:rPr>
              <a:t>Authority </a:t>
            </a:r>
            <a:r>
              <a:rPr sz="1800" b="1" spc="-25" dirty="0">
                <a:solidFill>
                  <a:srgbClr val="FFFFFF"/>
                </a:solidFill>
                <a:latin typeface="Avenir Next "/>
                <a:cs typeface="Avenir Next "/>
              </a:rPr>
              <a:t>R</a:t>
            </a:r>
            <a:r>
              <a:rPr sz="1800" b="1" dirty="0">
                <a:solidFill>
                  <a:srgbClr val="FFFFFF"/>
                </a:solidFill>
                <a:latin typeface="Avenir Next "/>
                <a:cs typeface="Avenir Next "/>
              </a:rPr>
              <a:t>egul</a:t>
            </a:r>
            <a:r>
              <a:rPr sz="1800" b="1" spc="-20" dirty="0">
                <a:solidFill>
                  <a:srgbClr val="FFFFFF"/>
                </a:solidFill>
                <a:latin typeface="Avenir Next "/>
                <a:cs typeface="Avenir Next "/>
              </a:rPr>
              <a:t>a</a:t>
            </a:r>
            <a:r>
              <a:rPr sz="1800" b="1" dirty="0">
                <a:solidFill>
                  <a:srgbClr val="FFFFFF"/>
                </a:solidFill>
                <a:latin typeface="Avenir Next "/>
                <a:cs typeface="Avenir Next "/>
              </a:rPr>
              <a:t>tion </a:t>
            </a:r>
            <a:r>
              <a:rPr sz="1800" b="1" spc="-85" dirty="0">
                <a:solidFill>
                  <a:srgbClr val="FFFFFF"/>
                </a:solidFill>
                <a:latin typeface="Avenir Next "/>
                <a:cs typeface="Avenir Next "/>
              </a:rPr>
              <a:t>P</a:t>
            </a:r>
            <a:r>
              <a:rPr sz="1800" b="1" spc="-35" dirty="0">
                <a:solidFill>
                  <a:srgbClr val="FFFFFF"/>
                </a:solidFill>
                <a:latin typeface="Avenir Next "/>
                <a:cs typeface="Avenir Next "/>
              </a:rPr>
              <a:t>r</a:t>
            </a:r>
            <a:r>
              <a:rPr sz="1800" b="1" dirty="0">
                <a:solidFill>
                  <a:srgbClr val="FFFFFF"/>
                </a:solidFill>
                <a:latin typeface="Avenir Next "/>
                <a:cs typeface="Avenir Next "/>
              </a:rPr>
              <a:t>ocess</a:t>
            </a:r>
            <a:endParaRPr sz="1800" dirty="0">
              <a:latin typeface="Avenir Next "/>
              <a:cs typeface="Avenir Next "/>
            </a:endParaRPr>
          </a:p>
        </p:txBody>
      </p:sp>
      <p:sp>
        <p:nvSpPr>
          <p:cNvPr id="22" name="object 7"/>
          <p:cNvSpPr txBox="1"/>
          <p:nvPr/>
        </p:nvSpPr>
        <p:spPr>
          <a:xfrm>
            <a:off x="1133875" y="4394390"/>
            <a:ext cx="91440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sz="1200" dirty="0">
                <a:solidFill>
                  <a:srgbClr val="FFFFFF"/>
                </a:solidFill>
                <a:latin typeface="Avenir-Roman"/>
                <a:cs typeface="Avenir-Roman"/>
              </a:rPr>
              <a:t>Department of </a:t>
            </a:r>
            <a:r>
              <a:rPr sz="1200" spc="-114" dirty="0">
                <a:solidFill>
                  <a:srgbClr val="FFFFFF"/>
                </a:solidFill>
                <a:latin typeface="Avenir-Roman"/>
                <a:cs typeface="Avenir-Roman"/>
              </a:rPr>
              <a:t>T</a:t>
            </a:r>
            <a:r>
              <a:rPr sz="1200" spc="-25" dirty="0">
                <a:solidFill>
                  <a:srgbClr val="FFFFFF"/>
                </a:solidFill>
                <a:latin typeface="Avenir-Roman"/>
                <a:cs typeface="Avenir-Roman"/>
              </a:rPr>
              <a:t>r</a:t>
            </a:r>
            <a:r>
              <a:rPr sz="1200" dirty="0">
                <a:solidFill>
                  <a:srgbClr val="FFFFFF"/>
                </a:solidFill>
                <a:latin typeface="Avenir-Roman"/>
                <a:cs typeface="Avenir-Roman"/>
              </a:rPr>
              <a:t>easury</a:t>
            </a:r>
            <a:r>
              <a:rPr sz="1200" dirty="0" smtClean="0">
                <a:solidFill>
                  <a:srgbClr val="FFFFFF"/>
                </a:solidFill>
                <a:latin typeface="Avenir-Roman"/>
                <a:cs typeface="Avenir-Roman"/>
              </a:rPr>
              <a:t>*</a:t>
            </a:r>
            <a:endParaRPr lang="en-US" sz="1200" dirty="0" smtClean="0">
              <a:solidFill>
                <a:srgbClr val="FFFFFF"/>
              </a:solidFill>
              <a:latin typeface="Avenir-Roman"/>
              <a:cs typeface="Avenir-Roman"/>
            </a:endParaRPr>
          </a:p>
          <a:p>
            <a:pPr marL="50165" marR="34290" indent="-8890">
              <a:lnSpc>
                <a:spcPct val="100000"/>
              </a:lnSpc>
            </a:pPr>
            <a:endParaRPr sz="1200" dirty="0">
              <a:latin typeface="Avenir-Roman"/>
              <a:cs typeface="Avenir-Roman"/>
            </a:endParaRPr>
          </a:p>
        </p:txBody>
      </p:sp>
      <p:sp>
        <p:nvSpPr>
          <p:cNvPr id="23" name="object 8"/>
          <p:cNvSpPr txBox="1"/>
          <p:nvPr/>
        </p:nvSpPr>
        <p:spPr>
          <a:xfrm rot="16200000">
            <a:off x="-1152329" y="4037478"/>
            <a:ext cx="4191001" cy="276999"/>
          </a:xfrm>
          <a:prstGeom prst="rect">
            <a:avLst/>
          </a:prstGeom>
        </p:spPr>
        <p:txBody>
          <a:bodyPr vert="horz" wrap="square" lIns="0" tIns="0" rIns="0" bIns="0" rtlCol="0">
            <a:spAutoFit/>
          </a:bodyPr>
          <a:lstStyle/>
          <a:p>
            <a:pPr marL="12700" algn="ctr">
              <a:lnSpc>
                <a:spcPct val="100000"/>
              </a:lnSpc>
            </a:pPr>
            <a:r>
              <a:rPr b="1" dirty="0">
                <a:latin typeface="Avenir Heavy"/>
                <a:cs typeface="Avenir Heavy"/>
              </a:rPr>
              <a:t>REGUL</a:t>
            </a:r>
            <a:r>
              <a:rPr b="1" spc="-105" dirty="0">
                <a:latin typeface="Avenir Heavy"/>
                <a:cs typeface="Avenir Heavy"/>
              </a:rPr>
              <a:t>A</a:t>
            </a:r>
            <a:r>
              <a:rPr b="1" dirty="0">
                <a:latin typeface="Avenir Heavy"/>
                <a:cs typeface="Avenir Heavy"/>
              </a:rPr>
              <a:t>TORS</a:t>
            </a:r>
            <a:endParaRPr dirty="0">
              <a:latin typeface="Avenir Heavy"/>
              <a:cs typeface="Avenir Heavy"/>
            </a:endParaRPr>
          </a:p>
        </p:txBody>
      </p:sp>
      <p:sp>
        <p:nvSpPr>
          <p:cNvPr id="24" name="object 10"/>
          <p:cNvSpPr txBox="1"/>
          <p:nvPr/>
        </p:nvSpPr>
        <p:spPr>
          <a:xfrm>
            <a:off x="2298360" y="4392635"/>
            <a:ext cx="4572000" cy="553998"/>
          </a:xfrm>
          <a:prstGeom prst="rect">
            <a:avLst/>
          </a:prstGeom>
          <a:ln w="25400">
            <a:solidFill>
              <a:srgbClr val="3B99D4"/>
            </a:solidFill>
          </a:ln>
        </p:spPr>
        <p:txBody>
          <a:bodyPr vert="horz" wrap="square" lIns="0" tIns="0" rIns="0" bIns="0" rtlCol="0">
            <a:spAutoFit/>
          </a:bodyPr>
          <a:lstStyle/>
          <a:p>
            <a:pPr marL="66675" marR="439420">
              <a:lnSpc>
                <a:spcPct val="100000"/>
              </a:lnSpc>
            </a:pPr>
            <a:r>
              <a:rPr lang="en-US" sz="1200" dirty="0">
                <a:latin typeface="Avenir-Roman"/>
                <a:cs typeface="Avenir-Roman"/>
              </a:rPr>
              <a:t>Audits and </a:t>
            </a:r>
            <a:r>
              <a:rPr lang="en-US" sz="1200" spc="-25" dirty="0">
                <a:latin typeface="Avenir-Roman"/>
                <a:cs typeface="Avenir-Roman"/>
              </a:rPr>
              <a:t>r</a:t>
            </a:r>
            <a:r>
              <a:rPr lang="en-US" sz="1200" dirty="0">
                <a:latin typeface="Avenir-Roman"/>
                <a:cs typeface="Avenir-Roman"/>
              </a:rPr>
              <a:t>eports e</a:t>
            </a:r>
            <a:r>
              <a:rPr lang="en-US" sz="1200" spc="-25" dirty="0">
                <a:latin typeface="Avenir-Roman"/>
                <a:cs typeface="Avenir-Roman"/>
              </a:rPr>
              <a:t>f</a:t>
            </a:r>
            <a:r>
              <a:rPr lang="en-US" sz="1200" dirty="0">
                <a:latin typeface="Avenir-Roman"/>
                <a:cs typeface="Avenir-Roman"/>
              </a:rPr>
              <a:t>fectiveness of p</a:t>
            </a:r>
            <a:r>
              <a:rPr lang="en-US" sz="1200" spc="-25" dirty="0">
                <a:latin typeface="Avenir-Roman"/>
                <a:cs typeface="Avenir-Roman"/>
              </a:rPr>
              <a:t>r</a:t>
            </a:r>
            <a:r>
              <a:rPr lang="en-US" sz="1200" dirty="0">
                <a:latin typeface="Avenir-Roman"/>
                <a:cs typeface="Avenir-Roman"/>
              </a:rPr>
              <a:t>ogram</a:t>
            </a:r>
            <a:r>
              <a:rPr lang="en-US" sz="1200" dirty="0" smtClean="0">
                <a:latin typeface="Avenir-Roman"/>
                <a:cs typeface="Avenir-Roman"/>
              </a:rPr>
              <a:t>.</a:t>
            </a:r>
          </a:p>
          <a:p>
            <a:pPr marL="66675" marR="439420">
              <a:lnSpc>
                <a:spcPct val="100000"/>
              </a:lnSpc>
            </a:pPr>
            <a:endParaRPr lang="en-US" sz="1200" dirty="0">
              <a:latin typeface="Avenir-Roman"/>
              <a:cs typeface="Avenir-Roman"/>
            </a:endParaRPr>
          </a:p>
          <a:p>
            <a:pPr marL="66675" marR="439420">
              <a:lnSpc>
                <a:spcPct val="100000"/>
              </a:lnSpc>
            </a:pPr>
            <a:endParaRPr lang="en-US" sz="1200" dirty="0">
              <a:latin typeface="Avenir-Roman"/>
              <a:cs typeface="Avenir-Roman"/>
            </a:endParaRPr>
          </a:p>
        </p:txBody>
      </p:sp>
      <p:sp>
        <p:nvSpPr>
          <p:cNvPr id="27" name="object 7"/>
          <p:cNvSpPr txBox="1"/>
          <p:nvPr/>
        </p:nvSpPr>
        <p:spPr>
          <a:xfrm>
            <a:off x="1133875" y="3599968"/>
            <a:ext cx="914400" cy="553998"/>
          </a:xfrm>
          <a:prstGeom prst="rect">
            <a:avLst/>
          </a:prstGeom>
          <a:solidFill>
            <a:srgbClr val="3B99D4"/>
          </a:solidFill>
        </p:spPr>
        <p:txBody>
          <a:bodyPr vert="horz" wrap="square" lIns="0" tIns="0" rIns="0" bIns="0" rtlCol="0">
            <a:spAutoFit/>
          </a:bodyPr>
          <a:lstStyle/>
          <a:p>
            <a:pPr marL="41910" marR="34290">
              <a:lnSpc>
                <a:spcPct val="100000"/>
              </a:lnSpc>
            </a:pPr>
            <a:r>
              <a:rPr lang="en-US" sz="1200" dirty="0" smtClean="0">
                <a:solidFill>
                  <a:srgbClr val="FFFFFF"/>
                </a:solidFill>
                <a:latin typeface="Avenir-Roman"/>
                <a:cs typeface="Avenir-Roman"/>
              </a:rPr>
              <a:t>Department</a:t>
            </a:r>
          </a:p>
          <a:p>
            <a:pPr marL="41910" marR="34290">
              <a:lnSpc>
                <a:spcPct val="100000"/>
              </a:lnSpc>
            </a:pPr>
            <a:r>
              <a:rPr lang="en-US" sz="1200" dirty="0" smtClean="0">
                <a:solidFill>
                  <a:srgbClr val="FFFFFF"/>
                </a:solidFill>
                <a:latin typeface="Avenir-Roman"/>
                <a:cs typeface="Avenir-Roman"/>
              </a:rPr>
              <a:t>of </a:t>
            </a:r>
            <a:r>
              <a:rPr lang="en-US" sz="1200" dirty="0" err="1">
                <a:solidFill>
                  <a:srgbClr val="FFFFFF"/>
                </a:solidFill>
                <a:latin typeface="Avenir-Roman"/>
                <a:cs typeface="Avenir-Roman"/>
              </a:rPr>
              <a:t>Envi</a:t>
            </a:r>
            <a:r>
              <a:rPr lang="en-US" sz="1200" spc="-114" dirty="0" err="1">
                <a:solidFill>
                  <a:srgbClr val="FFFFFF"/>
                </a:solidFill>
                <a:latin typeface="Avenir-Roman"/>
                <a:cs typeface="Avenir-Roman"/>
              </a:rPr>
              <a:t>r</a:t>
            </a:r>
            <a:r>
              <a:rPr lang="en-US" sz="1200" dirty="0">
                <a:solidFill>
                  <a:srgbClr val="FFFFFF"/>
                </a:solidFill>
                <a:latin typeface="Avenir-Roman"/>
                <a:cs typeface="Avenir-Roman"/>
              </a:rPr>
              <a:t>.</a:t>
            </a:r>
            <a:endParaRPr lang="en-US" sz="1200" dirty="0">
              <a:latin typeface="Avenir-Roman"/>
              <a:cs typeface="Avenir-Roman"/>
            </a:endParaRPr>
          </a:p>
          <a:p>
            <a:pPr>
              <a:lnSpc>
                <a:spcPct val="100000"/>
              </a:lnSpc>
            </a:pPr>
            <a:r>
              <a:rPr lang="en-US" sz="1200" dirty="0" smtClean="0">
                <a:solidFill>
                  <a:srgbClr val="FFFFFF"/>
                </a:solidFill>
                <a:latin typeface="Avenir-Roman"/>
                <a:cs typeface="Avenir-Roman"/>
              </a:rPr>
              <a:t> Quality</a:t>
            </a:r>
            <a:endParaRPr lang="en-US" sz="1200" dirty="0">
              <a:latin typeface="Avenir-Roman"/>
              <a:cs typeface="Avenir-Roman"/>
            </a:endParaRPr>
          </a:p>
        </p:txBody>
      </p:sp>
      <p:sp>
        <p:nvSpPr>
          <p:cNvPr id="28" name="object 10"/>
          <p:cNvSpPr txBox="1"/>
          <p:nvPr/>
        </p:nvSpPr>
        <p:spPr>
          <a:xfrm>
            <a:off x="2298360" y="3604749"/>
            <a:ext cx="4572000" cy="738664"/>
          </a:xfrm>
          <a:prstGeom prst="rect">
            <a:avLst/>
          </a:prstGeom>
          <a:ln w="25400">
            <a:solidFill>
              <a:srgbClr val="3B99D4"/>
            </a:solidFill>
          </a:ln>
        </p:spPr>
        <p:txBody>
          <a:bodyPr vert="horz" wrap="square" lIns="0" tIns="0" rIns="0" bIns="0" rtlCol="0">
            <a:spAutoFit/>
          </a:bodyPr>
          <a:lstStyle/>
          <a:p>
            <a:pPr marL="57150" marR="10160">
              <a:lnSpc>
                <a:spcPct val="100000"/>
              </a:lnSpc>
            </a:pPr>
            <a:r>
              <a:rPr lang="en-US" sz="1200" dirty="0">
                <a:latin typeface="Avenir-Roman"/>
                <a:cs typeface="Avenir-Roman"/>
              </a:rPr>
              <a:t>Responds to work plan for eligible p</a:t>
            </a:r>
            <a:r>
              <a:rPr lang="en-US" sz="1200" spc="-25" dirty="0">
                <a:latin typeface="Avenir-Roman"/>
                <a:cs typeface="Avenir-Roman"/>
              </a:rPr>
              <a:t>r</a:t>
            </a:r>
            <a:r>
              <a:rPr lang="en-US" sz="1200" dirty="0">
                <a:latin typeface="Avenir-Roman"/>
                <a:cs typeface="Avenir-Roman"/>
              </a:rPr>
              <a:t>operty with </a:t>
            </a:r>
            <a:r>
              <a:rPr lang="en-US" sz="1200" dirty="0" smtClean="0">
                <a:latin typeface="Avenir-Roman"/>
                <a:cs typeface="Avenir-Roman"/>
              </a:rPr>
              <a:t>unconditional </a:t>
            </a:r>
            <a:r>
              <a:rPr lang="en-US" sz="1200" dirty="0">
                <a:latin typeface="Avenir-Roman"/>
                <a:cs typeface="Avenir-Roman"/>
              </a:rPr>
              <a:t>app</a:t>
            </a:r>
            <a:r>
              <a:rPr lang="en-US" sz="1200" spc="-25" dirty="0">
                <a:latin typeface="Avenir-Roman"/>
                <a:cs typeface="Avenir-Roman"/>
              </a:rPr>
              <a:t>r</a:t>
            </a:r>
            <a:r>
              <a:rPr lang="en-US" sz="1200" dirty="0">
                <a:latin typeface="Avenir-Roman"/>
                <a:cs typeface="Avenir-Roman"/>
              </a:rPr>
              <a:t>oval, </a:t>
            </a:r>
            <a:r>
              <a:rPr lang="en-US" sz="1200" dirty="0" smtClean="0">
                <a:latin typeface="Avenir-Roman"/>
                <a:cs typeface="Avenir-Roman"/>
              </a:rPr>
              <a:t>conditional app</a:t>
            </a:r>
            <a:r>
              <a:rPr lang="en-US" sz="1200" spc="-25" dirty="0" smtClean="0">
                <a:latin typeface="Avenir-Roman"/>
                <a:cs typeface="Avenir-Roman"/>
              </a:rPr>
              <a:t>r</a:t>
            </a:r>
            <a:r>
              <a:rPr lang="en-US" sz="1200" dirty="0" smtClean="0">
                <a:latin typeface="Avenir-Roman"/>
                <a:cs typeface="Avenir-Roman"/>
              </a:rPr>
              <a:t>oval, </a:t>
            </a:r>
            <a:r>
              <a:rPr lang="en-US" sz="1200" spc="-25" dirty="0" smtClean="0">
                <a:latin typeface="Avenir-Roman"/>
                <a:cs typeface="Avenir-Roman"/>
              </a:rPr>
              <a:t>r</a:t>
            </a:r>
            <a:r>
              <a:rPr lang="en-US" sz="1200" dirty="0" smtClean="0">
                <a:latin typeface="Avenir-Roman"/>
                <a:cs typeface="Avenir-Roman"/>
              </a:rPr>
              <a:t>equest </a:t>
            </a:r>
            <a:r>
              <a:rPr lang="en-US" sz="1200" dirty="0">
                <a:latin typeface="Avenir-Roman"/>
                <a:cs typeface="Avenir-Roman"/>
              </a:rPr>
              <a:t>for mo</a:t>
            </a:r>
            <a:r>
              <a:rPr lang="en-US" sz="1200" spc="-25" dirty="0">
                <a:latin typeface="Avenir-Roman"/>
                <a:cs typeface="Avenir-Roman"/>
              </a:rPr>
              <a:t>r</a:t>
            </a:r>
            <a:r>
              <a:rPr lang="en-US" sz="1200" dirty="0">
                <a:latin typeface="Avenir-Roman"/>
                <a:cs typeface="Avenir-Roman"/>
              </a:rPr>
              <a:t>e </a:t>
            </a:r>
            <a:r>
              <a:rPr lang="en-US" sz="1200" dirty="0" smtClean="0">
                <a:latin typeface="Avenir-Roman"/>
                <a:cs typeface="Avenir-Roman"/>
              </a:rPr>
              <a:t>information, or denial.</a:t>
            </a:r>
          </a:p>
          <a:p>
            <a:pPr marL="57150" marR="10160">
              <a:lnSpc>
                <a:spcPct val="100000"/>
              </a:lnSpc>
            </a:pPr>
            <a:endParaRPr lang="en-US" sz="1200" dirty="0">
              <a:latin typeface="Avenir-Roman"/>
              <a:cs typeface="Avenir-Roman"/>
            </a:endParaRPr>
          </a:p>
        </p:txBody>
      </p:sp>
      <p:sp>
        <p:nvSpPr>
          <p:cNvPr id="29" name="object 7"/>
          <p:cNvSpPr txBox="1"/>
          <p:nvPr/>
        </p:nvSpPr>
        <p:spPr>
          <a:xfrm>
            <a:off x="1134199" y="2799624"/>
            <a:ext cx="91440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lang="en-US" sz="1200" dirty="0" smtClean="0">
                <a:solidFill>
                  <a:srgbClr val="FFFFFF"/>
                </a:solidFill>
                <a:latin typeface="Avenir-Roman"/>
                <a:cs typeface="Avenir-Roman"/>
              </a:rPr>
              <a:t>Chairperson of MSF</a:t>
            </a:r>
          </a:p>
          <a:p>
            <a:pPr marL="50165" marR="34290" indent="-8890">
              <a:lnSpc>
                <a:spcPct val="100000"/>
              </a:lnSpc>
            </a:pPr>
            <a:endParaRPr lang="en-US" sz="1200" dirty="0" smtClean="0">
              <a:solidFill>
                <a:srgbClr val="FFFFFF"/>
              </a:solidFill>
              <a:latin typeface="Avenir-Roman"/>
              <a:cs typeface="Avenir-Roman"/>
            </a:endParaRPr>
          </a:p>
        </p:txBody>
      </p:sp>
      <p:sp>
        <p:nvSpPr>
          <p:cNvPr id="30" name="object 10"/>
          <p:cNvSpPr txBox="1"/>
          <p:nvPr/>
        </p:nvSpPr>
        <p:spPr>
          <a:xfrm>
            <a:off x="2259610" y="2788229"/>
            <a:ext cx="4572000" cy="553998"/>
          </a:xfrm>
          <a:prstGeom prst="rect">
            <a:avLst/>
          </a:prstGeom>
          <a:ln w="25400">
            <a:solidFill>
              <a:srgbClr val="3B99D4"/>
            </a:solidFill>
          </a:ln>
        </p:spPr>
        <p:txBody>
          <a:bodyPr vert="horz" wrap="square" lIns="0" tIns="0" rIns="0" bIns="0" rtlCol="0">
            <a:spAutoFit/>
          </a:bodyPr>
          <a:lstStyle/>
          <a:p>
            <a:pPr marL="57150" marR="284480" algn="just">
              <a:lnSpc>
                <a:spcPct val="100000"/>
              </a:lnSpc>
            </a:pPr>
            <a:r>
              <a:rPr lang="en-US" sz="1200" dirty="0">
                <a:latin typeface="Avenir-Roman"/>
                <a:cs typeface="Avenir-Roman"/>
              </a:rPr>
              <a:t>App</a:t>
            </a:r>
            <a:r>
              <a:rPr lang="en-US" sz="1200" spc="-25" dirty="0">
                <a:latin typeface="Avenir-Roman"/>
                <a:cs typeface="Avenir-Roman"/>
              </a:rPr>
              <a:t>r</a:t>
            </a:r>
            <a:r>
              <a:rPr lang="en-US" sz="1200" dirty="0">
                <a:latin typeface="Avenir-Roman"/>
                <a:cs typeface="Avenir-Roman"/>
              </a:rPr>
              <a:t>oves combined b</a:t>
            </a:r>
            <a:r>
              <a:rPr lang="en-US" sz="1200" spc="-25" dirty="0">
                <a:latin typeface="Avenir-Roman"/>
                <a:cs typeface="Avenir-Roman"/>
              </a:rPr>
              <a:t>r</a:t>
            </a:r>
            <a:r>
              <a:rPr lang="en-US" sz="1200" dirty="0">
                <a:latin typeface="Avenir-Roman"/>
                <a:cs typeface="Avenir-Roman"/>
              </a:rPr>
              <a:t>ownfield plans and work plans levied</a:t>
            </a:r>
          </a:p>
          <a:p>
            <a:pPr marL="57150" marR="325755" algn="just">
              <a:lnSpc>
                <a:spcPct val="100000"/>
              </a:lnSpc>
            </a:pPr>
            <a:r>
              <a:rPr lang="en-US" sz="1200" dirty="0">
                <a:latin typeface="Avenir-Roman"/>
                <a:cs typeface="Avenir-Roman"/>
              </a:rPr>
              <a:t>for school operating purposes</a:t>
            </a:r>
            <a:r>
              <a:rPr lang="en-US" sz="1200" dirty="0" smtClean="0">
                <a:latin typeface="Avenir-Roman"/>
                <a:cs typeface="Avenir-Roman"/>
              </a:rPr>
              <a:t>.</a:t>
            </a:r>
          </a:p>
          <a:p>
            <a:pPr marL="57150" marR="325755" algn="just">
              <a:lnSpc>
                <a:spcPct val="100000"/>
              </a:lnSpc>
            </a:pPr>
            <a:endParaRPr lang="en-US" sz="1200" dirty="0">
              <a:latin typeface="Avenir-Roman"/>
              <a:cs typeface="Avenir-Roman"/>
            </a:endParaRPr>
          </a:p>
        </p:txBody>
      </p:sp>
      <p:sp>
        <p:nvSpPr>
          <p:cNvPr id="31" name="object 7"/>
          <p:cNvSpPr txBox="1"/>
          <p:nvPr/>
        </p:nvSpPr>
        <p:spPr>
          <a:xfrm>
            <a:off x="1133875" y="1993157"/>
            <a:ext cx="914400" cy="553998"/>
          </a:xfrm>
          <a:prstGeom prst="rect">
            <a:avLst/>
          </a:prstGeom>
          <a:solidFill>
            <a:srgbClr val="3B99D4"/>
          </a:solidFill>
        </p:spPr>
        <p:txBody>
          <a:bodyPr vert="horz" wrap="square" lIns="0" tIns="0" rIns="0" bIns="0" rtlCol="0">
            <a:spAutoFit/>
          </a:bodyPr>
          <a:lstStyle/>
          <a:p>
            <a:pPr marL="50165" marR="34290" indent="-8890">
              <a:lnSpc>
                <a:spcPct val="100000"/>
              </a:lnSpc>
            </a:pPr>
            <a:r>
              <a:rPr lang="en-US" sz="1200" dirty="0" smtClean="0">
                <a:solidFill>
                  <a:srgbClr val="FFFFFF"/>
                </a:solidFill>
                <a:latin typeface="Avenir-Roman"/>
                <a:cs typeface="Avenir-Roman"/>
              </a:rPr>
              <a:t>Authority Board</a:t>
            </a:r>
          </a:p>
          <a:p>
            <a:pPr marL="50165" marR="34290" indent="-8890">
              <a:lnSpc>
                <a:spcPct val="100000"/>
              </a:lnSpc>
            </a:pPr>
            <a:endParaRPr lang="en-US" sz="1200" dirty="0">
              <a:solidFill>
                <a:srgbClr val="FFFFFF"/>
              </a:solidFill>
              <a:latin typeface="Avenir-Roman"/>
              <a:cs typeface="Avenir-Roman"/>
            </a:endParaRPr>
          </a:p>
        </p:txBody>
      </p:sp>
      <p:sp>
        <p:nvSpPr>
          <p:cNvPr id="32" name="object 10"/>
          <p:cNvSpPr txBox="1"/>
          <p:nvPr/>
        </p:nvSpPr>
        <p:spPr>
          <a:xfrm>
            <a:off x="2284425" y="1979515"/>
            <a:ext cx="4572000" cy="553998"/>
          </a:xfrm>
          <a:prstGeom prst="rect">
            <a:avLst/>
          </a:prstGeom>
          <a:ln w="25400">
            <a:solidFill>
              <a:srgbClr val="3B99D4"/>
            </a:solidFill>
          </a:ln>
        </p:spPr>
        <p:txBody>
          <a:bodyPr vert="horz" wrap="square" lIns="0" tIns="0" rIns="0" bIns="0" rtlCol="0">
            <a:spAutoFit/>
          </a:bodyPr>
          <a:lstStyle/>
          <a:p>
            <a:pPr marL="57150" marR="269240">
              <a:lnSpc>
                <a:spcPct val="100000"/>
              </a:lnSpc>
            </a:pPr>
            <a:r>
              <a:rPr lang="en-US" sz="1200" dirty="0">
                <a:latin typeface="Avenir-Roman"/>
                <a:cs typeface="Avenir-Roman"/>
              </a:rPr>
              <a:t>Supervises authority and </a:t>
            </a:r>
            <a:r>
              <a:rPr lang="en-US" sz="1200" dirty="0" smtClean="0">
                <a:latin typeface="Avenir-Roman"/>
                <a:cs typeface="Avenir-Roman"/>
              </a:rPr>
              <a:t>its director.</a:t>
            </a:r>
          </a:p>
          <a:p>
            <a:pPr marL="57150" marR="269240">
              <a:lnSpc>
                <a:spcPct val="100000"/>
              </a:lnSpc>
            </a:pPr>
            <a:endParaRPr lang="en-US" sz="1200" dirty="0">
              <a:latin typeface="Avenir-Roman"/>
              <a:cs typeface="Avenir-Roman"/>
            </a:endParaRPr>
          </a:p>
          <a:p>
            <a:pPr marL="57150" marR="269240">
              <a:lnSpc>
                <a:spcPct val="100000"/>
              </a:lnSpc>
            </a:pPr>
            <a:endParaRPr lang="en-US" sz="1200" dirty="0">
              <a:latin typeface="Avenir-Roman"/>
              <a:cs typeface="Avenir-Roman"/>
            </a:endParaRPr>
          </a:p>
        </p:txBody>
      </p:sp>
      <p:sp>
        <p:nvSpPr>
          <p:cNvPr id="33" name="object 10"/>
          <p:cNvSpPr txBox="1"/>
          <p:nvPr/>
        </p:nvSpPr>
        <p:spPr>
          <a:xfrm>
            <a:off x="2298360" y="5266115"/>
            <a:ext cx="4572000" cy="553998"/>
          </a:xfrm>
          <a:prstGeom prst="rect">
            <a:avLst/>
          </a:prstGeom>
          <a:ln w="25400">
            <a:solidFill>
              <a:srgbClr val="3B99D4"/>
            </a:solidFill>
          </a:ln>
        </p:spPr>
        <p:txBody>
          <a:bodyPr vert="horz" wrap="square" lIns="0" tIns="0" rIns="0" bIns="0" rtlCol="0">
            <a:spAutoFit/>
          </a:bodyPr>
          <a:lstStyle/>
          <a:p>
            <a:pPr marL="57150" marR="273685">
              <a:lnSpc>
                <a:spcPct val="100000"/>
              </a:lnSpc>
            </a:pPr>
            <a:r>
              <a:rPr lang="en-US" sz="1200" dirty="0">
                <a:latin typeface="Avenir-Roman"/>
                <a:cs typeface="Avenir-Roman"/>
              </a:rPr>
              <a:t>Di</a:t>
            </a:r>
            <a:r>
              <a:rPr lang="en-US" sz="1200" spc="-25" dirty="0">
                <a:latin typeface="Avenir-Roman"/>
                <a:cs typeface="Avenir-Roman"/>
              </a:rPr>
              <a:t>r</a:t>
            </a:r>
            <a:r>
              <a:rPr lang="en-US" sz="1200" dirty="0">
                <a:latin typeface="Avenir-Roman"/>
                <a:cs typeface="Avenir-Roman"/>
              </a:rPr>
              <a:t>ects investment of state b</a:t>
            </a:r>
            <a:r>
              <a:rPr lang="en-US" sz="1200" spc="-25" dirty="0">
                <a:latin typeface="Avenir-Roman"/>
                <a:cs typeface="Avenir-Roman"/>
              </a:rPr>
              <a:t>r</a:t>
            </a:r>
            <a:r>
              <a:rPr lang="en-US" sz="1200" dirty="0">
                <a:latin typeface="Avenir-Roman"/>
                <a:cs typeface="Avenir-Roman"/>
              </a:rPr>
              <a:t>ownfield </a:t>
            </a:r>
            <a:r>
              <a:rPr lang="en-US" sz="1200" spc="-25" dirty="0">
                <a:latin typeface="Avenir-Roman"/>
                <a:cs typeface="Avenir-Roman"/>
              </a:rPr>
              <a:t>r</a:t>
            </a:r>
            <a:r>
              <a:rPr lang="en-US" sz="1200" dirty="0">
                <a:latin typeface="Avenir-Roman"/>
                <a:cs typeface="Avenir-Roman"/>
              </a:rPr>
              <a:t>edevelopment fund</a:t>
            </a:r>
            <a:r>
              <a:rPr lang="en-US" sz="1200" dirty="0" smtClean="0">
                <a:latin typeface="Avenir-Roman"/>
                <a:cs typeface="Avenir-Roman"/>
              </a:rPr>
              <a:t>.</a:t>
            </a:r>
          </a:p>
          <a:p>
            <a:pPr marL="57150" marR="273685">
              <a:lnSpc>
                <a:spcPct val="100000"/>
              </a:lnSpc>
            </a:pPr>
            <a:endParaRPr lang="en-US" sz="1200" dirty="0">
              <a:latin typeface="Avenir-Roman"/>
              <a:cs typeface="Avenir-Roman"/>
            </a:endParaRPr>
          </a:p>
          <a:p>
            <a:pPr marL="57150" marR="273685">
              <a:lnSpc>
                <a:spcPct val="100000"/>
              </a:lnSpc>
            </a:pPr>
            <a:endParaRPr lang="en-US" sz="1200" dirty="0">
              <a:latin typeface="Avenir-Roman"/>
              <a:cs typeface="Avenir-Roman"/>
            </a:endParaRPr>
          </a:p>
        </p:txBody>
      </p:sp>
      <p:sp>
        <p:nvSpPr>
          <p:cNvPr id="34" name="object 7"/>
          <p:cNvSpPr txBox="1"/>
          <p:nvPr/>
        </p:nvSpPr>
        <p:spPr>
          <a:xfrm>
            <a:off x="1133875" y="5266115"/>
            <a:ext cx="914400" cy="553998"/>
          </a:xfrm>
          <a:prstGeom prst="rect">
            <a:avLst/>
          </a:prstGeom>
          <a:solidFill>
            <a:srgbClr val="3B99D4"/>
          </a:solidFill>
        </p:spPr>
        <p:txBody>
          <a:bodyPr vert="horz" wrap="square" lIns="0" tIns="0" rIns="0" bIns="0" rtlCol="0">
            <a:spAutoFit/>
          </a:bodyPr>
          <a:lstStyle/>
          <a:p>
            <a:pPr marL="41910" marR="34290">
              <a:lnSpc>
                <a:spcPct val="100000"/>
              </a:lnSpc>
            </a:pPr>
            <a:r>
              <a:rPr lang="en-US" sz="1200" dirty="0" smtClean="0">
                <a:solidFill>
                  <a:srgbClr val="FFFFFF"/>
                </a:solidFill>
                <a:latin typeface="Avenir-Roman"/>
                <a:cs typeface="Avenir-Roman"/>
              </a:rPr>
              <a:t>State Treasurer</a:t>
            </a:r>
          </a:p>
          <a:p>
            <a:pPr marL="41910" marR="34290" algn="ctr">
              <a:lnSpc>
                <a:spcPct val="100000"/>
              </a:lnSpc>
            </a:pPr>
            <a:endParaRPr lang="en-US" sz="1200" dirty="0">
              <a:latin typeface="Avenir-Roman"/>
              <a:cs typeface="Avenir-Roman"/>
            </a:endParaRPr>
          </a:p>
        </p:txBody>
      </p:sp>
      <p:cxnSp>
        <p:nvCxnSpPr>
          <p:cNvPr id="35" name="Straight Connector 34"/>
          <p:cNvCxnSpPr/>
          <p:nvPr/>
        </p:nvCxnSpPr>
        <p:spPr>
          <a:xfrm rot="5400000" flipH="1" flipV="1">
            <a:off x="2027850" y="2025391"/>
            <a:ext cx="277000" cy="23615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023460" y="2841496"/>
            <a:ext cx="236150" cy="25640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041307" y="3657427"/>
            <a:ext cx="250085" cy="27699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034340" y="4453829"/>
            <a:ext cx="250085" cy="25852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48275" y="5317271"/>
            <a:ext cx="246799" cy="297532"/>
          </a:xfrm>
          <a:prstGeom prst="line">
            <a:avLst/>
          </a:prstGeo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70990" y="6129010"/>
            <a:ext cx="1827744" cy="246221"/>
          </a:xfrm>
          <a:prstGeom prst="rect">
            <a:avLst/>
          </a:prstGeom>
          <a:noFill/>
        </p:spPr>
        <p:txBody>
          <a:bodyPr wrap="none" rtlCol="0">
            <a:spAutoFit/>
          </a:bodyPr>
          <a:lstStyle/>
          <a:p>
            <a:r>
              <a:rPr lang="en-US" sz="1000" dirty="0" smtClean="0">
                <a:latin typeface="Avenir Roman"/>
              </a:rPr>
              <a:t>Source: BRA Act 502, (2012)</a:t>
            </a:r>
            <a:endParaRPr lang="en-US" sz="1000" dirty="0">
              <a:latin typeface="Avenir Roman"/>
            </a:endParaRPr>
          </a:p>
        </p:txBody>
      </p:sp>
    </p:spTree>
    <p:extLst>
      <p:ext uri="{BB962C8B-B14F-4D97-AF65-F5344CB8AC3E}">
        <p14:creationId xmlns:p14="http://schemas.microsoft.com/office/powerpoint/2010/main" val="106568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5346700" cy="276999"/>
          </a:xfrm>
          <a:prstGeom prst="rect">
            <a:avLst/>
          </a:prstGeom>
        </p:spPr>
        <p:txBody>
          <a:bodyPr vert="horz" wrap="square" lIns="0" tIns="0" rIns="0" bIns="0" rtlCol="0">
            <a:spAutoFit/>
          </a:bodyPr>
          <a:lstStyle/>
          <a:p>
            <a:pPr marL="12700">
              <a:lnSpc>
                <a:spcPct val="100000"/>
              </a:lnSpc>
            </a:pPr>
            <a:r>
              <a:rPr sz="1800" b="1" spc="-175" dirty="0">
                <a:solidFill>
                  <a:srgbClr val="FFFFFF"/>
                </a:solidFill>
                <a:latin typeface="Avenir Next "/>
                <a:cs typeface="Avenir Next "/>
              </a:rPr>
              <a:t>T</a:t>
            </a:r>
            <a:r>
              <a:rPr sz="1800" b="1" dirty="0">
                <a:solidFill>
                  <a:srgbClr val="FFFFFF"/>
                </a:solidFill>
                <a:latin typeface="Avenir Next "/>
                <a:cs typeface="Avenir Next "/>
              </a:rPr>
              <a:t>ax </a:t>
            </a:r>
            <a:r>
              <a:rPr sz="1800" b="1" spc="-25" dirty="0">
                <a:solidFill>
                  <a:srgbClr val="FFFFFF"/>
                </a:solidFill>
                <a:latin typeface="Avenir Next "/>
                <a:cs typeface="Avenir Next "/>
              </a:rPr>
              <a:t>C</a:t>
            </a:r>
            <a:r>
              <a:rPr sz="1800" b="1" dirty="0">
                <a:solidFill>
                  <a:srgbClr val="FFFFFF"/>
                </a:solidFill>
                <a:latin typeface="Avenir Next "/>
                <a:cs typeface="Avenir Next "/>
              </a:rPr>
              <a:t>ollection </a:t>
            </a:r>
            <a:r>
              <a:rPr sz="1800" b="1" spc="-85" dirty="0">
                <a:solidFill>
                  <a:srgbClr val="FFFFFF"/>
                </a:solidFill>
                <a:latin typeface="Avenir Next "/>
                <a:cs typeface="Avenir Next "/>
              </a:rPr>
              <a:t>P</a:t>
            </a:r>
            <a:r>
              <a:rPr sz="1800" b="1" spc="-35" dirty="0">
                <a:solidFill>
                  <a:srgbClr val="FFFFFF"/>
                </a:solidFill>
                <a:latin typeface="Avenir Next "/>
                <a:cs typeface="Avenir Next "/>
              </a:rPr>
              <a:t>r</a:t>
            </a:r>
            <a:r>
              <a:rPr sz="1800" b="1" dirty="0">
                <a:solidFill>
                  <a:srgbClr val="FFFFFF"/>
                </a:solidFill>
                <a:latin typeface="Avenir Next "/>
                <a:cs typeface="Avenir Next "/>
              </a:rPr>
              <a:t>ocess</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4" name="object 4"/>
          <p:cNvSpPr txBox="1"/>
          <p:nvPr/>
        </p:nvSpPr>
        <p:spPr>
          <a:xfrm>
            <a:off x="933815" y="5966016"/>
            <a:ext cx="5746750" cy="304800"/>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Sou</a:t>
            </a:r>
            <a:r>
              <a:rPr sz="1000" spc="-20" dirty="0">
                <a:latin typeface="Avenir-Roman"/>
                <a:cs typeface="Avenir-Roman"/>
              </a:rPr>
              <a:t>r</a:t>
            </a:r>
            <a:r>
              <a:rPr sz="1000" dirty="0">
                <a:latin typeface="Avenir-Roman"/>
                <a:cs typeface="Avenir-Roman"/>
              </a:rPr>
              <a:t>ces: Michigan Department of </a:t>
            </a:r>
            <a:r>
              <a:rPr sz="1000" spc="-95" dirty="0">
                <a:latin typeface="Avenir-Roman"/>
                <a:cs typeface="Avenir-Roman"/>
              </a:rPr>
              <a:t>T</a:t>
            </a:r>
            <a:r>
              <a:rPr sz="1000" spc="-20" dirty="0">
                <a:latin typeface="Avenir-Roman"/>
                <a:cs typeface="Avenir-Roman"/>
              </a:rPr>
              <a:t>r</a:t>
            </a:r>
            <a:r>
              <a:rPr sz="1000" dirty="0">
                <a:latin typeface="Avenir-Roman"/>
                <a:cs typeface="Avenir-Roman"/>
              </a:rPr>
              <a:t>easury 2014; BRA Act 502, (2012); CIA Act 280, (2005); DDA Act</a:t>
            </a:r>
          </a:p>
          <a:p>
            <a:pPr marL="12700">
              <a:lnSpc>
                <a:spcPct val="100000"/>
              </a:lnSpc>
            </a:pPr>
            <a:r>
              <a:rPr sz="1000" dirty="0">
                <a:latin typeface="Avenir-Roman"/>
                <a:cs typeface="Avenir-Roman"/>
              </a:rPr>
              <a:t>197, (1975); HNTI</a:t>
            </a:r>
            <a:r>
              <a:rPr sz="1000" spc="-55" dirty="0">
                <a:latin typeface="Avenir-Roman"/>
                <a:cs typeface="Avenir-Roman"/>
              </a:rPr>
              <a:t>F</a:t>
            </a:r>
            <a:r>
              <a:rPr sz="1000" dirty="0">
                <a:latin typeface="Avenir-Roman"/>
                <a:cs typeface="Avenir-Roman"/>
              </a:rPr>
              <a:t>A Act 530, (2004); LD</a:t>
            </a:r>
            <a:r>
              <a:rPr sz="1000" spc="-60" dirty="0">
                <a:latin typeface="Avenir-Roman"/>
                <a:cs typeface="Avenir-Roman"/>
              </a:rPr>
              <a:t>F</a:t>
            </a:r>
            <a:r>
              <a:rPr sz="1000" dirty="0">
                <a:latin typeface="Avenir-Roman"/>
                <a:cs typeface="Avenir-Roman"/>
              </a:rPr>
              <a:t>A Act 281, (1986); NIA Act 61, (2007); TI</a:t>
            </a:r>
            <a:r>
              <a:rPr sz="1000" spc="-55" dirty="0">
                <a:latin typeface="Avenir-Roman"/>
                <a:cs typeface="Avenir-Roman"/>
              </a:rPr>
              <a:t>F</a:t>
            </a:r>
            <a:r>
              <a:rPr sz="1000" dirty="0">
                <a:latin typeface="Avenir-Roman"/>
                <a:cs typeface="Avenir-Roman"/>
              </a:rPr>
              <a:t>A Act 450, (1980)</a:t>
            </a:r>
          </a:p>
        </p:txBody>
      </p:sp>
      <p:sp>
        <p:nvSpPr>
          <p:cNvPr id="5" name="object 5"/>
          <p:cNvSpPr/>
          <p:nvPr/>
        </p:nvSpPr>
        <p:spPr>
          <a:xfrm>
            <a:off x="909387" y="3182039"/>
            <a:ext cx="1463040" cy="914400"/>
          </a:xfrm>
          <a:custGeom>
            <a:avLst/>
            <a:gdLst/>
            <a:ahLst/>
            <a:cxnLst/>
            <a:rect l="l" t="t" r="r" b="b"/>
            <a:pathLst>
              <a:path w="1463039" h="914400">
                <a:moveTo>
                  <a:pt x="0" y="914400"/>
                </a:moveTo>
                <a:lnTo>
                  <a:pt x="1463039" y="914400"/>
                </a:lnTo>
                <a:lnTo>
                  <a:pt x="1463039" y="0"/>
                </a:lnTo>
                <a:lnTo>
                  <a:pt x="0" y="0"/>
                </a:lnTo>
                <a:lnTo>
                  <a:pt x="0" y="914400"/>
                </a:lnTo>
                <a:close/>
              </a:path>
            </a:pathLst>
          </a:custGeom>
          <a:solidFill>
            <a:srgbClr val="921A1D"/>
          </a:solidFill>
        </p:spPr>
        <p:txBody>
          <a:bodyPr wrap="square" lIns="0" tIns="0" rIns="0" bIns="0" rtlCol="0"/>
          <a:lstStyle/>
          <a:p>
            <a:endParaRPr/>
          </a:p>
        </p:txBody>
      </p:sp>
      <p:sp>
        <p:nvSpPr>
          <p:cNvPr id="6" name="object 6"/>
          <p:cNvSpPr/>
          <p:nvPr/>
        </p:nvSpPr>
        <p:spPr>
          <a:xfrm>
            <a:off x="2668178" y="3182039"/>
            <a:ext cx="1463040" cy="914400"/>
          </a:xfrm>
          <a:custGeom>
            <a:avLst/>
            <a:gdLst/>
            <a:ahLst/>
            <a:cxnLst/>
            <a:rect l="l" t="t" r="r" b="b"/>
            <a:pathLst>
              <a:path w="1463039" h="914400">
                <a:moveTo>
                  <a:pt x="0" y="914400"/>
                </a:moveTo>
                <a:lnTo>
                  <a:pt x="1463040" y="914400"/>
                </a:lnTo>
                <a:lnTo>
                  <a:pt x="1463040" y="0"/>
                </a:lnTo>
                <a:lnTo>
                  <a:pt x="0" y="0"/>
                </a:lnTo>
                <a:lnTo>
                  <a:pt x="0" y="914400"/>
                </a:lnTo>
                <a:close/>
              </a:path>
            </a:pathLst>
          </a:custGeom>
          <a:solidFill>
            <a:srgbClr val="921A1D"/>
          </a:solidFill>
        </p:spPr>
        <p:txBody>
          <a:bodyPr wrap="square" lIns="0" tIns="0" rIns="0" bIns="0" rtlCol="0"/>
          <a:lstStyle/>
          <a:p>
            <a:endParaRPr/>
          </a:p>
        </p:txBody>
      </p:sp>
      <p:sp>
        <p:nvSpPr>
          <p:cNvPr id="7" name="object 7"/>
          <p:cNvSpPr/>
          <p:nvPr/>
        </p:nvSpPr>
        <p:spPr>
          <a:xfrm>
            <a:off x="4486729" y="3182039"/>
            <a:ext cx="1463040" cy="914400"/>
          </a:xfrm>
          <a:custGeom>
            <a:avLst/>
            <a:gdLst/>
            <a:ahLst/>
            <a:cxnLst/>
            <a:rect l="l" t="t" r="r" b="b"/>
            <a:pathLst>
              <a:path w="1463039" h="914400">
                <a:moveTo>
                  <a:pt x="0" y="914400"/>
                </a:moveTo>
                <a:lnTo>
                  <a:pt x="1463039" y="914400"/>
                </a:lnTo>
                <a:lnTo>
                  <a:pt x="1463039" y="0"/>
                </a:lnTo>
                <a:lnTo>
                  <a:pt x="0" y="0"/>
                </a:lnTo>
                <a:lnTo>
                  <a:pt x="0" y="914400"/>
                </a:lnTo>
                <a:close/>
              </a:path>
            </a:pathLst>
          </a:custGeom>
          <a:solidFill>
            <a:srgbClr val="921A1D"/>
          </a:solidFill>
        </p:spPr>
        <p:txBody>
          <a:bodyPr wrap="square" lIns="0" tIns="0" rIns="0" bIns="0" rtlCol="0"/>
          <a:lstStyle/>
          <a:p>
            <a:endParaRPr/>
          </a:p>
        </p:txBody>
      </p:sp>
      <p:sp>
        <p:nvSpPr>
          <p:cNvPr id="8" name="object 8"/>
          <p:cNvSpPr txBox="1"/>
          <p:nvPr/>
        </p:nvSpPr>
        <p:spPr>
          <a:xfrm>
            <a:off x="932520" y="3182039"/>
            <a:ext cx="1447801" cy="553998"/>
          </a:xfrm>
          <a:prstGeom prst="rect">
            <a:avLst/>
          </a:prstGeom>
        </p:spPr>
        <p:txBody>
          <a:bodyPr vert="horz" wrap="square" lIns="0" tIns="0" rIns="0" bIns="0" rtlCol="0">
            <a:spAutoFit/>
          </a:bodyPr>
          <a:lstStyle/>
          <a:p>
            <a:pPr marL="12700" marR="5080">
              <a:lnSpc>
                <a:spcPct val="100000"/>
              </a:lnSpc>
            </a:pPr>
            <a:r>
              <a:rPr lang="en-US" sz="1200" dirty="0" smtClean="0">
                <a:solidFill>
                  <a:srgbClr val="FFFFFF"/>
                </a:solidFill>
                <a:latin typeface="Avenir-Roman"/>
                <a:cs typeface="Avenir-Roman"/>
              </a:rPr>
              <a:t>TIF plan approval sets tax base at assessed value</a:t>
            </a:r>
            <a:endParaRPr sz="1200" dirty="0">
              <a:latin typeface="Avenir-Roman"/>
              <a:cs typeface="Avenir-Roman"/>
            </a:endParaRPr>
          </a:p>
        </p:txBody>
      </p:sp>
      <p:sp>
        <p:nvSpPr>
          <p:cNvPr id="9" name="object 9"/>
          <p:cNvSpPr txBox="1"/>
          <p:nvPr/>
        </p:nvSpPr>
        <p:spPr>
          <a:xfrm>
            <a:off x="2719448" y="3199712"/>
            <a:ext cx="1447800" cy="369332"/>
          </a:xfrm>
          <a:prstGeom prst="rect">
            <a:avLst/>
          </a:prstGeom>
        </p:spPr>
        <p:txBody>
          <a:bodyPr vert="horz" wrap="square" lIns="0" tIns="0" rIns="0" bIns="0" rtlCol="0">
            <a:spAutoFit/>
          </a:bodyPr>
          <a:lstStyle/>
          <a:p>
            <a:pPr marL="12700" marR="5080">
              <a:lnSpc>
                <a:spcPct val="100000"/>
              </a:lnSpc>
            </a:pPr>
            <a:r>
              <a:rPr sz="1200" dirty="0">
                <a:solidFill>
                  <a:srgbClr val="FFFFFF"/>
                </a:solidFill>
                <a:latin typeface="Avenir-Roman"/>
                <a:cs typeface="Avenir-Roman"/>
              </a:rPr>
              <a:t>Calculate tax inc</a:t>
            </a:r>
            <a:r>
              <a:rPr sz="1200" spc="-25" dirty="0">
                <a:solidFill>
                  <a:srgbClr val="FFFFFF"/>
                </a:solidFill>
                <a:latin typeface="Avenir-Roman"/>
                <a:cs typeface="Avenir-Roman"/>
              </a:rPr>
              <a:t>r</a:t>
            </a:r>
            <a:r>
              <a:rPr sz="1200" dirty="0">
                <a:solidFill>
                  <a:srgbClr val="FFFFFF"/>
                </a:solidFill>
                <a:latin typeface="Avenir-Roman"/>
                <a:cs typeface="Avenir-Roman"/>
              </a:rPr>
              <a:t>ement</a:t>
            </a:r>
            <a:endParaRPr sz="1200" dirty="0">
              <a:latin typeface="Avenir-Roman"/>
              <a:cs typeface="Avenir-Roman"/>
            </a:endParaRPr>
          </a:p>
        </p:txBody>
      </p:sp>
      <p:sp>
        <p:nvSpPr>
          <p:cNvPr id="10" name="object 10"/>
          <p:cNvSpPr txBox="1"/>
          <p:nvPr/>
        </p:nvSpPr>
        <p:spPr>
          <a:xfrm>
            <a:off x="4498756" y="3193797"/>
            <a:ext cx="1463040" cy="914400"/>
          </a:xfrm>
          <a:prstGeom prst="rect">
            <a:avLst/>
          </a:prstGeom>
        </p:spPr>
        <p:txBody>
          <a:bodyPr vert="horz" wrap="square" lIns="0" tIns="0" rIns="0" bIns="0" rtlCol="0">
            <a:spAutoFit/>
          </a:bodyPr>
          <a:lstStyle/>
          <a:p>
            <a:pPr marL="12700">
              <a:lnSpc>
                <a:spcPct val="100000"/>
              </a:lnSpc>
            </a:pPr>
            <a:r>
              <a:rPr sz="1200" dirty="0">
                <a:solidFill>
                  <a:srgbClr val="FFFFFF"/>
                </a:solidFill>
                <a:latin typeface="Avenir-Roman"/>
                <a:cs typeface="Avenir-Roman"/>
              </a:rPr>
              <a:t>Receive </a:t>
            </a:r>
            <a:r>
              <a:rPr sz="1200" spc="-25" dirty="0">
                <a:solidFill>
                  <a:srgbClr val="FFFFFF"/>
                </a:solidFill>
                <a:latin typeface="Avenir-Roman"/>
                <a:cs typeface="Avenir-Roman"/>
              </a:rPr>
              <a:t>r</a:t>
            </a:r>
            <a:r>
              <a:rPr sz="1200" dirty="0">
                <a:solidFill>
                  <a:srgbClr val="FFFFFF"/>
                </a:solidFill>
                <a:latin typeface="Avenir-Roman"/>
                <a:cs typeface="Avenir-Roman"/>
              </a:rPr>
              <a:t>evenue</a:t>
            </a:r>
            <a:endParaRPr sz="1200" dirty="0">
              <a:latin typeface="Avenir-Roman"/>
              <a:cs typeface="Avenir-Roman"/>
            </a:endParaRPr>
          </a:p>
        </p:txBody>
      </p:sp>
      <p:sp>
        <p:nvSpPr>
          <p:cNvPr id="11" name="object 11"/>
          <p:cNvSpPr txBox="1"/>
          <p:nvPr/>
        </p:nvSpPr>
        <p:spPr>
          <a:xfrm>
            <a:off x="6277018" y="3178457"/>
            <a:ext cx="1463040" cy="914400"/>
          </a:xfrm>
          <a:prstGeom prst="rect">
            <a:avLst/>
          </a:prstGeom>
          <a:solidFill>
            <a:srgbClr val="921A1D"/>
          </a:solidFill>
        </p:spPr>
        <p:txBody>
          <a:bodyPr vert="horz" wrap="square" lIns="0" tIns="0" rIns="0" bIns="0" rtlCol="0">
            <a:spAutoFit/>
          </a:bodyPr>
          <a:lstStyle/>
          <a:p>
            <a:pPr marL="57150" marR="666750">
              <a:lnSpc>
                <a:spcPct val="100000"/>
              </a:lnSpc>
            </a:pPr>
            <a:r>
              <a:rPr sz="1200" dirty="0">
                <a:solidFill>
                  <a:srgbClr val="FFFFFF"/>
                </a:solidFill>
                <a:latin typeface="Avenir-Roman"/>
                <a:cs typeface="Avenir-Roman"/>
              </a:rPr>
              <a:t>Modify tax inc</a:t>
            </a:r>
            <a:r>
              <a:rPr sz="1200" spc="-25" dirty="0">
                <a:solidFill>
                  <a:srgbClr val="FFFFFF"/>
                </a:solidFill>
                <a:latin typeface="Avenir-Roman"/>
                <a:cs typeface="Avenir-Roman"/>
              </a:rPr>
              <a:t>r</a:t>
            </a:r>
            <a:r>
              <a:rPr sz="1200" dirty="0">
                <a:solidFill>
                  <a:srgbClr val="FFFFFF"/>
                </a:solidFill>
                <a:latin typeface="Avenir-Roman"/>
                <a:cs typeface="Avenir-Roman"/>
              </a:rPr>
              <a:t>ement</a:t>
            </a:r>
            <a:endParaRPr sz="1200" dirty="0">
              <a:latin typeface="Avenir-Roman"/>
              <a:cs typeface="Avenir-Roman"/>
            </a:endParaRPr>
          </a:p>
        </p:txBody>
      </p:sp>
      <p:grpSp>
        <p:nvGrpSpPr>
          <p:cNvPr id="40" name="Group 39"/>
          <p:cNvGrpSpPr/>
          <p:nvPr/>
        </p:nvGrpSpPr>
        <p:grpSpPr>
          <a:xfrm>
            <a:off x="2374082" y="3625194"/>
            <a:ext cx="323573" cy="65405"/>
            <a:chOff x="2624325" y="3625194"/>
            <a:chExt cx="323573" cy="65405"/>
          </a:xfrm>
        </p:grpSpPr>
        <p:sp>
          <p:nvSpPr>
            <p:cNvPr id="12" name="object 12"/>
            <p:cNvSpPr/>
            <p:nvPr/>
          </p:nvSpPr>
          <p:spPr>
            <a:xfrm>
              <a:off x="2624325" y="3659872"/>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3" name="object 13"/>
            <p:cNvSpPr/>
            <p:nvPr/>
          </p:nvSpPr>
          <p:spPr>
            <a:xfrm>
              <a:off x="2624325" y="3652160"/>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2858363" y="3625194"/>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1" name="Group 40"/>
          <p:cNvGrpSpPr/>
          <p:nvPr/>
        </p:nvGrpSpPr>
        <p:grpSpPr>
          <a:xfrm>
            <a:off x="4155221" y="3616319"/>
            <a:ext cx="323573" cy="65405"/>
            <a:chOff x="4410453" y="3625194"/>
            <a:chExt cx="323573" cy="65405"/>
          </a:xfrm>
        </p:grpSpPr>
        <p:sp>
          <p:nvSpPr>
            <p:cNvPr id="15" name="object 15"/>
            <p:cNvSpPr/>
            <p:nvPr/>
          </p:nvSpPr>
          <p:spPr>
            <a:xfrm>
              <a:off x="4410453" y="3659872"/>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6" name="object 16"/>
            <p:cNvSpPr/>
            <p:nvPr/>
          </p:nvSpPr>
          <p:spPr>
            <a:xfrm>
              <a:off x="4410453" y="3652160"/>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17" name="object 17"/>
            <p:cNvSpPr/>
            <p:nvPr/>
          </p:nvSpPr>
          <p:spPr>
            <a:xfrm>
              <a:off x="4644491" y="3625194"/>
              <a:ext cx="89535" cy="65405"/>
            </a:xfrm>
            <a:custGeom>
              <a:avLst/>
              <a:gdLst/>
              <a:ahLst/>
              <a:cxnLst/>
              <a:rect l="l" t="t" r="r" b="b"/>
              <a:pathLst>
                <a:path w="89535"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grpSp>
        <p:nvGrpSpPr>
          <p:cNvPr id="42" name="Group 41"/>
          <p:cNvGrpSpPr/>
          <p:nvPr/>
        </p:nvGrpSpPr>
        <p:grpSpPr>
          <a:xfrm>
            <a:off x="5949769" y="3625194"/>
            <a:ext cx="323573" cy="65405"/>
            <a:chOff x="6196581" y="3625194"/>
            <a:chExt cx="323573" cy="65405"/>
          </a:xfrm>
        </p:grpSpPr>
        <p:sp>
          <p:nvSpPr>
            <p:cNvPr id="18" name="object 18"/>
            <p:cNvSpPr/>
            <p:nvPr/>
          </p:nvSpPr>
          <p:spPr>
            <a:xfrm>
              <a:off x="6196581" y="3659872"/>
              <a:ext cx="254000" cy="0"/>
            </a:xfrm>
            <a:custGeom>
              <a:avLst/>
              <a:gdLst/>
              <a:ahLst/>
              <a:cxnLst/>
              <a:rect l="l" t="t" r="r" b="b"/>
              <a:pathLst>
                <a:path w="254000">
                  <a:moveTo>
                    <a:pt x="0" y="0"/>
                  </a:moveTo>
                  <a:lnTo>
                    <a:pt x="253720" y="0"/>
                  </a:lnTo>
                </a:path>
              </a:pathLst>
            </a:custGeom>
            <a:ln w="8168">
              <a:solidFill>
                <a:srgbClr val="000000"/>
              </a:solidFill>
            </a:ln>
          </p:spPr>
          <p:txBody>
            <a:bodyPr wrap="square" lIns="0" tIns="0" rIns="0" bIns="0" rtlCol="0"/>
            <a:lstStyle/>
            <a:p>
              <a:endParaRPr/>
            </a:p>
          </p:txBody>
        </p:sp>
        <p:sp>
          <p:nvSpPr>
            <p:cNvPr id="19" name="object 19"/>
            <p:cNvSpPr/>
            <p:nvPr/>
          </p:nvSpPr>
          <p:spPr>
            <a:xfrm>
              <a:off x="6196581" y="3652160"/>
              <a:ext cx="254000" cy="0"/>
            </a:xfrm>
            <a:custGeom>
              <a:avLst/>
              <a:gdLst/>
              <a:ahLst/>
              <a:cxnLst/>
              <a:rect l="l" t="t" r="r" b="b"/>
              <a:pathLst>
                <a:path w="254000">
                  <a:moveTo>
                    <a:pt x="253720" y="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6430619" y="3625194"/>
              <a:ext cx="89535" cy="65405"/>
            </a:xfrm>
            <a:custGeom>
              <a:avLst/>
              <a:gdLst/>
              <a:ahLst/>
              <a:cxnLst/>
              <a:rect l="l" t="t" r="r" b="b"/>
              <a:pathLst>
                <a:path w="89534" h="65404">
                  <a:moveTo>
                    <a:pt x="0" y="0"/>
                  </a:moveTo>
                  <a:lnTo>
                    <a:pt x="19685" y="32410"/>
                  </a:lnTo>
                  <a:lnTo>
                    <a:pt x="0" y="64808"/>
                  </a:lnTo>
                  <a:lnTo>
                    <a:pt x="89052" y="32410"/>
                  </a:lnTo>
                  <a:lnTo>
                    <a:pt x="0" y="0"/>
                  </a:lnTo>
                  <a:close/>
                </a:path>
              </a:pathLst>
            </a:custGeom>
            <a:solidFill>
              <a:srgbClr val="000000"/>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90" dirty="0"/>
              <a:t>W</a:t>
            </a:r>
            <a:r>
              <a:rPr dirty="0"/>
              <a:t>ebinar Overview</a:t>
            </a:r>
          </a:p>
        </p:txBody>
      </p:sp>
      <p:sp>
        <p:nvSpPr>
          <p:cNvPr id="4" name="object 4"/>
          <p:cNvSpPr txBox="1"/>
          <p:nvPr/>
        </p:nvSpPr>
        <p:spPr>
          <a:xfrm>
            <a:off x="1846503" y="2668306"/>
            <a:ext cx="6026785" cy="2540000"/>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sz="1800" dirty="0">
                <a:latin typeface="Avenir-Roman"/>
                <a:cs typeface="Avenir-Roman"/>
              </a:rPr>
              <a:t>What a</a:t>
            </a:r>
            <a:r>
              <a:rPr sz="1800" spc="-35" dirty="0">
                <a:latin typeface="Avenir-Roman"/>
                <a:cs typeface="Avenir-Roman"/>
              </a:rPr>
              <a:t>r</a:t>
            </a:r>
            <a:r>
              <a:rPr sz="1800" dirty="0">
                <a:latin typeface="Avenir-Roman"/>
                <a:cs typeface="Avenir-Roman"/>
              </a:rPr>
              <a:t>e TIFs and why a</a:t>
            </a:r>
            <a:r>
              <a:rPr sz="1800" spc="-35" dirty="0">
                <a:latin typeface="Avenir-Roman"/>
                <a:cs typeface="Avenir-Roman"/>
              </a:rPr>
              <a:t>r</a:t>
            </a:r>
            <a:r>
              <a:rPr sz="1800" dirty="0">
                <a:latin typeface="Avenir-Roman"/>
                <a:cs typeface="Avenir-Roman"/>
              </a:rPr>
              <a:t>e they important?</a:t>
            </a:r>
          </a:p>
          <a:p>
            <a:pPr marL="241300" indent="-228600">
              <a:lnSpc>
                <a:spcPct val="100000"/>
              </a:lnSpc>
              <a:spcBef>
                <a:spcPts val="1440"/>
              </a:spcBef>
              <a:buFont typeface="Avenir-Roman"/>
              <a:buChar char="•"/>
              <a:tabLst>
                <a:tab pos="241300" algn="l"/>
              </a:tabLst>
            </a:pPr>
            <a:r>
              <a:rPr sz="1800" dirty="0">
                <a:latin typeface="Avenir-Roman"/>
                <a:cs typeface="Avenir-Roman"/>
              </a:rPr>
              <a:t>Cur</a:t>
            </a:r>
            <a:r>
              <a:rPr sz="1800" spc="-35" dirty="0">
                <a:latin typeface="Avenir-Roman"/>
                <a:cs typeface="Avenir-Roman"/>
              </a:rPr>
              <a:t>r</a:t>
            </a:r>
            <a:r>
              <a:rPr sz="1800" dirty="0">
                <a:latin typeface="Avenir-Roman"/>
                <a:cs typeface="Avenir-Roman"/>
              </a:rPr>
              <a:t>ent Challenges to </a:t>
            </a:r>
            <a:r>
              <a:rPr sz="1800" spc="-200" dirty="0">
                <a:latin typeface="Avenir-Roman"/>
                <a:cs typeface="Avenir-Roman"/>
              </a:rPr>
              <a:t>T</a:t>
            </a:r>
            <a:r>
              <a:rPr sz="1800" dirty="0">
                <a:latin typeface="Avenir-Roman"/>
                <a:cs typeface="Avenir-Roman"/>
              </a:rPr>
              <a:t>ax Inc</a:t>
            </a:r>
            <a:r>
              <a:rPr sz="1800" spc="-35" dirty="0">
                <a:latin typeface="Avenir-Roman"/>
                <a:cs typeface="Avenir-Roman"/>
              </a:rPr>
              <a:t>r</a:t>
            </a:r>
            <a:r>
              <a:rPr sz="1800" dirty="0">
                <a:latin typeface="Avenir-Roman"/>
                <a:cs typeface="Avenir-Roman"/>
              </a:rPr>
              <a:t>ement Financing</a:t>
            </a:r>
          </a:p>
          <a:p>
            <a:pPr marL="241300" indent="-228600">
              <a:lnSpc>
                <a:spcPct val="100000"/>
              </a:lnSpc>
              <a:spcBef>
                <a:spcPts val="1440"/>
              </a:spcBef>
              <a:buFont typeface="Avenir-Roman"/>
              <a:buChar char="•"/>
              <a:tabLst>
                <a:tab pos="241300" algn="l"/>
              </a:tabLst>
            </a:pPr>
            <a:r>
              <a:rPr sz="1800" dirty="0">
                <a:latin typeface="Avenir-Roman"/>
                <a:cs typeface="Avenir-Roman"/>
              </a:rPr>
              <a:t>TIF Districts in Michigan</a:t>
            </a:r>
          </a:p>
          <a:p>
            <a:pPr marL="241300" indent="-228600">
              <a:lnSpc>
                <a:spcPct val="100000"/>
              </a:lnSpc>
              <a:spcBef>
                <a:spcPts val="1440"/>
              </a:spcBef>
              <a:buFont typeface="Avenir-Roman"/>
              <a:buChar char="•"/>
              <a:tabLst>
                <a:tab pos="241300" algn="l"/>
              </a:tabLst>
            </a:pPr>
            <a:r>
              <a:rPr sz="1800" dirty="0">
                <a:latin typeface="Avenir-Roman"/>
                <a:cs typeface="Avenir-Roman"/>
              </a:rPr>
              <a:t>The Reality: TIF Reporting and </a:t>
            </a:r>
            <a:r>
              <a:rPr sz="1800" spc="-170" dirty="0">
                <a:latin typeface="Avenir-Roman"/>
                <a:cs typeface="Avenir-Roman"/>
              </a:rPr>
              <a:t>T</a:t>
            </a:r>
            <a:r>
              <a:rPr sz="1800" dirty="0">
                <a:latin typeface="Avenir-Roman"/>
                <a:cs typeface="Avenir-Roman"/>
              </a:rPr>
              <a:t>ranspa</a:t>
            </a:r>
            <a:r>
              <a:rPr sz="1800" spc="-35" dirty="0">
                <a:latin typeface="Avenir-Roman"/>
                <a:cs typeface="Avenir-Roman"/>
              </a:rPr>
              <a:t>r</a:t>
            </a:r>
            <a:r>
              <a:rPr sz="1800" dirty="0">
                <a:latin typeface="Avenir-Roman"/>
                <a:cs typeface="Avenir-Roman"/>
              </a:rPr>
              <a:t>ency in Michigan</a:t>
            </a:r>
          </a:p>
          <a:p>
            <a:pPr marL="241300" indent="-228600">
              <a:lnSpc>
                <a:spcPct val="100000"/>
              </a:lnSpc>
              <a:spcBef>
                <a:spcPts val="1440"/>
              </a:spcBef>
              <a:buFont typeface="Avenir-Roman"/>
              <a:buChar char="•"/>
              <a:tabLst>
                <a:tab pos="241300" algn="l"/>
              </a:tabLst>
            </a:pPr>
            <a:r>
              <a:rPr sz="1800" dirty="0">
                <a:latin typeface="Avenir-Roman"/>
                <a:cs typeface="Avenir-Roman"/>
              </a:rPr>
              <a:t>The Solution: The Mi</a:t>
            </a:r>
            <a:r>
              <a:rPr sz="1800" spc="-35" dirty="0">
                <a:latin typeface="Avenir-Roman"/>
                <a:cs typeface="Avenir-Roman"/>
              </a:rPr>
              <a:t>R</a:t>
            </a:r>
            <a:r>
              <a:rPr sz="1800" dirty="0">
                <a:latin typeface="Avenir-Roman"/>
                <a:cs typeface="Avenir-Roman"/>
              </a:rPr>
              <a:t>TIF P</a:t>
            </a:r>
            <a:r>
              <a:rPr sz="1800" spc="-35" dirty="0">
                <a:latin typeface="Avenir-Roman"/>
                <a:cs typeface="Avenir-Roman"/>
              </a:rPr>
              <a:t>r</a:t>
            </a:r>
            <a:r>
              <a:rPr sz="1800" dirty="0">
                <a:latin typeface="Avenir-Roman"/>
                <a:cs typeface="Avenir-Roman"/>
              </a:rPr>
              <a:t>ototype</a:t>
            </a:r>
          </a:p>
          <a:p>
            <a:pPr marL="241300" indent="-228600">
              <a:lnSpc>
                <a:spcPct val="100000"/>
              </a:lnSpc>
              <a:spcBef>
                <a:spcPts val="1440"/>
              </a:spcBef>
              <a:buFont typeface="Avenir-Roman"/>
              <a:buChar char="•"/>
              <a:tabLst>
                <a:tab pos="241300" algn="l"/>
              </a:tabLst>
            </a:pPr>
            <a:r>
              <a:rPr sz="1800" dirty="0">
                <a:latin typeface="Avenir-Roman"/>
                <a:cs typeface="Avenir-Roman"/>
              </a:rPr>
              <a:t>Next Steps</a:t>
            </a:r>
          </a:p>
        </p:txBody>
      </p:sp>
      <p:sp>
        <p:nvSpPr>
          <p:cNvPr id="5"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July 2014</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1499616" y="1447800"/>
            <a:ext cx="10533888" cy="3888244"/>
          </a:xfrm>
          <a:prstGeom prst="rect">
            <a:avLst/>
          </a:prstGeom>
        </p:spPr>
        <p:txBody>
          <a:bodyPr vert="horz" wrap="square" lIns="0" tIns="0" rIns="0" bIns="0" rtlCol="0">
            <a:spAutoFit/>
          </a:bodyPr>
          <a:lstStyle/>
          <a:p>
            <a:pPr>
              <a:lnSpc>
                <a:spcPct val="100000"/>
              </a:lnSpc>
              <a:spcBef>
                <a:spcPts val="52"/>
              </a:spcBef>
            </a:pPr>
            <a:endParaRPr sz="2600" dirty="0" smtClean="0">
              <a:latin typeface="Times New Roman"/>
              <a:cs typeface="Times New Roman"/>
            </a:endParaRPr>
          </a:p>
          <a:p>
            <a:pPr marL="2328545" marR="342900" lvl="1" indent="-228600">
              <a:buFont typeface="Avenir-Roman"/>
              <a:buChar char="•"/>
              <a:tabLst>
                <a:tab pos="1871980" algn="l"/>
              </a:tabLst>
            </a:pPr>
            <a:r>
              <a:rPr lang="en-US" dirty="0" smtClean="0">
                <a:latin typeface="Avenir-Roman"/>
                <a:cs typeface="Avenir-Roman"/>
              </a:rPr>
              <a:t>If/when authority loses increment revenues, resulting from personal exemptions of the Revised School Code, the State Education Tax Act, or the General Property Tax Act, the </a:t>
            </a:r>
            <a:r>
              <a:rPr dirty="0" smtClean="0">
                <a:latin typeface="Avenir-Roman"/>
                <a:cs typeface="Avenir-Roman"/>
              </a:rPr>
              <a:t>Dept</a:t>
            </a:r>
            <a:r>
              <a:rPr lang="en-US" dirty="0" smtClean="0">
                <a:latin typeface="Avenir-Roman"/>
                <a:cs typeface="Avenir-Roman"/>
              </a:rPr>
              <a:t>.</a:t>
            </a:r>
            <a:r>
              <a:rPr dirty="0" smtClean="0">
                <a:latin typeface="Avenir-Roman"/>
                <a:cs typeface="Avenir-Roman"/>
              </a:rPr>
              <a:t> </a:t>
            </a:r>
            <a:r>
              <a:rPr dirty="0">
                <a:latin typeface="Avenir-Roman"/>
                <a:cs typeface="Avenir-Roman"/>
              </a:rPr>
              <a:t>of </a:t>
            </a:r>
            <a:r>
              <a:rPr spc="-170" dirty="0">
                <a:latin typeface="Avenir-Roman"/>
                <a:cs typeface="Avenir-Roman"/>
              </a:rPr>
              <a:t>T</a:t>
            </a:r>
            <a:r>
              <a:rPr spc="-35" dirty="0">
                <a:latin typeface="Avenir-Roman"/>
                <a:cs typeface="Avenir-Roman"/>
              </a:rPr>
              <a:t>r</a:t>
            </a:r>
            <a:r>
              <a:rPr dirty="0">
                <a:latin typeface="Avenir-Roman"/>
                <a:cs typeface="Avenir-Roman"/>
              </a:rPr>
              <a:t>easury can ask tax collecting t</a:t>
            </a:r>
            <a:r>
              <a:rPr spc="-35" dirty="0">
                <a:latin typeface="Avenir-Roman"/>
                <a:cs typeface="Avenir-Roman"/>
              </a:rPr>
              <a:t>r</a:t>
            </a:r>
            <a:r>
              <a:rPr dirty="0">
                <a:latin typeface="Avenir-Roman"/>
                <a:cs typeface="Avenir-Roman"/>
              </a:rPr>
              <a:t>easu</a:t>
            </a:r>
            <a:r>
              <a:rPr spc="-35" dirty="0">
                <a:latin typeface="Avenir-Roman"/>
                <a:cs typeface="Avenir-Roman"/>
              </a:rPr>
              <a:t>r</a:t>
            </a:r>
            <a:r>
              <a:rPr dirty="0">
                <a:latin typeface="Avenir-Roman"/>
                <a:cs typeface="Avenir-Roman"/>
              </a:rPr>
              <a:t>er </a:t>
            </a:r>
            <a:r>
              <a:rPr dirty="0" smtClean="0">
                <a:latin typeface="Avenir-Roman"/>
                <a:cs typeface="Avenir-Roman"/>
              </a:rPr>
              <a:t>t</a:t>
            </a:r>
            <a:r>
              <a:rPr lang="en-US" dirty="0" smtClean="0">
                <a:latin typeface="Avenir-Roman"/>
                <a:cs typeface="Avenir-Roman"/>
              </a:rPr>
              <a:t>o </a:t>
            </a:r>
            <a:r>
              <a:rPr sz="1800" dirty="0" smtClean="0">
                <a:latin typeface="Avenir-Roman"/>
                <a:cs typeface="Avenir-Roman"/>
              </a:rPr>
              <a:t>allocate </a:t>
            </a:r>
            <a:r>
              <a:rPr sz="1800" dirty="0">
                <a:latin typeface="Avenir-Roman"/>
                <a:cs typeface="Avenir-Roman"/>
              </a:rPr>
              <a:t>school </a:t>
            </a:r>
            <a:r>
              <a:rPr sz="1800" dirty="0" smtClean="0">
                <a:latin typeface="Avenir-Roman"/>
                <a:cs typeface="Avenir-Roman"/>
              </a:rPr>
              <a:t>taxes</a:t>
            </a:r>
            <a:r>
              <a:rPr lang="en-US" sz="1800" dirty="0" smtClean="0">
                <a:latin typeface="Avenir-Roman"/>
                <a:cs typeface="Avenir-Roman"/>
              </a:rPr>
              <a:t> to the authority. </a:t>
            </a:r>
            <a:endParaRPr sz="1800" dirty="0">
              <a:latin typeface="Avenir-Roman"/>
              <a:cs typeface="Avenir-Roman"/>
            </a:endParaRPr>
          </a:p>
          <a:p>
            <a:pPr marL="1871345" indent="-228600">
              <a:lnSpc>
                <a:spcPct val="100000"/>
              </a:lnSpc>
              <a:spcBef>
                <a:spcPts val="1440"/>
              </a:spcBef>
              <a:buFont typeface="Avenir-Roman"/>
              <a:buChar char="•"/>
              <a:tabLst>
                <a:tab pos="1871980" algn="l"/>
              </a:tabLst>
            </a:pPr>
            <a:r>
              <a:rPr sz="1800" spc="-200" dirty="0" smtClean="0">
                <a:latin typeface="Avenir-Roman"/>
                <a:cs typeface="Avenir-Roman"/>
              </a:rPr>
              <a:t>T</a:t>
            </a:r>
            <a:r>
              <a:rPr sz="1800" dirty="0" smtClean="0">
                <a:latin typeface="Avenir-Roman"/>
                <a:cs typeface="Avenir-Roman"/>
              </a:rPr>
              <a:t>ax </a:t>
            </a:r>
            <a:r>
              <a:rPr sz="1800" dirty="0">
                <a:latin typeface="Avenir-Roman"/>
                <a:cs typeface="Avenir-Roman"/>
              </a:rPr>
              <a:t>Collection P</a:t>
            </a:r>
            <a:r>
              <a:rPr sz="1800" spc="-35" dirty="0">
                <a:latin typeface="Avenir-Roman"/>
                <a:cs typeface="Avenir-Roman"/>
              </a:rPr>
              <a:t>r</a:t>
            </a:r>
            <a:r>
              <a:rPr sz="1800" dirty="0">
                <a:latin typeface="Avenir-Roman"/>
                <a:cs typeface="Avenir-Roman"/>
              </a:rPr>
              <a:t>ocess:</a:t>
            </a:r>
          </a:p>
          <a:p>
            <a:pPr marL="2328545" lvl="1" indent="-228600">
              <a:lnSpc>
                <a:spcPct val="100000"/>
              </a:lnSpc>
              <a:spcBef>
                <a:spcPts val="1440"/>
              </a:spcBef>
              <a:buFont typeface="Avenir-Roman"/>
              <a:buChar char="•"/>
              <a:tabLst>
                <a:tab pos="2329180" algn="l"/>
              </a:tabLst>
            </a:pPr>
            <a:r>
              <a:rPr lang="en-US" sz="1800" dirty="0" smtClean="0">
                <a:latin typeface="Avenir-Roman"/>
                <a:cs typeface="Avenir-Roman"/>
              </a:rPr>
              <a:t>Not less than 30 days before the first day of the fiscal year, an </a:t>
            </a:r>
            <a:r>
              <a:rPr lang="en-US" dirty="0">
                <a:latin typeface="Avenir-Roman"/>
                <a:cs typeface="Avenir-Roman"/>
              </a:rPr>
              <a:t>a</a:t>
            </a:r>
            <a:r>
              <a:rPr sz="1800" dirty="0" smtClean="0">
                <a:latin typeface="Avenir-Roman"/>
                <a:cs typeface="Avenir-Roman"/>
              </a:rPr>
              <a:t>uthority </a:t>
            </a:r>
            <a:r>
              <a:rPr sz="1800" spc="-15" dirty="0">
                <a:latin typeface="Avenir-Roman"/>
                <a:cs typeface="Avenir-Roman"/>
              </a:rPr>
              <a:t>files</a:t>
            </a:r>
            <a:r>
              <a:rPr sz="1800" dirty="0">
                <a:latin typeface="Avenir-Roman"/>
                <a:cs typeface="Avenir-Roman"/>
              </a:rPr>
              <a:t> claim with Dept. of </a:t>
            </a:r>
            <a:r>
              <a:rPr sz="1800" spc="-170" dirty="0">
                <a:latin typeface="Avenir-Roman"/>
                <a:cs typeface="Avenir-Roman"/>
              </a:rPr>
              <a:t>T</a:t>
            </a:r>
            <a:r>
              <a:rPr sz="1800" spc="-35" dirty="0">
                <a:latin typeface="Avenir-Roman"/>
                <a:cs typeface="Avenir-Roman"/>
              </a:rPr>
              <a:t>r</a:t>
            </a:r>
            <a:r>
              <a:rPr sz="1800" dirty="0">
                <a:latin typeface="Avenir-Roman"/>
                <a:cs typeface="Avenir-Roman"/>
              </a:rPr>
              <a:t>easury</a:t>
            </a:r>
          </a:p>
          <a:p>
            <a:pPr marL="2328545" lvl="1" indent="-228600">
              <a:lnSpc>
                <a:spcPct val="100000"/>
              </a:lnSpc>
              <a:spcBef>
                <a:spcPts val="1440"/>
              </a:spcBef>
              <a:buFont typeface="Avenir-Roman"/>
              <a:buChar char="•"/>
              <a:tabLst>
                <a:tab pos="2329180" algn="l"/>
              </a:tabLst>
            </a:pPr>
            <a:r>
              <a:rPr sz="1800" dirty="0">
                <a:latin typeface="Avenir-Roman"/>
                <a:cs typeface="Avenir-Roman"/>
              </a:rPr>
              <a:t>Dept. of </a:t>
            </a:r>
            <a:r>
              <a:rPr sz="1800" spc="-170" dirty="0">
                <a:latin typeface="Avenir-Roman"/>
                <a:cs typeface="Avenir-Roman"/>
              </a:rPr>
              <a:t>T</a:t>
            </a:r>
            <a:r>
              <a:rPr sz="1800" spc="-35" dirty="0">
                <a:latin typeface="Avenir-Roman"/>
                <a:cs typeface="Avenir-Roman"/>
              </a:rPr>
              <a:t>r</a:t>
            </a:r>
            <a:r>
              <a:rPr sz="1800" dirty="0">
                <a:latin typeface="Avenir-Roman"/>
                <a:cs typeface="Avenir-Roman"/>
              </a:rPr>
              <a:t>easury </a:t>
            </a:r>
            <a:r>
              <a:rPr sz="1800" spc="-35" dirty="0">
                <a:latin typeface="Avenir-Roman"/>
                <a:cs typeface="Avenir-Roman"/>
              </a:rPr>
              <a:t>r</a:t>
            </a:r>
            <a:r>
              <a:rPr sz="1800" dirty="0">
                <a:latin typeface="Avenir-Roman"/>
                <a:cs typeface="Avenir-Roman"/>
              </a:rPr>
              <a:t>eviews </a:t>
            </a:r>
            <a:r>
              <a:rPr lang="en-US" sz="1800" dirty="0" smtClean="0">
                <a:latin typeface="Avenir-Roman"/>
                <a:cs typeface="Avenir-Roman"/>
              </a:rPr>
              <a:t>and verifies </a:t>
            </a:r>
            <a:r>
              <a:rPr sz="1800" dirty="0" smtClean="0">
                <a:latin typeface="Avenir-Roman"/>
                <a:cs typeface="Avenir-Roman"/>
              </a:rPr>
              <a:t>claim</a:t>
            </a:r>
            <a:endParaRPr sz="1800" dirty="0">
              <a:latin typeface="Avenir-Roman"/>
              <a:cs typeface="Avenir-Roman"/>
            </a:endParaRPr>
          </a:p>
          <a:p>
            <a:pPr marL="2328545" lvl="1" indent="-228600">
              <a:lnSpc>
                <a:spcPct val="100000"/>
              </a:lnSpc>
              <a:spcBef>
                <a:spcPts val="1440"/>
              </a:spcBef>
              <a:buFont typeface="Avenir-Roman"/>
              <a:buChar char="•"/>
              <a:tabLst>
                <a:tab pos="2329180" algn="l"/>
              </a:tabLst>
            </a:pPr>
            <a:r>
              <a:rPr sz="1800" dirty="0">
                <a:latin typeface="Avenir-Roman"/>
                <a:cs typeface="Avenir-Roman"/>
              </a:rPr>
              <a:t>Dept. of </a:t>
            </a:r>
            <a:r>
              <a:rPr sz="1800" spc="-170" dirty="0">
                <a:latin typeface="Avenir-Roman"/>
                <a:cs typeface="Avenir-Roman"/>
              </a:rPr>
              <a:t>T</a:t>
            </a:r>
            <a:r>
              <a:rPr sz="1800" spc="-35" dirty="0">
                <a:latin typeface="Avenir-Roman"/>
                <a:cs typeface="Avenir-Roman"/>
              </a:rPr>
              <a:t>r</a:t>
            </a:r>
            <a:r>
              <a:rPr sz="1800" dirty="0">
                <a:latin typeface="Avenir-Roman"/>
                <a:cs typeface="Avenir-Roman"/>
              </a:rPr>
              <a:t>easury sends two equal payments to </a:t>
            </a:r>
            <a:r>
              <a:rPr sz="1800" dirty="0" smtClean="0">
                <a:latin typeface="Avenir-Roman"/>
                <a:cs typeface="Avenir-Roman"/>
              </a:rPr>
              <a:t>authority</a:t>
            </a:r>
            <a:r>
              <a:rPr lang="en-US" sz="1800" dirty="0" smtClean="0">
                <a:latin typeface="Avenir-Roman"/>
                <a:cs typeface="Avenir-Roman"/>
              </a:rPr>
              <a:t> on March 1 and then on September 1</a:t>
            </a:r>
            <a:endParaRPr sz="1800" dirty="0">
              <a:latin typeface="Avenir-Roman"/>
              <a:cs typeface="Avenir-Roman"/>
            </a:endParaRPr>
          </a:p>
        </p:txBody>
      </p:sp>
      <p:sp>
        <p:nvSpPr>
          <p:cNvPr id="4" name="object 4"/>
          <p:cNvSpPr txBox="1"/>
          <p:nvPr/>
        </p:nvSpPr>
        <p:spPr>
          <a:xfrm>
            <a:off x="182880" y="5980176"/>
            <a:ext cx="6766559" cy="304800"/>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Sou</a:t>
            </a:r>
            <a:r>
              <a:rPr sz="1000" spc="-20" dirty="0">
                <a:latin typeface="Avenir-Roman"/>
                <a:cs typeface="Avenir-Roman"/>
              </a:rPr>
              <a:t>r</a:t>
            </a:r>
            <a:r>
              <a:rPr sz="1000" dirty="0">
                <a:latin typeface="Avenir-Roman"/>
                <a:cs typeface="Avenir-Roman"/>
              </a:rPr>
              <a:t>ces: CIA Act 280, (2005); DDA Act 197, (1975); HNTI</a:t>
            </a:r>
            <a:r>
              <a:rPr sz="1000" spc="-60" dirty="0">
                <a:latin typeface="Avenir-Roman"/>
                <a:cs typeface="Avenir-Roman"/>
              </a:rPr>
              <a:t>F</a:t>
            </a:r>
            <a:r>
              <a:rPr sz="1000" dirty="0">
                <a:latin typeface="Avenir-Roman"/>
                <a:cs typeface="Avenir-Roman"/>
              </a:rPr>
              <a:t>A Act 530, (2004); LD</a:t>
            </a:r>
            <a:r>
              <a:rPr sz="1000" spc="-55" dirty="0">
                <a:latin typeface="Avenir-Roman"/>
                <a:cs typeface="Avenir-Roman"/>
              </a:rPr>
              <a:t>F</a:t>
            </a:r>
            <a:r>
              <a:rPr sz="1000" dirty="0">
                <a:latin typeface="Avenir-Roman"/>
                <a:cs typeface="Avenir-Roman"/>
              </a:rPr>
              <a:t>A Act 281, (1986); NIA Act 61, (2007);</a:t>
            </a:r>
          </a:p>
          <a:p>
            <a:pPr marL="12700">
              <a:lnSpc>
                <a:spcPct val="100000"/>
              </a:lnSpc>
            </a:pPr>
            <a:r>
              <a:rPr sz="1000" dirty="0">
                <a:latin typeface="Avenir-Roman"/>
                <a:cs typeface="Avenir-Roman"/>
              </a:rPr>
              <a:t>TI</a:t>
            </a:r>
            <a:r>
              <a:rPr sz="1000" spc="-55" dirty="0">
                <a:latin typeface="Avenir-Roman"/>
                <a:cs typeface="Avenir-Roman"/>
              </a:rPr>
              <a:t>F</a:t>
            </a:r>
            <a:r>
              <a:rPr sz="1000" dirty="0">
                <a:latin typeface="Avenir-Roman"/>
                <a:cs typeface="Avenir-Roman"/>
              </a:rPr>
              <a:t>A Act 450, (1980)</a:t>
            </a:r>
          </a:p>
        </p:txBody>
      </p:sp>
      <p:sp>
        <p:nvSpPr>
          <p:cNvPr id="5" name="object 2"/>
          <p:cNvSpPr txBox="1"/>
          <p:nvPr/>
        </p:nvSpPr>
        <p:spPr>
          <a:xfrm>
            <a:off x="444500" y="1447800"/>
            <a:ext cx="6794500" cy="276999"/>
          </a:xfrm>
          <a:prstGeom prst="rect">
            <a:avLst/>
          </a:prstGeom>
        </p:spPr>
        <p:txBody>
          <a:bodyPr vert="horz" wrap="square" lIns="0" tIns="0" rIns="0" bIns="0" rtlCol="0">
            <a:spAutoFit/>
          </a:bodyPr>
          <a:lstStyle/>
          <a:p>
            <a:pPr marL="12700"/>
            <a:r>
              <a:rPr lang="en-US" b="1" dirty="0" smtClean="0">
                <a:solidFill>
                  <a:srgbClr val="FFFFFF"/>
                </a:solidFill>
                <a:latin typeface="Avenir Next "/>
                <a:cs typeface="Avenir Next "/>
              </a:rPr>
              <a:t>Capture of </a:t>
            </a:r>
            <a:r>
              <a:rPr lang="en-US" b="1" dirty="0">
                <a:solidFill>
                  <a:srgbClr val="FFFFFF"/>
                </a:solidFill>
                <a:latin typeface="Avenir Next "/>
                <a:cs typeface="Avenir Next "/>
              </a:rPr>
              <a:t>School Taxes for DDAs</a:t>
            </a:r>
            <a:r>
              <a:rPr lang="en-US" b="1" dirty="0" smtClean="0">
                <a:solidFill>
                  <a:srgbClr val="FFFFFF"/>
                </a:solidFill>
                <a:latin typeface="Avenir Next "/>
                <a:cs typeface="Avenir Next "/>
              </a:rPr>
              <a:t>, TIFAs</a:t>
            </a:r>
            <a:r>
              <a:rPr lang="en-US" b="1" dirty="0">
                <a:solidFill>
                  <a:srgbClr val="FFFFFF"/>
                </a:solidFill>
                <a:latin typeface="Avenir Next "/>
                <a:cs typeface="Avenir Next "/>
              </a:rPr>
              <a:t>, LDFAs, and BRAs</a:t>
            </a:r>
            <a:endParaRPr sz="1800" b="1" dirty="0">
              <a:latin typeface="Avenir Next "/>
              <a:cs typeface="Avenir Next "/>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444500" y="1447800"/>
            <a:ext cx="35941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Opt-out </a:t>
            </a:r>
            <a:r>
              <a:rPr sz="1800" b="1" spc="-85" dirty="0">
                <a:solidFill>
                  <a:srgbClr val="FFFFFF"/>
                </a:solidFill>
                <a:latin typeface="Avenir Next "/>
                <a:cs typeface="Avenir Next "/>
              </a:rPr>
              <a:t>P</a:t>
            </a:r>
            <a:r>
              <a:rPr sz="1800" b="1" spc="-35" dirty="0">
                <a:solidFill>
                  <a:srgbClr val="FFFFFF"/>
                </a:solidFill>
                <a:latin typeface="Avenir Next "/>
                <a:cs typeface="Avenir Next "/>
              </a:rPr>
              <a:t>r</a:t>
            </a:r>
            <a:r>
              <a:rPr sz="1800" b="1" dirty="0">
                <a:solidFill>
                  <a:srgbClr val="FFFFFF"/>
                </a:solidFill>
                <a:latin typeface="Avenir Next "/>
                <a:cs typeface="Avenir Next "/>
              </a:rPr>
              <a:t>ocess</a:t>
            </a:r>
            <a:endParaRPr sz="1800" dirty="0">
              <a:latin typeface="Avenir Next "/>
              <a:cs typeface="Avenir Next "/>
            </a:endParaRPr>
          </a:p>
        </p:txBody>
      </p:sp>
      <p:sp>
        <p:nvSpPr>
          <p:cNvPr id="4" name="object 4"/>
          <p:cNvSpPr txBox="1">
            <a:spLocks noGrp="1"/>
          </p:cNvSpPr>
          <p:nvPr>
            <p:ph type="body" idx="1"/>
          </p:nvPr>
        </p:nvSpPr>
        <p:spPr>
          <a:xfrm>
            <a:off x="1060704" y="2688336"/>
            <a:ext cx="6757669" cy="2082800"/>
          </a:xfrm>
          <a:prstGeom prst="rect">
            <a:avLst/>
          </a:prstGeom>
        </p:spPr>
        <p:txBody>
          <a:bodyPr vert="horz" wrap="square" lIns="0" tIns="0" rIns="0" bIns="0" rtlCol="0">
            <a:spAutoFit/>
          </a:bodyPr>
          <a:lstStyle/>
          <a:p>
            <a:pPr marL="894080">
              <a:lnSpc>
                <a:spcPct val="100000"/>
              </a:lnSpc>
            </a:pPr>
            <a:r>
              <a:rPr b="1" spc="-10" dirty="0">
                <a:latin typeface="Avenir Heavy"/>
                <a:cs typeface="Avenir Heavy"/>
              </a:rPr>
              <a:t>Definition:</a:t>
            </a:r>
            <a:r>
              <a:rPr b="1" spc="-35" dirty="0">
                <a:latin typeface="Avenir Heavy"/>
                <a:cs typeface="Avenir Heavy"/>
              </a:rPr>
              <a:t> </a:t>
            </a:r>
            <a:r>
              <a:rPr dirty="0"/>
              <a:t>Exclusion f</a:t>
            </a:r>
            <a:r>
              <a:rPr spc="-35" dirty="0"/>
              <a:t>r</a:t>
            </a:r>
            <a:r>
              <a:rPr dirty="0"/>
              <a:t>om </a:t>
            </a:r>
            <a:r>
              <a:rPr spc="-35" dirty="0"/>
              <a:t>r</a:t>
            </a:r>
            <a:r>
              <a:rPr dirty="0"/>
              <a:t>evenue allocation</a:t>
            </a:r>
          </a:p>
          <a:p>
            <a:pPr marL="894080">
              <a:lnSpc>
                <a:spcPct val="100000"/>
              </a:lnSpc>
              <a:spcBef>
                <a:spcPts val="1440"/>
              </a:spcBef>
            </a:pPr>
            <a:r>
              <a:rPr b="1" dirty="0">
                <a:latin typeface="Avenir Heavy"/>
                <a:cs typeface="Avenir Heavy"/>
              </a:rPr>
              <a:t>Authorities with</a:t>
            </a:r>
            <a:r>
              <a:rPr b="1" dirty="0" smtClean="0">
                <a:latin typeface="Avenir Heavy"/>
                <a:cs typeface="Avenir Heavy"/>
              </a:rPr>
              <a:t> </a:t>
            </a:r>
            <a:r>
              <a:rPr lang="en-US" b="1" dirty="0" smtClean="0">
                <a:latin typeface="Avenir Heavy"/>
                <a:cs typeface="Avenir Heavy"/>
              </a:rPr>
              <a:t>opt-out </a:t>
            </a:r>
            <a:r>
              <a:rPr b="1" dirty="0" smtClean="0">
                <a:latin typeface="Avenir Heavy"/>
                <a:cs typeface="Avenir Heavy"/>
              </a:rPr>
              <a:t>option</a:t>
            </a:r>
            <a:r>
              <a:rPr b="1" dirty="0">
                <a:latin typeface="Avenir Heavy"/>
                <a:cs typeface="Avenir Heavy"/>
              </a:rPr>
              <a:t>:</a:t>
            </a:r>
          </a:p>
          <a:p>
            <a:pPr marL="1148080">
              <a:lnSpc>
                <a:spcPct val="100000"/>
              </a:lnSpc>
              <a:spcBef>
                <a:spcPts val="1440"/>
              </a:spcBef>
            </a:pPr>
            <a:r>
              <a:rPr dirty="0">
                <a:latin typeface="Avenir-Roman"/>
                <a:cs typeface="Avenir-Roman"/>
              </a:rPr>
              <a:t>DDAs, CIAs, HNTI</a:t>
            </a:r>
            <a:r>
              <a:rPr spc="-100" dirty="0">
                <a:latin typeface="Avenir-Roman"/>
                <a:cs typeface="Avenir-Roman"/>
              </a:rPr>
              <a:t>F</a:t>
            </a:r>
            <a:r>
              <a:rPr dirty="0">
                <a:latin typeface="Avenir-Roman"/>
                <a:cs typeface="Avenir-Roman"/>
              </a:rPr>
              <a:t>As, WRITI</a:t>
            </a:r>
            <a:r>
              <a:rPr spc="-100" dirty="0">
                <a:latin typeface="Avenir-Roman"/>
                <a:cs typeface="Avenir-Roman"/>
              </a:rPr>
              <a:t>F</a:t>
            </a:r>
            <a:r>
              <a:rPr dirty="0">
                <a:latin typeface="Avenir-Roman"/>
                <a:cs typeface="Avenir-Roman"/>
              </a:rPr>
              <a:t>As, &amp; BRAs</a:t>
            </a:r>
          </a:p>
          <a:p>
            <a:pPr marL="894080">
              <a:lnSpc>
                <a:spcPct val="100000"/>
              </a:lnSpc>
              <a:spcBef>
                <a:spcPts val="1440"/>
              </a:spcBef>
            </a:pPr>
            <a:r>
              <a:rPr b="1" dirty="0">
                <a:latin typeface="Avenir Heavy"/>
                <a:cs typeface="Avenir Heavy"/>
              </a:rPr>
              <a:t>Step 1: </a:t>
            </a:r>
            <a:r>
              <a:rPr dirty="0"/>
              <a:t>Governing body adopts </a:t>
            </a:r>
            <a:r>
              <a:rPr spc="-35" dirty="0"/>
              <a:t>r</a:t>
            </a:r>
            <a:r>
              <a:rPr dirty="0"/>
              <a:t>esolution</a:t>
            </a:r>
          </a:p>
          <a:p>
            <a:pPr marL="894080">
              <a:lnSpc>
                <a:spcPct val="100000"/>
              </a:lnSpc>
              <a:spcBef>
                <a:spcPts val="1440"/>
              </a:spcBef>
            </a:pPr>
            <a:r>
              <a:rPr b="1" dirty="0">
                <a:latin typeface="Avenir Heavy"/>
                <a:cs typeface="Avenir Heavy"/>
              </a:rPr>
              <a:t>Step 2:</a:t>
            </a:r>
            <a:r>
              <a:rPr b="1" spc="-35" dirty="0">
                <a:latin typeface="Avenir Heavy"/>
                <a:cs typeface="Avenir Heavy"/>
              </a:rPr>
              <a:t> </a:t>
            </a:r>
            <a:r>
              <a:rPr dirty="0">
                <a:latin typeface="Avenir-Roman"/>
                <a:cs typeface="Avenir-Roman"/>
              </a:rPr>
              <a:t>Authority </a:t>
            </a:r>
            <a:r>
              <a:rPr spc="-15" dirty="0">
                <a:latin typeface="Avenir-Roman"/>
                <a:cs typeface="Avenir-Roman"/>
              </a:rPr>
              <a:t>files</a:t>
            </a:r>
            <a:r>
              <a:rPr dirty="0">
                <a:latin typeface="Avenir-Roman"/>
                <a:cs typeface="Avenir-Roman"/>
              </a:rPr>
              <a:t> </a:t>
            </a:r>
            <a:r>
              <a:rPr spc="-35" dirty="0">
                <a:latin typeface="Avenir-Roman"/>
                <a:cs typeface="Avenir-Roman"/>
              </a:rPr>
              <a:t>r</a:t>
            </a:r>
            <a:r>
              <a:rPr dirty="0">
                <a:latin typeface="Avenir-Roman"/>
                <a:cs typeface="Avenir-Roman"/>
              </a:rPr>
              <a:t>esolution with municipal clerk</a:t>
            </a:r>
          </a:p>
        </p:txBody>
      </p:sp>
      <p:sp>
        <p:nvSpPr>
          <p:cNvPr id="5" name="object 5"/>
          <p:cNvSpPr txBox="1"/>
          <p:nvPr/>
        </p:nvSpPr>
        <p:spPr>
          <a:xfrm>
            <a:off x="1933912" y="5943600"/>
            <a:ext cx="6766559" cy="304800"/>
          </a:xfrm>
          <a:prstGeom prst="rect">
            <a:avLst/>
          </a:prstGeom>
        </p:spPr>
        <p:txBody>
          <a:bodyPr vert="horz" wrap="square" lIns="0" tIns="0" rIns="0" bIns="0" rtlCol="0">
            <a:spAutoFit/>
          </a:bodyPr>
          <a:lstStyle/>
          <a:p>
            <a:pPr marL="12700">
              <a:lnSpc>
                <a:spcPct val="100000"/>
              </a:lnSpc>
            </a:pPr>
            <a:r>
              <a:rPr sz="1000" dirty="0">
                <a:latin typeface="Avenir-Roman"/>
                <a:cs typeface="Avenir-Roman"/>
              </a:rPr>
              <a:t>Sou</a:t>
            </a:r>
            <a:r>
              <a:rPr sz="1000" spc="-20" dirty="0">
                <a:latin typeface="Avenir-Roman"/>
                <a:cs typeface="Avenir-Roman"/>
              </a:rPr>
              <a:t>r</a:t>
            </a:r>
            <a:r>
              <a:rPr sz="1000" dirty="0">
                <a:latin typeface="Avenir-Roman"/>
                <a:cs typeface="Avenir-Roman"/>
              </a:rPr>
              <a:t>ces: CIA Act 280, (2005); DDA Act 197, (1975); HNTI</a:t>
            </a:r>
            <a:r>
              <a:rPr sz="1000" spc="-60" dirty="0">
                <a:latin typeface="Avenir-Roman"/>
                <a:cs typeface="Avenir-Roman"/>
              </a:rPr>
              <a:t>F</a:t>
            </a:r>
            <a:r>
              <a:rPr sz="1000" dirty="0">
                <a:latin typeface="Avenir-Roman"/>
                <a:cs typeface="Avenir-Roman"/>
              </a:rPr>
              <a:t>A Act 530, (2004); LD</a:t>
            </a:r>
            <a:r>
              <a:rPr sz="1000" spc="-55" dirty="0">
                <a:latin typeface="Avenir-Roman"/>
                <a:cs typeface="Avenir-Roman"/>
              </a:rPr>
              <a:t>F</a:t>
            </a:r>
            <a:r>
              <a:rPr sz="1000" dirty="0">
                <a:latin typeface="Avenir-Roman"/>
                <a:cs typeface="Avenir-Roman"/>
              </a:rPr>
              <a:t>A Act 281, (1986); NIA Act 61, (2007);</a:t>
            </a:r>
          </a:p>
          <a:p>
            <a:pPr marL="12700">
              <a:lnSpc>
                <a:spcPct val="100000"/>
              </a:lnSpc>
            </a:pPr>
            <a:r>
              <a:rPr sz="1000" dirty="0">
                <a:latin typeface="Avenir-Roman"/>
                <a:cs typeface="Avenir-Roman"/>
              </a:rPr>
              <a:t>TI</a:t>
            </a:r>
            <a:r>
              <a:rPr sz="1000" spc="-55" dirty="0">
                <a:latin typeface="Avenir-Roman"/>
                <a:cs typeface="Avenir-Roman"/>
              </a:rPr>
              <a:t>F</a:t>
            </a:r>
            <a:r>
              <a:rPr sz="1000" dirty="0">
                <a:latin typeface="Avenir-Roman"/>
                <a:cs typeface="Avenir-Roman"/>
              </a:rPr>
              <a:t>A Act 450, (1980)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3822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Uses of</a:t>
            </a:r>
            <a:r>
              <a:rPr sz="1800" b="1" spc="-5" dirty="0" smtClean="0">
                <a:solidFill>
                  <a:srgbClr val="FFFFFF"/>
                </a:solidFill>
                <a:latin typeface="Avenir Next "/>
                <a:cs typeface="Avenir Next "/>
              </a:rPr>
              <a:t> </a:t>
            </a:r>
            <a:r>
              <a:rPr lang="en-US" sz="1800" b="1" spc="-5" dirty="0" smtClean="0">
                <a:solidFill>
                  <a:srgbClr val="FFFFFF"/>
                </a:solidFill>
                <a:latin typeface="Avenir Next "/>
                <a:cs typeface="Avenir Next "/>
              </a:rPr>
              <a:t>Approved </a:t>
            </a:r>
            <a:r>
              <a:rPr sz="1800" b="1" dirty="0" smtClean="0">
                <a:solidFill>
                  <a:srgbClr val="FFFFFF"/>
                </a:solidFill>
                <a:latin typeface="Avenir Next "/>
                <a:cs typeface="Avenir Next "/>
              </a:rPr>
              <a:t>TIF </a:t>
            </a:r>
            <a:r>
              <a:rPr sz="1800" b="1" spc="-25" dirty="0">
                <a:solidFill>
                  <a:srgbClr val="FFFFFF"/>
                </a:solidFill>
                <a:latin typeface="Avenir Next "/>
                <a:cs typeface="Avenir Next "/>
              </a:rPr>
              <a:t>R</a:t>
            </a:r>
            <a:r>
              <a:rPr sz="1800" b="1" dirty="0">
                <a:solidFill>
                  <a:srgbClr val="FFFFFF"/>
                </a:solidFill>
                <a:latin typeface="Avenir Next "/>
                <a:cs typeface="Avenir Next "/>
              </a:rPr>
              <a:t>evenue</a:t>
            </a:r>
            <a:endParaRPr sz="1800" dirty="0">
              <a:latin typeface="Avenir Next "/>
              <a:cs typeface="Avenir Next "/>
            </a:endParaRPr>
          </a:p>
        </p:txBody>
      </p:sp>
      <p:sp>
        <p:nvSpPr>
          <p:cNvPr id="3" name="object 3"/>
          <p:cNvSpPr txBox="1"/>
          <p:nvPr/>
        </p:nvSpPr>
        <p:spPr>
          <a:xfrm>
            <a:off x="1938528" y="3127248"/>
            <a:ext cx="6290310" cy="1661994"/>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sz="1800" dirty="0">
                <a:latin typeface="Avenir-Roman"/>
                <a:cs typeface="Avenir-Roman"/>
              </a:rPr>
              <a:t>Public infrastructu</a:t>
            </a:r>
            <a:r>
              <a:rPr sz="1800" spc="-35" dirty="0">
                <a:latin typeface="Avenir-Roman"/>
                <a:cs typeface="Avenir-Roman"/>
              </a:rPr>
              <a:t>r</a:t>
            </a:r>
            <a:r>
              <a:rPr sz="1800" dirty="0">
                <a:latin typeface="Avenir-Roman"/>
                <a:cs typeface="Avenir-Roman"/>
              </a:rPr>
              <a:t>e and land acquisition</a:t>
            </a:r>
          </a:p>
          <a:p>
            <a:pPr marL="241300" indent="-228600">
              <a:lnSpc>
                <a:spcPct val="100000"/>
              </a:lnSpc>
              <a:spcBef>
                <a:spcPts val="1440"/>
              </a:spcBef>
              <a:buFont typeface="Avenir-Roman"/>
              <a:buChar char="•"/>
              <a:tabLst>
                <a:tab pos="241300" algn="l"/>
              </a:tabLst>
            </a:pPr>
            <a:r>
              <a:rPr sz="1800" dirty="0">
                <a:latin typeface="Avenir-Roman"/>
                <a:cs typeface="Avenir-Roman"/>
              </a:rPr>
              <a:t>Relocation, </a:t>
            </a:r>
            <a:r>
              <a:rPr sz="1800" dirty="0" smtClean="0">
                <a:latin typeface="Avenir-Roman"/>
                <a:cs typeface="Avenir-Roman"/>
              </a:rPr>
              <a:t>demolition</a:t>
            </a:r>
            <a:r>
              <a:rPr lang="en-US" sz="1800" dirty="0" smtClean="0">
                <a:latin typeface="Avenir-Roman"/>
                <a:cs typeface="Avenir-Roman"/>
              </a:rPr>
              <a:t>,</a:t>
            </a:r>
            <a:r>
              <a:rPr sz="1800" dirty="0" smtClean="0">
                <a:latin typeface="Avenir-Roman"/>
                <a:cs typeface="Avenir-Roman"/>
              </a:rPr>
              <a:t> </a:t>
            </a:r>
            <a:r>
              <a:rPr sz="1800" dirty="0">
                <a:latin typeface="Avenir-Roman"/>
                <a:cs typeface="Avenir-Roman"/>
              </a:rPr>
              <a:t>and utilities</a:t>
            </a:r>
          </a:p>
          <a:p>
            <a:pPr marL="241300" indent="-228600">
              <a:lnSpc>
                <a:spcPct val="100000"/>
              </a:lnSpc>
              <a:spcBef>
                <a:spcPts val="1440"/>
              </a:spcBef>
              <a:buFont typeface="Avenir-Roman"/>
              <a:buChar char="•"/>
              <a:tabLst>
                <a:tab pos="241300" algn="l"/>
              </a:tabLst>
            </a:pPr>
            <a:r>
              <a:rPr sz="1800" dirty="0">
                <a:latin typeface="Avenir-Roman"/>
                <a:cs typeface="Avenir-Roman"/>
              </a:rPr>
              <a:t>Debt service</a:t>
            </a:r>
          </a:p>
          <a:p>
            <a:pPr marL="241300" indent="-228600">
              <a:lnSpc>
                <a:spcPct val="100000"/>
              </a:lnSpc>
              <a:spcBef>
                <a:spcPts val="1440"/>
              </a:spcBef>
              <a:buFont typeface="Avenir-Roman"/>
              <a:buChar char="•"/>
              <a:tabLst>
                <a:tab pos="241300" algn="l"/>
              </a:tabLst>
            </a:pPr>
            <a:r>
              <a:rPr sz="1800" dirty="0">
                <a:latin typeface="Avenir-Roman"/>
                <a:cs typeface="Avenir-Roman"/>
              </a:rPr>
              <a:t>Planning costs and development di</a:t>
            </a:r>
            <a:r>
              <a:rPr sz="1800" spc="-35" dirty="0">
                <a:latin typeface="Avenir-Roman"/>
                <a:cs typeface="Avenir-Roman"/>
              </a:rPr>
              <a:t>r</a:t>
            </a:r>
            <a:r>
              <a:rPr sz="1800" dirty="0">
                <a:latin typeface="Avenir-Roman"/>
                <a:cs typeface="Avenir-Roman"/>
              </a:rPr>
              <a:t>ect </a:t>
            </a:r>
            <a:r>
              <a:rPr sz="1800" dirty="0" smtClean="0">
                <a:latin typeface="Avenir-Roman"/>
                <a:cs typeface="Avenir-Roman"/>
              </a:rPr>
              <a:t>costs</a:t>
            </a:r>
            <a:endParaRPr sz="1800" dirty="0">
              <a:latin typeface="Avenir-Roman"/>
              <a:cs typeface="Avenir-Roman"/>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3" name="object 3"/>
          <p:cNvSpPr txBox="1"/>
          <p:nvPr/>
        </p:nvSpPr>
        <p:spPr>
          <a:xfrm>
            <a:off x="444500" y="1447800"/>
            <a:ext cx="8699500" cy="276999"/>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Avenir Next "/>
                <a:cs typeface="Avenir Next "/>
              </a:rPr>
              <a:t>R</a:t>
            </a:r>
            <a:r>
              <a:rPr sz="1800" b="1" dirty="0">
                <a:solidFill>
                  <a:srgbClr val="FFFFFF"/>
                </a:solidFill>
                <a:latin typeface="Avenir Next "/>
                <a:cs typeface="Avenir Next "/>
              </a:rPr>
              <a:t>ecent Changes </a:t>
            </a:r>
            <a:r>
              <a:rPr sz="1800" b="1" spc="-25" dirty="0">
                <a:solidFill>
                  <a:srgbClr val="FFFFFF"/>
                </a:solidFill>
                <a:latin typeface="Avenir Next "/>
                <a:cs typeface="Avenir Next "/>
              </a:rPr>
              <a:t>R</a:t>
            </a:r>
            <a:r>
              <a:rPr sz="1800" b="1" dirty="0">
                <a:solidFill>
                  <a:srgbClr val="FFFFFF"/>
                </a:solidFill>
                <a:latin typeface="Avenir Next "/>
                <a:cs typeface="Avenir Next "/>
              </a:rPr>
              <a:t>ega</a:t>
            </a:r>
            <a:r>
              <a:rPr sz="1800" b="1" spc="-35" dirty="0">
                <a:solidFill>
                  <a:srgbClr val="FFFFFF"/>
                </a:solidFill>
                <a:latin typeface="Avenir Next "/>
                <a:cs typeface="Avenir Next "/>
              </a:rPr>
              <a:t>r</a:t>
            </a:r>
            <a:r>
              <a:rPr sz="1800" b="1" dirty="0">
                <a:solidFill>
                  <a:srgbClr val="FFFFFF"/>
                </a:solidFill>
                <a:latin typeface="Avenir Next "/>
                <a:cs typeface="Avenir Next "/>
              </a:rPr>
              <a:t>ding B</a:t>
            </a:r>
            <a:r>
              <a:rPr sz="1800" b="1" spc="-35" dirty="0">
                <a:solidFill>
                  <a:srgbClr val="FFFFFF"/>
                </a:solidFill>
                <a:latin typeface="Avenir Next "/>
                <a:cs typeface="Avenir Next "/>
              </a:rPr>
              <a:t>r</a:t>
            </a:r>
            <a:r>
              <a:rPr sz="1800" b="1" dirty="0">
                <a:solidFill>
                  <a:srgbClr val="FFFFFF"/>
                </a:solidFill>
                <a:latin typeface="Avenir Next "/>
                <a:cs typeface="Avenir Next "/>
              </a:rPr>
              <a:t>ownfield </a:t>
            </a:r>
            <a:r>
              <a:rPr sz="1800" b="1" spc="-25" dirty="0">
                <a:solidFill>
                  <a:srgbClr val="FFFFFF"/>
                </a:solidFill>
                <a:latin typeface="Avenir Next "/>
                <a:cs typeface="Avenir Next "/>
              </a:rPr>
              <a:t>R</a:t>
            </a:r>
            <a:r>
              <a:rPr sz="1800" b="1" dirty="0">
                <a:solidFill>
                  <a:srgbClr val="FFFFFF"/>
                </a:solidFill>
                <a:latin typeface="Avenir Next "/>
                <a:cs typeface="Avenir Next "/>
              </a:rPr>
              <a:t>edevelopment</a:t>
            </a:r>
            <a:r>
              <a:rPr sz="1800" b="1" spc="-35" dirty="0">
                <a:solidFill>
                  <a:srgbClr val="FFFFFF"/>
                </a:solidFill>
                <a:latin typeface="Avenir Next "/>
                <a:cs typeface="Avenir Next "/>
              </a:rPr>
              <a:t> </a:t>
            </a:r>
            <a:r>
              <a:rPr sz="1800" b="1" dirty="0">
                <a:solidFill>
                  <a:srgbClr val="FFFFFF"/>
                </a:solidFill>
                <a:latin typeface="Avenir Next "/>
                <a:cs typeface="Avenir Next "/>
              </a:rPr>
              <a:t>Authorities</a:t>
            </a:r>
            <a:endParaRPr sz="1800" dirty="0">
              <a:latin typeface="Avenir Next "/>
              <a:cs typeface="Avenir Next "/>
            </a:endParaRPr>
          </a:p>
        </p:txBody>
      </p:sp>
      <p:sp>
        <p:nvSpPr>
          <p:cNvPr id="4" name="object 4"/>
          <p:cNvSpPr txBox="1"/>
          <p:nvPr/>
        </p:nvSpPr>
        <p:spPr>
          <a:xfrm>
            <a:off x="1499616" y="2359152"/>
            <a:ext cx="6363335" cy="2575064"/>
          </a:xfrm>
          <a:prstGeom prst="rect">
            <a:avLst/>
          </a:prstGeom>
        </p:spPr>
        <p:txBody>
          <a:bodyPr vert="horz" wrap="square" lIns="0" tIns="0" rIns="0" bIns="0" rtlCol="0">
            <a:spAutoFit/>
          </a:bodyPr>
          <a:lstStyle/>
          <a:p>
            <a:pPr marL="12700">
              <a:lnSpc>
                <a:spcPct val="100000"/>
              </a:lnSpc>
              <a:spcBef>
                <a:spcPts val="1080"/>
              </a:spcBef>
              <a:tabLst>
                <a:tab pos="241300" algn="l"/>
              </a:tabLst>
            </a:pPr>
            <a:r>
              <a:rPr lang="en-US" sz="1800" dirty="0" smtClean="0">
                <a:latin typeface="Avenir-Roman"/>
                <a:cs typeface="Avenir-Roman"/>
              </a:rPr>
              <a:t>As of April 2014, </a:t>
            </a:r>
            <a:r>
              <a:rPr lang="en-US" dirty="0" smtClean="0">
                <a:latin typeface="Avenir-Roman"/>
                <a:cs typeface="Avenir-Roman"/>
              </a:rPr>
              <a:t>n</a:t>
            </a:r>
            <a:r>
              <a:rPr sz="1800" dirty="0" smtClean="0">
                <a:latin typeface="Avenir-Roman"/>
                <a:cs typeface="Avenir-Roman"/>
              </a:rPr>
              <a:t>ew </a:t>
            </a:r>
            <a:r>
              <a:rPr sz="1800" spc="-35" dirty="0">
                <a:latin typeface="Avenir-Roman"/>
                <a:cs typeface="Avenir-Roman"/>
              </a:rPr>
              <a:t>r</a:t>
            </a:r>
            <a:r>
              <a:rPr sz="1800" dirty="0">
                <a:latin typeface="Avenir-Roman"/>
                <a:cs typeface="Avenir-Roman"/>
              </a:rPr>
              <a:t>ole of Michigan Economic Development </a:t>
            </a:r>
            <a:r>
              <a:rPr sz="1800" dirty="0" smtClean="0">
                <a:latin typeface="Avenir-Roman"/>
                <a:cs typeface="Avenir-Roman"/>
              </a:rPr>
              <a:t>Corporation</a:t>
            </a:r>
            <a:r>
              <a:rPr lang="en-US" sz="1800" dirty="0" smtClean="0">
                <a:latin typeface="Avenir-Roman"/>
                <a:cs typeface="Avenir-Roman"/>
              </a:rPr>
              <a:t> (MEDC)</a:t>
            </a:r>
            <a:r>
              <a:rPr sz="1800" dirty="0" smtClean="0">
                <a:latin typeface="Avenir-Roman"/>
                <a:cs typeface="Avenir-Roman"/>
              </a:rPr>
              <a:t>:</a:t>
            </a:r>
            <a:endParaRPr sz="1800" dirty="0">
              <a:latin typeface="Avenir-Roman"/>
              <a:cs typeface="Avenir-Roman"/>
            </a:endParaRPr>
          </a:p>
          <a:p>
            <a:pPr marL="698500" lvl="1" indent="-228600">
              <a:lnSpc>
                <a:spcPct val="100000"/>
              </a:lnSpc>
              <a:spcBef>
                <a:spcPts val="1440"/>
              </a:spcBef>
              <a:buFont typeface="Avenir-Roman"/>
              <a:buChar char="•"/>
              <a:tabLst>
                <a:tab pos="698500" algn="l"/>
              </a:tabLst>
            </a:pPr>
            <a:r>
              <a:rPr lang="en-US" sz="1800" dirty="0" smtClean="0">
                <a:latin typeface="Avenir-Roman"/>
                <a:cs typeface="Avenir-Roman"/>
              </a:rPr>
              <a:t>Instead of the Michigan Department of Treasury, it is now </a:t>
            </a:r>
            <a:r>
              <a:rPr lang="en-US" dirty="0">
                <a:latin typeface="Avenir-Roman"/>
                <a:cs typeface="Avenir-Roman"/>
              </a:rPr>
              <a:t>r</a:t>
            </a:r>
            <a:r>
              <a:rPr sz="1800" dirty="0" smtClean="0">
                <a:latin typeface="Avenir-Roman"/>
                <a:cs typeface="Avenir-Roman"/>
              </a:rPr>
              <a:t>esponsible </a:t>
            </a:r>
            <a:r>
              <a:rPr sz="1800" dirty="0">
                <a:latin typeface="Avenir-Roman"/>
                <a:cs typeface="Avenir-Roman"/>
              </a:rPr>
              <a:t>for collecting tax </a:t>
            </a:r>
            <a:r>
              <a:rPr sz="1800" dirty="0" smtClean="0">
                <a:latin typeface="Avenir-Roman"/>
                <a:cs typeface="Avenir-Roman"/>
              </a:rPr>
              <a:t>information</a:t>
            </a:r>
            <a:r>
              <a:rPr lang="en-US" sz="1800" dirty="0" smtClean="0">
                <a:latin typeface="Avenir-Roman"/>
                <a:cs typeface="Avenir-Roman"/>
              </a:rPr>
              <a:t> for Brownfield Redevelopment Authorities </a:t>
            </a:r>
          </a:p>
          <a:p>
            <a:pPr marL="698500" lvl="1" indent="-228600">
              <a:lnSpc>
                <a:spcPct val="100000"/>
              </a:lnSpc>
              <a:spcBef>
                <a:spcPts val="1440"/>
              </a:spcBef>
              <a:buFont typeface="Avenir-Roman"/>
              <a:buChar char="•"/>
              <a:tabLst>
                <a:tab pos="698500" algn="l"/>
              </a:tabLst>
            </a:pPr>
            <a:r>
              <a:rPr lang="en-US" sz="1800" dirty="0" smtClean="0">
                <a:latin typeface="Avenir-Roman"/>
                <a:cs typeface="Avenir-Roman"/>
              </a:rPr>
              <a:t>MEDC recently launched an online portal to streamline this process and will not be accepting the AR in paper format. </a:t>
            </a: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049482"/>
            <a:ext cx="7959725" cy="3970318"/>
          </a:xfrm>
          <a:prstGeom prst="rect">
            <a:avLst/>
          </a:prstGeom>
        </p:spPr>
        <p:txBody>
          <a:bodyPr vert="horz" wrap="square" lIns="0" tIns="0" rIns="0" bIns="0" rtlCol="0">
            <a:spAutoFit/>
          </a:bodyPr>
          <a:lstStyle/>
          <a:p>
            <a:pPr marL="1871980" indent="-228600">
              <a:lnSpc>
                <a:spcPct val="100000"/>
              </a:lnSpc>
              <a:spcBef>
                <a:spcPts val="1510"/>
              </a:spcBef>
              <a:buFont typeface="Avenir-Roman"/>
              <a:buChar char="•"/>
              <a:tabLst>
                <a:tab pos="1871980" algn="l"/>
              </a:tabLst>
            </a:pPr>
            <a:r>
              <a:rPr sz="1800" dirty="0" smtClean="0">
                <a:latin typeface="Avenir-Roman"/>
                <a:cs typeface="Avenir-Roman"/>
              </a:rPr>
              <a:t>Municipal </a:t>
            </a:r>
            <a:r>
              <a:rPr sz="1800" dirty="0">
                <a:latin typeface="Avenir-Roman"/>
                <a:cs typeface="Avenir-Roman"/>
              </a:rPr>
              <a:t>and county t</a:t>
            </a:r>
            <a:r>
              <a:rPr sz="1800" spc="-35" dirty="0">
                <a:latin typeface="Avenir-Roman"/>
                <a:cs typeface="Avenir-Roman"/>
              </a:rPr>
              <a:t>r</a:t>
            </a:r>
            <a:r>
              <a:rPr sz="1800" dirty="0">
                <a:latin typeface="Avenir-Roman"/>
                <a:cs typeface="Avenir-Roman"/>
              </a:rPr>
              <a:t>easu</a:t>
            </a:r>
            <a:r>
              <a:rPr sz="1800" spc="-35" dirty="0">
                <a:latin typeface="Avenir-Roman"/>
                <a:cs typeface="Avenir-Roman"/>
              </a:rPr>
              <a:t>r</a:t>
            </a:r>
            <a:r>
              <a:rPr sz="1800" dirty="0">
                <a:latin typeface="Avenir-Roman"/>
                <a:cs typeface="Avenir-Roman"/>
              </a:rPr>
              <a:t>er send inc</a:t>
            </a:r>
            <a:r>
              <a:rPr sz="1800" spc="-35" dirty="0">
                <a:latin typeface="Avenir-Roman"/>
                <a:cs typeface="Avenir-Roman"/>
              </a:rPr>
              <a:t>r</a:t>
            </a:r>
            <a:r>
              <a:rPr sz="1800" dirty="0">
                <a:latin typeface="Avenir-Roman"/>
                <a:cs typeface="Avenir-Roman"/>
              </a:rPr>
              <a:t>ement to authority</a:t>
            </a:r>
          </a:p>
          <a:p>
            <a:pPr marL="1871980" indent="-228600">
              <a:lnSpc>
                <a:spcPct val="100000"/>
              </a:lnSpc>
              <a:spcBef>
                <a:spcPts val="1440"/>
              </a:spcBef>
              <a:buFont typeface="Avenir-Roman"/>
              <a:buChar char="•"/>
              <a:tabLst>
                <a:tab pos="1871980" algn="l"/>
              </a:tabLst>
            </a:pPr>
            <a:r>
              <a:rPr sz="1800" dirty="0">
                <a:latin typeface="Avenir-Roman"/>
                <a:cs typeface="Avenir-Roman"/>
              </a:rPr>
              <a:t>Authority uses inc</a:t>
            </a:r>
            <a:r>
              <a:rPr sz="1800" spc="-35" dirty="0">
                <a:latin typeface="Avenir-Roman"/>
                <a:cs typeface="Avenir-Roman"/>
              </a:rPr>
              <a:t>r</a:t>
            </a:r>
            <a:r>
              <a:rPr sz="1800" dirty="0">
                <a:latin typeface="Avenir-Roman"/>
                <a:cs typeface="Avenir-Roman"/>
              </a:rPr>
              <a:t>ement to:</a:t>
            </a:r>
          </a:p>
          <a:p>
            <a:pPr marL="2329180" lvl="1" indent="-228600">
              <a:lnSpc>
                <a:spcPct val="100000"/>
              </a:lnSpc>
              <a:spcBef>
                <a:spcPts val="1440"/>
              </a:spcBef>
              <a:buFont typeface="Avenir-Roman"/>
              <a:buChar char="•"/>
              <a:tabLst>
                <a:tab pos="2329180" algn="l"/>
              </a:tabLst>
            </a:pPr>
            <a:r>
              <a:rPr sz="1800" dirty="0">
                <a:latin typeface="Avenir-Roman"/>
                <a:cs typeface="Avenir-Roman"/>
              </a:rPr>
              <a:t>Make payments on general </a:t>
            </a:r>
            <a:r>
              <a:rPr sz="1800" spc="-35" dirty="0">
                <a:latin typeface="Avenir-Roman"/>
                <a:cs typeface="Avenir-Roman"/>
              </a:rPr>
              <a:t>r</a:t>
            </a:r>
            <a:r>
              <a:rPr sz="1800" dirty="0">
                <a:latin typeface="Avenir-Roman"/>
                <a:cs typeface="Avenir-Roman"/>
              </a:rPr>
              <a:t>evenue </a:t>
            </a:r>
            <a:r>
              <a:rPr sz="1800" dirty="0" smtClean="0">
                <a:latin typeface="Avenir-Roman"/>
                <a:cs typeface="Avenir-Roman"/>
              </a:rPr>
              <a:t>bond</a:t>
            </a:r>
            <a:r>
              <a:rPr lang="en-US" sz="1800" dirty="0" smtClean="0">
                <a:latin typeface="Avenir-Roman"/>
                <a:cs typeface="Avenir-Roman"/>
              </a:rPr>
              <a:t> </a:t>
            </a:r>
            <a:r>
              <a:rPr lang="en-US" sz="1800" i="1" dirty="0" smtClean="0">
                <a:latin typeface="Avenir-Roman"/>
                <a:cs typeface="Avenir-Roman"/>
              </a:rPr>
              <a:t>or</a:t>
            </a:r>
            <a:endParaRPr sz="1800" dirty="0">
              <a:latin typeface="Avenir-Roman"/>
              <a:cs typeface="Avenir-Roman"/>
            </a:endParaRPr>
          </a:p>
          <a:p>
            <a:pPr marL="2329180" lvl="1" indent="-228600">
              <a:lnSpc>
                <a:spcPct val="100000"/>
              </a:lnSpc>
              <a:spcBef>
                <a:spcPts val="1440"/>
              </a:spcBef>
              <a:buFont typeface="Avenir-Roman"/>
              <a:buChar char="•"/>
              <a:tabLst>
                <a:tab pos="2329180" algn="l"/>
              </a:tabLst>
            </a:pPr>
            <a:r>
              <a:rPr sz="1800" dirty="0">
                <a:latin typeface="Avenir-Roman"/>
                <a:cs typeface="Avenir-Roman"/>
              </a:rPr>
              <a:t>Reimburse general obligation bond </a:t>
            </a:r>
            <a:r>
              <a:rPr sz="1800" dirty="0" smtClean="0">
                <a:latin typeface="Avenir-Roman"/>
                <a:cs typeface="Avenir-Roman"/>
              </a:rPr>
              <a:t>payments</a:t>
            </a:r>
            <a:r>
              <a:rPr lang="en-US" sz="1800" dirty="0" smtClean="0">
                <a:latin typeface="Avenir-Roman"/>
                <a:cs typeface="Avenir-Roman"/>
              </a:rPr>
              <a:t> </a:t>
            </a:r>
            <a:r>
              <a:rPr lang="en-US" sz="1800" i="1" dirty="0" smtClean="0">
                <a:latin typeface="Avenir-Roman"/>
                <a:cs typeface="Avenir-Roman"/>
              </a:rPr>
              <a:t>or </a:t>
            </a:r>
            <a:endParaRPr sz="1800" dirty="0">
              <a:latin typeface="Avenir-Roman"/>
              <a:cs typeface="Avenir-Roman"/>
            </a:endParaRPr>
          </a:p>
          <a:p>
            <a:pPr marL="2329180" lvl="1" indent="-228600">
              <a:lnSpc>
                <a:spcPct val="100000"/>
              </a:lnSpc>
              <a:spcBef>
                <a:spcPts val="1440"/>
              </a:spcBef>
              <a:buFont typeface="Avenir-Roman"/>
              <a:buChar char="•"/>
              <a:tabLst>
                <a:tab pos="2329180" algn="l"/>
              </a:tabLst>
            </a:pPr>
            <a:r>
              <a:rPr sz="1800" dirty="0">
                <a:latin typeface="Avenir-Roman"/>
                <a:cs typeface="Avenir-Roman"/>
              </a:rPr>
              <a:t>Fund a pay-as-you-go bond</a:t>
            </a:r>
          </a:p>
          <a:p>
            <a:pPr marL="1871980" indent="-228600">
              <a:lnSpc>
                <a:spcPct val="100000"/>
              </a:lnSpc>
              <a:spcBef>
                <a:spcPts val="1440"/>
              </a:spcBef>
              <a:buFont typeface="Avenir-Roman"/>
              <a:buChar char="•"/>
              <a:tabLst>
                <a:tab pos="1871980" algn="l"/>
              </a:tabLst>
            </a:pPr>
            <a:r>
              <a:rPr sz="1800" dirty="0">
                <a:latin typeface="Avenir-Roman"/>
                <a:cs typeface="Avenir-Roman"/>
              </a:rPr>
              <a:t>Authority </a:t>
            </a:r>
            <a:r>
              <a:rPr sz="1800" spc="-10" dirty="0">
                <a:latin typeface="Avenir-Roman"/>
                <a:cs typeface="Avenir-Roman"/>
              </a:rPr>
              <a:t>finances</a:t>
            </a:r>
            <a:r>
              <a:rPr sz="1800" dirty="0">
                <a:latin typeface="Avenir-Roman"/>
                <a:cs typeface="Avenir-Roman"/>
              </a:rPr>
              <a:t> development p</a:t>
            </a:r>
            <a:r>
              <a:rPr sz="1800" spc="-35" dirty="0">
                <a:latin typeface="Avenir-Roman"/>
                <a:cs typeface="Avenir-Roman"/>
              </a:rPr>
              <a:t>r</a:t>
            </a:r>
            <a:r>
              <a:rPr sz="1800" dirty="0">
                <a:latin typeface="Avenir-Roman"/>
                <a:cs typeface="Avenir-Roman"/>
              </a:rPr>
              <a:t>oject th</a:t>
            </a:r>
            <a:r>
              <a:rPr sz="1800" spc="-35" dirty="0">
                <a:latin typeface="Avenir-Roman"/>
                <a:cs typeface="Avenir-Roman"/>
              </a:rPr>
              <a:t>r</a:t>
            </a:r>
            <a:r>
              <a:rPr sz="1800" dirty="0">
                <a:latin typeface="Avenir-Roman"/>
                <a:cs typeface="Avenir-Roman"/>
              </a:rPr>
              <a:t>ough:</a:t>
            </a:r>
          </a:p>
          <a:p>
            <a:pPr marL="2329180" lvl="1" indent="-228600">
              <a:lnSpc>
                <a:spcPct val="100000"/>
              </a:lnSpc>
              <a:spcBef>
                <a:spcPts val="1440"/>
              </a:spcBef>
              <a:buFont typeface="Avenir-Roman"/>
              <a:buChar char="•"/>
              <a:tabLst>
                <a:tab pos="2329180" algn="l"/>
              </a:tabLst>
            </a:pPr>
            <a:r>
              <a:rPr sz="1800" dirty="0">
                <a:latin typeface="Avenir-Roman"/>
                <a:cs typeface="Avenir-Roman"/>
              </a:rPr>
              <a:t>General obligation </a:t>
            </a:r>
            <a:r>
              <a:rPr sz="1800" dirty="0" smtClean="0">
                <a:latin typeface="Avenir-Roman"/>
                <a:cs typeface="Avenir-Roman"/>
              </a:rPr>
              <a:t>bonds</a:t>
            </a:r>
            <a:r>
              <a:rPr lang="en-US" sz="1800" dirty="0" smtClean="0">
                <a:latin typeface="Avenir-Roman"/>
                <a:cs typeface="Avenir-Roman"/>
              </a:rPr>
              <a:t> </a:t>
            </a:r>
            <a:r>
              <a:rPr lang="en-US" sz="1800" i="1" dirty="0" smtClean="0">
                <a:latin typeface="Avenir-Roman"/>
                <a:cs typeface="Avenir-Roman"/>
              </a:rPr>
              <a:t>or</a:t>
            </a:r>
            <a:endParaRPr sz="1800" dirty="0">
              <a:latin typeface="Avenir-Roman"/>
              <a:cs typeface="Avenir-Roman"/>
            </a:endParaRPr>
          </a:p>
          <a:p>
            <a:pPr marL="2329180" lvl="1" indent="-228600">
              <a:lnSpc>
                <a:spcPct val="100000"/>
              </a:lnSpc>
              <a:spcBef>
                <a:spcPts val="1440"/>
              </a:spcBef>
              <a:buFont typeface="Avenir-Roman"/>
              <a:buChar char="•"/>
              <a:tabLst>
                <a:tab pos="2329180" algn="l"/>
              </a:tabLst>
            </a:pPr>
            <a:r>
              <a:rPr sz="1800" dirty="0">
                <a:latin typeface="Avenir-Roman"/>
                <a:cs typeface="Avenir-Roman"/>
              </a:rPr>
              <a:t>Pay-as</a:t>
            </a:r>
            <a:r>
              <a:rPr sz="1800" dirty="0" smtClean="0">
                <a:latin typeface="Avenir-Roman"/>
                <a:cs typeface="Avenir-Roman"/>
              </a:rPr>
              <a:t>-</a:t>
            </a:r>
            <a:r>
              <a:rPr lang="en-US" sz="1800" dirty="0" smtClean="0">
                <a:latin typeface="Avenir-Roman"/>
                <a:cs typeface="Avenir-Roman"/>
              </a:rPr>
              <a:t>you-</a:t>
            </a:r>
            <a:r>
              <a:rPr sz="1800" dirty="0" smtClean="0">
                <a:latin typeface="Avenir-Roman"/>
                <a:cs typeface="Avenir-Roman"/>
              </a:rPr>
              <a:t>go </a:t>
            </a:r>
            <a:r>
              <a:rPr sz="1800" dirty="0">
                <a:latin typeface="Avenir-Roman"/>
                <a:cs typeface="Avenir-Roman"/>
              </a:rPr>
              <a:t>bonds (</a:t>
            </a:r>
            <a:r>
              <a:rPr sz="1800" spc="-35" dirty="0">
                <a:latin typeface="Avenir-Roman"/>
                <a:cs typeface="Avenir-Roman"/>
              </a:rPr>
              <a:t>r</a:t>
            </a:r>
            <a:r>
              <a:rPr sz="1800" dirty="0">
                <a:latin typeface="Avenir-Roman"/>
                <a:cs typeface="Avenir-Roman"/>
              </a:rPr>
              <a:t>evenue bonds</a:t>
            </a:r>
            <a:r>
              <a:rPr sz="1800" dirty="0" smtClean="0">
                <a:latin typeface="Avenir-Roman"/>
                <a:cs typeface="Avenir-Roman"/>
              </a:rPr>
              <a:t>)</a:t>
            </a:r>
            <a:r>
              <a:rPr lang="en-US" sz="1800" dirty="0" smtClean="0">
                <a:latin typeface="Avenir-Roman"/>
                <a:cs typeface="Avenir-Roman"/>
              </a:rPr>
              <a:t> </a:t>
            </a:r>
            <a:r>
              <a:rPr lang="en-US" sz="1800" i="1" dirty="0" smtClean="0">
                <a:latin typeface="Avenir-Roman"/>
                <a:cs typeface="Avenir-Roman"/>
              </a:rPr>
              <a:t>or </a:t>
            </a:r>
            <a:endParaRPr sz="1800" dirty="0">
              <a:latin typeface="Avenir-Roman"/>
              <a:cs typeface="Avenir-Roman"/>
            </a:endParaRPr>
          </a:p>
          <a:p>
            <a:pPr marL="2329180" lvl="1" indent="-228600">
              <a:lnSpc>
                <a:spcPct val="100000"/>
              </a:lnSpc>
              <a:spcBef>
                <a:spcPts val="1440"/>
              </a:spcBef>
              <a:buFont typeface="Avenir-Roman"/>
              <a:buChar char="•"/>
              <a:tabLst>
                <a:tab pos="2329180" algn="l"/>
              </a:tabLst>
            </a:pPr>
            <a:r>
              <a:rPr sz="1800" dirty="0">
                <a:latin typeface="Avenir-Roman"/>
                <a:cs typeface="Avenir-Roman"/>
              </a:rPr>
              <a:t>Capital </a:t>
            </a:r>
            <a:r>
              <a:rPr sz="1800" spc="-35" dirty="0">
                <a:latin typeface="Avenir-Roman"/>
                <a:cs typeface="Avenir-Roman"/>
              </a:rPr>
              <a:t>r</a:t>
            </a:r>
            <a:r>
              <a:rPr sz="1800" dirty="0">
                <a:latin typeface="Avenir-Roman"/>
                <a:cs typeface="Avenir-Roman"/>
              </a:rPr>
              <a:t>eserve (Michigan Legislatu</a:t>
            </a:r>
            <a:r>
              <a:rPr sz="1800" spc="-35" dirty="0">
                <a:latin typeface="Avenir-Roman"/>
                <a:cs typeface="Avenir-Roman"/>
              </a:rPr>
              <a:t>r</a:t>
            </a:r>
            <a:r>
              <a:rPr sz="1800" dirty="0">
                <a:latin typeface="Avenir-Roman"/>
                <a:cs typeface="Avenir-Roman"/>
              </a:rPr>
              <a:t>e 1975)</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Districts in Michigan</a:t>
            </a:r>
          </a:p>
        </p:txBody>
      </p:sp>
      <p:sp>
        <p:nvSpPr>
          <p:cNvPr id="4" name="object 3"/>
          <p:cNvSpPr txBox="1"/>
          <p:nvPr/>
        </p:nvSpPr>
        <p:spPr>
          <a:xfrm>
            <a:off x="444500" y="1447800"/>
            <a:ext cx="7861300" cy="276999"/>
          </a:xfrm>
          <a:prstGeom prst="rect">
            <a:avLst/>
          </a:prstGeom>
        </p:spPr>
        <p:txBody>
          <a:bodyPr vert="horz" wrap="square" lIns="0" tIns="0" rIns="0" bIns="0" rtlCol="0">
            <a:spAutoFit/>
          </a:bodyPr>
          <a:lstStyle/>
          <a:p>
            <a:pPr marL="12700">
              <a:lnSpc>
                <a:spcPct val="100000"/>
              </a:lnSpc>
            </a:pPr>
            <a:r>
              <a:rPr lang="en-US" b="1" spc="-25" dirty="0" smtClean="0">
                <a:solidFill>
                  <a:srgbClr val="FFFFFF"/>
                </a:solidFill>
                <a:latin typeface="Avenir Next "/>
                <a:cs typeface="Avenir Next "/>
              </a:rPr>
              <a:t>An Example of Financing Development Plans: DDAs</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3276600"/>
            <a:ext cx="4889500" cy="276999"/>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Avenir Next "/>
                <a:cs typeface="Avenir Next "/>
              </a:rPr>
              <a:t>R</a:t>
            </a:r>
            <a:r>
              <a:rPr sz="1800" b="1" dirty="0">
                <a:solidFill>
                  <a:srgbClr val="FFFFFF"/>
                </a:solidFill>
                <a:latin typeface="Avenir Next "/>
                <a:cs typeface="Avenir Next "/>
              </a:rPr>
              <a:t>es</a:t>
            </a:r>
            <a:r>
              <a:rPr sz="1800" b="1" spc="-15" dirty="0">
                <a:solidFill>
                  <a:srgbClr val="FFFFFF"/>
                </a:solidFill>
                <a:latin typeface="Avenir Next "/>
                <a:cs typeface="Avenir Next "/>
              </a:rPr>
              <a:t>e</a:t>
            </a:r>
            <a:r>
              <a:rPr sz="1800" b="1" dirty="0">
                <a:solidFill>
                  <a:srgbClr val="FFFFFF"/>
                </a:solidFill>
                <a:latin typeface="Avenir Next "/>
                <a:cs typeface="Avenir Next "/>
              </a:rPr>
              <a:t>a</a:t>
            </a:r>
            <a:r>
              <a:rPr sz="1800" b="1" spc="-35" dirty="0">
                <a:solidFill>
                  <a:srgbClr val="FFFFFF"/>
                </a:solidFill>
                <a:latin typeface="Avenir Next "/>
                <a:cs typeface="Avenir Next "/>
              </a:rPr>
              <a:t>r</a:t>
            </a:r>
            <a:r>
              <a:rPr sz="1800" b="1" dirty="0">
                <a:solidFill>
                  <a:srgbClr val="FFFFFF"/>
                </a:solidFill>
                <a:latin typeface="Avenir Next "/>
                <a:cs typeface="Avenir Next "/>
              </a:rPr>
              <a:t>ch Obstacles and Sou</a:t>
            </a:r>
            <a:r>
              <a:rPr sz="1800" b="1" spc="-35" dirty="0">
                <a:solidFill>
                  <a:srgbClr val="FFFFFF"/>
                </a:solidFill>
                <a:latin typeface="Avenir Next "/>
                <a:cs typeface="Avenir Next "/>
              </a:rPr>
              <a:t>r</a:t>
            </a:r>
            <a:r>
              <a:rPr sz="1800" b="1" dirty="0">
                <a:solidFill>
                  <a:srgbClr val="FFFFFF"/>
                </a:solidFill>
                <a:latin typeface="Avenir Next "/>
                <a:cs typeface="Avenir Next "/>
              </a:rPr>
              <a:t>ces</a:t>
            </a:r>
            <a:endParaRPr sz="1800" dirty="0">
              <a:latin typeface="Avenir Next "/>
              <a:cs typeface="Avenir Next "/>
            </a:endParaRPr>
          </a:p>
        </p:txBody>
      </p:sp>
      <p:sp>
        <p:nvSpPr>
          <p:cNvPr id="5" name="object 5"/>
          <p:cNvSpPr txBox="1"/>
          <p:nvPr/>
        </p:nvSpPr>
        <p:spPr>
          <a:xfrm>
            <a:off x="444500" y="2659766"/>
            <a:ext cx="8547100" cy="369332"/>
          </a:xfrm>
          <a:prstGeom prst="rect">
            <a:avLst/>
          </a:prstGeom>
        </p:spPr>
        <p:txBody>
          <a:bodyPr vert="horz" wrap="square" lIns="0" tIns="0" rIns="0" bIns="0" rtlCol="0">
            <a:spAutoFit/>
          </a:bodyPr>
          <a:lstStyle/>
          <a:p>
            <a:pPr marL="12700">
              <a:lnSpc>
                <a:spcPct val="100000"/>
              </a:lnSpc>
            </a:pPr>
            <a:r>
              <a:rPr sz="2400" b="1" spc="-45" dirty="0">
                <a:solidFill>
                  <a:srgbClr val="FFFFFF"/>
                </a:solidFill>
                <a:latin typeface="Avenir Next "/>
                <a:cs typeface="Avenir Next "/>
              </a:rPr>
              <a:t>T</a:t>
            </a:r>
            <a:r>
              <a:rPr sz="2400" b="1" dirty="0">
                <a:solidFill>
                  <a:srgbClr val="FFFFFF"/>
                </a:solidFill>
                <a:latin typeface="Avenir Next "/>
                <a:cs typeface="Avenir Next "/>
              </a:rPr>
              <a:t>he </a:t>
            </a:r>
            <a:r>
              <a:rPr sz="2400" b="1" spc="-30" dirty="0">
                <a:solidFill>
                  <a:srgbClr val="FFFFFF"/>
                </a:solidFill>
                <a:latin typeface="Avenir Next "/>
                <a:cs typeface="Avenir Next "/>
              </a:rPr>
              <a:t>R</a:t>
            </a:r>
            <a:r>
              <a:rPr sz="2400" b="1" spc="-15" dirty="0">
                <a:solidFill>
                  <a:srgbClr val="FFFFFF"/>
                </a:solidFill>
                <a:latin typeface="Avenir Next "/>
                <a:cs typeface="Avenir Next "/>
              </a:rPr>
              <a:t>e</a:t>
            </a:r>
            <a:r>
              <a:rPr sz="2400" b="1" dirty="0">
                <a:solidFill>
                  <a:srgbClr val="FFFFFF"/>
                </a:solidFill>
                <a:latin typeface="Avenir Next "/>
                <a:cs typeface="Avenir Next "/>
              </a:rPr>
              <a:t>ality:</a:t>
            </a:r>
            <a:r>
              <a:rPr sz="2400" b="1" spc="-60" dirty="0">
                <a:solidFill>
                  <a:srgbClr val="FFFFFF"/>
                </a:solidFill>
                <a:latin typeface="Avenir Next "/>
                <a:cs typeface="Avenir Next "/>
              </a:rPr>
              <a:t> </a:t>
            </a:r>
            <a:r>
              <a:rPr sz="2400" b="1" dirty="0">
                <a:solidFill>
                  <a:srgbClr val="FFFFFF"/>
                </a:solidFill>
                <a:latin typeface="Avenir Next "/>
                <a:cs typeface="Avenir Next "/>
              </a:rPr>
              <a:t>TIF </a:t>
            </a:r>
            <a:r>
              <a:rPr sz="2400" b="1" spc="-30" dirty="0">
                <a:solidFill>
                  <a:srgbClr val="FFFFFF"/>
                </a:solidFill>
                <a:latin typeface="Avenir Next "/>
                <a:cs typeface="Avenir Next "/>
              </a:rPr>
              <a:t>R</a:t>
            </a:r>
            <a:r>
              <a:rPr sz="2400" b="1" dirty="0">
                <a:solidFill>
                  <a:srgbClr val="FFFFFF"/>
                </a:solidFill>
                <a:latin typeface="Avenir Next "/>
                <a:cs typeface="Avenir Next "/>
              </a:rPr>
              <a:t>epo</a:t>
            </a:r>
            <a:r>
              <a:rPr sz="2400" b="1" spc="-30" dirty="0">
                <a:solidFill>
                  <a:srgbClr val="FFFFFF"/>
                </a:solidFill>
                <a:latin typeface="Avenir Next "/>
                <a:cs typeface="Avenir Next "/>
              </a:rPr>
              <a:t>r</a:t>
            </a:r>
            <a:r>
              <a:rPr sz="2400" b="1" dirty="0">
                <a:solidFill>
                  <a:srgbClr val="FFFFFF"/>
                </a:solidFill>
                <a:latin typeface="Avenir Next "/>
                <a:cs typeface="Avenir Next "/>
              </a:rPr>
              <a:t>ting and</a:t>
            </a:r>
            <a:r>
              <a:rPr sz="2400" b="1" spc="-60" dirty="0">
                <a:solidFill>
                  <a:srgbClr val="FFFFFF"/>
                </a:solidFill>
                <a:latin typeface="Avenir Next "/>
                <a:cs typeface="Avenir Next "/>
              </a:rPr>
              <a:t> </a:t>
            </a:r>
            <a:r>
              <a:rPr sz="2400" b="1" spc="-220" dirty="0">
                <a:solidFill>
                  <a:srgbClr val="FFFFFF"/>
                </a:solidFill>
                <a:latin typeface="Avenir Next "/>
                <a:cs typeface="Avenir Next "/>
              </a:rPr>
              <a:t>T</a:t>
            </a:r>
            <a:r>
              <a:rPr sz="2400" b="1" spc="-35" dirty="0">
                <a:solidFill>
                  <a:srgbClr val="FFFFFF"/>
                </a:solidFill>
                <a:latin typeface="Avenir Next "/>
                <a:cs typeface="Avenir Next "/>
              </a:rPr>
              <a:t>r</a:t>
            </a:r>
            <a:r>
              <a:rPr sz="2400" b="1" dirty="0">
                <a:solidFill>
                  <a:srgbClr val="FFFFFF"/>
                </a:solidFill>
                <a:latin typeface="Avenir Next "/>
                <a:cs typeface="Avenir Next "/>
              </a:rPr>
              <a:t>anspa</a:t>
            </a:r>
            <a:r>
              <a:rPr sz="2400" b="1" spc="-45" dirty="0">
                <a:solidFill>
                  <a:srgbClr val="FFFFFF"/>
                </a:solidFill>
                <a:latin typeface="Avenir Next "/>
                <a:cs typeface="Avenir Next "/>
              </a:rPr>
              <a:t>r</a:t>
            </a:r>
            <a:r>
              <a:rPr sz="2400" b="1" dirty="0">
                <a:solidFill>
                  <a:srgbClr val="FFFFFF"/>
                </a:solidFill>
                <a:latin typeface="Avenir Next "/>
                <a:cs typeface="Avenir Next "/>
              </a:rPr>
              <a:t>ency </a:t>
            </a:r>
            <a:r>
              <a:rPr sz="2400" b="1" dirty="0" smtClean="0">
                <a:solidFill>
                  <a:srgbClr val="FFFFFF"/>
                </a:solidFill>
                <a:latin typeface="Avenir Next "/>
                <a:cs typeface="Avenir Next "/>
              </a:rPr>
              <a:t>i</a:t>
            </a:r>
            <a:r>
              <a:rPr lang="en-US" sz="2400" b="1" dirty="0" smtClean="0">
                <a:solidFill>
                  <a:srgbClr val="FFFFFF"/>
                </a:solidFill>
                <a:latin typeface="Avenir Next "/>
                <a:cs typeface="Avenir Next "/>
              </a:rPr>
              <a:t>n Michigan</a:t>
            </a:r>
            <a:endParaRPr sz="2400" dirty="0">
              <a:latin typeface="Avenir Next "/>
              <a:cs typeface="Avenir Next "/>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a:t>
            </a:r>
            <a:r>
              <a:rPr spc="-30" dirty="0"/>
              <a:t>R</a:t>
            </a:r>
            <a:r>
              <a:rPr spc="-15" dirty="0"/>
              <a:t>e</a:t>
            </a:r>
            <a:r>
              <a:rPr dirty="0"/>
              <a:t>ality:</a:t>
            </a:r>
            <a:r>
              <a:rPr spc="-60" dirty="0"/>
              <a:t> </a:t>
            </a:r>
            <a:r>
              <a:rPr dirty="0"/>
              <a:t>TIF </a:t>
            </a:r>
            <a:r>
              <a:rPr spc="-30" dirty="0"/>
              <a:t>R</a:t>
            </a:r>
            <a:r>
              <a:rPr dirty="0"/>
              <a:t>epo</a:t>
            </a:r>
            <a:r>
              <a:rPr spc="-30" dirty="0"/>
              <a:t>r</a:t>
            </a:r>
            <a:r>
              <a:rPr dirty="0"/>
              <a:t>ting and</a:t>
            </a:r>
            <a:r>
              <a:rPr spc="-60" dirty="0"/>
              <a:t> </a:t>
            </a:r>
            <a:r>
              <a:rPr spc="-220" dirty="0"/>
              <a:t>T</a:t>
            </a:r>
            <a:r>
              <a:rPr spc="-35" dirty="0"/>
              <a:t>r</a:t>
            </a:r>
            <a:r>
              <a:rPr dirty="0"/>
              <a:t>anspa</a:t>
            </a:r>
            <a:r>
              <a:rPr spc="-45" dirty="0"/>
              <a:t>r</a:t>
            </a:r>
            <a:r>
              <a:rPr dirty="0"/>
              <a:t>ency in Michigan</a:t>
            </a:r>
          </a:p>
        </p:txBody>
      </p:sp>
      <p:sp>
        <p:nvSpPr>
          <p:cNvPr id="3" name="object 3"/>
          <p:cNvSpPr txBox="1"/>
          <p:nvPr/>
        </p:nvSpPr>
        <p:spPr>
          <a:xfrm>
            <a:off x="444500" y="1447800"/>
            <a:ext cx="3898900" cy="276999"/>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Avenir Next "/>
                <a:cs typeface="Avenir Next "/>
              </a:rPr>
              <a:t>R</a:t>
            </a:r>
            <a:r>
              <a:rPr sz="1800" b="1" dirty="0">
                <a:solidFill>
                  <a:srgbClr val="FFFFFF"/>
                </a:solidFill>
                <a:latin typeface="Avenir Next "/>
                <a:cs typeface="Avenir Next "/>
              </a:rPr>
              <a:t>es</a:t>
            </a:r>
            <a:r>
              <a:rPr sz="1800" b="1" spc="-15" dirty="0">
                <a:solidFill>
                  <a:srgbClr val="FFFFFF"/>
                </a:solidFill>
                <a:latin typeface="Avenir Next "/>
                <a:cs typeface="Avenir Next "/>
              </a:rPr>
              <a:t>e</a:t>
            </a:r>
            <a:r>
              <a:rPr sz="1800" b="1" dirty="0">
                <a:solidFill>
                  <a:srgbClr val="FFFFFF"/>
                </a:solidFill>
                <a:latin typeface="Avenir Next "/>
                <a:cs typeface="Avenir Next "/>
              </a:rPr>
              <a:t>a</a:t>
            </a:r>
            <a:r>
              <a:rPr sz="1800" b="1" spc="-35" dirty="0">
                <a:solidFill>
                  <a:srgbClr val="FFFFFF"/>
                </a:solidFill>
                <a:latin typeface="Avenir Next "/>
                <a:cs typeface="Avenir Next "/>
              </a:rPr>
              <a:t>r</a:t>
            </a:r>
            <a:r>
              <a:rPr sz="1800" b="1" dirty="0">
                <a:solidFill>
                  <a:srgbClr val="FFFFFF"/>
                </a:solidFill>
                <a:latin typeface="Avenir Next "/>
                <a:cs typeface="Avenir Next "/>
              </a:rPr>
              <a:t>ch Sou</a:t>
            </a:r>
            <a:r>
              <a:rPr sz="1800" b="1" spc="-35" dirty="0">
                <a:solidFill>
                  <a:srgbClr val="FFFFFF"/>
                </a:solidFill>
                <a:latin typeface="Avenir Next "/>
                <a:cs typeface="Avenir Next "/>
              </a:rPr>
              <a:t>r</a:t>
            </a:r>
            <a:r>
              <a:rPr sz="1800" b="1" dirty="0">
                <a:solidFill>
                  <a:srgbClr val="FFFFFF"/>
                </a:solidFill>
                <a:latin typeface="Avenir Next "/>
                <a:cs typeface="Avenir Next "/>
              </a:rPr>
              <a:t>ces</a:t>
            </a:r>
            <a:endParaRPr sz="1800" dirty="0">
              <a:latin typeface="Avenir Next "/>
              <a:cs typeface="Avenir Next "/>
            </a:endParaRPr>
          </a:p>
        </p:txBody>
      </p:sp>
      <p:sp>
        <p:nvSpPr>
          <p:cNvPr id="4" name="object 4"/>
          <p:cNvSpPr txBox="1"/>
          <p:nvPr/>
        </p:nvSpPr>
        <p:spPr>
          <a:xfrm>
            <a:off x="411480" y="2029968"/>
            <a:ext cx="8586216" cy="3226524"/>
          </a:xfrm>
          <a:prstGeom prst="rect">
            <a:avLst/>
          </a:prstGeom>
        </p:spPr>
        <p:txBody>
          <a:bodyPr vert="horz" wrap="square" lIns="0" tIns="0" rIns="0" bIns="0" rtlCol="0">
            <a:spAutoFit/>
          </a:bodyPr>
          <a:lstStyle/>
          <a:p>
            <a:pPr marL="241300" marR="5080" indent="-228600">
              <a:buFont typeface="Avenir-Roman"/>
              <a:buChar char="•"/>
              <a:tabLst>
                <a:tab pos="241300" algn="l"/>
              </a:tabLst>
            </a:pPr>
            <a:r>
              <a:rPr lang="en-US" sz="1800" dirty="0" smtClean="0">
                <a:latin typeface="Avenir-Roman"/>
                <a:cs typeface="Avenir-Roman"/>
              </a:rPr>
              <a:t>Utilized </a:t>
            </a:r>
            <a:r>
              <a:rPr lang="en-US" dirty="0">
                <a:latin typeface="Avenir-Roman"/>
                <a:cs typeface="Avenir-Roman"/>
              </a:rPr>
              <a:t>p</a:t>
            </a:r>
            <a:r>
              <a:rPr sz="1800" dirty="0" smtClean="0">
                <a:latin typeface="Avenir-Roman"/>
                <a:cs typeface="Avenir-Roman"/>
              </a:rPr>
              <a:t>ublications </a:t>
            </a:r>
            <a:r>
              <a:rPr sz="1800" dirty="0">
                <a:latin typeface="Avenir-Roman"/>
                <a:cs typeface="Avenir-Roman"/>
              </a:rPr>
              <a:t>and academic </a:t>
            </a:r>
            <a:r>
              <a:rPr sz="1800" dirty="0" smtClean="0">
                <a:latin typeface="Avenir-Roman"/>
                <a:cs typeface="Avenir-Roman"/>
              </a:rPr>
              <a:t>literatu</a:t>
            </a:r>
            <a:r>
              <a:rPr sz="1800" spc="-35" dirty="0" smtClean="0">
                <a:latin typeface="Avenir-Roman"/>
                <a:cs typeface="Avenir-Roman"/>
              </a:rPr>
              <a:t>r</a:t>
            </a:r>
            <a:r>
              <a:rPr sz="1800" dirty="0" smtClean="0">
                <a:latin typeface="Avenir-Roman"/>
                <a:cs typeface="Avenir-Roman"/>
              </a:rPr>
              <a:t>e</a:t>
            </a:r>
            <a:r>
              <a:rPr lang="en-US" sz="1800" dirty="0" smtClean="0">
                <a:latin typeface="Avenir-Roman"/>
                <a:cs typeface="Avenir-Roman"/>
              </a:rPr>
              <a:t>:</a:t>
            </a:r>
          </a:p>
          <a:p>
            <a:pPr marL="698500" marR="5080" lvl="1" indent="-228600">
              <a:buFont typeface="Avenir-Roman"/>
              <a:buChar char="•"/>
              <a:tabLst>
                <a:tab pos="241300" algn="l"/>
              </a:tabLst>
            </a:pPr>
            <a:r>
              <a:rPr lang="en-US" dirty="0" smtClean="0">
                <a:latin typeface="Avenir-Roman"/>
                <a:cs typeface="Avenir-Roman"/>
              </a:rPr>
              <a:t>CRCM’s 2007 Survey of Economic Development Programs in Michigan</a:t>
            </a:r>
          </a:p>
          <a:p>
            <a:pPr marL="698500" marR="5080" lvl="1" indent="-228600">
              <a:buFont typeface="Avenir-Roman"/>
              <a:buChar char="•"/>
              <a:tabLst>
                <a:tab pos="241300" algn="l"/>
              </a:tabLst>
            </a:pPr>
            <a:r>
              <a:rPr lang="en-US" dirty="0">
                <a:latin typeface="Avenir-Roman"/>
                <a:cs typeface="Avenir-Roman"/>
              </a:rPr>
              <a:t>A</a:t>
            </a:r>
            <a:r>
              <a:rPr lang="en-US" dirty="0" smtClean="0">
                <a:latin typeface="Avenir-Roman"/>
                <a:cs typeface="Avenir-Roman"/>
              </a:rPr>
              <a:t>cademic literature on TIF practice in Michigan</a:t>
            </a:r>
          </a:p>
          <a:p>
            <a:pPr marL="469900" marR="5080" lvl="1">
              <a:tabLst>
                <a:tab pos="241300" algn="l"/>
              </a:tabLst>
            </a:pPr>
            <a:endParaRPr lang="en-US" dirty="0" smtClean="0">
              <a:latin typeface="Avenir-Roman"/>
              <a:cs typeface="Avenir-Roman"/>
            </a:endParaRPr>
          </a:p>
          <a:p>
            <a:pPr marL="241300" marR="5080" indent="-228600">
              <a:buFont typeface="Avenir-Roman"/>
              <a:buChar char="•"/>
              <a:tabLst>
                <a:tab pos="241300" algn="l"/>
              </a:tabLst>
            </a:pPr>
            <a:r>
              <a:rPr sz="1800" spc="-85" dirty="0" smtClean="0">
                <a:latin typeface="Avenir-Roman"/>
                <a:cs typeface="Avenir-Roman"/>
              </a:rPr>
              <a:t>W</a:t>
            </a:r>
            <a:r>
              <a:rPr sz="1800" dirty="0" smtClean="0">
                <a:latin typeface="Avenir-Roman"/>
                <a:cs typeface="Avenir-Roman"/>
              </a:rPr>
              <a:t>eb </a:t>
            </a:r>
            <a:r>
              <a:rPr sz="1800" spc="-35" dirty="0">
                <a:latin typeface="Avenir-Roman"/>
                <a:cs typeface="Avenir-Roman"/>
              </a:rPr>
              <a:t>r</a:t>
            </a:r>
            <a:r>
              <a:rPr sz="1800" dirty="0">
                <a:latin typeface="Avenir-Roman"/>
                <a:cs typeface="Avenir-Roman"/>
              </a:rPr>
              <a:t>esou</a:t>
            </a:r>
            <a:r>
              <a:rPr sz="1800" spc="-35" dirty="0">
                <a:latin typeface="Avenir-Roman"/>
                <a:cs typeface="Avenir-Roman"/>
              </a:rPr>
              <a:t>r</a:t>
            </a:r>
            <a:r>
              <a:rPr sz="1800" dirty="0">
                <a:latin typeface="Avenir-Roman"/>
                <a:cs typeface="Avenir-Roman"/>
              </a:rPr>
              <a:t>ces: State, local, and authority websites</a:t>
            </a:r>
          </a:p>
          <a:p>
            <a:pPr marL="241300" indent="-228600">
              <a:spcBef>
                <a:spcPts val="1440"/>
              </a:spcBef>
              <a:buFont typeface="Avenir-Roman"/>
              <a:buChar char="•"/>
              <a:tabLst>
                <a:tab pos="241300" algn="l"/>
              </a:tabLst>
            </a:pPr>
            <a:r>
              <a:rPr sz="1800" dirty="0">
                <a:latin typeface="Avenir-Roman"/>
                <a:cs typeface="Avenir-Roman"/>
              </a:rPr>
              <a:t>Conversations with experts and </a:t>
            </a:r>
            <a:r>
              <a:rPr sz="1800" dirty="0" smtClean="0">
                <a:latin typeface="Avenir-Roman"/>
                <a:cs typeface="Avenir-Roman"/>
              </a:rPr>
              <a:t>administrators</a:t>
            </a:r>
            <a:r>
              <a:rPr lang="en-US" sz="1800" dirty="0" smtClean="0">
                <a:latin typeface="Avenir-Roman"/>
                <a:cs typeface="Avenir-Roman"/>
              </a:rPr>
              <a:t>:</a:t>
            </a:r>
          </a:p>
          <a:p>
            <a:pPr marL="698500" marR="5080" lvl="1" indent="-228600">
              <a:buFont typeface="Avenir-Roman"/>
              <a:buChar char="•"/>
              <a:tabLst>
                <a:tab pos="241300" algn="l"/>
              </a:tabLst>
            </a:pPr>
            <a:r>
              <a:rPr lang="en-US" dirty="0" smtClean="0">
                <a:latin typeface="Avenir-Roman"/>
                <a:cs typeface="Avenir-Roman"/>
              </a:rPr>
              <a:t>Michigan Treasury</a:t>
            </a:r>
            <a:endParaRPr lang="en-US" dirty="0">
              <a:latin typeface="Avenir-Roman"/>
              <a:cs typeface="Avenir-Roman"/>
            </a:endParaRPr>
          </a:p>
          <a:p>
            <a:pPr marL="698500" marR="5080" lvl="1" indent="-228600">
              <a:buFont typeface="Avenir-Roman"/>
              <a:buChar char="•"/>
              <a:tabLst>
                <a:tab pos="241300" algn="l"/>
              </a:tabLst>
            </a:pPr>
            <a:r>
              <a:rPr lang="en-US" dirty="0" smtClean="0">
                <a:latin typeface="Avenir-Roman"/>
                <a:cs typeface="Avenir-Roman"/>
              </a:rPr>
              <a:t>MEDC</a:t>
            </a:r>
          </a:p>
          <a:p>
            <a:pPr marL="698500" marR="5080" lvl="1" indent="-228600">
              <a:buFont typeface="Avenir-Roman"/>
              <a:buChar char="•"/>
              <a:tabLst>
                <a:tab pos="241300" algn="l"/>
              </a:tabLst>
            </a:pPr>
            <a:r>
              <a:rPr lang="en-US" sz="1800" dirty="0" smtClean="0">
                <a:latin typeface="Avenir-Roman"/>
                <a:cs typeface="Avenir-Roman"/>
              </a:rPr>
              <a:t>CRCM</a:t>
            </a:r>
          </a:p>
          <a:p>
            <a:pPr marL="698500" marR="5080" lvl="1" indent="-228600">
              <a:buFont typeface="Avenir-Roman"/>
              <a:buChar char="•"/>
              <a:tabLst>
                <a:tab pos="241300" algn="l"/>
              </a:tabLst>
            </a:pPr>
            <a:r>
              <a:rPr lang="en-US" dirty="0" smtClean="0">
                <a:latin typeface="Avenir-Roman"/>
                <a:cs typeface="Avenir-Roman"/>
              </a:rPr>
              <a:t>Faculty members from Michigan State University and University of Michigan</a:t>
            </a:r>
            <a:endParaRPr lang="en-US" sz="1800" dirty="0" smtClean="0">
              <a:latin typeface="Avenir-Roman"/>
              <a:cs typeface="Avenir-Roman"/>
            </a:endParaRPr>
          </a:p>
          <a:p>
            <a:pPr marL="469900" marR="5080" lvl="1">
              <a:tabLst>
                <a:tab pos="241300" algn="l"/>
              </a:tabLst>
            </a:pPr>
            <a:endParaRPr lang="en-US" dirty="0" smtClean="0">
              <a:latin typeface="Avenir-Roman"/>
              <a:cs typeface="Avenir-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F_CoLearningPlan_Final.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300" y="2063496"/>
            <a:ext cx="7379208" cy="3499104"/>
          </a:xfrm>
          <a:prstGeom prst="rect">
            <a:avLst/>
          </a:prstGeom>
        </p:spPr>
      </p:pic>
      <p:sp>
        <p:nvSpPr>
          <p:cNvPr id="5" name="object 3"/>
          <p:cNvSpPr txBox="1">
            <a:spLocks noGrp="1"/>
          </p:cNvSpPr>
          <p:nvPr>
            <p:ph type="title"/>
          </p:nvPr>
        </p:nvSpPr>
        <p:spPr>
          <a:xfrm>
            <a:off x="444500" y="593222"/>
            <a:ext cx="8255000" cy="330200"/>
          </a:xfrm>
          <a:prstGeom prst="rect">
            <a:avLst/>
          </a:prstGeom>
        </p:spPr>
        <p:txBody>
          <a:bodyPr vert="horz" wrap="square" lIns="0" tIns="0" rIns="0" bIns="0" rtlCol="0">
            <a:spAutoFit/>
          </a:bodyPr>
          <a:lstStyle/>
          <a:p>
            <a:pPr marL="12700">
              <a:lnSpc>
                <a:spcPct val="100000"/>
              </a:lnSpc>
            </a:pPr>
            <a:r>
              <a:rPr spc="-45" dirty="0"/>
              <a:t>T</a:t>
            </a:r>
            <a:r>
              <a:rPr dirty="0"/>
              <a:t>he </a:t>
            </a:r>
            <a:r>
              <a:rPr spc="-30" dirty="0"/>
              <a:t>R</a:t>
            </a:r>
            <a:r>
              <a:rPr spc="-15" dirty="0"/>
              <a:t>e</a:t>
            </a:r>
            <a:r>
              <a:rPr dirty="0"/>
              <a:t>ality:</a:t>
            </a:r>
            <a:r>
              <a:rPr spc="-60" dirty="0"/>
              <a:t> </a:t>
            </a:r>
            <a:r>
              <a:rPr dirty="0"/>
              <a:t>TIF </a:t>
            </a:r>
            <a:r>
              <a:rPr spc="-30" dirty="0"/>
              <a:t>R</a:t>
            </a:r>
            <a:r>
              <a:rPr dirty="0"/>
              <a:t>epo</a:t>
            </a:r>
            <a:r>
              <a:rPr spc="-30" dirty="0"/>
              <a:t>r</a:t>
            </a:r>
            <a:r>
              <a:rPr dirty="0"/>
              <a:t>ting and</a:t>
            </a:r>
            <a:r>
              <a:rPr spc="-60" dirty="0"/>
              <a:t> </a:t>
            </a:r>
            <a:r>
              <a:rPr spc="-220" dirty="0"/>
              <a:t>T</a:t>
            </a:r>
            <a:r>
              <a:rPr spc="-35" dirty="0"/>
              <a:t>r</a:t>
            </a:r>
            <a:r>
              <a:rPr dirty="0"/>
              <a:t>anspa</a:t>
            </a:r>
            <a:r>
              <a:rPr spc="-45" dirty="0"/>
              <a:t>r</a:t>
            </a:r>
            <a:r>
              <a:rPr dirty="0"/>
              <a:t>ency in Michigan</a:t>
            </a:r>
          </a:p>
        </p:txBody>
      </p:sp>
      <p:sp>
        <p:nvSpPr>
          <p:cNvPr id="6" name="object 2"/>
          <p:cNvSpPr txBox="1"/>
          <p:nvPr/>
        </p:nvSpPr>
        <p:spPr>
          <a:xfrm>
            <a:off x="444500" y="1447800"/>
            <a:ext cx="8318500" cy="276999"/>
          </a:xfrm>
          <a:prstGeom prst="rect">
            <a:avLst/>
          </a:prstGeom>
        </p:spPr>
        <p:txBody>
          <a:bodyPr vert="horz" wrap="square" lIns="0" tIns="0" rIns="0" bIns="0" rtlCol="0">
            <a:spAutoFit/>
          </a:bodyPr>
          <a:lstStyle/>
          <a:p>
            <a:pPr marL="12700">
              <a:lnSpc>
                <a:spcPct val="100000"/>
              </a:lnSpc>
            </a:pPr>
            <a:r>
              <a:rPr lang="en-US" b="1" spc="-25" dirty="0" smtClean="0">
                <a:solidFill>
                  <a:srgbClr val="FFFFFF"/>
                </a:solidFill>
                <a:latin typeface="Avenir Next "/>
                <a:cs typeface="Avenir Next "/>
              </a:rPr>
              <a:t>Number of Tax Capture Authorities in Michigan</a:t>
            </a:r>
            <a:endParaRPr sz="1800" dirty="0">
              <a:latin typeface="Avenir Next "/>
              <a:cs typeface="Avenir Next "/>
            </a:endParaRPr>
          </a:p>
        </p:txBody>
      </p:sp>
    </p:spTree>
    <p:extLst>
      <p:ext uri="{BB962C8B-B14F-4D97-AF65-F5344CB8AC3E}">
        <p14:creationId xmlns:p14="http://schemas.microsoft.com/office/powerpoint/2010/main" val="1060672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80899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a:t>
            </a:r>
            <a:r>
              <a:rPr sz="1800" b="1" spc="-20" dirty="0">
                <a:solidFill>
                  <a:srgbClr val="FFFFFF"/>
                </a:solidFill>
                <a:latin typeface="Avenir Next "/>
                <a:cs typeface="Avenir Next "/>
              </a:rPr>
              <a:t>a</a:t>
            </a:r>
            <a:r>
              <a:rPr sz="1800" b="1" dirty="0">
                <a:solidFill>
                  <a:srgbClr val="FFFFFF"/>
                </a:solidFill>
                <a:latin typeface="Avenir Next "/>
                <a:cs typeface="Avenir Next "/>
              </a:rPr>
              <a:t>ta on</a:t>
            </a:r>
            <a:r>
              <a:rPr sz="1800" b="1" spc="-35" dirty="0">
                <a:solidFill>
                  <a:srgbClr val="FFFFFF"/>
                </a:solidFill>
                <a:latin typeface="Avenir Next "/>
                <a:cs typeface="Avenir Next "/>
              </a:rPr>
              <a:t> </a:t>
            </a:r>
            <a:r>
              <a:rPr sz="1800" b="1" dirty="0">
                <a:solidFill>
                  <a:srgbClr val="FFFFFF"/>
                </a:solidFill>
                <a:latin typeface="Avenir Next "/>
                <a:cs typeface="Avenir Next "/>
              </a:rPr>
              <a:t>Authorities in Michigan</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a:t>
            </a:r>
            <a:r>
              <a:rPr spc="-30" dirty="0"/>
              <a:t>R</a:t>
            </a:r>
            <a:r>
              <a:rPr spc="-15" dirty="0"/>
              <a:t>e</a:t>
            </a:r>
            <a:r>
              <a:rPr dirty="0"/>
              <a:t>ality:</a:t>
            </a:r>
            <a:r>
              <a:rPr spc="-60" dirty="0"/>
              <a:t> </a:t>
            </a:r>
            <a:r>
              <a:rPr dirty="0"/>
              <a:t>TIF </a:t>
            </a:r>
            <a:r>
              <a:rPr spc="-30" dirty="0"/>
              <a:t>R</a:t>
            </a:r>
            <a:r>
              <a:rPr dirty="0"/>
              <a:t>epo</a:t>
            </a:r>
            <a:r>
              <a:rPr spc="-30" dirty="0"/>
              <a:t>r</a:t>
            </a:r>
            <a:r>
              <a:rPr dirty="0"/>
              <a:t>ting and</a:t>
            </a:r>
            <a:r>
              <a:rPr spc="-60" dirty="0"/>
              <a:t> </a:t>
            </a:r>
            <a:r>
              <a:rPr spc="-220" dirty="0"/>
              <a:t>T</a:t>
            </a:r>
            <a:r>
              <a:rPr spc="-35" dirty="0"/>
              <a:t>r</a:t>
            </a:r>
            <a:r>
              <a:rPr dirty="0"/>
              <a:t>anspa</a:t>
            </a:r>
            <a:r>
              <a:rPr spc="-45" dirty="0"/>
              <a:t>r</a:t>
            </a:r>
            <a:r>
              <a:rPr dirty="0"/>
              <a:t>ency in Michigan</a:t>
            </a:r>
          </a:p>
        </p:txBody>
      </p:sp>
      <p:sp>
        <p:nvSpPr>
          <p:cNvPr id="4" name="object 4"/>
          <p:cNvSpPr txBox="1"/>
          <p:nvPr/>
        </p:nvSpPr>
        <p:spPr>
          <a:xfrm>
            <a:off x="1901952" y="2871216"/>
            <a:ext cx="6535421" cy="1938992"/>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sz="1800" dirty="0">
                <a:latin typeface="Avenir-Roman"/>
                <a:cs typeface="Avenir-Roman"/>
              </a:rPr>
              <a:t>Revenue collection not emphasized</a:t>
            </a:r>
          </a:p>
          <a:p>
            <a:pPr marL="241300" indent="-228600">
              <a:lnSpc>
                <a:spcPct val="100000"/>
              </a:lnSpc>
              <a:spcBef>
                <a:spcPts val="1440"/>
              </a:spcBef>
              <a:buFont typeface="Avenir-Roman"/>
              <a:buChar char="•"/>
              <a:tabLst>
                <a:tab pos="241300" algn="l"/>
              </a:tabLst>
            </a:pPr>
            <a:r>
              <a:rPr lang="en-US" dirty="0" smtClean="0">
                <a:latin typeface="Avenir-Roman"/>
                <a:cs typeface="Avenir-Roman"/>
              </a:rPr>
              <a:t>Very complex and c</a:t>
            </a:r>
            <a:r>
              <a:rPr sz="1800" dirty="0" smtClean="0">
                <a:latin typeface="Avenir-Roman"/>
                <a:cs typeface="Avenir-Roman"/>
              </a:rPr>
              <a:t>omplicated </a:t>
            </a:r>
            <a:r>
              <a:rPr sz="1800" spc="-35" dirty="0">
                <a:latin typeface="Avenir-Roman"/>
                <a:cs typeface="Avenir-Roman"/>
              </a:rPr>
              <a:t>r</a:t>
            </a:r>
            <a:r>
              <a:rPr sz="1800" dirty="0">
                <a:latin typeface="Avenir-Roman"/>
                <a:cs typeface="Avenir-Roman"/>
              </a:rPr>
              <a:t>eporting</a:t>
            </a:r>
          </a:p>
          <a:p>
            <a:pPr marL="241300" indent="-228600">
              <a:lnSpc>
                <a:spcPct val="100000"/>
              </a:lnSpc>
              <a:spcBef>
                <a:spcPts val="1440"/>
              </a:spcBef>
              <a:buFont typeface="Avenir-Roman"/>
              <a:buChar char="•"/>
              <a:tabLst>
                <a:tab pos="241300" algn="l"/>
              </a:tabLst>
            </a:pPr>
            <a:r>
              <a:rPr sz="1800" dirty="0">
                <a:latin typeface="Avenir-Roman"/>
                <a:cs typeface="Avenir-Roman"/>
              </a:rPr>
              <a:t>Missing and inconsistent data</a:t>
            </a:r>
          </a:p>
          <a:p>
            <a:pPr marL="241300" indent="-228600">
              <a:lnSpc>
                <a:spcPct val="100000"/>
              </a:lnSpc>
              <a:spcBef>
                <a:spcPts val="1440"/>
              </a:spcBef>
              <a:buFont typeface="Avenir-Roman"/>
              <a:buChar char="•"/>
              <a:tabLst>
                <a:tab pos="241300" algn="l"/>
              </a:tabLst>
            </a:pPr>
            <a:r>
              <a:rPr sz="1800" dirty="0">
                <a:latin typeface="Avenir-Roman"/>
                <a:cs typeface="Avenir-Roman"/>
              </a:rPr>
              <a:t>Need for accurate </a:t>
            </a:r>
            <a:r>
              <a:rPr sz="1800" dirty="0" smtClean="0">
                <a:latin typeface="Avenir-Roman"/>
                <a:cs typeface="Avenir-Roman"/>
              </a:rPr>
              <a:t>database</a:t>
            </a:r>
            <a:r>
              <a:rPr lang="en-US" sz="1800" dirty="0" smtClean="0">
                <a:latin typeface="Avenir-Roman"/>
                <a:cs typeface="Avenir-Roman"/>
              </a:rPr>
              <a:t> that will permit users to make comparisons across cities and counties</a:t>
            </a: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8318500" cy="276999"/>
          </a:xfrm>
          <a:prstGeom prst="rect">
            <a:avLst/>
          </a:prstGeom>
        </p:spPr>
        <p:txBody>
          <a:bodyPr vert="horz" wrap="square" lIns="0" tIns="0" rIns="0" bIns="0" rtlCol="0">
            <a:spAutoFit/>
          </a:bodyPr>
          <a:lstStyle/>
          <a:p>
            <a:pPr marL="12700">
              <a:lnSpc>
                <a:spcPct val="100000"/>
              </a:lnSpc>
            </a:pPr>
            <a:r>
              <a:rPr sz="1800" b="1" spc="-25" dirty="0">
                <a:solidFill>
                  <a:srgbClr val="FFFFFF"/>
                </a:solidFill>
                <a:latin typeface="Avenir Next "/>
                <a:cs typeface="Avenir Next "/>
              </a:rPr>
              <a:t>R</a:t>
            </a:r>
            <a:r>
              <a:rPr sz="1800" b="1" dirty="0">
                <a:solidFill>
                  <a:srgbClr val="FFFFFF"/>
                </a:solidFill>
                <a:latin typeface="Avenir Next "/>
                <a:cs typeface="Avenir Next "/>
              </a:rPr>
              <a:t>epo</a:t>
            </a:r>
            <a:r>
              <a:rPr sz="1800" b="1" spc="-25" dirty="0">
                <a:solidFill>
                  <a:srgbClr val="FFFFFF"/>
                </a:solidFill>
                <a:latin typeface="Avenir Next "/>
                <a:cs typeface="Avenir Next "/>
              </a:rPr>
              <a:t>r</a:t>
            </a:r>
            <a:r>
              <a:rPr sz="1800" b="1" dirty="0">
                <a:solidFill>
                  <a:srgbClr val="FFFFFF"/>
                </a:solidFill>
                <a:latin typeface="Avenir Next "/>
                <a:cs typeface="Avenir Next "/>
              </a:rPr>
              <a:t>t </a:t>
            </a:r>
            <a:r>
              <a:rPr sz="1800" b="1" spc="-25" dirty="0">
                <a:solidFill>
                  <a:srgbClr val="FFFFFF"/>
                </a:solidFill>
                <a:latin typeface="Avenir Next "/>
                <a:cs typeface="Avenir Next "/>
              </a:rPr>
              <a:t>R</a:t>
            </a:r>
            <a:r>
              <a:rPr sz="1800" b="1" dirty="0">
                <a:solidFill>
                  <a:srgbClr val="FFFFFF"/>
                </a:solidFill>
                <a:latin typeface="Avenir Next "/>
                <a:cs typeface="Avenir Next "/>
              </a:rPr>
              <a:t>equi</a:t>
            </a:r>
            <a:r>
              <a:rPr sz="1800" b="1" spc="-35" dirty="0">
                <a:solidFill>
                  <a:srgbClr val="FFFFFF"/>
                </a:solidFill>
                <a:latin typeface="Avenir Next "/>
                <a:cs typeface="Avenir Next "/>
              </a:rPr>
              <a:t>r</a:t>
            </a:r>
            <a:r>
              <a:rPr sz="1800" b="1" dirty="0">
                <a:solidFill>
                  <a:srgbClr val="FFFFFF"/>
                </a:solidFill>
                <a:latin typeface="Avenir Next "/>
                <a:cs typeface="Avenir Next "/>
              </a:rPr>
              <a:t>ements,</a:t>
            </a:r>
            <a:r>
              <a:rPr sz="1800" b="1" spc="-55" dirty="0">
                <a:solidFill>
                  <a:srgbClr val="FFFFFF"/>
                </a:solidFill>
                <a:latin typeface="Avenir Next "/>
                <a:cs typeface="Avenir Next "/>
              </a:rPr>
              <a:t> </a:t>
            </a:r>
            <a:r>
              <a:rPr sz="1800" b="1" spc="-25" dirty="0">
                <a:solidFill>
                  <a:srgbClr val="FFFFFF"/>
                </a:solidFill>
                <a:latin typeface="Avenir Next "/>
                <a:cs typeface="Avenir Next "/>
              </a:rPr>
              <a:t>C</a:t>
            </a:r>
            <a:r>
              <a:rPr sz="1800" b="1" dirty="0">
                <a:solidFill>
                  <a:srgbClr val="FFFFFF"/>
                </a:solidFill>
                <a:latin typeface="Avenir Next "/>
                <a:cs typeface="Avenir Next "/>
              </a:rPr>
              <a:t>ompliance,</a:t>
            </a:r>
            <a:r>
              <a:rPr sz="1800" b="1" spc="-55" dirty="0">
                <a:solidFill>
                  <a:srgbClr val="FFFFFF"/>
                </a:solidFill>
                <a:latin typeface="Avenir Next "/>
                <a:cs typeface="Avenir Next "/>
              </a:rPr>
              <a:t> </a:t>
            </a:r>
            <a:r>
              <a:rPr sz="1800" b="1" dirty="0">
                <a:solidFill>
                  <a:srgbClr val="FFFFFF"/>
                </a:solidFill>
                <a:latin typeface="Avenir Next "/>
                <a:cs typeface="Avenir Next "/>
              </a:rPr>
              <a:t>and Enfo</a:t>
            </a:r>
            <a:r>
              <a:rPr sz="1800" b="1" spc="-35" dirty="0">
                <a:solidFill>
                  <a:srgbClr val="FFFFFF"/>
                </a:solidFill>
                <a:latin typeface="Avenir Next "/>
                <a:cs typeface="Avenir Next "/>
              </a:rPr>
              <a:t>r</a:t>
            </a:r>
            <a:r>
              <a:rPr sz="1800" b="1" dirty="0">
                <a:solidFill>
                  <a:srgbClr val="FFFFFF"/>
                </a:solidFill>
                <a:latin typeface="Avenir Next "/>
                <a:cs typeface="Avenir Next "/>
              </a:rPr>
              <a:t>cement</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a:t>
            </a:r>
            <a:r>
              <a:rPr spc="-30" dirty="0"/>
              <a:t>R</a:t>
            </a:r>
            <a:r>
              <a:rPr spc="-15" dirty="0"/>
              <a:t>e</a:t>
            </a:r>
            <a:r>
              <a:rPr dirty="0"/>
              <a:t>ality:</a:t>
            </a:r>
            <a:r>
              <a:rPr spc="-60" dirty="0"/>
              <a:t> </a:t>
            </a:r>
            <a:r>
              <a:rPr dirty="0"/>
              <a:t>TIF </a:t>
            </a:r>
            <a:r>
              <a:rPr spc="-30" dirty="0"/>
              <a:t>R</a:t>
            </a:r>
            <a:r>
              <a:rPr dirty="0"/>
              <a:t>epo</a:t>
            </a:r>
            <a:r>
              <a:rPr spc="-30" dirty="0"/>
              <a:t>r</a:t>
            </a:r>
            <a:r>
              <a:rPr dirty="0"/>
              <a:t>ting and</a:t>
            </a:r>
            <a:r>
              <a:rPr spc="-60" dirty="0"/>
              <a:t> </a:t>
            </a:r>
            <a:r>
              <a:rPr spc="-220" dirty="0"/>
              <a:t>T</a:t>
            </a:r>
            <a:r>
              <a:rPr spc="-35" dirty="0"/>
              <a:t>r</a:t>
            </a:r>
            <a:r>
              <a:rPr dirty="0"/>
              <a:t>anspa</a:t>
            </a:r>
            <a:r>
              <a:rPr spc="-45" dirty="0"/>
              <a:t>r</a:t>
            </a:r>
            <a:r>
              <a:rPr dirty="0"/>
              <a:t>ency in Michigan</a:t>
            </a:r>
          </a:p>
        </p:txBody>
      </p:sp>
      <p:sp>
        <p:nvSpPr>
          <p:cNvPr id="4" name="object 4"/>
          <p:cNvSpPr txBox="1">
            <a:spLocks noGrp="1"/>
          </p:cNvSpPr>
          <p:nvPr>
            <p:ph type="body" idx="1"/>
          </p:nvPr>
        </p:nvSpPr>
        <p:spPr>
          <a:xfrm>
            <a:off x="1024128" y="2688336"/>
            <a:ext cx="6757669" cy="2082800"/>
          </a:xfrm>
          <a:prstGeom prst="rect">
            <a:avLst/>
          </a:prstGeom>
        </p:spPr>
        <p:txBody>
          <a:bodyPr vert="horz" wrap="square" lIns="0" tIns="0" rIns="0" bIns="0" rtlCol="0">
            <a:spAutoFit/>
          </a:bodyPr>
          <a:lstStyle/>
          <a:p>
            <a:pPr marL="1123315" indent="-228600">
              <a:lnSpc>
                <a:spcPct val="100000"/>
              </a:lnSpc>
              <a:buFont typeface="Avenir-Roman"/>
              <a:buChar char="•"/>
              <a:tabLst>
                <a:tab pos="1123315" algn="l"/>
              </a:tabLst>
            </a:pPr>
            <a:r>
              <a:rPr dirty="0"/>
              <a:t>Authorities do not comply with </a:t>
            </a:r>
            <a:r>
              <a:rPr spc="-35" dirty="0"/>
              <a:t>r</a:t>
            </a:r>
            <a:r>
              <a:rPr dirty="0"/>
              <a:t>eporting </a:t>
            </a:r>
            <a:r>
              <a:rPr spc="-35" dirty="0"/>
              <a:t>r</a:t>
            </a:r>
            <a:r>
              <a:rPr dirty="0"/>
              <a:t>equi</a:t>
            </a:r>
            <a:r>
              <a:rPr spc="-35" dirty="0"/>
              <a:t>r</a:t>
            </a:r>
            <a:r>
              <a:rPr dirty="0"/>
              <a:t>ements</a:t>
            </a:r>
          </a:p>
          <a:p>
            <a:pPr marL="1123315" indent="-228600">
              <a:lnSpc>
                <a:spcPct val="100000"/>
              </a:lnSpc>
              <a:spcBef>
                <a:spcPts val="1440"/>
              </a:spcBef>
              <a:buFont typeface="Avenir-Roman"/>
              <a:buChar char="•"/>
              <a:tabLst>
                <a:tab pos="1123315" algn="l"/>
              </a:tabLst>
            </a:pPr>
            <a:r>
              <a:rPr dirty="0"/>
              <a:t>No incentive mechanism to inc</a:t>
            </a:r>
            <a:r>
              <a:rPr spc="-35" dirty="0"/>
              <a:t>r</a:t>
            </a:r>
            <a:r>
              <a:rPr dirty="0"/>
              <a:t>ease </a:t>
            </a:r>
            <a:r>
              <a:rPr spc="-35" dirty="0"/>
              <a:t>r</a:t>
            </a:r>
            <a:r>
              <a:rPr dirty="0"/>
              <a:t>eporting</a:t>
            </a:r>
          </a:p>
          <a:p>
            <a:pPr marL="1123315" indent="-228600">
              <a:lnSpc>
                <a:spcPct val="100000"/>
              </a:lnSpc>
              <a:spcBef>
                <a:spcPts val="1440"/>
              </a:spcBef>
              <a:buFont typeface="Avenir-Roman"/>
              <a:buChar char="•"/>
              <a:tabLst>
                <a:tab pos="1123315" algn="l"/>
              </a:tabLst>
            </a:pPr>
            <a:r>
              <a:rPr dirty="0"/>
              <a:t>Some mandated data c</a:t>
            </a:r>
            <a:r>
              <a:rPr spc="-35" dirty="0"/>
              <a:t>r</a:t>
            </a:r>
            <a:r>
              <a:rPr dirty="0"/>
              <a:t>eates a </a:t>
            </a:r>
            <a:r>
              <a:rPr spc="-35" dirty="0"/>
              <a:t>r</a:t>
            </a:r>
            <a:r>
              <a:rPr dirty="0"/>
              <a:t>eporting disincentive</a:t>
            </a:r>
          </a:p>
          <a:p>
            <a:pPr marL="1580515" lvl="1" indent="-228600">
              <a:lnSpc>
                <a:spcPct val="100000"/>
              </a:lnSpc>
              <a:spcBef>
                <a:spcPts val="1440"/>
              </a:spcBef>
              <a:buFont typeface="Avenir-Roman"/>
              <a:buChar char="•"/>
              <a:tabLst>
                <a:tab pos="1580515" algn="l"/>
              </a:tabLst>
            </a:pPr>
            <a:r>
              <a:rPr sz="1800" dirty="0">
                <a:latin typeface="Avenir-Roman"/>
                <a:cs typeface="Avenir-Roman"/>
              </a:rPr>
              <a:t>Di</a:t>
            </a:r>
            <a:r>
              <a:rPr sz="1800" spc="-35" dirty="0">
                <a:latin typeface="Avenir-Roman"/>
                <a:cs typeface="Avenir-Roman"/>
              </a:rPr>
              <a:t>f</a:t>
            </a:r>
            <a:r>
              <a:rPr sz="1800" spc="-10" dirty="0">
                <a:latin typeface="Avenir-Roman"/>
                <a:cs typeface="Avenir-Roman"/>
              </a:rPr>
              <a:t>ficul</a:t>
            </a:r>
            <a:r>
              <a:rPr sz="1800" dirty="0">
                <a:latin typeface="Avenir-Roman"/>
                <a:cs typeface="Avenir-Roman"/>
              </a:rPr>
              <a:t>ty </a:t>
            </a:r>
            <a:r>
              <a:rPr sz="1800" spc="-35" dirty="0">
                <a:latin typeface="Avenir-Roman"/>
                <a:cs typeface="Avenir-Roman"/>
              </a:rPr>
              <a:t>r</a:t>
            </a:r>
            <a:r>
              <a:rPr sz="1800" dirty="0">
                <a:latin typeface="Avenir-Roman"/>
                <a:cs typeface="Avenir-Roman"/>
              </a:rPr>
              <a:t>eporting number of jobs (Courant 1994)</a:t>
            </a:r>
          </a:p>
          <a:p>
            <a:pPr marL="1123315" indent="-228600">
              <a:lnSpc>
                <a:spcPct val="100000"/>
              </a:lnSpc>
              <a:spcBef>
                <a:spcPts val="1440"/>
              </a:spcBef>
              <a:buFont typeface="Avenir-Roman"/>
              <a:buChar char="•"/>
              <a:tabLst>
                <a:tab pos="1123315" algn="l"/>
              </a:tabLst>
            </a:pPr>
            <a:r>
              <a:rPr dirty="0">
                <a:latin typeface="Avenir-Roman"/>
                <a:cs typeface="Avenir-Roman"/>
              </a:rPr>
              <a:t>Need for simpl</a:t>
            </a:r>
            <a:r>
              <a:rPr spc="-10" dirty="0">
                <a:latin typeface="Avenir-Roman"/>
                <a:cs typeface="Avenir-Roman"/>
              </a:rPr>
              <a:t>ified,</a:t>
            </a:r>
            <a:r>
              <a:rPr dirty="0">
                <a:latin typeface="Avenir-Roman"/>
                <a:cs typeface="Avenir-Roman"/>
              </a:rPr>
              <a:t> elect</a:t>
            </a:r>
            <a:r>
              <a:rPr spc="-35" dirty="0">
                <a:latin typeface="Avenir-Roman"/>
                <a:cs typeface="Avenir-Roman"/>
              </a:rPr>
              <a:t>r</a:t>
            </a:r>
            <a:r>
              <a:rPr dirty="0">
                <a:latin typeface="Avenir-Roman"/>
                <a:cs typeface="Avenir-Roman"/>
              </a:rPr>
              <a:t>onic </a:t>
            </a:r>
            <a:r>
              <a:rPr spc="-35" dirty="0">
                <a:latin typeface="Avenir-Roman"/>
                <a:cs typeface="Avenir-Roman"/>
              </a:rPr>
              <a:t>r</a:t>
            </a:r>
            <a:r>
              <a:rPr dirty="0">
                <a:latin typeface="Avenir-Roman"/>
                <a:cs typeface="Avenir-Roman"/>
              </a:rPr>
              <a:t>eporting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593222"/>
            <a:ext cx="8255000" cy="369332"/>
          </a:xfrm>
          <a:prstGeom prst="rect">
            <a:avLst/>
          </a:prstGeom>
        </p:spPr>
        <p:txBody>
          <a:bodyPr vert="horz" wrap="square" lIns="0" tIns="0" rIns="0" bIns="0" rtlCol="0">
            <a:spAutoFit/>
          </a:bodyPr>
          <a:lstStyle/>
          <a:p>
            <a:pPr marL="12700">
              <a:lnSpc>
                <a:spcPct val="100000"/>
              </a:lnSpc>
            </a:pPr>
            <a:r>
              <a:rPr lang="en-US" dirty="0" smtClean="0"/>
              <a:t>Key Questions for Our Research</a:t>
            </a:r>
            <a:endParaRPr dirty="0"/>
          </a:p>
        </p:txBody>
      </p:sp>
      <p:sp>
        <p:nvSpPr>
          <p:cNvPr id="3" name="object 3"/>
          <p:cNvSpPr txBox="1"/>
          <p:nvPr/>
        </p:nvSpPr>
        <p:spPr>
          <a:xfrm>
            <a:off x="1905000" y="2971800"/>
            <a:ext cx="6230621" cy="2754600"/>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lang="en-US" sz="1800" dirty="0" smtClean="0">
                <a:latin typeface="Avenir-Roman"/>
                <a:cs typeface="Avenir-Roman"/>
              </a:rPr>
              <a:t>How heavily do municipalities in Michigan rely on TIFs, relative to overall revenue raised from property taxes?</a:t>
            </a:r>
            <a:endParaRPr sz="1800" dirty="0" smtClean="0">
              <a:latin typeface="Avenir-Roman"/>
              <a:cs typeface="Avenir-Roman"/>
            </a:endParaRPr>
          </a:p>
          <a:p>
            <a:pPr marL="241300" indent="-228600">
              <a:lnSpc>
                <a:spcPct val="100000"/>
              </a:lnSpc>
              <a:spcBef>
                <a:spcPts val="1440"/>
              </a:spcBef>
              <a:buFont typeface="Avenir-Roman"/>
              <a:buChar char="•"/>
              <a:tabLst>
                <a:tab pos="241300" algn="l"/>
              </a:tabLst>
            </a:pPr>
            <a:r>
              <a:rPr lang="en-US" dirty="0" smtClean="0">
                <a:latin typeface="Avenir-Roman"/>
                <a:cs typeface="Avenir-Roman"/>
              </a:rPr>
              <a:t>What types of TIFs are being used across the state? </a:t>
            </a:r>
            <a:endParaRPr sz="1800" dirty="0" smtClean="0">
              <a:latin typeface="Avenir-Roman"/>
              <a:cs typeface="Avenir-Roman"/>
            </a:endParaRPr>
          </a:p>
          <a:p>
            <a:pPr marL="241300" indent="-228600">
              <a:lnSpc>
                <a:spcPct val="100000"/>
              </a:lnSpc>
              <a:spcBef>
                <a:spcPts val="1440"/>
              </a:spcBef>
              <a:buFont typeface="Avenir-Roman"/>
              <a:buChar char="•"/>
              <a:tabLst>
                <a:tab pos="241300" algn="l"/>
              </a:tabLst>
            </a:pPr>
            <a:r>
              <a:rPr lang="en-US" dirty="0" smtClean="0">
                <a:latin typeface="Avenir-Roman"/>
                <a:cs typeface="Avenir-Roman"/>
              </a:rPr>
              <a:t>Has municipal reliance on TIFs increased since the financial crisis? Are TIFs related to episodes of financial instability at the local level?</a:t>
            </a:r>
            <a:endParaRPr lang="en-US" dirty="0">
              <a:latin typeface="Avenir-Roman"/>
              <a:cs typeface="Avenir-Roman"/>
            </a:endParaRPr>
          </a:p>
          <a:p>
            <a:pPr marL="241300" indent="-228600">
              <a:lnSpc>
                <a:spcPct val="100000"/>
              </a:lnSpc>
              <a:spcBef>
                <a:spcPts val="1440"/>
              </a:spcBef>
              <a:buFont typeface="Avenir-Roman"/>
              <a:buChar char="•"/>
              <a:tabLst>
                <a:tab pos="241300" algn="l"/>
              </a:tabLst>
            </a:pPr>
            <a:r>
              <a:rPr lang="en-US" dirty="0" smtClean="0">
                <a:latin typeface="Avenir-Roman"/>
                <a:cs typeface="Avenir-Roman"/>
              </a:rPr>
              <a:t>Given that TIFs are financial instruments, what is the regulatory disclosure process for monitoring their usage?</a:t>
            </a:r>
            <a:endParaRPr lang="en-US" dirty="0">
              <a:latin typeface="Avenir-Roman"/>
              <a:cs typeface="Avenir-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2659766"/>
            <a:ext cx="5651500" cy="369332"/>
          </a:xfrm>
          <a:prstGeom prst="rect">
            <a:avLst/>
          </a:prstGeom>
        </p:spPr>
        <p:txBody>
          <a:bodyPr vert="horz" wrap="square" lIns="0" tIns="0" rIns="0" bIns="0" rtlCol="0">
            <a:spAutoFit/>
          </a:bodyPr>
          <a:lstStyle/>
          <a:p>
            <a:pPr marL="12700">
              <a:lnSpc>
                <a:spcPct val="100000"/>
              </a:lnSpc>
            </a:pPr>
            <a:r>
              <a:rPr sz="2400" b="1" spc="-45" dirty="0">
                <a:solidFill>
                  <a:srgbClr val="FFFFFF"/>
                </a:solidFill>
                <a:latin typeface="Avenir Next "/>
                <a:cs typeface="Avenir Next "/>
              </a:rPr>
              <a:t>T</a:t>
            </a:r>
            <a:r>
              <a:rPr sz="2400" b="1" dirty="0">
                <a:solidFill>
                  <a:srgbClr val="FFFFFF"/>
                </a:solidFill>
                <a:latin typeface="Avenir Next "/>
                <a:cs typeface="Avenir Next "/>
              </a:rPr>
              <a:t>he Mi</a:t>
            </a:r>
            <a:r>
              <a:rPr sz="2400" b="1" spc="-30" dirty="0">
                <a:solidFill>
                  <a:srgbClr val="FFFFFF"/>
                </a:solidFill>
                <a:latin typeface="Avenir Next "/>
                <a:cs typeface="Avenir Next "/>
              </a:rPr>
              <a:t>R</a:t>
            </a:r>
            <a:r>
              <a:rPr sz="2400" b="1" dirty="0">
                <a:solidFill>
                  <a:srgbClr val="FFFFFF"/>
                </a:solidFill>
                <a:latin typeface="Avenir Next "/>
                <a:cs typeface="Avenir Next "/>
              </a:rPr>
              <a:t>TIF </a:t>
            </a:r>
            <a:r>
              <a:rPr sz="2400" b="1" spc="-114" dirty="0">
                <a:solidFill>
                  <a:srgbClr val="FFFFFF"/>
                </a:solidFill>
                <a:latin typeface="Avenir Next "/>
                <a:cs typeface="Avenir Next "/>
              </a:rPr>
              <a:t>P</a:t>
            </a:r>
            <a:r>
              <a:rPr sz="2400" b="1" spc="-45" dirty="0">
                <a:solidFill>
                  <a:srgbClr val="FFFFFF"/>
                </a:solidFill>
                <a:latin typeface="Avenir Next "/>
                <a:cs typeface="Avenir Next "/>
              </a:rPr>
              <a:t>r</a:t>
            </a:r>
            <a:r>
              <a:rPr sz="2400" b="1" dirty="0">
                <a:solidFill>
                  <a:srgbClr val="FFFFFF"/>
                </a:solidFill>
                <a:latin typeface="Avenir Next "/>
                <a:cs typeface="Avenir Next "/>
              </a:rPr>
              <a:t>ototype</a:t>
            </a:r>
            <a:endParaRPr sz="2400" dirty="0">
              <a:latin typeface="Avenir Next "/>
              <a:cs typeface="Avenir Next "/>
            </a:endParaRPr>
          </a:p>
        </p:txBody>
      </p:sp>
      <p:sp>
        <p:nvSpPr>
          <p:cNvPr id="5" name="object 5"/>
          <p:cNvSpPr txBox="1"/>
          <p:nvPr/>
        </p:nvSpPr>
        <p:spPr>
          <a:xfrm>
            <a:off x="444500" y="3276600"/>
            <a:ext cx="7023100" cy="276999"/>
          </a:xfrm>
          <a:prstGeom prst="rect">
            <a:avLst/>
          </a:prstGeom>
        </p:spPr>
        <p:txBody>
          <a:bodyPr vert="horz" wrap="square" lIns="0" tIns="0" rIns="0" bIns="0" rtlCol="0">
            <a:spAutoFit/>
          </a:bodyPr>
          <a:lstStyle/>
          <a:p>
            <a:pPr marL="12700">
              <a:lnSpc>
                <a:spcPct val="100000"/>
              </a:lnSpc>
            </a:pPr>
            <a:r>
              <a:rPr sz="1800" b="1" spc="-35" dirty="0">
                <a:solidFill>
                  <a:srgbClr val="FFFFFF"/>
                </a:solidFill>
                <a:latin typeface="Avenir Next "/>
                <a:cs typeface="Avenir Next "/>
              </a:rPr>
              <a:t>T</a:t>
            </a:r>
            <a:r>
              <a:rPr sz="1800" b="1" dirty="0">
                <a:solidFill>
                  <a:srgbClr val="FFFFFF"/>
                </a:solidFill>
                <a:latin typeface="Avenir Next "/>
                <a:cs typeface="Avenir Next "/>
              </a:rPr>
              <a:t>he D</a:t>
            </a:r>
            <a:r>
              <a:rPr sz="1800" b="1" spc="-20" dirty="0">
                <a:solidFill>
                  <a:srgbClr val="FFFFFF"/>
                </a:solidFill>
                <a:latin typeface="Avenir Next "/>
                <a:cs typeface="Avenir Next "/>
              </a:rPr>
              <a:t>a</a:t>
            </a:r>
            <a:r>
              <a:rPr sz="1800" b="1" dirty="0">
                <a:solidFill>
                  <a:srgbClr val="FFFFFF"/>
                </a:solidFill>
                <a:latin typeface="Avenir Next "/>
                <a:cs typeface="Avenir Next "/>
              </a:rPr>
              <a:t>ta Dictionary and </a:t>
            </a:r>
            <a:r>
              <a:rPr sz="1800" b="1" spc="-25" dirty="0">
                <a:solidFill>
                  <a:srgbClr val="FFFFFF"/>
                </a:solidFill>
                <a:latin typeface="Avenir Next "/>
                <a:cs typeface="Avenir Next "/>
              </a:rPr>
              <a:t>C</a:t>
            </a:r>
            <a:r>
              <a:rPr sz="1800" b="1" dirty="0">
                <a:solidFill>
                  <a:srgbClr val="FFFFFF"/>
                </a:solidFill>
                <a:latin typeface="Avenir Next "/>
                <a:cs typeface="Avenir Next "/>
              </a:rPr>
              <a:t>ontent Notes</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Mi</a:t>
            </a:r>
            <a:r>
              <a:rPr spc="-30" dirty="0"/>
              <a:t>R</a:t>
            </a:r>
            <a:r>
              <a:rPr dirty="0"/>
              <a:t>TIF </a:t>
            </a:r>
            <a:r>
              <a:rPr spc="-114" dirty="0"/>
              <a:t>P</a:t>
            </a:r>
            <a:r>
              <a:rPr spc="-45" dirty="0"/>
              <a:t>r</a:t>
            </a:r>
            <a:r>
              <a:rPr dirty="0"/>
              <a:t>ototype</a:t>
            </a:r>
          </a:p>
        </p:txBody>
      </p:sp>
      <p:sp>
        <p:nvSpPr>
          <p:cNvPr id="3" name="object 3"/>
          <p:cNvSpPr txBox="1"/>
          <p:nvPr/>
        </p:nvSpPr>
        <p:spPr>
          <a:xfrm>
            <a:off x="-329184" y="1793875"/>
            <a:ext cx="9473184" cy="4221669"/>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marL="1414145">
              <a:lnSpc>
                <a:spcPct val="100000"/>
              </a:lnSpc>
              <a:spcBef>
                <a:spcPts val="1240"/>
              </a:spcBef>
            </a:pPr>
            <a:r>
              <a:rPr sz="1800" b="1" dirty="0">
                <a:latin typeface="Avenir Heavy"/>
                <a:cs typeface="Avenir Heavy"/>
              </a:rPr>
              <a:t>Sixty-two </a:t>
            </a:r>
            <a:r>
              <a:rPr sz="1800" b="1" spc="-10" dirty="0">
                <a:latin typeface="Avenir Heavy"/>
                <a:cs typeface="Avenir Heavy"/>
              </a:rPr>
              <a:t>fields based on:</a:t>
            </a:r>
            <a:endParaRPr sz="1800" dirty="0">
              <a:latin typeface="Avenir Heavy"/>
              <a:cs typeface="Avenir Heavy"/>
            </a:endParaRPr>
          </a:p>
          <a:p>
            <a:pPr marL="1871345" indent="-228600">
              <a:lnSpc>
                <a:spcPct val="100000"/>
              </a:lnSpc>
              <a:spcBef>
                <a:spcPts val="1440"/>
              </a:spcBef>
              <a:buFont typeface="Avenir-Roman"/>
              <a:buChar char="•"/>
              <a:tabLst>
                <a:tab pos="1871980" algn="l"/>
              </a:tabLst>
            </a:pPr>
            <a:r>
              <a:rPr sz="1800" dirty="0">
                <a:latin typeface="Avenir-Roman"/>
                <a:cs typeface="Avenir-Roman"/>
              </a:rPr>
              <a:t>Michigan legislative </a:t>
            </a:r>
            <a:r>
              <a:rPr sz="1800" spc="-35" dirty="0">
                <a:latin typeface="Avenir-Roman"/>
                <a:cs typeface="Avenir-Roman"/>
              </a:rPr>
              <a:t>r</a:t>
            </a:r>
            <a:r>
              <a:rPr sz="1800" dirty="0">
                <a:latin typeface="Avenir-Roman"/>
                <a:cs typeface="Avenir-Roman"/>
              </a:rPr>
              <a:t>equi</a:t>
            </a:r>
            <a:r>
              <a:rPr sz="1800" spc="-35" dirty="0">
                <a:latin typeface="Avenir-Roman"/>
                <a:cs typeface="Avenir-Roman"/>
              </a:rPr>
              <a:t>r</a:t>
            </a:r>
            <a:r>
              <a:rPr sz="1800" dirty="0">
                <a:latin typeface="Avenir-Roman"/>
                <a:cs typeface="Avenir-Roman"/>
              </a:rPr>
              <a:t>ements</a:t>
            </a:r>
          </a:p>
          <a:p>
            <a:pPr marL="1871345" indent="-228600">
              <a:lnSpc>
                <a:spcPct val="100000"/>
              </a:lnSpc>
              <a:spcBef>
                <a:spcPts val="1440"/>
              </a:spcBef>
              <a:buFont typeface="Avenir-Roman"/>
              <a:buChar char="•"/>
              <a:tabLst>
                <a:tab pos="1871980" algn="l"/>
              </a:tabLst>
            </a:pPr>
            <a:r>
              <a:rPr sz="1800" dirty="0">
                <a:latin typeface="Avenir-Roman"/>
                <a:cs typeface="Avenir-Roman"/>
              </a:rPr>
              <a:t>Form </a:t>
            </a:r>
            <a:r>
              <a:rPr sz="1800" dirty="0" smtClean="0">
                <a:latin typeface="Avenir-Roman"/>
                <a:cs typeface="Avenir-Roman"/>
              </a:rPr>
              <a:t>2604/2967</a:t>
            </a:r>
            <a:r>
              <a:rPr lang="en-US" sz="1800" dirty="0" smtClean="0">
                <a:latin typeface="Avenir-Roman"/>
                <a:cs typeface="Avenir-Roman"/>
              </a:rPr>
              <a:t> </a:t>
            </a:r>
            <a:r>
              <a:rPr sz="1800" dirty="0" smtClean="0">
                <a:latin typeface="Avenir-Roman"/>
                <a:cs typeface="Avenir-Roman"/>
              </a:rPr>
              <a:t>and </a:t>
            </a:r>
            <a:r>
              <a:rPr sz="1800" dirty="0">
                <a:latin typeface="Avenir-Roman"/>
                <a:cs typeface="Avenir-Roman"/>
              </a:rPr>
              <a:t>Annual Report</a:t>
            </a:r>
          </a:p>
          <a:p>
            <a:pPr marL="1871345" indent="-228600">
              <a:lnSpc>
                <a:spcPct val="100000"/>
              </a:lnSpc>
              <a:spcBef>
                <a:spcPts val="1440"/>
              </a:spcBef>
              <a:buFont typeface="Avenir-Roman"/>
              <a:buChar char="•"/>
              <a:tabLst>
                <a:tab pos="1871980" algn="l"/>
              </a:tabLst>
            </a:pPr>
            <a:r>
              <a:rPr sz="1800" dirty="0">
                <a:latin typeface="Avenir-Roman"/>
                <a:cs typeface="Avenir-Roman"/>
              </a:rPr>
              <a:t>Other pertinent </a:t>
            </a:r>
            <a:r>
              <a:rPr sz="1800" dirty="0" smtClean="0">
                <a:latin typeface="Avenir-Roman"/>
                <a:cs typeface="Avenir-Roman"/>
              </a:rPr>
              <a:t>information</a:t>
            </a:r>
            <a:r>
              <a:rPr lang="en-US" sz="1800" dirty="0" smtClean="0">
                <a:latin typeface="Avenir-Roman"/>
                <a:cs typeface="Avenir-Roman"/>
              </a:rPr>
              <a:t> such as number of board members and geographic location of districts </a:t>
            </a:r>
            <a:endParaRPr sz="1800" dirty="0">
              <a:latin typeface="Avenir-Roman"/>
              <a:cs typeface="Avenir-Roman"/>
            </a:endParaRPr>
          </a:p>
          <a:p>
            <a:pPr marL="1414145">
              <a:lnSpc>
                <a:spcPct val="100000"/>
              </a:lnSpc>
              <a:spcBef>
                <a:spcPts val="1440"/>
              </a:spcBef>
            </a:pPr>
            <a:r>
              <a:rPr sz="1800" b="1" dirty="0">
                <a:latin typeface="Avenir Heavy"/>
                <a:cs typeface="Avenir Heavy"/>
              </a:rPr>
              <a:t>Fo</a:t>
            </a:r>
            <a:r>
              <a:rPr sz="1800" b="1" spc="30" dirty="0">
                <a:latin typeface="Avenir Heavy"/>
                <a:cs typeface="Avenir Heavy"/>
              </a:rPr>
              <a:t>r</a:t>
            </a:r>
            <a:r>
              <a:rPr sz="1800" b="1" dirty="0">
                <a:latin typeface="Avenir Heavy"/>
                <a:cs typeface="Avenir Heavy"/>
              </a:rPr>
              <a:t>mat </a:t>
            </a:r>
            <a:r>
              <a:rPr sz="1800" b="1" spc="-35" dirty="0">
                <a:latin typeface="Avenir Heavy"/>
                <a:cs typeface="Avenir Heavy"/>
              </a:rPr>
              <a:t>r</a:t>
            </a:r>
            <a:r>
              <a:rPr sz="1800" b="1" dirty="0">
                <a:latin typeface="Avenir Heavy"/>
                <a:cs typeface="Avenir Heavy"/>
              </a:rPr>
              <a:t>ecommendations:</a:t>
            </a:r>
            <a:endParaRPr sz="1800" dirty="0">
              <a:latin typeface="Avenir Heavy"/>
              <a:cs typeface="Avenir Heavy"/>
            </a:endParaRPr>
          </a:p>
          <a:p>
            <a:pPr marL="1871345" indent="-228600">
              <a:lnSpc>
                <a:spcPct val="100000"/>
              </a:lnSpc>
              <a:spcBef>
                <a:spcPts val="1440"/>
              </a:spcBef>
              <a:buFont typeface="Avenir-Roman"/>
              <a:buChar char="•"/>
              <a:tabLst>
                <a:tab pos="1871980" algn="l"/>
              </a:tabLst>
            </a:pPr>
            <a:r>
              <a:rPr sz="1800" dirty="0">
                <a:latin typeface="Avenir-Roman"/>
                <a:cs typeface="Avenir-Roman"/>
              </a:rPr>
              <a:t>Relational database</a:t>
            </a:r>
          </a:p>
          <a:p>
            <a:pPr marL="1871345" indent="-228600">
              <a:lnSpc>
                <a:spcPct val="100000"/>
              </a:lnSpc>
              <a:spcBef>
                <a:spcPts val="1440"/>
              </a:spcBef>
              <a:buFont typeface="Avenir-Roman"/>
              <a:buChar char="•"/>
              <a:tabLst>
                <a:tab pos="1871980" algn="l"/>
              </a:tabLst>
            </a:pPr>
            <a:r>
              <a:rPr sz="1800" dirty="0">
                <a:latin typeface="Avenir-Roman"/>
                <a:cs typeface="Avenir-Roman"/>
              </a:rPr>
              <a:t>Online access</a:t>
            </a:r>
          </a:p>
          <a:p>
            <a:pPr marL="1871345" indent="-228600">
              <a:lnSpc>
                <a:spcPct val="100000"/>
              </a:lnSpc>
              <a:spcBef>
                <a:spcPts val="1440"/>
              </a:spcBef>
              <a:buFont typeface="Avenir-Roman"/>
              <a:buChar char="•"/>
              <a:tabLst>
                <a:tab pos="1871980" algn="l"/>
              </a:tabLst>
            </a:pPr>
            <a:r>
              <a:rPr sz="1800" dirty="0">
                <a:latin typeface="Avenir-Roman"/>
                <a:cs typeface="Avenir-Roman"/>
              </a:rPr>
              <a:t>Flexible structu</a:t>
            </a:r>
            <a:r>
              <a:rPr sz="1800" spc="-35" dirty="0">
                <a:latin typeface="Avenir-Roman"/>
                <a:cs typeface="Avenir-Roman"/>
              </a:rPr>
              <a:t>r</a:t>
            </a:r>
            <a:r>
              <a:rPr sz="1800" dirty="0">
                <a:latin typeface="Avenir-Roman"/>
                <a:cs typeface="Avenir-Roman"/>
              </a:rPr>
              <a:t>e for </a:t>
            </a:r>
            <a:r>
              <a:rPr sz="1800" spc="-10" dirty="0">
                <a:latin typeface="Avenir-Roman"/>
                <a:cs typeface="Avenir-Roman"/>
              </a:rPr>
              <a:t>fields</a:t>
            </a:r>
            <a:endParaRPr sz="1800" dirty="0">
              <a:latin typeface="Avenir-Roman"/>
              <a:cs typeface="Avenir-Roman"/>
            </a:endParaRPr>
          </a:p>
        </p:txBody>
      </p:sp>
      <p:sp>
        <p:nvSpPr>
          <p:cNvPr id="4" name="object 2"/>
          <p:cNvSpPr txBox="1"/>
          <p:nvPr/>
        </p:nvSpPr>
        <p:spPr>
          <a:xfrm>
            <a:off x="444500" y="1447800"/>
            <a:ext cx="80899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An Overview</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447800"/>
            <a:ext cx="60325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a:t>
            </a:r>
            <a:r>
              <a:rPr sz="1800" b="1" spc="-20" dirty="0">
                <a:solidFill>
                  <a:srgbClr val="FFFFFF"/>
                </a:solidFill>
                <a:latin typeface="Avenir Next "/>
                <a:cs typeface="Avenir Next "/>
              </a:rPr>
              <a:t>a</a:t>
            </a:r>
            <a:r>
              <a:rPr sz="1800" b="1" dirty="0">
                <a:solidFill>
                  <a:srgbClr val="FFFFFF"/>
                </a:solidFill>
                <a:latin typeface="Avenir Next "/>
                <a:cs typeface="Avenir Next "/>
              </a:rPr>
              <a:t>ta Dictionary: </a:t>
            </a:r>
            <a:r>
              <a:rPr sz="1800" b="1" spc="-15" dirty="0">
                <a:solidFill>
                  <a:srgbClr val="FFFFFF"/>
                </a:solidFill>
                <a:latin typeface="Avenir Next "/>
                <a:cs typeface="Avenir Next "/>
              </a:rPr>
              <a:t>S</a:t>
            </a:r>
            <a:r>
              <a:rPr sz="1800" b="1" dirty="0">
                <a:solidFill>
                  <a:srgbClr val="FFFFFF"/>
                </a:solidFill>
                <a:latin typeface="Avenir Next "/>
                <a:cs typeface="Avenir Next "/>
              </a:rPr>
              <a:t>tructu</a:t>
            </a:r>
            <a:r>
              <a:rPr sz="1800" b="1" spc="-35" dirty="0">
                <a:solidFill>
                  <a:srgbClr val="FFFFFF"/>
                </a:solidFill>
                <a:latin typeface="Avenir Next "/>
                <a:cs typeface="Avenir Next "/>
              </a:rPr>
              <a:t>r</a:t>
            </a:r>
            <a:r>
              <a:rPr sz="1800" b="1" dirty="0">
                <a:solidFill>
                  <a:srgbClr val="FFFFFF"/>
                </a:solidFill>
                <a:latin typeface="Avenir Next "/>
                <a:cs typeface="Avenir Next "/>
              </a:rPr>
              <a:t>e</a:t>
            </a:r>
            <a:endParaRPr sz="1800" dirty="0">
              <a:latin typeface="Avenir Next "/>
              <a:cs typeface="Avenir Next "/>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Mi</a:t>
            </a:r>
            <a:r>
              <a:rPr spc="-30" dirty="0"/>
              <a:t>R</a:t>
            </a:r>
            <a:r>
              <a:rPr dirty="0"/>
              <a:t>TIF </a:t>
            </a:r>
            <a:r>
              <a:rPr spc="-114" dirty="0"/>
              <a:t>P</a:t>
            </a:r>
            <a:r>
              <a:rPr spc="-45" dirty="0"/>
              <a:t>r</a:t>
            </a:r>
            <a:r>
              <a:rPr dirty="0"/>
              <a:t>ototype</a:t>
            </a:r>
          </a:p>
        </p:txBody>
      </p:sp>
      <p:sp>
        <p:nvSpPr>
          <p:cNvPr id="4" name="object 4"/>
          <p:cNvSpPr txBox="1"/>
          <p:nvPr/>
        </p:nvSpPr>
        <p:spPr>
          <a:xfrm>
            <a:off x="1596511" y="2409299"/>
            <a:ext cx="279400" cy="126364"/>
          </a:xfrm>
          <a:prstGeom prst="rect">
            <a:avLst/>
          </a:prstGeom>
        </p:spPr>
        <p:txBody>
          <a:bodyPr vert="horz" wrap="square" lIns="0" tIns="0" rIns="0" bIns="0" rtlCol="0">
            <a:spAutoFit/>
          </a:bodyPr>
          <a:lstStyle/>
          <a:p>
            <a:pPr marL="12700">
              <a:lnSpc>
                <a:spcPct val="100000"/>
              </a:lnSpc>
            </a:pPr>
            <a:r>
              <a:rPr sz="800" i="1" spc="-5" dirty="0">
                <a:latin typeface="Times New Roman"/>
                <a:cs typeface="Times New Roman"/>
              </a:rPr>
              <a:t>D</a:t>
            </a:r>
            <a:r>
              <a:rPr sz="800" i="1" spc="-10" dirty="0">
                <a:latin typeface="Times New Roman"/>
                <a:cs typeface="Times New Roman"/>
              </a:rPr>
              <a:t>ATA</a:t>
            </a:r>
            <a:endParaRPr sz="800">
              <a:latin typeface="Times New Roman"/>
              <a:cs typeface="Times New Roman"/>
            </a:endParaRPr>
          </a:p>
        </p:txBody>
      </p:sp>
      <p:sp>
        <p:nvSpPr>
          <p:cNvPr id="5" name="object 5"/>
          <p:cNvSpPr txBox="1"/>
          <p:nvPr/>
        </p:nvSpPr>
        <p:spPr>
          <a:xfrm>
            <a:off x="3093077" y="2409299"/>
            <a:ext cx="228600" cy="126364"/>
          </a:xfrm>
          <a:prstGeom prst="rect">
            <a:avLst/>
          </a:prstGeom>
        </p:spPr>
        <p:txBody>
          <a:bodyPr vert="horz" wrap="square" lIns="0" tIns="0" rIns="0" bIns="0" rtlCol="0">
            <a:spAutoFit/>
          </a:bodyPr>
          <a:lstStyle/>
          <a:p>
            <a:pPr marL="12700">
              <a:lnSpc>
                <a:spcPct val="100000"/>
              </a:lnSpc>
            </a:pPr>
            <a:r>
              <a:rPr sz="800" i="1" spc="-5" dirty="0">
                <a:latin typeface="Times New Roman"/>
                <a:cs typeface="Times New Roman"/>
              </a:rPr>
              <a:t>SIZ</a:t>
            </a:r>
            <a:r>
              <a:rPr sz="800" i="1" spc="-10" dirty="0">
                <a:latin typeface="Times New Roman"/>
                <a:cs typeface="Times New Roman"/>
              </a:rPr>
              <a:t>E</a:t>
            </a:r>
            <a:endParaRPr sz="800">
              <a:latin typeface="Times New Roman"/>
              <a:cs typeface="Times New Roman"/>
            </a:endParaRPr>
          </a:p>
        </p:txBody>
      </p:sp>
      <p:sp>
        <p:nvSpPr>
          <p:cNvPr id="6" name="object 6"/>
          <p:cNvSpPr txBox="1"/>
          <p:nvPr/>
        </p:nvSpPr>
        <p:spPr>
          <a:xfrm>
            <a:off x="5321167" y="2409299"/>
            <a:ext cx="462280" cy="126364"/>
          </a:xfrm>
          <a:prstGeom prst="rect">
            <a:avLst/>
          </a:prstGeom>
        </p:spPr>
        <p:txBody>
          <a:bodyPr vert="horz" wrap="square" lIns="0" tIns="0" rIns="0" bIns="0" rtlCol="0">
            <a:spAutoFit/>
          </a:bodyPr>
          <a:lstStyle/>
          <a:p>
            <a:pPr marL="12700">
              <a:lnSpc>
                <a:spcPct val="100000"/>
              </a:lnSpc>
            </a:pPr>
            <a:r>
              <a:rPr sz="800" i="1" spc="-10" dirty="0">
                <a:latin typeface="Times New Roman"/>
                <a:cs typeface="Times New Roman"/>
              </a:rPr>
              <a:t>Field </a:t>
            </a:r>
            <a:r>
              <a:rPr sz="800" i="1" spc="-5" dirty="0">
                <a:latin typeface="Times New Roman"/>
                <a:cs typeface="Times New Roman"/>
              </a:rPr>
              <a:t>T</a:t>
            </a:r>
            <a:r>
              <a:rPr sz="800" i="1" spc="-10" dirty="0">
                <a:latin typeface="Times New Roman"/>
                <a:cs typeface="Times New Roman"/>
              </a:rPr>
              <a:t>y</a:t>
            </a:r>
            <a:r>
              <a:rPr sz="800" i="1" spc="-5" dirty="0">
                <a:latin typeface="Times New Roman"/>
                <a:cs typeface="Times New Roman"/>
              </a:rPr>
              <a:t>p</a:t>
            </a:r>
            <a:r>
              <a:rPr sz="800" i="1" spc="-10" dirty="0">
                <a:latin typeface="Times New Roman"/>
                <a:cs typeface="Times New Roman"/>
              </a:rPr>
              <a:t>e</a:t>
            </a:r>
            <a:endParaRPr sz="800">
              <a:latin typeface="Times New Roman"/>
              <a:cs typeface="Times New Roman"/>
            </a:endParaRPr>
          </a:p>
        </p:txBody>
      </p:sp>
      <p:sp>
        <p:nvSpPr>
          <p:cNvPr id="7" name="object 7"/>
          <p:cNvSpPr txBox="1"/>
          <p:nvPr/>
        </p:nvSpPr>
        <p:spPr>
          <a:xfrm>
            <a:off x="6677525" y="2409299"/>
            <a:ext cx="319405" cy="360680"/>
          </a:xfrm>
          <a:prstGeom prst="rect">
            <a:avLst/>
          </a:prstGeom>
        </p:spPr>
        <p:txBody>
          <a:bodyPr vert="horz" wrap="square" lIns="0" tIns="0" rIns="0" bIns="0" rtlCol="0">
            <a:spAutoFit/>
          </a:bodyPr>
          <a:lstStyle/>
          <a:p>
            <a:pPr marL="12700" marR="5080" algn="just">
              <a:lnSpc>
                <a:spcPct val="96300"/>
              </a:lnSpc>
            </a:pPr>
            <a:r>
              <a:rPr sz="800" i="1" spc="-10" dirty="0">
                <a:latin typeface="Times New Roman"/>
                <a:cs typeface="Times New Roman"/>
              </a:rPr>
              <a:t>Annual Report </a:t>
            </a:r>
            <a:r>
              <a:rPr sz="800" i="1" spc="-5" dirty="0">
                <a:latin typeface="Times New Roman"/>
                <a:cs typeface="Times New Roman"/>
              </a:rPr>
              <a:t>(AR)</a:t>
            </a:r>
            <a:endParaRPr sz="800">
              <a:latin typeface="Times New Roman"/>
              <a:cs typeface="Times New Roman"/>
            </a:endParaRPr>
          </a:p>
        </p:txBody>
      </p:sp>
      <p:sp>
        <p:nvSpPr>
          <p:cNvPr id="8" name="object 8"/>
          <p:cNvSpPr txBox="1"/>
          <p:nvPr/>
        </p:nvSpPr>
        <p:spPr>
          <a:xfrm>
            <a:off x="7265789" y="2409299"/>
            <a:ext cx="250825" cy="241935"/>
          </a:xfrm>
          <a:prstGeom prst="rect">
            <a:avLst/>
          </a:prstGeom>
        </p:spPr>
        <p:txBody>
          <a:bodyPr vert="horz" wrap="square" lIns="0" tIns="0" rIns="0" bIns="0" rtlCol="0">
            <a:spAutoFit/>
          </a:bodyPr>
          <a:lstStyle/>
          <a:p>
            <a:pPr marL="12700" marR="5080">
              <a:lnSpc>
                <a:spcPts val="910"/>
              </a:lnSpc>
            </a:pPr>
            <a:r>
              <a:rPr sz="800" i="1" spc="-10" dirty="0">
                <a:latin typeface="Times New Roman"/>
                <a:cs typeface="Times New Roman"/>
              </a:rPr>
              <a:t>F</a:t>
            </a:r>
            <a:r>
              <a:rPr sz="800" i="1" spc="-5" dirty="0">
                <a:latin typeface="Times New Roman"/>
                <a:cs typeface="Times New Roman"/>
              </a:rPr>
              <a:t>orm </a:t>
            </a:r>
            <a:r>
              <a:rPr sz="800" i="1" spc="-10" dirty="0">
                <a:latin typeface="Times New Roman"/>
                <a:cs typeface="Times New Roman"/>
              </a:rPr>
              <a:t>2604</a:t>
            </a:r>
            <a:endParaRPr sz="800">
              <a:latin typeface="Times New Roman"/>
              <a:cs typeface="Times New Roman"/>
            </a:endParaRPr>
          </a:p>
        </p:txBody>
      </p:sp>
      <p:sp>
        <p:nvSpPr>
          <p:cNvPr id="9" name="object 9"/>
          <p:cNvSpPr/>
          <p:nvPr/>
        </p:nvSpPr>
        <p:spPr>
          <a:xfrm>
            <a:off x="1542161" y="2399302"/>
            <a:ext cx="1496695" cy="0"/>
          </a:xfrm>
          <a:custGeom>
            <a:avLst/>
            <a:gdLst/>
            <a:ahLst/>
            <a:cxnLst/>
            <a:rect l="l" t="t" r="r" b="b"/>
            <a:pathLst>
              <a:path w="1496695">
                <a:moveTo>
                  <a:pt x="0" y="0"/>
                </a:moveTo>
                <a:lnTo>
                  <a:pt x="1496568" y="0"/>
                </a:lnTo>
              </a:path>
            </a:pathLst>
          </a:custGeom>
          <a:ln w="19570">
            <a:solidFill>
              <a:srgbClr val="000000"/>
            </a:solidFill>
          </a:ln>
        </p:spPr>
        <p:txBody>
          <a:bodyPr wrap="square" lIns="0" tIns="0" rIns="0" bIns="0" rtlCol="0"/>
          <a:lstStyle/>
          <a:p>
            <a:endParaRPr/>
          </a:p>
        </p:txBody>
      </p:sp>
      <p:sp>
        <p:nvSpPr>
          <p:cNvPr id="10" name="object 10"/>
          <p:cNvSpPr/>
          <p:nvPr/>
        </p:nvSpPr>
        <p:spPr>
          <a:xfrm>
            <a:off x="3038729" y="2399302"/>
            <a:ext cx="18415" cy="0"/>
          </a:xfrm>
          <a:custGeom>
            <a:avLst/>
            <a:gdLst/>
            <a:ahLst/>
            <a:cxnLst/>
            <a:rect l="l" t="t" r="r" b="b"/>
            <a:pathLst>
              <a:path w="18414">
                <a:moveTo>
                  <a:pt x="0" y="0"/>
                </a:moveTo>
                <a:lnTo>
                  <a:pt x="18287" y="0"/>
                </a:lnTo>
              </a:path>
            </a:pathLst>
          </a:custGeom>
          <a:ln w="19570">
            <a:solidFill>
              <a:srgbClr val="000000"/>
            </a:solidFill>
          </a:ln>
        </p:spPr>
        <p:txBody>
          <a:bodyPr wrap="square" lIns="0" tIns="0" rIns="0" bIns="0" rtlCol="0"/>
          <a:lstStyle/>
          <a:p>
            <a:endParaRPr/>
          </a:p>
        </p:txBody>
      </p:sp>
      <p:sp>
        <p:nvSpPr>
          <p:cNvPr id="11" name="object 11"/>
          <p:cNvSpPr/>
          <p:nvPr/>
        </p:nvSpPr>
        <p:spPr>
          <a:xfrm>
            <a:off x="3057017" y="2399302"/>
            <a:ext cx="439420" cy="0"/>
          </a:xfrm>
          <a:custGeom>
            <a:avLst/>
            <a:gdLst/>
            <a:ahLst/>
            <a:cxnLst/>
            <a:rect l="l" t="t" r="r" b="b"/>
            <a:pathLst>
              <a:path w="439420">
                <a:moveTo>
                  <a:pt x="0" y="0"/>
                </a:moveTo>
                <a:lnTo>
                  <a:pt x="438911" y="0"/>
                </a:lnTo>
              </a:path>
            </a:pathLst>
          </a:custGeom>
          <a:ln w="19570">
            <a:solidFill>
              <a:srgbClr val="000000"/>
            </a:solidFill>
          </a:ln>
        </p:spPr>
        <p:txBody>
          <a:bodyPr wrap="square" lIns="0" tIns="0" rIns="0" bIns="0" rtlCol="0"/>
          <a:lstStyle/>
          <a:p>
            <a:endParaRPr/>
          </a:p>
        </p:txBody>
      </p:sp>
      <p:sp>
        <p:nvSpPr>
          <p:cNvPr id="12" name="object 12"/>
          <p:cNvSpPr/>
          <p:nvPr/>
        </p:nvSpPr>
        <p:spPr>
          <a:xfrm>
            <a:off x="3495928" y="2399302"/>
            <a:ext cx="18415" cy="0"/>
          </a:xfrm>
          <a:custGeom>
            <a:avLst/>
            <a:gdLst/>
            <a:ahLst/>
            <a:cxnLst/>
            <a:rect l="l" t="t" r="r" b="b"/>
            <a:pathLst>
              <a:path w="18414">
                <a:moveTo>
                  <a:pt x="0" y="0"/>
                </a:moveTo>
                <a:lnTo>
                  <a:pt x="18287" y="0"/>
                </a:lnTo>
              </a:path>
            </a:pathLst>
          </a:custGeom>
          <a:ln w="19570">
            <a:solidFill>
              <a:srgbClr val="000000"/>
            </a:solidFill>
          </a:ln>
        </p:spPr>
        <p:txBody>
          <a:bodyPr wrap="square" lIns="0" tIns="0" rIns="0" bIns="0" rtlCol="0"/>
          <a:lstStyle/>
          <a:p>
            <a:endParaRPr/>
          </a:p>
        </p:txBody>
      </p:sp>
      <p:sp>
        <p:nvSpPr>
          <p:cNvPr id="13" name="object 13"/>
          <p:cNvSpPr/>
          <p:nvPr/>
        </p:nvSpPr>
        <p:spPr>
          <a:xfrm>
            <a:off x="3514216" y="2399302"/>
            <a:ext cx="1752600" cy="0"/>
          </a:xfrm>
          <a:custGeom>
            <a:avLst/>
            <a:gdLst/>
            <a:ahLst/>
            <a:cxnLst/>
            <a:rect l="l" t="t" r="r" b="b"/>
            <a:pathLst>
              <a:path w="1752600">
                <a:moveTo>
                  <a:pt x="0" y="0"/>
                </a:moveTo>
                <a:lnTo>
                  <a:pt x="1752600" y="0"/>
                </a:lnTo>
              </a:path>
            </a:pathLst>
          </a:custGeom>
          <a:ln w="19570">
            <a:solidFill>
              <a:srgbClr val="000000"/>
            </a:solidFill>
          </a:ln>
        </p:spPr>
        <p:txBody>
          <a:bodyPr wrap="square" lIns="0" tIns="0" rIns="0" bIns="0" rtlCol="0"/>
          <a:lstStyle/>
          <a:p>
            <a:endParaRPr/>
          </a:p>
        </p:txBody>
      </p:sp>
      <p:sp>
        <p:nvSpPr>
          <p:cNvPr id="14" name="object 14"/>
          <p:cNvSpPr/>
          <p:nvPr/>
        </p:nvSpPr>
        <p:spPr>
          <a:xfrm>
            <a:off x="5266804" y="2399302"/>
            <a:ext cx="18415" cy="0"/>
          </a:xfrm>
          <a:custGeom>
            <a:avLst/>
            <a:gdLst/>
            <a:ahLst/>
            <a:cxnLst/>
            <a:rect l="l" t="t" r="r" b="b"/>
            <a:pathLst>
              <a:path w="18414">
                <a:moveTo>
                  <a:pt x="0" y="0"/>
                </a:moveTo>
                <a:lnTo>
                  <a:pt x="18287" y="0"/>
                </a:lnTo>
              </a:path>
            </a:pathLst>
          </a:custGeom>
          <a:ln w="19570">
            <a:solidFill>
              <a:srgbClr val="000000"/>
            </a:solidFill>
          </a:ln>
        </p:spPr>
        <p:txBody>
          <a:bodyPr wrap="square" lIns="0" tIns="0" rIns="0" bIns="0" rtlCol="0"/>
          <a:lstStyle/>
          <a:p>
            <a:endParaRPr/>
          </a:p>
        </p:txBody>
      </p:sp>
      <p:sp>
        <p:nvSpPr>
          <p:cNvPr id="15" name="object 15"/>
          <p:cNvSpPr/>
          <p:nvPr/>
        </p:nvSpPr>
        <p:spPr>
          <a:xfrm>
            <a:off x="5285092" y="2399302"/>
            <a:ext cx="1338580" cy="0"/>
          </a:xfrm>
          <a:custGeom>
            <a:avLst/>
            <a:gdLst/>
            <a:ahLst/>
            <a:cxnLst/>
            <a:rect l="l" t="t" r="r" b="b"/>
            <a:pathLst>
              <a:path w="1338579">
                <a:moveTo>
                  <a:pt x="0" y="0"/>
                </a:moveTo>
                <a:lnTo>
                  <a:pt x="1338072" y="0"/>
                </a:lnTo>
              </a:path>
            </a:pathLst>
          </a:custGeom>
          <a:ln w="19570">
            <a:solidFill>
              <a:srgbClr val="000000"/>
            </a:solidFill>
          </a:ln>
        </p:spPr>
        <p:txBody>
          <a:bodyPr wrap="square" lIns="0" tIns="0" rIns="0" bIns="0" rtlCol="0"/>
          <a:lstStyle/>
          <a:p>
            <a:endParaRPr/>
          </a:p>
        </p:txBody>
      </p:sp>
      <p:sp>
        <p:nvSpPr>
          <p:cNvPr id="16" name="object 16"/>
          <p:cNvSpPr/>
          <p:nvPr/>
        </p:nvSpPr>
        <p:spPr>
          <a:xfrm>
            <a:off x="6623163" y="2399302"/>
            <a:ext cx="18415" cy="0"/>
          </a:xfrm>
          <a:custGeom>
            <a:avLst/>
            <a:gdLst/>
            <a:ahLst/>
            <a:cxnLst/>
            <a:rect l="l" t="t" r="r" b="b"/>
            <a:pathLst>
              <a:path w="18415">
                <a:moveTo>
                  <a:pt x="0" y="0"/>
                </a:moveTo>
                <a:lnTo>
                  <a:pt x="18288" y="0"/>
                </a:lnTo>
              </a:path>
            </a:pathLst>
          </a:custGeom>
          <a:ln w="19570">
            <a:solidFill>
              <a:srgbClr val="000000"/>
            </a:solidFill>
          </a:ln>
        </p:spPr>
        <p:txBody>
          <a:bodyPr wrap="square" lIns="0" tIns="0" rIns="0" bIns="0" rtlCol="0"/>
          <a:lstStyle/>
          <a:p>
            <a:endParaRPr/>
          </a:p>
        </p:txBody>
      </p:sp>
      <p:sp>
        <p:nvSpPr>
          <p:cNvPr id="17" name="object 17"/>
          <p:cNvSpPr/>
          <p:nvPr/>
        </p:nvSpPr>
        <p:spPr>
          <a:xfrm>
            <a:off x="6641451" y="2399302"/>
            <a:ext cx="567055" cy="0"/>
          </a:xfrm>
          <a:custGeom>
            <a:avLst/>
            <a:gdLst/>
            <a:ahLst/>
            <a:cxnLst/>
            <a:rect l="l" t="t" r="r" b="b"/>
            <a:pathLst>
              <a:path w="567054">
                <a:moveTo>
                  <a:pt x="0" y="0"/>
                </a:moveTo>
                <a:lnTo>
                  <a:pt x="566927" y="0"/>
                </a:lnTo>
              </a:path>
            </a:pathLst>
          </a:custGeom>
          <a:ln w="19570">
            <a:solidFill>
              <a:srgbClr val="000000"/>
            </a:solidFill>
          </a:ln>
        </p:spPr>
        <p:txBody>
          <a:bodyPr wrap="square" lIns="0" tIns="0" rIns="0" bIns="0" rtlCol="0"/>
          <a:lstStyle/>
          <a:p>
            <a:endParaRPr/>
          </a:p>
        </p:txBody>
      </p:sp>
      <p:sp>
        <p:nvSpPr>
          <p:cNvPr id="18" name="object 18"/>
          <p:cNvSpPr/>
          <p:nvPr/>
        </p:nvSpPr>
        <p:spPr>
          <a:xfrm>
            <a:off x="7208380" y="2399302"/>
            <a:ext cx="18415" cy="0"/>
          </a:xfrm>
          <a:custGeom>
            <a:avLst/>
            <a:gdLst/>
            <a:ahLst/>
            <a:cxnLst/>
            <a:rect l="l" t="t" r="r" b="b"/>
            <a:pathLst>
              <a:path w="18415">
                <a:moveTo>
                  <a:pt x="0" y="0"/>
                </a:moveTo>
                <a:lnTo>
                  <a:pt x="18288" y="0"/>
                </a:lnTo>
              </a:path>
            </a:pathLst>
          </a:custGeom>
          <a:ln w="19570">
            <a:solidFill>
              <a:srgbClr val="000000"/>
            </a:solidFill>
          </a:ln>
        </p:spPr>
        <p:txBody>
          <a:bodyPr wrap="square" lIns="0" tIns="0" rIns="0" bIns="0" rtlCol="0"/>
          <a:lstStyle/>
          <a:p>
            <a:endParaRPr/>
          </a:p>
        </p:txBody>
      </p:sp>
      <p:sp>
        <p:nvSpPr>
          <p:cNvPr id="19" name="object 19"/>
          <p:cNvSpPr/>
          <p:nvPr/>
        </p:nvSpPr>
        <p:spPr>
          <a:xfrm>
            <a:off x="7226668" y="2399302"/>
            <a:ext cx="497205" cy="0"/>
          </a:xfrm>
          <a:custGeom>
            <a:avLst/>
            <a:gdLst/>
            <a:ahLst/>
            <a:cxnLst/>
            <a:rect l="l" t="t" r="r" b="b"/>
            <a:pathLst>
              <a:path w="497204">
                <a:moveTo>
                  <a:pt x="0" y="0"/>
                </a:moveTo>
                <a:lnTo>
                  <a:pt x="496824" y="0"/>
                </a:lnTo>
              </a:path>
            </a:pathLst>
          </a:custGeom>
          <a:ln w="19570">
            <a:solidFill>
              <a:srgbClr val="000000"/>
            </a:solidFill>
          </a:ln>
        </p:spPr>
        <p:txBody>
          <a:bodyPr wrap="square" lIns="0" tIns="0" rIns="0" bIns="0" rtlCol="0"/>
          <a:lstStyle/>
          <a:p>
            <a:endParaRPr/>
          </a:p>
        </p:txBody>
      </p:sp>
      <p:sp>
        <p:nvSpPr>
          <p:cNvPr id="20" name="object 20"/>
          <p:cNvSpPr txBox="1"/>
          <p:nvPr/>
        </p:nvSpPr>
        <p:spPr>
          <a:xfrm>
            <a:off x="1596511" y="2765915"/>
            <a:ext cx="1118235" cy="126364"/>
          </a:xfrm>
          <a:prstGeom prst="rect">
            <a:avLst/>
          </a:prstGeom>
        </p:spPr>
        <p:txBody>
          <a:bodyPr vert="horz" wrap="square" lIns="0" tIns="0" rIns="0" bIns="0" rtlCol="0">
            <a:spAutoFit/>
          </a:bodyPr>
          <a:lstStyle/>
          <a:p>
            <a:pPr marL="12700">
              <a:lnSpc>
                <a:spcPct val="100000"/>
              </a:lnSpc>
            </a:pPr>
            <a:r>
              <a:rPr sz="800" b="1" spc="-10" dirty="0">
                <a:latin typeface="Times New Roman"/>
                <a:cs typeface="Times New Roman"/>
              </a:rPr>
              <a:t>B</a:t>
            </a:r>
            <a:r>
              <a:rPr sz="800" b="1" spc="-5" dirty="0">
                <a:latin typeface="Times New Roman"/>
                <a:cs typeface="Times New Roman"/>
              </a:rPr>
              <a:t>ASIC</a:t>
            </a:r>
            <a:r>
              <a:rPr sz="800" b="1" spc="5" dirty="0">
                <a:latin typeface="Times New Roman"/>
                <a:cs typeface="Times New Roman"/>
              </a:rPr>
              <a:t> </a:t>
            </a:r>
            <a:r>
              <a:rPr sz="800" b="1" spc="-5" dirty="0">
                <a:latin typeface="Times New Roman"/>
                <a:cs typeface="Times New Roman"/>
              </a:rPr>
              <a:t>INF</a:t>
            </a:r>
            <a:r>
              <a:rPr sz="800" b="1" spc="-10" dirty="0">
                <a:latin typeface="Times New Roman"/>
                <a:cs typeface="Times New Roman"/>
              </a:rPr>
              <a:t>ORM</a:t>
            </a:r>
            <a:r>
              <a:rPr sz="800" b="1" spc="-5" dirty="0">
                <a:latin typeface="Times New Roman"/>
                <a:cs typeface="Times New Roman"/>
              </a:rPr>
              <a:t>ATI</a:t>
            </a:r>
            <a:r>
              <a:rPr sz="800" b="1" spc="-10" dirty="0">
                <a:latin typeface="Times New Roman"/>
                <a:cs typeface="Times New Roman"/>
              </a:rPr>
              <a:t>ON</a:t>
            </a:r>
            <a:endParaRPr sz="800">
              <a:latin typeface="Times New Roman"/>
              <a:cs typeface="Times New Roman"/>
            </a:endParaRPr>
          </a:p>
        </p:txBody>
      </p:sp>
      <p:sp>
        <p:nvSpPr>
          <p:cNvPr id="21" name="object 21"/>
          <p:cNvSpPr/>
          <p:nvPr/>
        </p:nvSpPr>
        <p:spPr>
          <a:xfrm>
            <a:off x="1542161" y="2762021"/>
            <a:ext cx="6181725" cy="0"/>
          </a:xfrm>
          <a:custGeom>
            <a:avLst/>
            <a:gdLst/>
            <a:ahLst/>
            <a:cxnLst/>
            <a:rect l="l" t="t" r="r" b="b"/>
            <a:pathLst>
              <a:path w="6181725">
                <a:moveTo>
                  <a:pt x="0" y="0"/>
                </a:moveTo>
                <a:lnTo>
                  <a:pt x="6181344" y="0"/>
                </a:lnTo>
              </a:path>
            </a:pathLst>
          </a:custGeom>
          <a:ln w="7366">
            <a:solidFill>
              <a:srgbClr val="000000"/>
            </a:solidFill>
          </a:ln>
        </p:spPr>
        <p:txBody>
          <a:bodyPr wrap="square" lIns="0" tIns="0" rIns="0" bIns="0" rtlCol="0"/>
          <a:lstStyle/>
          <a:p>
            <a:endParaRPr/>
          </a:p>
        </p:txBody>
      </p:sp>
      <p:sp>
        <p:nvSpPr>
          <p:cNvPr id="22" name="object 22"/>
          <p:cNvSpPr/>
          <p:nvPr/>
        </p:nvSpPr>
        <p:spPr>
          <a:xfrm>
            <a:off x="1542161" y="2960128"/>
            <a:ext cx="1953895" cy="0"/>
          </a:xfrm>
          <a:custGeom>
            <a:avLst/>
            <a:gdLst/>
            <a:ahLst/>
            <a:cxnLst/>
            <a:rect l="l" t="t" r="r" b="b"/>
            <a:pathLst>
              <a:path w="1953895">
                <a:moveTo>
                  <a:pt x="0" y="0"/>
                </a:moveTo>
                <a:lnTo>
                  <a:pt x="1953755" y="0"/>
                </a:lnTo>
              </a:path>
            </a:pathLst>
          </a:custGeom>
          <a:ln w="7366">
            <a:solidFill>
              <a:srgbClr val="000000"/>
            </a:solidFill>
          </a:ln>
        </p:spPr>
        <p:txBody>
          <a:bodyPr wrap="square" lIns="0" tIns="0" rIns="0" bIns="0" rtlCol="0"/>
          <a:lstStyle/>
          <a:p>
            <a:endParaRPr/>
          </a:p>
        </p:txBody>
      </p:sp>
      <p:sp>
        <p:nvSpPr>
          <p:cNvPr id="23" name="object 23"/>
          <p:cNvSpPr txBox="1"/>
          <p:nvPr/>
        </p:nvSpPr>
        <p:spPr>
          <a:xfrm>
            <a:off x="1596511" y="3018897"/>
            <a:ext cx="920115" cy="507365"/>
          </a:xfrm>
          <a:prstGeom prst="rect">
            <a:avLst/>
          </a:prstGeom>
        </p:spPr>
        <p:txBody>
          <a:bodyPr vert="horz" wrap="square" lIns="0" tIns="0" rIns="0" bIns="0" rtlCol="0">
            <a:spAutoFit/>
          </a:bodyPr>
          <a:lstStyle/>
          <a:p>
            <a:pPr marL="12700">
              <a:lnSpc>
                <a:spcPct val="100000"/>
              </a:lnSpc>
              <a:tabLst>
                <a:tab pos="243840" algn="l"/>
              </a:tabLst>
            </a:pPr>
            <a:r>
              <a:rPr sz="800" spc="-10" dirty="0">
                <a:latin typeface="Times New Roman"/>
                <a:cs typeface="Times New Roman"/>
              </a:rPr>
              <a:t>D	</a:t>
            </a:r>
            <a:r>
              <a:rPr sz="800" spc="-5" dirty="0">
                <a:latin typeface="Times New Roman"/>
                <a:cs typeface="Times New Roman"/>
              </a:rPr>
              <a:t>NAM</a:t>
            </a:r>
            <a:r>
              <a:rPr sz="800" spc="-10" dirty="0">
                <a:latin typeface="Times New Roman"/>
                <a:cs typeface="Times New Roman"/>
              </a:rPr>
              <a:t>E</a:t>
            </a:r>
            <a:endParaRPr sz="800">
              <a:latin typeface="Times New Roman"/>
              <a:cs typeface="Times New Roman"/>
            </a:endParaRPr>
          </a:p>
          <a:p>
            <a:pPr marL="12700" marR="5080">
              <a:lnSpc>
                <a:spcPts val="1510"/>
              </a:lnSpc>
              <a:spcBef>
                <a:spcPts val="120"/>
              </a:spcBef>
              <a:tabLst>
                <a:tab pos="243840" algn="l"/>
              </a:tabLst>
            </a:pPr>
            <a:r>
              <a:rPr sz="800" spc="-10" dirty="0">
                <a:latin typeface="Times New Roman"/>
                <a:cs typeface="Times New Roman"/>
              </a:rPr>
              <a:t>T	</a:t>
            </a:r>
            <a:r>
              <a:rPr sz="800" spc="-5" dirty="0">
                <a:latin typeface="Times New Roman"/>
                <a:cs typeface="Times New Roman"/>
              </a:rPr>
              <a:t>Authority</a:t>
            </a:r>
            <a:r>
              <a:rPr sz="800" dirty="0">
                <a:latin typeface="Times New Roman"/>
                <a:cs typeface="Times New Roman"/>
              </a:rPr>
              <a:t> </a:t>
            </a:r>
            <a:r>
              <a:rPr sz="800" spc="-5" dirty="0">
                <a:latin typeface="Times New Roman"/>
                <a:cs typeface="Times New Roman"/>
              </a:rPr>
              <a:t>N</a:t>
            </a:r>
            <a:r>
              <a:rPr sz="800" spc="-10" dirty="0">
                <a:latin typeface="Times New Roman"/>
                <a:cs typeface="Times New Roman"/>
              </a:rPr>
              <a:t>ame</a:t>
            </a:r>
            <a:r>
              <a:rPr sz="800" spc="-5" dirty="0">
                <a:latin typeface="Times New Roman"/>
                <a:cs typeface="Times New Roman"/>
              </a:rPr>
              <a:t> </a:t>
            </a:r>
            <a:r>
              <a:rPr sz="800" spc="-10" dirty="0">
                <a:latin typeface="Times New Roman"/>
                <a:cs typeface="Times New Roman"/>
              </a:rPr>
              <a:t>V</a:t>
            </a:r>
            <a:endParaRPr sz="800">
              <a:latin typeface="Times New Roman"/>
              <a:cs typeface="Times New Roman"/>
            </a:endParaRPr>
          </a:p>
        </p:txBody>
      </p:sp>
      <p:sp>
        <p:nvSpPr>
          <p:cNvPr id="24" name="object 24"/>
          <p:cNvSpPr txBox="1"/>
          <p:nvPr/>
        </p:nvSpPr>
        <p:spPr>
          <a:xfrm>
            <a:off x="3311517" y="3018897"/>
            <a:ext cx="127000" cy="126364"/>
          </a:xfrm>
          <a:prstGeom prst="rect">
            <a:avLst/>
          </a:prstGeom>
        </p:spPr>
        <p:txBody>
          <a:bodyPr vert="horz" wrap="square" lIns="0" tIns="0" rIns="0" bIns="0" rtlCol="0">
            <a:spAutoFit/>
          </a:bodyPr>
          <a:lstStyle/>
          <a:p>
            <a:pPr marL="12700">
              <a:lnSpc>
                <a:spcPct val="100000"/>
              </a:lnSpc>
            </a:pPr>
            <a:r>
              <a:rPr sz="800" spc="-5" dirty="0">
                <a:latin typeface="Times New Roman"/>
                <a:cs typeface="Times New Roman"/>
              </a:rPr>
              <a:t>70</a:t>
            </a:r>
            <a:endParaRPr sz="800">
              <a:latin typeface="Times New Roman"/>
              <a:cs typeface="Times New Roman"/>
            </a:endParaRPr>
          </a:p>
        </p:txBody>
      </p:sp>
      <p:sp>
        <p:nvSpPr>
          <p:cNvPr id="25" name="object 25"/>
          <p:cNvSpPr txBox="1"/>
          <p:nvPr/>
        </p:nvSpPr>
        <p:spPr>
          <a:xfrm>
            <a:off x="5321167" y="3018897"/>
            <a:ext cx="423545" cy="126364"/>
          </a:xfrm>
          <a:prstGeom prst="rect">
            <a:avLst/>
          </a:prstGeom>
        </p:spPr>
        <p:txBody>
          <a:bodyPr vert="horz" wrap="square" lIns="0" tIns="0" rIns="0" bIns="0" rtlCol="0">
            <a:spAutoFit/>
          </a:bodyPr>
          <a:lstStyle/>
          <a:p>
            <a:pPr marL="12700">
              <a:lnSpc>
                <a:spcPct val="100000"/>
              </a:lnSpc>
            </a:pPr>
            <a:r>
              <a:rPr sz="800" spc="-10" dirty="0">
                <a:latin typeface="Times New Roman"/>
                <a:cs typeface="Times New Roman"/>
              </a:rPr>
              <a:t>Te</a:t>
            </a:r>
            <a:r>
              <a:rPr sz="800" spc="-5" dirty="0">
                <a:latin typeface="Times New Roman"/>
                <a:cs typeface="Times New Roman"/>
              </a:rPr>
              <a:t>xt f</a:t>
            </a:r>
            <a:r>
              <a:rPr sz="800" spc="-10" dirty="0">
                <a:latin typeface="Times New Roman"/>
                <a:cs typeface="Times New Roman"/>
              </a:rPr>
              <a:t>ield</a:t>
            </a:r>
            <a:endParaRPr sz="800">
              <a:latin typeface="Times New Roman"/>
              <a:cs typeface="Times New Roman"/>
            </a:endParaRPr>
          </a:p>
        </p:txBody>
      </p:sp>
      <p:sp>
        <p:nvSpPr>
          <p:cNvPr id="26" name="object 26"/>
          <p:cNvSpPr txBox="1"/>
          <p:nvPr/>
        </p:nvSpPr>
        <p:spPr>
          <a:xfrm>
            <a:off x="5321167" y="3399897"/>
            <a:ext cx="1207770" cy="476884"/>
          </a:xfrm>
          <a:prstGeom prst="rect">
            <a:avLst/>
          </a:prstGeom>
        </p:spPr>
        <p:txBody>
          <a:bodyPr vert="horz" wrap="square" lIns="0" tIns="0" rIns="0" bIns="0" rtlCol="0">
            <a:spAutoFit/>
          </a:bodyPr>
          <a:lstStyle/>
          <a:p>
            <a:pPr marL="12700" marR="5080">
              <a:lnSpc>
                <a:spcPct val="95900"/>
              </a:lnSpc>
            </a:pPr>
            <a:r>
              <a:rPr sz="800" spc="-5" dirty="0">
                <a:latin typeface="Times New Roman"/>
                <a:cs typeface="Times New Roman"/>
              </a:rPr>
              <a:t>. </a:t>
            </a:r>
            <a:r>
              <a:rPr sz="800" spc="-10" dirty="0">
                <a:latin typeface="Times New Roman"/>
                <a:cs typeface="Times New Roman"/>
              </a:rPr>
              <a:t>Engli</a:t>
            </a:r>
            <a:r>
              <a:rPr sz="800" spc="-5" dirty="0">
                <a:latin typeface="Times New Roman"/>
                <a:cs typeface="Times New Roman"/>
              </a:rPr>
              <a:t>s</a:t>
            </a:r>
            <a:r>
              <a:rPr sz="800" spc="-10" dirty="0">
                <a:latin typeface="Times New Roman"/>
                <a:cs typeface="Times New Roman"/>
              </a:rPr>
              <a:t>h name</a:t>
            </a:r>
            <a:r>
              <a:rPr sz="800" dirty="0">
                <a:latin typeface="Times New Roman"/>
                <a:cs typeface="Times New Roman"/>
              </a:rPr>
              <a:t> </a:t>
            </a:r>
            <a:r>
              <a:rPr sz="800" spc="-10" dirty="0">
                <a:latin typeface="Times New Roman"/>
                <a:cs typeface="Times New Roman"/>
              </a:rPr>
              <a:t>o</a:t>
            </a:r>
            <a:r>
              <a:rPr sz="800" spc="-5" dirty="0">
                <a:latin typeface="Times New Roman"/>
                <a:cs typeface="Times New Roman"/>
              </a:rPr>
              <a:t>f</a:t>
            </a:r>
            <a:r>
              <a:rPr sz="800" dirty="0">
                <a:latin typeface="Times New Roman"/>
                <a:cs typeface="Times New Roman"/>
              </a:rPr>
              <a:t> </a:t>
            </a:r>
            <a:r>
              <a:rPr sz="800" spc="-10" dirty="0">
                <a:latin typeface="Times New Roman"/>
                <a:cs typeface="Times New Roman"/>
              </a:rPr>
              <a:t>an aut</a:t>
            </a:r>
            <a:r>
              <a:rPr sz="800" spc="-5" dirty="0">
                <a:latin typeface="Times New Roman"/>
                <a:cs typeface="Times New Roman"/>
              </a:rPr>
              <a:t>hority,</a:t>
            </a:r>
            <a:r>
              <a:rPr sz="800" dirty="0">
                <a:latin typeface="Times New Roman"/>
                <a:cs typeface="Times New Roman"/>
              </a:rPr>
              <a:t> </a:t>
            </a:r>
            <a:r>
              <a:rPr sz="800" spc="-5" dirty="0">
                <a:latin typeface="Times New Roman"/>
                <a:cs typeface="Times New Roman"/>
              </a:rPr>
              <a:t>s</a:t>
            </a:r>
            <a:r>
              <a:rPr sz="800" spc="-10" dirty="0">
                <a:latin typeface="Times New Roman"/>
                <a:cs typeface="Times New Roman"/>
              </a:rPr>
              <a:t>uc</a:t>
            </a:r>
            <a:r>
              <a:rPr sz="800" spc="-5" dirty="0">
                <a:latin typeface="Times New Roman"/>
                <a:cs typeface="Times New Roman"/>
              </a:rPr>
              <a:t>h</a:t>
            </a:r>
            <a:r>
              <a:rPr sz="800" dirty="0">
                <a:latin typeface="Times New Roman"/>
                <a:cs typeface="Times New Roman"/>
              </a:rPr>
              <a:t> </a:t>
            </a:r>
            <a:r>
              <a:rPr sz="800" spc="-10" dirty="0">
                <a:latin typeface="Times New Roman"/>
                <a:cs typeface="Times New Roman"/>
              </a:rPr>
              <a:t>a</a:t>
            </a:r>
            <a:r>
              <a:rPr sz="800" spc="-5" dirty="0">
                <a:latin typeface="Times New Roman"/>
                <a:cs typeface="Times New Roman"/>
              </a:rPr>
              <a:t>s</a:t>
            </a:r>
            <a:r>
              <a:rPr sz="800" dirty="0">
                <a:latin typeface="Times New Roman"/>
                <a:cs typeface="Times New Roman"/>
              </a:rPr>
              <a:t> </a:t>
            </a:r>
            <a:r>
              <a:rPr sz="800" spc="-5" dirty="0">
                <a:latin typeface="Times New Roman"/>
                <a:cs typeface="Times New Roman"/>
              </a:rPr>
              <a:t>Ann</a:t>
            </a:r>
            <a:r>
              <a:rPr sz="800" dirty="0">
                <a:latin typeface="Times New Roman"/>
                <a:cs typeface="Times New Roman"/>
              </a:rPr>
              <a:t> </a:t>
            </a:r>
            <a:r>
              <a:rPr sz="800" spc="-5" dirty="0">
                <a:latin typeface="Times New Roman"/>
                <a:cs typeface="Times New Roman"/>
              </a:rPr>
              <a:t>Arbor D</a:t>
            </a:r>
            <a:r>
              <a:rPr sz="800" spc="-10" dirty="0">
                <a:latin typeface="Times New Roman"/>
                <a:cs typeface="Times New Roman"/>
              </a:rPr>
              <a:t>o</a:t>
            </a:r>
            <a:r>
              <a:rPr sz="800" spc="-5" dirty="0">
                <a:latin typeface="Times New Roman"/>
                <a:cs typeface="Times New Roman"/>
              </a:rPr>
              <a:t>w</a:t>
            </a:r>
            <a:r>
              <a:rPr sz="800" spc="-10" dirty="0">
                <a:latin typeface="Times New Roman"/>
                <a:cs typeface="Times New Roman"/>
              </a:rPr>
              <a:t>nto</a:t>
            </a:r>
            <a:r>
              <a:rPr sz="800" spc="-5" dirty="0">
                <a:latin typeface="Times New Roman"/>
                <a:cs typeface="Times New Roman"/>
              </a:rPr>
              <a:t>w</a:t>
            </a:r>
            <a:r>
              <a:rPr sz="800" spc="-10" dirty="0">
                <a:latin typeface="Times New Roman"/>
                <a:cs typeface="Times New Roman"/>
              </a:rPr>
              <a:t>n</a:t>
            </a:r>
            <a:r>
              <a:rPr sz="800" dirty="0">
                <a:latin typeface="Times New Roman"/>
                <a:cs typeface="Times New Roman"/>
              </a:rPr>
              <a:t> </a:t>
            </a:r>
            <a:r>
              <a:rPr sz="800" spc="-5" dirty="0">
                <a:latin typeface="Times New Roman"/>
                <a:cs typeface="Times New Roman"/>
              </a:rPr>
              <a:t>D</a:t>
            </a:r>
            <a:r>
              <a:rPr sz="800" spc="-10" dirty="0">
                <a:latin typeface="Times New Roman"/>
                <a:cs typeface="Times New Roman"/>
              </a:rPr>
              <a:t>evelopment</a:t>
            </a:r>
            <a:r>
              <a:rPr sz="800" spc="-5" dirty="0">
                <a:latin typeface="Times New Roman"/>
                <a:cs typeface="Times New Roman"/>
              </a:rPr>
              <a:t> Authority</a:t>
            </a:r>
            <a:endParaRPr sz="800">
              <a:latin typeface="Times New Roman"/>
              <a:cs typeface="Times New Roman"/>
            </a:endParaRPr>
          </a:p>
        </p:txBody>
      </p:sp>
      <p:sp>
        <p:nvSpPr>
          <p:cNvPr id="28" name="object 28"/>
          <p:cNvSpPr txBox="1"/>
          <p:nvPr/>
        </p:nvSpPr>
        <p:spPr>
          <a:xfrm>
            <a:off x="5321167" y="4161897"/>
            <a:ext cx="358140" cy="126364"/>
          </a:xfrm>
          <a:prstGeom prst="rect">
            <a:avLst/>
          </a:prstGeom>
        </p:spPr>
        <p:txBody>
          <a:bodyPr vert="horz" wrap="square" lIns="0" tIns="0" rIns="0" bIns="0" rtlCol="0">
            <a:spAutoFit/>
          </a:bodyPr>
          <a:lstStyle/>
          <a:p>
            <a:pPr marL="12700">
              <a:lnSpc>
                <a:spcPct val="100000"/>
              </a:lnSpc>
            </a:pPr>
            <a:r>
              <a:rPr sz="800" spc="-5" dirty="0">
                <a:latin typeface="Times New Roman"/>
                <a:cs typeface="Times New Roman"/>
              </a:rPr>
              <a:t>N</a:t>
            </a:r>
            <a:r>
              <a:rPr sz="800" spc="-10" dirty="0">
                <a:latin typeface="Times New Roman"/>
                <a:cs typeface="Times New Roman"/>
              </a:rPr>
              <a:t>umbe</a:t>
            </a:r>
            <a:r>
              <a:rPr sz="800" spc="-5" dirty="0">
                <a:latin typeface="Times New Roman"/>
                <a:cs typeface="Times New Roman"/>
              </a:rPr>
              <a:t>r</a:t>
            </a:r>
            <a:endParaRPr sz="800">
              <a:latin typeface="Times New Roman"/>
              <a:cs typeface="Times New Roman"/>
            </a:endParaRPr>
          </a:p>
        </p:txBody>
      </p:sp>
      <p:sp>
        <p:nvSpPr>
          <p:cNvPr id="29" name="object 29"/>
          <p:cNvSpPr txBox="1"/>
          <p:nvPr/>
        </p:nvSpPr>
        <p:spPr>
          <a:xfrm>
            <a:off x="1596511" y="4542897"/>
            <a:ext cx="92710" cy="126364"/>
          </a:xfrm>
          <a:prstGeom prst="rect">
            <a:avLst/>
          </a:prstGeom>
        </p:spPr>
        <p:txBody>
          <a:bodyPr vert="horz" wrap="square" lIns="0" tIns="0" rIns="0" bIns="0" rtlCol="0">
            <a:spAutoFit/>
          </a:bodyPr>
          <a:lstStyle/>
          <a:p>
            <a:pPr marL="12700">
              <a:lnSpc>
                <a:spcPct val="100000"/>
              </a:lnSpc>
            </a:pPr>
            <a:r>
              <a:rPr sz="800" spc="-15" dirty="0">
                <a:latin typeface="Times New Roman"/>
                <a:cs typeface="Times New Roman"/>
              </a:rPr>
              <a:t>R</a:t>
            </a:r>
            <a:endParaRPr sz="800">
              <a:latin typeface="Times New Roman"/>
              <a:cs typeface="Times New Roman"/>
            </a:endParaRPr>
          </a:p>
        </p:txBody>
      </p:sp>
      <p:sp>
        <p:nvSpPr>
          <p:cNvPr id="30" name="object 30"/>
          <p:cNvSpPr txBox="1"/>
          <p:nvPr/>
        </p:nvSpPr>
        <p:spPr>
          <a:xfrm>
            <a:off x="4168766" y="4542897"/>
            <a:ext cx="2317750" cy="241935"/>
          </a:xfrm>
          <a:prstGeom prst="rect">
            <a:avLst/>
          </a:prstGeom>
        </p:spPr>
        <p:txBody>
          <a:bodyPr vert="horz" wrap="square" lIns="0" tIns="0" rIns="0" bIns="0" rtlCol="0">
            <a:spAutoFit/>
          </a:bodyPr>
          <a:lstStyle/>
          <a:p>
            <a:pPr marL="12700">
              <a:lnSpc>
                <a:spcPts val="935"/>
              </a:lnSpc>
              <a:tabLst>
                <a:tab pos="1164590" algn="l"/>
              </a:tabLst>
            </a:pPr>
            <a:r>
              <a:rPr sz="800" spc="-10" dirty="0">
                <a:latin typeface="Times New Roman"/>
                <a:cs typeface="Times New Roman"/>
              </a:rPr>
              <a:t>001000000 </a:t>
            </a:r>
            <a:r>
              <a:rPr sz="800" spc="-5" dirty="0">
                <a:latin typeface="Times New Roman"/>
                <a:cs typeface="Times New Roman"/>
              </a:rPr>
              <a:t>.. </a:t>
            </a:r>
            <a:r>
              <a:rPr sz="800" spc="-10" dirty="0">
                <a:latin typeface="Times New Roman"/>
                <a:cs typeface="Times New Roman"/>
              </a:rPr>
              <a:t>009999999	</a:t>
            </a:r>
            <a:r>
              <a:rPr sz="800" spc="-5" dirty="0">
                <a:latin typeface="Times New Roman"/>
                <a:cs typeface="Times New Roman"/>
              </a:rPr>
              <a:t>. U</a:t>
            </a:r>
            <a:r>
              <a:rPr sz="800" spc="-10" dirty="0">
                <a:latin typeface="Times New Roman"/>
                <a:cs typeface="Times New Roman"/>
              </a:rPr>
              <a:t>nique</a:t>
            </a:r>
            <a:r>
              <a:rPr sz="800" dirty="0">
                <a:latin typeface="Times New Roman"/>
                <a:cs typeface="Times New Roman"/>
              </a:rPr>
              <a:t> </a:t>
            </a:r>
            <a:r>
              <a:rPr sz="800" spc="-10" dirty="0">
                <a:latin typeface="Times New Roman"/>
                <a:cs typeface="Times New Roman"/>
              </a:rPr>
              <a:t>identi</a:t>
            </a:r>
            <a:r>
              <a:rPr sz="800" spc="-5" dirty="0">
                <a:latin typeface="Times New Roman"/>
                <a:cs typeface="Times New Roman"/>
              </a:rPr>
              <a:t>f</a:t>
            </a:r>
            <a:r>
              <a:rPr sz="800" spc="-10" dirty="0">
                <a:latin typeface="Times New Roman"/>
                <a:cs typeface="Times New Roman"/>
              </a:rPr>
              <a:t>ied</a:t>
            </a:r>
            <a:r>
              <a:rPr sz="800" dirty="0">
                <a:latin typeface="Times New Roman"/>
                <a:cs typeface="Times New Roman"/>
              </a:rPr>
              <a:t> </a:t>
            </a:r>
            <a:r>
              <a:rPr sz="800" spc="-10" dirty="0">
                <a:latin typeface="Times New Roman"/>
                <a:cs typeface="Times New Roman"/>
              </a:rPr>
              <a:t>a</a:t>
            </a:r>
            <a:r>
              <a:rPr sz="800" spc="-5" dirty="0">
                <a:latin typeface="Times New Roman"/>
                <a:cs typeface="Times New Roman"/>
              </a:rPr>
              <a:t>ss</a:t>
            </a:r>
            <a:r>
              <a:rPr sz="800" spc="-10" dirty="0">
                <a:latin typeface="Times New Roman"/>
                <a:cs typeface="Times New Roman"/>
              </a:rPr>
              <a:t>igned</a:t>
            </a:r>
            <a:endParaRPr sz="800">
              <a:latin typeface="Times New Roman"/>
              <a:cs typeface="Times New Roman"/>
            </a:endParaRPr>
          </a:p>
          <a:p>
            <a:pPr marL="1164590">
              <a:lnSpc>
                <a:spcPts val="935"/>
              </a:lnSpc>
            </a:pPr>
            <a:r>
              <a:rPr sz="800" spc="-5" dirty="0">
                <a:latin typeface="Times New Roman"/>
                <a:cs typeface="Times New Roman"/>
              </a:rPr>
              <a:t>to</a:t>
            </a:r>
            <a:r>
              <a:rPr sz="800" spc="5" dirty="0">
                <a:latin typeface="Times New Roman"/>
                <a:cs typeface="Times New Roman"/>
              </a:rPr>
              <a:t> </a:t>
            </a:r>
            <a:r>
              <a:rPr sz="800" spc="-10" dirty="0">
                <a:latin typeface="Times New Roman"/>
                <a:cs typeface="Times New Roman"/>
              </a:rPr>
              <a:t>eac</a:t>
            </a:r>
            <a:r>
              <a:rPr sz="800" spc="-5" dirty="0">
                <a:latin typeface="Times New Roman"/>
                <a:cs typeface="Times New Roman"/>
              </a:rPr>
              <a:t>h</a:t>
            </a:r>
            <a:r>
              <a:rPr sz="800" spc="5" dirty="0">
                <a:latin typeface="Times New Roman"/>
                <a:cs typeface="Times New Roman"/>
              </a:rPr>
              <a:t> </a:t>
            </a:r>
            <a:r>
              <a:rPr sz="800" spc="-10" dirty="0">
                <a:latin typeface="Times New Roman"/>
                <a:cs typeface="Times New Roman"/>
              </a:rPr>
              <a:t>TI</a:t>
            </a:r>
            <a:r>
              <a:rPr sz="800" spc="-5" dirty="0">
                <a:latin typeface="Times New Roman"/>
                <a:cs typeface="Times New Roman"/>
              </a:rPr>
              <a:t>F</a:t>
            </a:r>
            <a:r>
              <a:rPr sz="800" spc="5" dirty="0">
                <a:latin typeface="Times New Roman"/>
                <a:cs typeface="Times New Roman"/>
              </a:rPr>
              <a:t> </a:t>
            </a:r>
            <a:r>
              <a:rPr sz="800" spc="-10" dirty="0">
                <a:latin typeface="Times New Roman"/>
                <a:cs typeface="Times New Roman"/>
              </a:rPr>
              <a:t>aut</a:t>
            </a:r>
            <a:r>
              <a:rPr sz="800" spc="-5" dirty="0">
                <a:latin typeface="Times New Roman"/>
                <a:cs typeface="Times New Roman"/>
              </a:rPr>
              <a:t>hority</a:t>
            </a:r>
            <a:endParaRPr sz="800">
              <a:latin typeface="Times New Roman"/>
              <a:cs typeface="Times New Roman"/>
            </a:endParaRPr>
          </a:p>
        </p:txBody>
      </p:sp>
      <p:graphicFrame>
        <p:nvGraphicFramePr>
          <p:cNvPr id="27" name="object 27"/>
          <p:cNvGraphicFramePr>
            <a:graphicFrameLocks noGrp="1"/>
          </p:cNvGraphicFramePr>
          <p:nvPr/>
        </p:nvGraphicFramePr>
        <p:xfrm>
          <a:off x="1574286" y="4111097"/>
          <a:ext cx="1885945" cy="416560"/>
        </p:xfrm>
        <a:graphic>
          <a:graphicData uri="http://schemas.openxmlformats.org/drawingml/2006/table">
            <a:tbl>
              <a:tblPr firstRow="1" bandRow="1">
                <a:tableStyleId>{2D5ABB26-0587-4C30-8999-92F81FD0307C}</a:tableStyleId>
              </a:tblPr>
              <a:tblGrid>
                <a:gridCol w="187068"/>
                <a:gridCol w="1272489"/>
                <a:gridCol w="426388"/>
              </a:tblGrid>
              <a:tr h="208280">
                <a:tc>
                  <a:txBody>
                    <a:bodyPr/>
                    <a:lstStyle/>
                    <a:p>
                      <a:pPr marL="34925">
                        <a:lnSpc>
                          <a:spcPct val="100000"/>
                        </a:lnSpc>
                      </a:pPr>
                      <a:r>
                        <a:rPr sz="800" dirty="0">
                          <a:latin typeface="Times New Roman"/>
                          <a:cs typeface="Times New Roman"/>
                        </a:rPr>
                        <a:t>D</a:t>
                      </a:r>
                      <a:endParaRPr sz="800">
                        <a:latin typeface="Times New Roman"/>
                        <a:cs typeface="Times New Roman"/>
                      </a:endParaRPr>
                    </a:p>
                  </a:txBody>
                  <a:tcPr marL="0" marR="0" marT="0" marB="0"/>
                </a:tc>
                <a:tc>
                  <a:txBody>
                    <a:bodyPr/>
                    <a:lstStyle/>
                    <a:p>
                      <a:pPr marL="79375">
                        <a:lnSpc>
                          <a:spcPct val="100000"/>
                        </a:lnSpc>
                      </a:pPr>
                      <a:r>
                        <a:rPr sz="800" spc="5" dirty="0">
                          <a:latin typeface="Times New Roman"/>
                          <a:cs typeface="Times New Roman"/>
                        </a:rPr>
                        <a:t>UN</a:t>
                      </a:r>
                      <a:r>
                        <a:rPr sz="800" dirty="0">
                          <a:latin typeface="Times New Roman"/>
                          <a:cs typeface="Times New Roman"/>
                        </a:rPr>
                        <a:t>I</a:t>
                      </a:r>
                      <a:r>
                        <a:rPr sz="800" spc="5" dirty="0">
                          <a:latin typeface="Times New Roman"/>
                          <a:cs typeface="Times New Roman"/>
                        </a:rPr>
                        <a:t>Q</a:t>
                      </a:r>
                      <a:r>
                        <a:rPr sz="800" dirty="0">
                          <a:latin typeface="Times New Roman"/>
                          <a:cs typeface="Times New Roman"/>
                        </a:rPr>
                        <a:t>ID</a:t>
                      </a:r>
                      <a:endParaRPr sz="800">
                        <a:latin typeface="Times New Roman"/>
                        <a:cs typeface="Times New Roman"/>
                      </a:endParaRPr>
                    </a:p>
                  </a:txBody>
                  <a:tcPr marL="0" marR="0" marT="0" marB="0"/>
                </a:tc>
                <a:tc>
                  <a:txBody>
                    <a:bodyPr/>
                    <a:lstStyle/>
                    <a:p>
                      <a:pPr marR="27305" algn="r">
                        <a:lnSpc>
                          <a:spcPct val="100000"/>
                        </a:lnSpc>
                      </a:pPr>
                      <a:r>
                        <a:rPr sz="800" dirty="0">
                          <a:latin typeface="Times New Roman"/>
                          <a:cs typeface="Times New Roman"/>
                        </a:rPr>
                        <a:t>9</a:t>
                      </a:r>
                      <a:endParaRPr sz="800">
                        <a:latin typeface="Times New Roman"/>
                        <a:cs typeface="Times New Roman"/>
                      </a:endParaRPr>
                    </a:p>
                  </a:txBody>
                  <a:tcPr marL="0" marR="0" marT="0" marB="0"/>
                </a:tc>
              </a:tr>
              <a:tr h="208280">
                <a:tc>
                  <a:txBody>
                    <a:bodyPr/>
                    <a:lstStyle/>
                    <a:p>
                      <a:pPr marL="34925">
                        <a:lnSpc>
                          <a:spcPct val="100000"/>
                        </a:lnSpc>
                      </a:pPr>
                      <a:r>
                        <a:rPr sz="800" dirty="0">
                          <a:latin typeface="Times New Roman"/>
                          <a:cs typeface="Times New Roman"/>
                        </a:rPr>
                        <a:t>T</a:t>
                      </a:r>
                      <a:endParaRPr sz="800">
                        <a:latin typeface="Times New Roman"/>
                        <a:cs typeface="Times New Roman"/>
                      </a:endParaRPr>
                    </a:p>
                  </a:txBody>
                  <a:tcPr marL="0" marR="0" marT="0" marB="0"/>
                </a:tc>
                <a:tc>
                  <a:txBody>
                    <a:bodyPr/>
                    <a:lstStyle/>
                    <a:p>
                      <a:pPr marL="79375">
                        <a:lnSpc>
                          <a:spcPct val="100000"/>
                        </a:lnSpc>
                      </a:pPr>
                      <a:r>
                        <a:rPr sz="800" spc="5" dirty="0">
                          <a:latin typeface="Times New Roman"/>
                          <a:cs typeface="Times New Roman"/>
                        </a:rPr>
                        <a:t>A</a:t>
                      </a:r>
                      <a:r>
                        <a:rPr sz="800" dirty="0">
                          <a:latin typeface="Times New Roman"/>
                          <a:cs typeface="Times New Roman"/>
                        </a:rPr>
                        <a:t>uthority </a:t>
                      </a:r>
                      <a:r>
                        <a:rPr sz="800" spc="5" dirty="0">
                          <a:latin typeface="Times New Roman"/>
                          <a:cs typeface="Times New Roman"/>
                        </a:rPr>
                        <a:t>U</a:t>
                      </a:r>
                      <a:r>
                        <a:rPr sz="800" dirty="0">
                          <a:latin typeface="Times New Roman"/>
                          <a:cs typeface="Times New Roman"/>
                        </a:rPr>
                        <a:t>nique ID</a:t>
                      </a:r>
                      <a:endParaRPr sz="800">
                        <a:latin typeface="Times New Roman"/>
                        <a:cs typeface="Times New Roman"/>
                      </a:endParaRPr>
                    </a:p>
                  </a:txBody>
                  <a:tcPr marL="0" marR="0" marT="0" marB="0"/>
                </a:tc>
                <a:tc>
                  <a:txBody>
                    <a:bodyPr/>
                    <a:lstStyle/>
                    <a:p>
                      <a:endParaRPr sz="800">
                        <a:latin typeface="Times New Roman"/>
                        <a:cs typeface="Times New Roman"/>
                      </a:endParaRPr>
                    </a:p>
                  </a:txBody>
                  <a:tcPr marL="0" marR="0" marT="0" marB="0"/>
                </a:tc>
              </a:tr>
            </a:tbl>
          </a:graphicData>
        </a:graphic>
      </p:graphicFrame>
      <p:sp>
        <p:nvSpPr>
          <p:cNvPr id="56" name="TextBox 55"/>
          <p:cNvSpPr txBox="1"/>
          <p:nvPr/>
        </p:nvSpPr>
        <p:spPr>
          <a:xfrm>
            <a:off x="990600" y="5459411"/>
            <a:ext cx="7162800" cy="246221"/>
          </a:xfrm>
          <a:prstGeom prst="rect">
            <a:avLst/>
          </a:prstGeom>
          <a:noFill/>
        </p:spPr>
        <p:txBody>
          <a:bodyPr wrap="square" rtlCol="0">
            <a:spAutoFit/>
          </a:bodyPr>
          <a:lstStyle/>
          <a:p>
            <a:r>
              <a:rPr lang="en-US" sz="1000" b="1" dirty="0" smtClean="0">
                <a:latin typeface="Avenir Roman"/>
              </a:rPr>
              <a:t>D</a:t>
            </a:r>
            <a:r>
              <a:rPr lang="en-US" sz="1000" dirty="0" smtClean="0">
                <a:latin typeface="Avenir Roman"/>
              </a:rPr>
              <a:t>: Field Description </a:t>
            </a:r>
            <a:r>
              <a:rPr lang="en-US" sz="1000" b="1" dirty="0" smtClean="0">
                <a:latin typeface="Avenir Roman"/>
              </a:rPr>
              <a:t>T</a:t>
            </a:r>
            <a:r>
              <a:rPr lang="en-US" sz="1000" dirty="0" smtClean="0">
                <a:latin typeface="Avenir Roman"/>
              </a:rPr>
              <a:t>: Name of Field </a:t>
            </a:r>
            <a:r>
              <a:rPr lang="en-US" sz="1000" b="1" dirty="0" smtClean="0">
                <a:latin typeface="Avenir Roman"/>
              </a:rPr>
              <a:t>V</a:t>
            </a:r>
            <a:r>
              <a:rPr lang="en-US" sz="1000" dirty="0" smtClean="0">
                <a:latin typeface="Avenir Roman"/>
              </a:rPr>
              <a:t>: Value </a:t>
            </a:r>
            <a:r>
              <a:rPr lang="en-US" sz="1000" b="1" dirty="0" smtClean="0">
                <a:latin typeface="Avenir Roman"/>
              </a:rPr>
              <a:t>R</a:t>
            </a:r>
            <a:r>
              <a:rPr lang="en-US" sz="1000" dirty="0" smtClean="0">
                <a:latin typeface="Avenir Roman"/>
              </a:rPr>
              <a:t>: Range</a:t>
            </a:r>
            <a:endParaRPr lang="en-US" sz="1000" dirty="0">
              <a:latin typeface="Avenir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45" dirty="0"/>
              <a:t>T</a:t>
            </a:r>
            <a:r>
              <a:rPr dirty="0"/>
              <a:t>he Mi</a:t>
            </a:r>
            <a:r>
              <a:rPr spc="-30" dirty="0"/>
              <a:t>R</a:t>
            </a:r>
            <a:r>
              <a:rPr dirty="0"/>
              <a:t>TIF </a:t>
            </a:r>
            <a:r>
              <a:rPr spc="-114" dirty="0"/>
              <a:t>P</a:t>
            </a:r>
            <a:r>
              <a:rPr spc="-45" dirty="0"/>
              <a:t>r</a:t>
            </a:r>
            <a:r>
              <a:rPr dirty="0"/>
              <a:t>ototype</a:t>
            </a:r>
          </a:p>
        </p:txBody>
      </p:sp>
      <p:sp>
        <p:nvSpPr>
          <p:cNvPr id="3" name="object 3"/>
          <p:cNvSpPr txBox="1"/>
          <p:nvPr/>
        </p:nvSpPr>
        <p:spPr>
          <a:xfrm>
            <a:off x="444500" y="1447800"/>
            <a:ext cx="54991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a:t>
            </a:r>
            <a:r>
              <a:rPr sz="1800" b="1" spc="-20" dirty="0">
                <a:solidFill>
                  <a:srgbClr val="FFFFFF"/>
                </a:solidFill>
                <a:latin typeface="Avenir Next "/>
                <a:cs typeface="Avenir Next "/>
              </a:rPr>
              <a:t>a</a:t>
            </a:r>
            <a:r>
              <a:rPr sz="1800" b="1" dirty="0">
                <a:solidFill>
                  <a:srgbClr val="FFFFFF"/>
                </a:solidFill>
                <a:latin typeface="Avenir Next "/>
                <a:cs typeface="Avenir Next "/>
              </a:rPr>
              <a:t>ta Dictionary: Sections</a:t>
            </a:r>
            <a:endParaRPr sz="1800" dirty="0">
              <a:latin typeface="Avenir Next "/>
              <a:cs typeface="Avenir Next "/>
            </a:endParaRPr>
          </a:p>
        </p:txBody>
      </p:sp>
      <p:sp>
        <p:nvSpPr>
          <p:cNvPr id="4" name="object 4"/>
          <p:cNvSpPr txBox="1"/>
          <p:nvPr/>
        </p:nvSpPr>
        <p:spPr>
          <a:xfrm>
            <a:off x="658368" y="1993392"/>
            <a:ext cx="8375904" cy="4331186"/>
          </a:xfrm>
          <a:prstGeom prst="rect">
            <a:avLst/>
          </a:prstGeom>
        </p:spPr>
        <p:txBody>
          <a:bodyPr vert="horz" wrap="square" lIns="0" tIns="0" rIns="0" bIns="0" rtlCol="0">
            <a:spAutoFit/>
          </a:bodyPr>
          <a:lstStyle/>
          <a:p>
            <a:pPr marL="12700">
              <a:tabLst>
                <a:tab pos="241300" algn="l"/>
              </a:tabLst>
            </a:pPr>
            <a:r>
              <a:rPr lang="en-US" sz="1800" dirty="0" smtClean="0">
                <a:latin typeface="Avenir Book"/>
                <a:cs typeface="Avenir Book"/>
              </a:rPr>
              <a:t>1. </a:t>
            </a:r>
            <a:r>
              <a:rPr sz="1800" b="1" dirty="0" smtClean="0">
                <a:latin typeface="Avenir Heavy"/>
                <a:cs typeface="Avenir Heavy"/>
              </a:rPr>
              <a:t>Basic info</a:t>
            </a:r>
            <a:r>
              <a:rPr sz="1800" b="1" spc="30" dirty="0" smtClean="0">
                <a:latin typeface="Avenir Heavy"/>
                <a:cs typeface="Avenir Heavy"/>
              </a:rPr>
              <a:t>r</a:t>
            </a:r>
            <a:r>
              <a:rPr sz="1800" b="1" dirty="0" smtClean="0">
                <a:latin typeface="Avenir Heavy"/>
                <a:cs typeface="Avenir Heavy"/>
              </a:rPr>
              <a:t>mation</a:t>
            </a:r>
            <a:r>
              <a:rPr lang="en-US" b="1" dirty="0" smtClean="0">
                <a:latin typeface="Avenir Heavy"/>
                <a:cs typeface="Avenir Heavy"/>
              </a:rPr>
              <a:t>:</a:t>
            </a:r>
            <a:endParaRPr lang="en-US" sz="1800" b="1" dirty="0" smtClean="0">
              <a:latin typeface="Avenir Heavy"/>
              <a:cs typeface="Avenir Heavy"/>
            </a:endParaRPr>
          </a:p>
          <a:p>
            <a:pPr marL="698500" lvl="1" indent="-228600">
              <a:buFont typeface="Avenir Heavy"/>
              <a:buChar char="•"/>
              <a:tabLst>
                <a:tab pos="241300" algn="l"/>
              </a:tabLst>
            </a:pPr>
            <a:r>
              <a:rPr dirty="0" smtClean="0">
                <a:latin typeface="Avenir-Roman"/>
                <a:cs typeface="Avenir-Roman"/>
              </a:rPr>
              <a:t>Geograph</a:t>
            </a:r>
            <a:r>
              <a:rPr spc="-135" dirty="0" smtClean="0">
                <a:latin typeface="Avenir-Roman"/>
                <a:cs typeface="Avenir-Roman"/>
              </a:rPr>
              <a:t>y</a:t>
            </a:r>
            <a:endParaRPr lang="en-US" dirty="0">
              <a:latin typeface="Avenir-Roman"/>
              <a:cs typeface="Avenir-Roman"/>
            </a:endParaRPr>
          </a:p>
          <a:p>
            <a:pPr marL="698500" lvl="1" indent="-228600">
              <a:buFont typeface="Avenir Heavy"/>
              <a:buChar char="•"/>
              <a:tabLst>
                <a:tab pos="241300" algn="l"/>
              </a:tabLst>
            </a:pPr>
            <a:r>
              <a:rPr lang="en-US" dirty="0">
                <a:latin typeface="Avenir-Roman"/>
                <a:cs typeface="Avenir-Roman"/>
              </a:rPr>
              <a:t>G</a:t>
            </a:r>
            <a:r>
              <a:rPr dirty="0" smtClean="0">
                <a:latin typeface="Avenir-Roman"/>
                <a:cs typeface="Avenir-Roman"/>
              </a:rPr>
              <a:t>overnance</a:t>
            </a:r>
            <a:endParaRPr lang="en-US" dirty="0" smtClean="0">
              <a:latin typeface="Avenir-Roman"/>
              <a:cs typeface="Avenir-Roman"/>
            </a:endParaRPr>
          </a:p>
          <a:p>
            <a:pPr marL="698500" lvl="1" indent="-228600">
              <a:buFont typeface="Avenir Heavy"/>
              <a:buChar char="•"/>
              <a:tabLst>
                <a:tab pos="241300" algn="l"/>
              </a:tabLst>
            </a:pPr>
            <a:r>
              <a:rPr lang="en-US" spc="-35" dirty="0">
                <a:latin typeface="Avenir-Roman"/>
                <a:cs typeface="Avenir-Roman"/>
              </a:rPr>
              <a:t>R</a:t>
            </a:r>
            <a:r>
              <a:rPr dirty="0" smtClean="0">
                <a:latin typeface="Avenir-Roman"/>
                <a:cs typeface="Avenir-Roman"/>
              </a:rPr>
              <a:t>eporting</a:t>
            </a:r>
            <a:endParaRPr lang="en-US" dirty="0" smtClean="0">
              <a:latin typeface="Avenir-Roman"/>
              <a:cs typeface="Avenir-Roman"/>
            </a:endParaRPr>
          </a:p>
          <a:p>
            <a:pPr marL="698500" lvl="1" indent="-228600">
              <a:buFont typeface="Avenir Heavy"/>
              <a:buChar char="•"/>
              <a:tabLst>
                <a:tab pos="241300" algn="l"/>
              </a:tabLst>
            </a:pPr>
            <a:endParaRPr dirty="0" smtClean="0">
              <a:latin typeface="Avenir-Roman"/>
              <a:cs typeface="Avenir-Roman"/>
            </a:endParaRPr>
          </a:p>
          <a:p>
            <a:pPr marL="12700">
              <a:spcBef>
                <a:spcPts val="1440"/>
              </a:spcBef>
              <a:tabLst>
                <a:tab pos="241300" algn="l"/>
              </a:tabLst>
            </a:pPr>
            <a:r>
              <a:rPr lang="en-US" sz="1800" dirty="0" smtClean="0">
                <a:latin typeface="Avenir Book"/>
                <a:cs typeface="Avenir Book"/>
              </a:rPr>
              <a:t>2. </a:t>
            </a:r>
            <a:r>
              <a:rPr sz="1800" b="1" dirty="0" smtClean="0">
                <a:latin typeface="Avenir Heavy"/>
                <a:cs typeface="Avenir Heavy"/>
              </a:rPr>
              <a:t>TIF Plans: </a:t>
            </a:r>
            <a:r>
              <a:rPr sz="1800" dirty="0" smtClean="0">
                <a:latin typeface="Avenir-Roman"/>
                <a:cs typeface="Avenir-Roman"/>
              </a:rPr>
              <a:t>Details about TIF Plan and annually </a:t>
            </a:r>
            <a:r>
              <a:rPr sz="1800" spc="-35" dirty="0" smtClean="0">
                <a:latin typeface="Avenir-Roman"/>
                <a:cs typeface="Avenir-Roman"/>
              </a:rPr>
              <a:t>r</a:t>
            </a:r>
            <a:r>
              <a:rPr sz="1800" dirty="0" smtClean="0">
                <a:latin typeface="Avenir-Roman"/>
                <a:cs typeface="Avenir-Roman"/>
              </a:rPr>
              <a:t>eported </a:t>
            </a:r>
            <a:r>
              <a:rPr sz="1800" spc="-10" dirty="0" smtClean="0">
                <a:latin typeface="Avenir-Roman"/>
                <a:cs typeface="Avenir-Roman"/>
              </a:rPr>
              <a:t>figu</a:t>
            </a:r>
            <a:r>
              <a:rPr sz="1800" spc="-45" dirty="0" smtClean="0">
                <a:latin typeface="Avenir-Roman"/>
                <a:cs typeface="Avenir-Roman"/>
              </a:rPr>
              <a:t>r</a:t>
            </a:r>
            <a:r>
              <a:rPr sz="1800" dirty="0" smtClean="0">
                <a:latin typeface="Avenir-Roman"/>
                <a:cs typeface="Avenir-Roman"/>
              </a:rPr>
              <a:t>es</a:t>
            </a:r>
            <a:endParaRPr lang="en-US" dirty="0">
              <a:latin typeface="Avenir-Roman"/>
              <a:cs typeface="Avenir-Roman"/>
            </a:endParaRPr>
          </a:p>
          <a:p>
            <a:pPr marL="12700">
              <a:spcBef>
                <a:spcPts val="1440"/>
              </a:spcBef>
              <a:tabLst>
                <a:tab pos="241300" algn="l"/>
              </a:tabLst>
            </a:pPr>
            <a:endParaRPr sz="1800" dirty="0" smtClean="0">
              <a:latin typeface="Avenir-Roman"/>
              <a:cs typeface="Avenir-Roman"/>
            </a:endParaRPr>
          </a:p>
          <a:p>
            <a:pPr marL="12700" marR="52069">
              <a:tabLst>
                <a:tab pos="241300" algn="l"/>
              </a:tabLst>
            </a:pPr>
            <a:r>
              <a:rPr lang="en-US" sz="1800" dirty="0" smtClean="0">
                <a:latin typeface="Avenir Book"/>
                <a:cs typeface="Avenir Book"/>
              </a:rPr>
              <a:t>3. </a:t>
            </a:r>
            <a:r>
              <a:rPr lang="en-US" sz="1800" dirty="0" smtClean="0">
                <a:latin typeface="Avenir Heavy"/>
                <a:cs typeface="Avenir Heavy"/>
              </a:rPr>
              <a:t>Information about a tax capture authority’s </a:t>
            </a:r>
            <a:r>
              <a:rPr lang="en-US" sz="1800" b="1" dirty="0" smtClean="0">
                <a:latin typeface="Avenir Heavy"/>
                <a:cs typeface="Avenir Heavy"/>
              </a:rPr>
              <a:t>development plans:</a:t>
            </a:r>
          </a:p>
          <a:p>
            <a:pPr marL="698500" lvl="1" indent="-228600">
              <a:buFont typeface="Avenir Heavy"/>
              <a:buChar char="•"/>
              <a:tabLst>
                <a:tab pos="241300" algn="l"/>
              </a:tabLst>
            </a:pPr>
            <a:r>
              <a:rPr lang="en-US" dirty="0" smtClean="0">
                <a:latin typeface="Avenir-Roman"/>
                <a:cs typeface="Avenir-Roman"/>
              </a:rPr>
              <a:t>Start and end date</a:t>
            </a:r>
            <a:endParaRPr lang="en-US" dirty="0">
              <a:latin typeface="Avenir-Roman"/>
              <a:cs typeface="Avenir-Roman"/>
            </a:endParaRPr>
          </a:p>
          <a:p>
            <a:pPr marL="698500" lvl="1" indent="-228600">
              <a:buFont typeface="Avenir Heavy"/>
              <a:buChar char="•"/>
              <a:tabLst>
                <a:tab pos="241300" algn="l"/>
              </a:tabLst>
            </a:pPr>
            <a:r>
              <a:rPr lang="en-US" dirty="0" smtClean="0">
                <a:latin typeface="Avenir-Roman"/>
                <a:cs typeface="Avenir-Roman"/>
              </a:rPr>
              <a:t>Initial assessed value of development plan area</a:t>
            </a:r>
            <a:endParaRPr lang="en-US" dirty="0">
              <a:latin typeface="Avenir-Roman"/>
              <a:cs typeface="Avenir-Roman"/>
            </a:endParaRPr>
          </a:p>
          <a:p>
            <a:pPr marL="698500" lvl="1" indent="-228600">
              <a:buFont typeface="Avenir Heavy"/>
              <a:buChar char="•"/>
              <a:tabLst>
                <a:tab pos="241300" algn="l"/>
              </a:tabLst>
            </a:pPr>
            <a:r>
              <a:rPr lang="en-US" spc="-35" dirty="0" smtClean="0">
                <a:latin typeface="Avenir-Roman"/>
                <a:cs typeface="Avenir-Roman"/>
              </a:rPr>
              <a:t>Fields for annually reported figures corresponding to the development plan</a:t>
            </a:r>
            <a:endParaRPr lang="en-US" sz="1800" b="1" dirty="0" smtClean="0">
              <a:latin typeface="Avenir Heavy"/>
              <a:cs typeface="Avenir Heavy"/>
            </a:endParaRPr>
          </a:p>
          <a:p>
            <a:pPr marL="12700" marR="52069">
              <a:lnSpc>
                <a:spcPct val="166700"/>
              </a:lnSpc>
              <a:tabLst>
                <a:tab pos="241300" algn="l"/>
              </a:tabLst>
            </a:pPr>
            <a:endParaRPr lang="en-US" sz="1800" b="1" dirty="0" smtClean="0">
              <a:latin typeface="Avenir Heavy"/>
              <a:cs typeface="Avenir Heavy"/>
            </a:endParaRPr>
          </a:p>
          <a:p>
            <a:pPr marL="698500" marR="52069" lvl="1" indent="-228600">
              <a:lnSpc>
                <a:spcPct val="166700"/>
              </a:lnSpc>
              <a:buFont typeface="Avenir Heavy"/>
              <a:buChar char="•"/>
              <a:tabLst>
                <a:tab pos="241300" algn="l"/>
              </a:tabLst>
            </a:pPr>
            <a:endParaRPr lang="en-US" b="1" dirty="0" smtClean="0">
              <a:latin typeface="Avenir Heavy"/>
              <a:cs typeface="Avenir Heavy"/>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3276600"/>
            <a:ext cx="2527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Chicago</a:t>
            </a:r>
            <a:endParaRPr sz="1800" dirty="0">
              <a:latin typeface="Avenir Next "/>
              <a:cs typeface="Avenir Next "/>
            </a:endParaRPr>
          </a:p>
        </p:txBody>
      </p:sp>
      <p:sp>
        <p:nvSpPr>
          <p:cNvPr id="5" name="object 5"/>
          <p:cNvSpPr txBox="1"/>
          <p:nvPr/>
        </p:nvSpPr>
        <p:spPr>
          <a:xfrm>
            <a:off x="444500" y="2659766"/>
            <a:ext cx="64135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TIF </a:t>
            </a:r>
            <a:r>
              <a:rPr sz="2400" b="1" spc="-30" dirty="0">
                <a:solidFill>
                  <a:srgbClr val="FFFFFF"/>
                </a:solidFill>
                <a:latin typeface="Avenir Next "/>
                <a:cs typeface="Avenir Next "/>
              </a:rPr>
              <a:t>R</a:t>
            </a:r>
            <a:r>
              <a:rPr sz="2400" b="1" dirty="0">
                <a:solidFill>
                  <a:srgbClr val="FFFFFF"/>
                </a:solidFill>
                <a:latin typeface="Avenir Next "/>
                <a:cs typeface="Avenir Next "/>
              </a:rPr>
              <a:t>epo</a:t>
            </a:r>
            <a:r>
              <a:rPr sz="2400" b="1" spc="-30" dirty="0">
                <a:solidFill>
                  <a:srgbClr val="FFFFFF"/>
                </a:solidFill>
                <a:latin typeface="Avenir Next "/>
                <a:cs typeface="Avenir Next "/>
              </a:rPr>
              <a:t>r</a:t>
            </a:r>
            <a:r>
              <a:rPr sz="2400" b="1" dirty="0">
                <a:solidFill>
                  <a:srgbClr val="FFFFFF"/>
                </a:solidFill>
                <a:latin typeface="Avenir Next "/>
                <a:cs typeface="Avenir Next "/>
              </a:rPr>
              <a:t>ting Best </a:t>
            </a:r>
            <a:r>
              <a:rPr sz="2400" b="1" spc="-114" dirty="0">
                <a:solidFill>
                  <a:srgbClr val="FFFFFF"/>
                </a:solidFill>
                <a:latin typeface="Avenir Next "/>
                <a:cs typeface="Avenir Next "/>
              </a:rPr>
              <a:t>P</a:t>
            </a:r>
            <a:r>
              <a:rPr sz="2400" b="1" spc="-35" dirty="0">
                <a:solidFill>
                  <a:srgbClr val="FFFFFF"/>
                </a:solidFill>
                <a:latin typeface="Avenir Next "/>
                <a:cs typeface="Avenir Next "/>
              </a:rPr>
              <a:t>r</a:t>
            </a:r>
            <a:r>
              <a:rPr sz="2400" b="1" dirty="0">
                <a:solidFill>
                  <a:srgbClr val="FFFFFF"/>
                </a:solidFill>
                <a:latin typeface="Avenir Next "/>
                <a:cs typeface="Avenir Next "/>
              </a:rPr>
              <a:t>actices</a:t>
            </a:r>
            <a:endParaRPr sz="2400" dirty="0">
              <a:latin typeface="Avenir Next "/>
              <a:cs typeface="Avenir Next "/>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a:t>
            </a:r>
            <a:r>
              <a:rPr spc="-30" dirty="0"/>
              <a:t>R</a:t>
            </a:r>
            <a:r>
              <a:rPr dirty="0"/>
              <a:t>epo</a:t>
            </a:r>
            <a:r>
              <a:rPr spc="-30" dirty="0"/>
              <a:t>r</a:t>
            </a:r>
            <a:r>
              <a:rPr dirty="0"/>
              <a:t>ting Best </a:t>
            </a:r>
            <a:r>
              <a:rPr spc="-114" dirty="0"/>
              <a:t>P</a:t>
            </a:r>
            <a:r>
              <a:rPr spc="-35" dirty="0"/>
              <a:t>r</a:t>
            </a:r>
            <a:r>
              <a:rPr dirty="0"/>
              <a:t>actices</a:t>
            </a:r>
          </a:p>
        </p:txBody>
      </p:sp>
      <p:sp>
        <p:nvSpPr>
          <p:cNvPr id="3" name="object 3"/>
          <p:cNvSpPr txBox="1"/>
          <p:nvPr/>
        </p:nvSpPr>
        <p:spPr>
          <a:xfrm>
            <a:off x="0" y="1883664"/>
            <a:ext cx="8208009" cy="3974422"/>
          </a:xfrm>
          <a:prstGeom prst="rect">
            <a:avLst/>
          </a:prstGeom>
        </p:spPr>
        <p:txBody>
          <a:bodyPr vert="horz" wrap="square" lIns="0" tIns="0" rIns="0" bIns="0" rtlCol="0">
            <a:spAutoFit/>
          </a:bodyPr>
          <a:lstStyle/>
          <a:p>
            <a:pPr>
              <a:lnSpc>
                <a:spcPct val="100000"/>
              </a:lnSpc>
              <a:spcBef>
                <a:spcPts val="30"/>
              </a:spcBef>
            </a:pPr>
            <a:endParaRPr sz="2350" dirty="0">
              <a:latin typeface="Times New Roman"/>
              <a:cs typeface="Times New Roman"/>
            </a:endParaRPr>
          </a:p>
          <a:p>
            <a:pPr marL="1414145">
              <a:lnSpc>
                <a:spcPct val="100000"/>
              </a:lnSpc>
            </a:pPr>
            <a:r>
              <a:rPr sz="1800" dirty="0">
                <a:latin typeface="Avenir-Roman"/>
                <a:cs typeface="Avenir-Roman"/>
              </a:rPr>
              <a:t>Requi</a:t>
            </a:r>
            <a:r>
              <a:rPr sz="1800" spc="-35" dirty="0">
                <a:latin typeface="Avenir-Roman"/>
                <a:cs typeface="Avenir-Roman"/>
              </a:rPr>
              <a:t>r</a:t>
            </a:r>
            <a:r>
              <a:rPr sz="1800" dirty="0">
                <a:latin typeface="Avenir-Roman"/>
                <a:cs typeface="Avenir-Roman"/>
              </a:rPr>
              <a:t>ed information</a:t>
            </a:r>
            <a:r>
              <a:rPr sz="1800" dirty="0" smtClean="0">
                <a:latin typeface="Avenir-Roman"/>
                <a:cs typeface="Avenir-Roman"/>
              </a:rPr>
              <a:t> </a:t>
            </a:r>
            <a:r>
              <a:rPr lang="en-US" sz="1800" dirty="0" smtClean="0">
                <a:latin typeface="Avenir-Roman"/>
                <a:cs typeface="Avenir-Roman"/>
              </a:rPr>
              <a:t>made available online</a:t>
            </a:r>
            <a:r>
              <a:rPr sz="1800" dirty="0" smtClean="0">
                <a:latin typeface="Avenir-Roman"/>
                <a:cs typeface="Avenir-Roman"/>
              </a:rPr>
              <a:t>:</a:t>
            </a:r>
            <a:endParaRPr sz="1800" dirty="0">
              <a:latin typeface="Avenir-Roman"/>
              <a:cs typeface="Avenir-Roman"/>
            </a:endParaRPr>
          </a:p>
          <a:p>
            <a:pPr>
              <a:lnSpc>
                <a:spcPct val="100000"/>
              </a:lnSpc>
              <a:spcBef>
                <a:spcPts val="32"/>
              </a:spcBef>
            </a:pPr>
            <a:endParaRPr sz="1850" dirty="0">
              <a:latin typeface="Times New Roman"/>
              <a:cs typeface="Times New Roman"/>
            </a:endParaRPr>
          </a:p>
          <a:p>
            <a:pPr marL="1642745" marR="826135" indent="-228600">
              <a:lnSpc>
                <a:spcPct val="100000"/>
              </a:lnSpc>
              <a:buFont typeface="Avenir-Roman"/>
              <a:buAutoNum type="arabicPeriod"/>
              <a:tabLst>
                <a:tab pos="1643380" algn="l"/>
              </a:tabLst>
            </a:pPr>
            <a:r>
              <a:rPr sz="1800" dirty="0">
                <a:latin typeface="Avenir-Roman"/>
                <a:cs typeface="Avenir-Roman"/>
              </a:rPr>
              <a:t>The o</a:t>
            </a:r>
            <a:r>
              <a:rPr sz="1800" spc="-35" dirty="0">
                <a:latin typeface="Avenir-Roman"/>
                <a:cs typeface="Avenir-Roman"/>
              </a:rPr>
              <a:t>r</a:t>
            </a:r>
            <a:r>
              <a:rPr sz="1800" dirty="0">
                <a:latin typeface="Avenir-Roman"/>
                <a:cs typeface="Avenir-Roman"/>
              </a:rPr>
              <a:t>dinances </a:t>
            </a:r>
            <a:r>
              <a:rPr sz="1800" b="1" dirty="0">
                <a:latin typeface="Avenir Heavy"/>
                <a:cs typeface="Avenir Heavy"/>
              </a:rPr>
              <a:t>establishing each TIF district</a:t>
            </a:r>
            <a:r>
              <a:rPr sz="1800" dirty="0">
                <a:latin typeface="Avenir-Roman"/>
                <a:cs typeface="Avenir-Roman"/>
              </a:rPr>
              <a:t>, including attachments and amendments</a:t>
            </a:r>
          </a:p>
          <a:p>
            <a:pPr marL="1642745" marR="5080" indent="-228600">
              <a:lnSpc>
                <a:spcPct val="100000"/>
              </a:lnSpc>
              <a:buFont typeface="Avenir-Roman"/>
              <a:buAutoNum type="arabicPeriod"/>
              <a:tabLst>
                <a:tab pos="1643380" algn="l"/>
              </a:tabLst>
            </a:pPr>
            <a:r>
              <a:rPr sz="1800" dirty="0">
                <a:latin typeface="Avenir-Roman"/>
                <a:cs typeface="Avenir-Roman"/>
              </a:rPr>
              <a:t>The o</a:t>
            </a:r>
            <a:r>
              <a:rPr sz="1800" spc="-35" dirty="0">
                <a:latin typeface="Avenir-Roman"/>
                <a:cs typeface="Avenir-Roman"/>
              </a:rPr>
              <a:t>r</a:t>
            </a:r>
            <a:r>
              <a:rPr sz="1800" dirty="0">
                <a:latin typeface="Avenir-Roman"/>
                <a:cs typeface="Avenir-Roman"/>
              </a:rPr>
              <a:t>dinances authoring each </a:t>
            </a:r>
            <a:r>
              <a:rPr sz="1800" b="1" dirty="0">
                <a:latin typeface="Avenir Heavy"/>
                <a:cs typeface="Avenir Heavy"/>
              </a:rPr>
              <a:t>TIF </a:t>
            </a:r>
            <a:r>
              <a:rPr sz="1800" b="1" spc="-35" dirty="0">
                <a:latin typeface="Avenir Heavy"/>
                <a:cs typeface="Avenir Heavy"/>
              </a:rPr>
              <a:t>r</a:t>
            </a:r>
            <a:r>
              <a:rPr sz="1800" b="1" dirty="0">
                <a:latin typeface="Avenir Heavy"/>
                <a:cs typeface="Avenir Heavy"/>
              </a:rPr>
              <a:t>edevelopment ag</a:t>
            </a:r>
            <a:r>
              <a:rPr sz="1800" b="1" spc="-35" dirty="0">
                <a:latin typeface="Avenir Heavy"/>
                <a:cs typeface="Avenir Heavy"/>
              </a:rPr>
              <a:t>r</a:t>
            </a:r>
            <a:r>
              <a:rPr sz="1800" b="1" dirty="0">
                <a:latin typeface="Avenir Heavy"/>
                <a:cs typeface="Avenir Heavy"/>
              </a:rPr>
              <a:t>eement</a:t>
            </a:r>
            <a:r>
              <a:rPr sz="1800" dirty="0">
                <a:latin typeface="Avenir-Roman"/>
                <a:cs typeface="Avenir-Roman"/>
              </a:rPr>
              <a:t>, including attachments, amendments and Economic Disclosu</a:t>
            </a:r>
            <a:r>
              <a:rPr sz="1800" spc="-35" dirty="0">
                <a:latin typeface="Avenir-Roman"/>
                <a:cs typeface="Avenir-Roman"/>
              </a:rPr>
              <a:t>r</a:t>
            </a:r>
            <a:r>
              <a:rPr sz="1800" dirty="0">
                <a:latin typeface="Avenir-Roman"/>
                <a:cs typeface="Avenir-Roman"/>
              </a:rPr>
              <a:t>e Statements</a:t>
            </a:r>
            <a:endParaRPr sz="1800" dirty="0" smtClean="0">
              <a:latin typeface="Avenir-Roman"/>
              <a:cs typeface="Avenir-Roman"/>
            </a:endParaRPr>
          </a:p>
          <a:p>
            <a:pPr marL="1642745" marR="720090" indent="-228600">
              <a:lnSpc>
                <a:spcPct val="100000"/>
              </a:lnSpc>
              <a:tabLst>
                <a:tab pos="1643380" algn="l"/>
              </a:tabLst>
            </a:pPr>
            <a:r>
              <a:rPr lang="en-US" sz="1800" dirty="0" smtClean="0">
                <a:latin typeface="Avenir Book"/>
                <a:cs typeface="Avenir Book"/>
              </a:rPr>
              <a:t>3. </a:t>
            </a:r>
            <a:r>
              <a:rPr sz="1800" b="1" dirty="0" smtClean="0">
                <a:latin typeface="Avenir Heavy"/>
                <a:cs typeface="Avenir Heavy"/>
              </a:rPr>
              <a:t>Sta</a:t>
            </a:r>
            <a:r>
              <a:rPr sz="1800" b="1" spc="-35" dirty="0" smtClean="0">
                <a:latin typeface="Avenir Heavy"/>
                <a:cs typeface="Avenir Heavy"/>
              </a:rPr>
              <a:t>f</a:t>
            </a:r>
            <a:r>
              <a:rPr sz="1800" b="1" dirty="0" smtClean="0">
                <a:latin typeface="Avenir Heavy"/>
                <a:cs typeface="Avenir Heavy"/>
              </a:rPr>
              <a:t>f </a:t>
            </a:r>
            <a:r>
              <a:rPr sz="1800" b="1" spc="-35" dirty="0">
                <a:latin typeface="Avenir Heavy"/>
                <a:cs typeface="Avenir Heavy"/>
              </a:rPr>
              <a:t>r</a:t>
            </a:r>
            <a:r>
              <a:rPr sz="1800" b="1" dirty="0">
                <a:latin typeface="Avenir Heavy"/>
                <a:cs typeface="Avenir Heavy"/>
              </a:rPr>
              <a:t>eports</a:t>
            </a:r>
            <a:r>
              <a:rPr sz="1800" b="1" spc="-35" dirty="0">
                <a:latin typeface="Avenir Heavy"/>
                <a:cs typeface="Avenir Heavy"/>
              </a:rPr>
              <a:t> </a:t>
            </a:r>
            <a:r>
              <a:rPr sz="1800" dirty="0">
                <a:latin typeface="Avenir-Roman"/>
                <a:cs typeface="Avenir-Roman"/>
              </a:rPr>
              <a:t>p</a:t>
            </a:r>
            <a:r>
              <a:rPr sz="1800" spc="-35" dirty="0">
                <a:latin typeface="Avenir-Roman"/>
                <a:cs typeface="Avenir-Roman"/>
              </a:rPr>
              <a:t>r</a:t>
            </a:r>
            <a:r>
              <a:rPr sz="1800" dirty="0">
                <a:latin typeface="Avenir-Roman"/>
                <a:cs typeface="Avenir-Roman"/>
              </a:rPr>
              <a:t>esented to the Community Development Commission </a:t>
            </a:r>
            <a:r>
              <a:rPr sz="1800" spc="-35" dirty="0">
                <a:latin typeface="Avenir-Roman"/>
                <a:cs typeface="Avenir-Roman"/>
              </a:rPr>
              <a:t>r</a:t>
            </a:r>
            <a:r>
              <a:rPr sz="1800" dirty="0">
                <a:latin typeface="Avenir-Roman"/>
                <a:cs typeface="Avenir-Roman"/>
              </a:rPr>
              <a:t>elated to TIF-funded p</a:t>
            </a:r>
            <a:r>
              <a:rPr sz="1800" spc="-35" dirty="0">
                <a:latin typeface="Avenir-Roman"/>
                <a:cs typeface="Avenir-Roman"/>
              </a:rPr>
              <a:t>r</a:t>
            </a:r>
            <a:r>
              <a:rPr sz="1800" dirty="0">
                <a:latin typeface="Avenir-Roman"/>
                <a:cs typeface="Avenir-Roman"/>
              </a:rPr>
              <a:t>ojects</a:t>
            </a:r>
            <a:endParaRPr sz="1800" dirty="0" smtClean="0">
              <a:latin typeface="Avenir-Roman"/>
              <a:cs typeface="Avenir-Roman"/>
            </a:endParaRPr>
          </a:p>
          <a:p>
            <a:pPr marL="1642745" marR="542290" indent="-228600">
              <a:lnSpc>
                <a:spcPct val="100000"/>
              </a:lnSpc>
              <a:tabLst>
                <a:tab pos="1643380" algn="l"/>
              </a:tabLst>
            </a:pPr>
            <a:r>
              <a:rPr lang="en-US" sz="1800" dirty="0" smtClean="0">
                <a:latin typeface="Avenir Book"/>
                <a:cs typeface="Avenir Book"/>
              </a:rPr>
              <a:t>4. </a:t>
            </a:r>
            <a:r>
              <a:rPr sz="1800" b="1" dirty="0" smtClean="0">
                <a:latin typeface="Avenir Heavy"/>
                <a:cs typeface="Avenir Heavy"/>
              </a:rPr>
              <a:t>TIF </a:t>
            </a:r>
            <a:r>
              <a:rPr sz="1800" b="1" dirty="0">
                <a:latin typeface="Avenir Heavy"/>
                <a:cs typeface="Avenir Heavy"/>
              </a:rPr>
              <a:t>overviews</a:t>
            </a:r>
            <a:r>
              <a:rPr sz="1800" b="1" spc="-35" dirty="0">
                <a:latin typeface="Avenir Heavy"/>
                <a:cs typeface="Avenir Heavy"/>
              </a:rPr>
              <a:t> </a:t>
            </a:r>
            <a:r>
              <a:rPr sz="1800" dirty="0">
                <a:latin typeface="Avenir-Roman"/>
                <a:cs typeface="Avenir-Roman"/>
              </a:rPr>
              <a:t>p</a:t>
            </a:r>
            <a:r>
              <a:rPr sz="1800" spc="-35" dirty="0">
                <a:latin typeface="Avenir-Roman"/>
                <a:cs typeface="Avenir-Roman"/>
              </a:rPr>
              <a:t>r</a:t>
            </a:r>
            <a:r>
              <a:rPr sz="1800" dirty="0">
                <a:latin typeface="Avenir-Roman"/>
                <a:cs typeface="Avenir-Roman"/>
              </a:rPr>
              <a:t>epa</a:t>
            </a:r>
            <a:r>
              <a:rPr sz="1800" spc="-35" dirty="0">
                <a:latin typeface="Avenir-Roman"/>
                <a:cs typeface="Avenir-Roman"/>
              </a:rPr>
              <a:t>r</a:t>
            </a:r>
            <a:r>
              <a:rPr sz="1800" dirty="0">
                <a:latin typeface="Avenir-Roman"/>
                <a:cs typeface="Avenir-Roman"/>
              </a:rPr>
              <a:t>ed by the Department of Community Development and </a:t>
            </a:r>
            <a:r>
              <a:rPr sz="1800" b="1" dirty="0">
                <a:latin typeface="Avenir Heavy"/>
                <a:cs typeface="Avenir Heavy"/>
              </a:rPr>
              <a:t>annual </a:t>
            </a:r>
            <a:r>
              <a:rPr sz="1800" b="1" spc="-35" dirty="0">
                <a:latin typeface="Avenir Heavy"/>
                <a:cs typeface="Avenir Heavy"/>
              </a:rPr>
              <a:t>r</a:t>
            </a:r>
            <a:r>
              <a:rPr sz="1800" b="1" dirty="0">
                <a:latin typeface="Avenir Heavy"/>
                <a:cs typeface="Avenir Heavy"/>
              </a:rPr>
              <a:t>eports</a:t>
            </a:r>
            <a:endParaRPr sz="1800" dirty="0">
              <a:latin typeface="Avenir Heavy"/>
              <a:cs typeface="Avenir Heavy"/>
            </a:endParaRPr>
          </a:p>
          <a:p>
            <a:pPr marL="1414145">
              <a:lnSpc>
                <a:spcPct val="100000"/>
              </a:lnSpc>
            </a:pPr>
            <a:r>
              <a:rPr sz="1800" dirty="0">
                <a:latin typeface="Avenir-Roman"/>
                <a:cs typeface="Avenir-Roman"/>
              </a:rPr>
              <a:t>5.</a:t>
            </a:r>
            <a:r>
              <a:rPr sz="1800" spc="-204" dirty="0">
                <a:latin typeface="Avenir-Roman"/>
                <a:cs typeface="Avenir-Roman"/>
              </a:rPr>
              <a:t> </a:t>
            </a:r>
            <a:r>
              <a:rPr sz="1800" dirty="0">
                <a:latin typeface="Avenir-Roman"/>
                <a:cs typeface="Avenir-Roman"/>
              </a:rPr>
              <a:t>City-issued</a:t>
            </a:r>
            <a:r>
              <a:rPr sz="1800" spc="30" dirty="0">
                <a:latin typeface="Avenir-Roman"/>
                <a:cs typeface="Avenir-Roman"/>
              </a:rPr>
              <a:t> </a:t>
            </a:r>
            <a:r>
              <a:rPr sz="1800" b="1" dirty="0">
                <a:latin typeface="Avenir Heavy"/>
                <a:cs typeface="Avenir Heavy"/>
              </a:rPr>
              <a:t>Cert</a:t>
            </a:r>
            <a:r>
              <a:rPr sz="1800" b="1" spc="-10" dirty="0">
                <a:latin typeface="Avenir Heavy"/>
                <a:cs typeface="Avenir Heavy"/>
              </a:rPr>
              <a:t>ificates</a:t>
            </a:r>
            <a:r>
              <a:rPr sz="1800" b="1" dirty="0">
                <a:latin typeface="Avenir Heavy"/>
                <a:cs typeface="Avenir Heavy"/>
              </a:rPr>
              <a:t> of Completion</a:t>
            </a:r>
            <a:r>
              <a:rPr sz="1800" b="1" spc="-35" dirty="0">
                <a:latin typeface="Avenir Heavy"/>
                <a:cs typeface="Avenir Heavy"/>
              </a:rPr>
              <a:t> </a:t>
            </a:r>
            <a:r>
              <a:rPr sz="1800" dirty="0">
                <a:latin typeface="Avenir-Roman"/>
                <a:cs typeface="Avenir-Roman"/>
              </a:rPr>
              <a:t>and </a:t>
            </a:r>
            <a:r>
              <a:rPr sz="1800" spc="-35" dirty="0">
                <a:latin typeface="Avenir-Roman"/>
                <a:cs typeface="Avenir-Roman"/>
              </a:rPr>
              <a:t>r</a:t>
            </a:r>
            <a:r>
              <a:rPr sz="1800" dirty="0">
                <a:latin typeface="Avenir-Roman"/>
                <a:cs typeface="Avenir-Roman"/>
              </a:rPr>
              <a:t>equi</a:t>
            </a:r>
            <a:r>
              <a:rPr sz="1800" spc="-35" dirty="0">
                <a:latin typeface="Avenir-Roman"/>
                <a:cs typeface="Avenir-Roman"/>
              </a:rPr>
              <a:t>r</a:t>
            </a:r>
            <a:r>
              <a:rPr sz="1800" dirty="0">
                <a:latin typeface="Avenir-Roman"/>
                <a:cs typeface="Avenir-Roman"/>
              </a:rPr>
              <a:t>ed annual</a:t>
            </a:r>
          </a:p>
          <a:p>
            <a:pPr marL="1642745">
              <a:lnSpc>
                <a:spcPct val="100000"/>
              </a:lnSpc>
            </a:pPr>
            <a:r>
              <a:rPr sz="1800" b="1" dirty="0">
                <a:latin typeface="Avenir Heavy"/>
                <a:cs typeface="Avenir Heavy"/>
              </a:rPr>
              <a:t>employment cert</a:t>
            </a:r>
            <a:r>
              <a:rPr sz="1800" b="1" spc="-10" dirty="0">
                <a:latin typeface="Avenir Heavy"/>
                <a:cs typeface="Avenir Heavy"/>
              </a:rPr>
              <a:t>ifications </a:t>
            </a:r>
            <a:r>
              <a:rPr sz="1800" spc="-10" dirty="0">
                <a:latin typeface="Avenir-Roman"/>
                <a:cs typeface="Avenir-Roman"/>
              </a:rPr>
              <a:t>(Mei</a:t>
            </a:r>
            <a:r>
              <a:rPr sz="1800" spc="-35" dirty="0">
                <a:latin typeface="Avenir-Roman"/>
                <a:cs typeface="Avenir-Roman"/>
              </a:rPr>
              <a:t>f</a:t>
            </a:r>
            <a:r>
              <a:rPr sz="1800" dirty="0">
                <a:latin typeface="Avenir-Roman"/>
                <a:cs typeface="Avenir-Roman"/>
              </a:rPr>
              <a:t>f</a:t>
            </a:r>
            <a:r>
              <a:rPr sz="1800" spc="-35" dirty="0">
                <a:latin typeface="Avenir-Roman"/>
                <a:cs typeface="Avenir-Roman"/>
              </a:rPr>
              <a:t>r</a:t>
            </a:r>
            <a:r>
              <a:rPr sz="1800" dirty="0">
                <a:latin typeface="Avenir-Roman"/>
                <a:cs typeface="Avenir-Roman"/>
              </a:rPr>
              <a:t>en 2011, p 3</a:t>
            </a:r>
            <a:r>
              <a:rPr sz="1800" dirty="0" smtClean="0">
                <a:latin typeface="Avenir-Roman"/>
                <a:cs typeface="Avenir-Roman"/>
              </a:rPr>
              <a:t>)</a:t>
            </a:r>
            <a:endParaRPr sz="1800" dirty="0">
              <a:latin typeface="Avenir-Roman"/>
              <a:cs typeface="Avenir-Roman"/>
            </a:endParaRPr>
          </a:p>
        </p:txBody>
      </p:sp>
      <p:sp>
        <p:nvSpPr>
          <p:cNvPr id="4" name="object 3"/>
          <p:cNvSpPr txBox="1"/>
          <p:nvPr/>
        </p:nvSpPr>
        <p:spPr>
          <a:xfrm>
            <a:off x="444500" y="1447800"/>
            <a:ext cx="6718300" cy="553998"/>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Tax Increment Financing Sunshine Ordinance of 2009</a:t>
            </a:r>
          </a:p>
          <a:p>
            <a:pPr marL="12700">
              <a:lnSpc>
                <a:spcPct val="100000"/>
              </a:lnSpc>
            </a:pP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a:t>
            </a:r>
            <a:r>
              <a:rPr spc="-30" dirty="0"/>
              <a:t>R</a:t>
            </a:r>
            <a:r>
              <a:rPr dirty="0"/>
              <a:t>epo</a:t>
            </a:r>
            <a:r>
              <a:rPr spc="-30" dirty="0"/>
              <a:t>r</a:t>
            </a:r>
            <a:r>
              <a:rPr dirty="0"/>
              <a:t>ting Best </a:t>
            </a:r>
            <a:r>
              <a:rPr spc="-114" dirty="0"/>
              <a:t>P</a:t>
            </a:r>
            <a:r>
              <a:rPr spc="-35" dirty="0"/>
              <a:t>r</a:t>
            </a:r>
            <a:r>
              <a:rPr dirty="0"/>
              <a:t>actices</a:t>
            </a:r>
          </a:p>
        </p:txBody>
      </p:sp>
      <p:sp>
        <p:nvSpPr>
          <p:cNvPr id="3" name="object 3"/>
          <p:cNvSpPr txBox="1"/>
          <p:nvPr/>
        </p:nvSpPr>
        <p:spPr>
          <a:xfrm>
            <a:off x="0" y="1883664"/>
            <a:ext cx="7978140" cy="4024086"/>
          </a:xfrm>
          <a:prstGeom prst="rect">
            <a:avLst/>
          </a:prstGeom>
        </p:spPr>
        <p:txBody>
          <a:bodyPr vert="horz" wrap="square" lIns="0" tIns="0" rIns="0" bIns="0" rtlCol="0">
            <a:spAutoFit/>
          </a:bodyPr>
          <a:lstStyle/>
          <a:p>
            <a:pPr>
              <a:lnSpc>
                <a:spcPct val="100000"/>
              </a:lnSpc>
              <a:spcBef>
                <a:spcPts val="0"/>
              </a:spcBef>
            </a:pPr>
            <a:endParaRPr sz="2150" dirty="0">
              <a:latin typeface="Times New Roman"/>
              <a:cs typeface="Times New Roman"/>
            </a:endParaRPr>
          </a:p>
          <a:p>
            <a:pPr marL="1356995" marR="313690">
              <a:lnSpc>
                <a:spcPct val="111100"/>
              </a:lnSpc>
            </a:pPr>
            <a:r>
              <a:rPr sz="1800" i="1" dirty="0">
                <a:latin typeface="Avenir"/>
                <a:cs typeface="Avenir"/>
              </a:rPr>
              <a:t>Findings and Recommendations for Reforming the Use of </a:t>
            </a:r>
            <a:r>
              <a:rPr sz="1800" i="1" spc="-200" dirty="0">
                <a:latin typeface="Avenir"/>
                <a:cs typeface="Avenir"/>
              </a:rPr>
              <a:t>T</a:t>
            </a:r>
            <a:r>
              <a:rPr sz="1800" i="1" dirty="0">
                <a:latin typeface="Avenir"/>
                <a:cs typeface="Avenir"/>
              </a:rPr>
              <a:t>ax Inc</a:t>
            </a:r>
            <a:r>
              <a:rPr sz="1800" i="1" spc="-35" dirty="0">
                <a:latin typeface="Avenir"/>
                <a:cs typeface="Avenir"/>
              </a:rPr>
              <a:t>r</a:t>
            </a:r>
            <a:r>
              <a:rPr sz="1800" i="1" dirty="0">
                <a:latin typeface="Avenir"/>
                <a:cs typeface="Avenir"/>
              </a:rPr>
              <a:t>ement Financing in Chicago: C</a:t>
            </a:r>
            <a:r>
              <a:rPr sz="1800" i="1" spc="-35" dirty="0">
                <a:latin typeface="Avenir"/>
                <a:cs typeface="Avenir"/>
              </a:rPr>
              <a:t>r</a:t>
            </a:r>
            <a:r>
              <a:rPr sz="1800" i="1" dirty="0">
                <a:latin typeface="Avenir"/>
                <a:cs typeface="Avenir"/>
              </a:rPr>
              <a:t>eating G</a:t>
            </a:r>
            <a:r>
              <a:rPr sz="1800" i="1" spc="-35" dirty="0">
                <a:latin typeface="Avenir"/>
                <a:cs typeface="Avenir"/>
              </a:rPr>
              <a:t>r</a:t>
            </a:r>
            <a:r>
              <a:rPr sz="1800" i="1" dirty="0">
                <a:latin typeface="Avenir"/>
                <a:cs typeface="Avenir"/>
              </a:rPr>
              <a:t>eater E</a:t>
            </a:r>
            <a:r>
              <a:rPr sz="1800" i="1" spc="-35" dirty="0">
                <a:latin typeface="Avenir"/>
                <a:cs typeface="Avenir"/>
              </a:rPr>
              <a:t>f</a:t>
            </a:r>
            <a:r>
              <a:rPr sz="1800" i="1" spc="-10" dirty="0">
                <a:latin typeface="Avenir"/>
                <a:cs typeface="Avenir"/>
              </a:rPr>
              <a:t>ficienc</a:t>
            </a:r>
            <a:r>
              <a:rPr sz="1800" i="1" spc="-135" dirty="0">
                <a:latin typeface="Avenir"/>
                <a:cs typeface="Avenir"/>
              </a:rPr>
              <a:t>y</a:t>
            </a:r>
            <a:r>
              <a:rPr sz="1800" i="1" dirty="0">
                <a:latin typeface="Avenir"/>
                <a:cs typeface="Avenir"/>
              </a:rPr>
              <a:t>, </a:t>
            </a:r>
            <a:r>
              <a:rPr sz="1800" i="1" spc="-170" dirty="0">
                <a:latin typeface="Avenir"/>
                <a:cs typeface="Avenir"/>
              </a:rPr>
              <a:t>T</a:t>
            </a:r>
            <a:r>
              <a:rPr sz="1800" i="1" dirty="0">
                <a:latin typeface="Avenir"/>
                <a:cs typeface="Avenir"/>
              </a:rPr>
              <a:t>ranspa</a:t>
            </a:r>
            <a:r>
              <a:rPr sz="1800" i="1" spc="-35" dirty="0">
                <a:latin typeface="Avenir"/>
                <a:cs typeface="Avenir"/>
              </a:rPr>
              <a:t>r</a:t>
            </a:r>
            <a:r>
              <a:rPr sz="1800" i="1" dirty="0">
                <a:latin typeface="Avenir"/>
                <a:cs typeface="Avenir"/>
              </a:rPr>
              <a:t>ency and Accountabilit</a:t>
            </a:r>
            <a:r>
              <a:rPr sz="1800" i="1" spc="-135" dirty="0">
                <a:latin typeface="Avenir"/>
                <a:cs typeface="Avenir"/>
              </a:rPr>
              <a:t>y</a:t>
            </a:r>
            <a:r>
              <a:rPr sz="1800" i="1" dirty="0">
                <a:latin typeface="Avenir"/>
                <a:cs typeface="Avenir"/>
              </a:rPr>
              <a:t>, </a:t>
            </a:r>
            <a:r>
              <a:rPr sz="1800" dirty="0">
                <a:latin typeface="Avenir-Roman"/>
                <a:cs typeface="Avenir-Roman"/>
              </a:rPr>
              <a:t>2011 Report </a:t>
            </a:r>
            <a:r>
              <a:rPr sz="1800" spc="-35" dirty="0">
                <a:latin typeface="Avenir-Roman"/>
                <a:cs typeface="Avenir-Roman"/>
              </a:rPr>
              <a:t>r</a:t>
            </a:r>
            <a:r>
              <a:rPr sz="1800" dirty="0">
                <a:latin typeface="Avenir-Roman"/>
                <a:cs typeface="Avenir-Roman"/>
              </a:rPr>
              <a:t>ecommends:</a:t>
            </a:r>
          </a:p>
          <a:p>
            <a:pPr marL="1585595" indent="-228600">
              <a:lnSpc>
                <a:spcPct val="100000"/>
              </a:lnSpc>
              <a:spcBef>
                <a:spcPts val="1440"/>
              </a:spcBef>
              <a:buFont typeface="Avenir-Roman"/>
              <a:buAutoNum type="arabicPeriod"/>
              <a:tabLst>
                <a:tab pos="1586230" algn="l"/>
              </a:tabLst>
            </a:pPr>
            <a:r>
              <a:rPr sz="1800" dirty="0">
                <a:latin typeface="Avenir-Roman"/>
                <a:cs typeface="Avenir-Roman"/>
              </a:rPr>
              <a:t>Establish the City</a:t>
            </a:r>
            <a:r>
              <a:rPr sz="1800" spc="-135" dirty="0">
                <a:latin typeface="Avenir-Roman"/>
                <a:cs typeface="Avenir-Roman"/>
              </a:rPr>
              <a:t>’</a:t>
            </a:r>
            <a:r>
              <a:rPr sz="1800" dirty="0">
                <a:latin typeface="Avenir-Roman"/>
                <a:cs typeface="Avenir-Roman"/>
              </a:rPr>
              <a:t>s TIF Goals</a:t>
            </a:r>
          </a:p>
          <a:p>
            <a:pPr marL="1585595" indent="-228600">
              <a:lnSpc>
                <a:spcPct val="100000"/>
              </a:lnSpc>
              <a:spcBef>
                <a:spcPts val="1440"/>
              </a:spcBef>
              <a:buFont typeface="Avenir-Roman"/>
              <a:buAutoNum type="arabicPeriod"/>
              <a:tabLst>
                <a:tab pos="1586230" algn="l"/>
              </a:tabLst>
            </a:pPr>
            <a:r>
              <a:rPr sz="1800" dirty="0">
                <a:latin typeface="Avenir-Roman"/>
                <a:cs typeface="Avenir-Roman"/>
              </a:rPr>
              <a:t>Allocate Resou</a:t>
            </a:r>
            <a:r>
              <a:rPr sz="1800" spc="-35" dirty="0">
                <a:latin typeface="Avenir-Roman"/>
                <a:cs typeface="Avenir-Roman"/>
              </a:rPr>
              <a:t>r</a:t>
            </a:r>
            <a:r>
              <a:rPr sz="1800" dirty="0">
                <a:latin typeface="Avenir-Roman"/>
                <a:cs typeface="Avenir-Roman"/>
              </a:rPr>
              <a:t>ces</a:t>
            </a:r>
          </a:p>
          <a:p>
            <a:pPr marL="1585595" indent="-228600">
              <a:lnSpc>
                <a:spcPct val="100000"/>
              </a:lnSpc>
              <a:spcBef>
                <a:spcPts val="1440"/>
              </a:spcBef>
              <a:buFont typeface="Avenir-Roman"/>
              <a:buAutoNum type="arabicPeriod"/>
              <a:tabLst>
                <a:tab pos="1586230" algn="l"/>
              </a:tabLst>
            </a:pPr>
            <a:r>
              <a:rPr sz="1800" dirty="0">
                <a:latin typeface="Avenir-Roman"/>
                <a:cs typeface="Avenir-Roman"/>
              </a:rPr>
              <a:t>Monitor Performance</a:t>
            </a:r>
          </a:p>
          <a:p>
            <a:pPr marL="1585595" indent="-228600">
              <a:lnSpc>
                <a:spcPct val="100000"/>
              </a:lnSpc>
              <a:spcBef>
                <a:spcPts val="1440"/>
              </a:spcBef>
              <a:buFont typeface="Avenir-Roman"/>
              <a:buAutoNum type="arabicPeriod"/>
              <a:tabLst>
                <a:tab pos="1586230" algn="l"/>
              </a:tabLst>
            </a:pPr>
            <a:r>
              <a:rPr sz="1800" dirty="0">
                <a:latin typeface="Avenir-Roman"/>
                <a:cs typeface="Avenir-Roman"/>
              </a:rPr>
              <a:t>Inc</a:t>
            </a:r>
            <a:r>
              <a:rPr sz="1800" spc="-35" dirty="0">
                <a:latin typeface="Avenir-Roman"/>
                <a:cs typeface="Avenir-Roman"/>
              </a:rPr>
              <a:t>r</a:t>
            </a:r>
            <a:r>
              <a:rPr sz="1800" dirty="0">
                <a:latin typeface="Avenir-Roman"/>
                <a:cs typeface="Avenir-Roman"/>
              </a:rPr>
              <a:t>ease Accountability</a:t>
            </a:r>
          </a:p>
          <a:p>
            <a:pPr marL="1585595" indent="-228600">
              <a:lnSpc>
                <a:spcPct val="100000"/>
              </a:lnSpc>
              <a:spcBef>
                <a:spcPts val="1440"/>
              </a:spcBef>
              <a:buFont typeface="Avenir-Roman"/>
              <a:buAutoNum type="arabicPeriod"/>
              <a:tabLst>
                <a:tab pos="1586230" algn="l"/>
              </a:tabLst>
            </a:pPr>
            <a:r>
              <a:rPr sz="1800" spc="-200" dirty="0">
                <a:latin typeface="Avenir-Roman"/>
                <a:cs typeface="Avenir-Roman"/>
              </a:rPr>
              <a:t>T</a:t>
            </a:r>
            <a:r>
              <a:rPr sz="1800" dirty="0">
                <a:latin typeface="Avenir-Roman"/>
                <a:cs typeface="Avenir-Roman"/>
              </a:rPr>
              <a:t>ake Action</a:t>
            </a:r>
          </a:p>
          <a:p>
            <a:pPr marL="1585595" indent="-228600">
              <a:lnSpc>
                <a:spcPct val="100000"/>
              </a:lnSpc>
              <a:spcBef>
                <a:spcPts val="1440"/>
              </a:spcBef>
              <a:buFont typeface="Avenir-Roman"/>
              <a:buAutoNum type="arabicPeriod"/>
              <a:tabLst>
                <a:tab pos="1586230" algn="l"/>
              </a:tabLst>
            </a:pPr>
            <a:r>
              <a:rPr sz="1800" dirty="0">
                <a:latin typeface="Avenir-Roman"/>
                <a:cs typeface="Avenir-Roman"/>
              </a:rPr>
              <a:t>Enhance Oversight and Administration (City of Chicago 2011).</a:t>
            </a:r>
          </a:p>
        </p:txBody>
      </p:sp>
      <p:sp>
        <p:nvSpPr>
          <p:cNvPr id="4" name="object 3"/>
          <p:cNvSpPr txBox="1"/>
          <p:nvPr/>
        </p:nvSpPr>
        <p:spPr>
          <a:xfrm>
            <a:off x="444500" y="1447800"/>
            <a:ext cx="5499100" cy="276999"/>
          </a:xfrm>
          <a:prstGeom prst="rect">
            <a:avLst/>
          </a:prstGeom>
        </p:spPr>
        <p:txBody>
          <a:bodyPr vert="horz" wrap="square" lIns="0" tIns="0" rIns="0" bIns="0" rtlCol="0">
            <a:spAutoFit/>
          </a:bodyPr>
          <a:lstStyle/>
          <a:p>
            <a:pPr marL="12700">
              <a:lnSpc>
                <a:spcPct val="100000"/>
              </a:lnSpc>
            </a:pPr>
            <a:r>
              <a:rPr lang="en-US" sz="1800" b="1" dirty="0" smtClean="0">
                <a:solidFill>
                  <a:schemeClr val="bg1"/>
                </a:solidFill>
                <a:latin typeface="Avenir Next "/>
                <a:cs typeface="Avenir Next "/>
              </a:rPr>
              <a:t>Recent Reform Efforts</a:t>
            </a:r>
            <a:endParaRPr sz="1800" b="1" dirty="0">
              <a:solidFill>
                <a:schemeClr val="bg1"/>
              </a:solidFill>
              <a:latin typeface="Avenir Next "/>
              <a:cs typeface="Avenir Next "/>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a:t>
            </a:r>
            <a:r>
              <a:rPr spc="-30" dirty="0"/>
              <a:t>R</a:t>
            </a:r>
            <a:r>
              <a:rPr dirty="0"/>
              <a:t>epo</a:t>
            </a:r>
            <a:r>
              <a:rPr spc="-30" dirty="0"/>
              <a:t>r</a:t>
            </a:r>
            <a:r>
              <a:rPr dirty="0"/>
              <a:t>ting Best </a:t>
            </a:r>
            <a:r>
              <a:rPr spc="-114" dirty="0"/>
              <a:t>P</a:t>
            </a:r>
            <a:r>
              <a:rPr spc="-35" dirty="0"/>
              <a:t>r</a:t>
            </a:r>
            <a:r>
              <a:rPr dirty="0"/>
              <a:t>actices</a:t>
            </a:r>
          </a:p>
        </p:txBody>
      </p:sp>
      <p:sp>
        <p:nvSpPr>
          <p:cNvPr id="3" name="object 3"/>
          <p:cNvSpPr txBox="1"/>
          <p:nvPr/>
        </p:nvSpPr>
        <p:spPr>
          <a:xfrm>
            <a:off x="444500" y="1447800"/>
            <a:ext cx="3289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Minor Critiques</a:t>
            </a:r>
            <a:endParaRPr sz="1800" dirty="0">
              <a:latin typeface="Avenir Next "/>
              <a:cs typeface="Avenir Next "/>
            </a:endParaRPr>
          </a:p>
        </p:txBody>
      </p:sp>
      <p:sp>
        <p:nvSpPr>
          <p:cNvPr id="4" name="object 4"/>
          <p:cNvSpPr txBox="1"/>
          <p:nvPr/>
        </p:nvSpPr>
        <p:spPr>
          <a:xfrm>
            <a:off x="950976" y="2798064"/>
            <a:ext cx="7748524" cy="2575064"/>
          </a:xfrm>
          <a:prstGeom prst="rect">
            <a:avLst/>
          </a:prstGeom>
        </p:spPr>
        <p:txBody>
          <a:bodyPr vert="horz" wrap="square" lIns="0" tIns="0" rIns="0" bIns="0" rtlCol="0">
            <a:spAutoFit/>
          </a:bodyPr>
          <a:lstStyle/>
          <a:p>
            <a:pPr marL="241300" indent="-228600">
              <a:buFont typeface="Avenir-Roman"/>
              <a:buChar char="•"/>
              <a:tabLst>
                <a:tab pos="241300" algn="l"/>
              </a:tabLst>
            </a:pPr>
            <a:r>
              <a:rPr sz="1800" dirty="0">
                <a:latin typeface="Avenir-Roman"/>
                <a:cs typeface="Avenir-Roman"/>
              </a:rPr>
              <a:t>Di</a:t>
            </a:r>
            <a:r>
              <a:rPr sz="1800" spc="-35" dirty="0">
                <a:latin typeface="Avenir-Roman"/>
                <a:cs typeface="Avenir-Roman"/>
              </a:rPr>
              <a:t>f</a:t>
            </a:r>
            <a:r>
              <a:rPr sz="1800" spc="-10" dirty="0">
                <a:latin typeface="Avenir-Roman"/>
                <a:cs typeface="Avenir-Roman"/>
              </a:rPr>
              <a:t>ficul</a:t>
            </a:r>
            <a:r>
              <a:rPr sz="1800" dirty="0">
                <a:latin typeface="Avenir-Roman"/>
                <a:cs typeface="Avenir-Roman"/>
              </a:rPr>
              <a:t>ty sea</a:t>
            </a:r>
            <a:r>
              <a:rPr sz="1800" spc="-35" dirty="0">
                <a:latin typeface="Avenir-Roman"/>
                <a:cs typeface="Avenir-Roman"/>
              </a:rPr>
              <a:t>r</a:t>
            </a:r>
            <a:r>
              <a:rPr sz="1800" dirty="0">
                <a:latin typeface="Avenir-Roman"/>
                <a:cs typeface="Avenir-Roman"/>
              </a:rPr>
              <a:t>ching online </a:t>
            </a:r>
            <a:r>
              <a:rPr sz="1800" dirty="0" smtClean="0">
                <a:latin typeface="Avenir-Roman"/>
                <a:cs typeface="Avenir-Roman"/>
              </a:rPr>
              <a:t>material</a:t>
            </a:r>
            <a:endParaRPr lang="en-US" sz="1800" dirty="0" smtClean="0">
              <a:latin typeface="Avenir-Roman"/>
              <a:cs typeface="Avenir-Roman"/>
            </a:endParaRPr>
          </a:p>
          <a:p>
            <a:pPr marL="698500" lvl="1" indent="-228600">
              <a:buFont typeface="Avenir-Roman"/>
              <a:buChar char="•"/>
              <a:tabLst>
                <a:tab pos="241300" algn="l"/>
              </a:tabLst>
            </a:pPr>
            <a:r>
              <a:rPr lang="en-US" dirty="0" smtClean="0">
                <a:latin typeface="Avenir-Roman"/>
                <a:cs typeface="Avenir-Roman"/>
              </a:rPr>
              <a:t>There is not a streamlined manner to search through documents on website.</a:t>
            </a:r>
            <a:endParaRPr dirty="0">
              <a:latin typeface="Avenir-Roman"/>
              <a:cs typeface="Avenir-Roman"/>
            </a:endParaRPr>
          </a:p>
          <a:p>
            <a:pPr marL="241300" indent="-228600">
              <a:spcBef>
                <a:spcPts val="1440"/>
              </a:spcBef>
              <a:buFont typeface="Avenir-Roman"/>
              <a:buChar char="•"/>
              <a:tabLst>
                <a:tab pos="241300" algn="l"/>
              </a:tabLst>
            </a:pPr>
            <a:r>
              <a:rPr sz="1800" dirty="0">
                <a:latin typeface="Avenir-Roman"/>
                <a:cs typeface="Avenir-Roman"/>
              </a:rPr>
              <a:t>Ze</a:t>
            </a:r>
            <a:r>
              <a:rPr sz="1800" spc="-35" dirty="0">
                <a:latin typeface="Avenir-Roman"/>
                <a:cs typeface="Avenir-Roman"/>
              </a:rPr>
              <a:t>r</a:t>
            </a:r>
            <a:r>
              <a:rPr sz="1800" dirty="0">
                <a:latin typeface="Avenir-Roman"/>
                <a:cs typeface="Avenir-Roman"/>
              </a:rPr>
              <a:t>o information on annual </a:t>
            </a:r>
            <a:r>
              <a:rPr sz="1800" dirty="0" smtClean="0">
                <a:latin typeface="Avenir-Roman"/>
                <a:cs typeface="Avenir-Roman"/>
              </a:rPr>
              <a:t>employment</a:t>
            </a:r>
            <a:r>
              <a:rPr lang="en-US" sz="1800" dirty="0" smtClean="0">
                <a:latin typeface="Avenir-Roman"/>
                <a:cs typeface="Avenir-Roman"/>
              </a:rPr>
              <a:t> positions created and retained.</a:t>
            </a:r>
          </a:p>
          <a:p>
            <a:pPr marL="12700">
              <a:tabLst>
                <a:tab pos="241300" algn="l"/>
              </a:tabLst>
            </a:pPr>
            <a:endParaRPr lang="en-US" dirty="0" smtClean="0">
              <a:latin typeface="Avenir-Roman"/>
              <a:cs typeface="Avenir-Roman"/>
            </a:endParaRPr>
          </a:p>
          <a:p>
            <a:pPr marL="241300" marR="5080" indent="-228600">
              <a:buFont typeface="Avenir-Roman"/>
              <a:buChar char="•"/>
              <a:tabLst>
                <a:tab pos="241300" algn="l"/>
              </a:tabLst>
            </a:pPr>
            <a:r>
              <a:rPr lang="en-US" dirty="0" smtClean="0">
                <a:latin typeface="Avenir-Roman"/>
                <a:cs typeface="Avenir-Roman"/>
              </a:rPr>
              <a:t>Lack </a:t>
            </a:r>
            <a:r>
              <a:rPr lang="en-US" dirty="0">
                <a:latin typeface="Avenir-Roman"/>
                <a:cs typeface="Avenir-Roman"/>
              </a:rPr>
              <a:t>of web tool that connects individual expenditu</a:t>
            </a:r>
            <a:r>
              <a:rPr lang="en-US" spc="-35" dirty="0">
                <a:latin typeface="Avenir-Roman"/>
                <a:cs typeface="Avenir-Roman"/>
              </a:rPr>
              <a:t>r</a:t>
            </a:r>
            <a:r>
              <a:rPr lang="en-US" dirty="0">
                <a:latin typeface="Avenir-Roman"/>
                <a:cs typeface="Avenir-Roman"/>
              </a:rPr>
              <a:t>es and </a:t>
            </a:r>
            <a:r>
              <a:rPr lang="en-US" spc="-10" dirty="0">
                <a:latin typeface="Avenir-Roman"/>
                <a:cs typeface="Avenir-Roman"/>
              </a:rPr>
              <a:t>specific</a:t>
            </a:r>
            <a:r>
              <a:rPr lang="en-US" dirty="0">
                <a:latin typeface="Avenir-Roman"/>
                <a:cs typeface="Avenir-Roman"/>
              </a:rPr>
              <a:t> p</a:t>
            </a:r>
            <a:r>
              <a:rPr lang="en-US" spc="-35" dirty="0">
                <a:latin typeface="Avenir-Roman"/>
                <a:cs typeface="Avenir-Roman"/>
              </a:rPr>
              <a:t>r</a:t>
            </a:r>
            <a:r>
              <a:rPr lang="en-US" dirty="0">
                <a:latin typeface="Avenir-Roman"/>
                <a:cs typeface="Avenir-Roman"/>
              </a:rPr>
              <a:t>ojects (</a:t>
            </a:r>
            <a:r>
              <a:rPr lang="en-US" dirty="0" err="1">
                <a:latin typeface="Avenir-Roman"/>
                <a:cs typeface="Avenir-Roman"/>
              </a:rPr>
              <a:t>Mei</a:t>
            </a:r>
            <a:r>
              <a:rPr lang="en-US" spc="-35" dirty="0" err="1">
                <a:latin typeface="Avenir-Roman"/>
                <a:cs typeface="Avenir-Roman"/>
              </a:rPr>
              <a:t>f</a:t>
            </a:r>
            <a:r>
              <a:rPr lang="en-US" dirty="0" err="1">
                <a:latin typeface="Avenir-Roman"/>
                <a:cs typeface="Avenir-Roman"/>
              </a:rPr>
              <a:t>f</a:t>
            </a:r>
            <a:r>
              <a:rPr lang="en-US" spc="-35" dirty="0" err="1">
                <a:latin typeface="Avenir-Roman"/>
                <a:cs typeface="Avenir-Roman"/>
              </a:rPr>
              <a:t>r</a:t>
            </a:r>
            <a:r>
              <a:rPr lang="en-US" dirty="0" err="1">
                <a:latin typeface="Avenir-Roman"/>
                <a:cs typeface="Avenir-Roman"/>
              </a:rPr>
              <a:t>en</a:t>
            </a:r>
            <a:r>
              <a:rPr lang="en-US" dirty="0">
                <a:latin typeface="Avenir-Roman"/>
                <a:cs typeface="Avenir-Roman"/>
              </a:rPr>
              <a:t> 2011</a:t>
            </a:r>
            <a:r>
              <a:rPr lang="en-US" dirty="0" smtClean="0">
                <a:latin typeface="Avenir-Roman"/>
                <a:cs typeface="Avenir-Roman"/>
              </a:rPr>
              <a:t>).</a:t>
            </a:r>
            <a:endParaRPr lang="en-US" dirty="0">
              <a:latin typeface="Avenir-Roman"/>
              <a:cs typeface="Avenir-Roman"/>
            </a:endParaRPr>
          </a:p>
          <a:p>
            <a:pPr marL="241300" indent="-228600">
              <a:spcBef>
                <a:spcPts val="1440"/>
              </a:spcBef>
              <a:buFont typeface="Avenir-Roman"/>
              <a:buChar char="•"/>
              <a:tabLst>
                <a:tab pos="241300" algn="l"/>
              </a:tabLst>
            </a:pP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TIF </a:t>
            </a:r>
            <a:r>
              <a:rPr spc="-30" dirty="0"/>
              <a:t>R</a:t>
            </a:r>
            <a:r>
              <a:rPr dirty="0"/>
              <a:t>epo</a:t>
            </a:r>
            <a:r>
              <a:rPr spc="-30" dirty="0"/>
              <a:t>r</a:t>
            </a:r>
            <a:r>
              <a:rPr dirty="0"/>
              <a:t>ting Best </a:t>
            </a:r>
            <a:r>
              <a:rPr spc="-114" dirty="0"/>
              <a:t>P</a:t>
            </a:r>
            <a:r>
              <a:rPr spc="-35" dirty="0"/>
              <a:t>r</a:t>
            </a:r>
            <a:r>
              <a:rPr dirty="0"/>
              <a:t>actices</a:t>
            </a:r>
          </a:p>
        </p:txBody>
      </p:sp>
      <p:sp>
        <p:nvSpPr>
          <p:cNvPr id="3" name="object 3"/>
          <p:cNvSpPr txBox="1"/>
          <p:nvPr/>
        </p:nvSpPr>
        <p:spPr>
          <a:xfrm>
            <a:off x="444500" y="1447800"/>
            <a:ext cx="4584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City of</a:t>
            </a:r>
            <a:r>
              <a:rPr sz="1800" b="1" spc="40" dirty="0">
                <a:solidFill>
                  <a:srgbClr val="FFFFFF"/>
                </a:solidFill>
                <a:latin typeface="Avenir Next "/>
                <a:cs typeface="Avenir Next "/>
              </a:rPr>
              <a:t> </a:t>
            </a:r>
            <a:r>
              <a:rPr sz="1800" b="1" dirty="0">
                <a:solidFill>
                  <a:srgbClr val="FFFFFF"/>
                </a:solidFill>
                <a:latin typeface="Avenir Next "/>
                <a:cs typeface="Avenir Next "/>
              </a:rPr>
              <a:t>Chicago</a:t>
            </a:r>
            <a:r>
              <a:rPr sz="1800" b="1" spc="-45" dirty="0">
                <a:solidFill>
                  <a:srgbClr val="FFFFFF"/>
                </a:solidFill>
                <a:latin typeface="Avenir Next "/>
                <a:cs typeface="Avenir Next "/>
              </a:rPr>
              <a:t> </a:t>
            </a:r>
            <a:r>
              <a:rPr sz="1800" b="1" dirty="0">
                <a:solidFill>
                  <a:srgbClr val="FFFFFF"/>
                </a:solidFill>
                <a:latin typeface="Avenir Next "/>
                <a:cs typeface="Avenir Next "/>
              </a:rPr>
              <a:t>TIF </a:t>
            </a:r>
            <a:r>
              <a:rPr sz="1800" b="1" spc="-120" dirty="0">
                <a:solidFill>
                  <a:srgbClr val="FFFFFF"/>
                </a:solidFill>
                <a:latin typeface="Avenir Next "/>
                <a:cs typeface="Avenir Next "/>
              </a:rPr>
              <a:t>P</a:t>
            </a:r>
            <a:r>
              <a:rPr sz="1800" b="1" dirty="0">
                <a:solidFill>
                  <a:srgbClr val="FFFFFF"/>
                </a:solidFill>
                <a:latin typeface="Avenir Next "/>
                <a:cs typeface="Avenir Next "/>
              </a:rPr>
              <a:t>o</a:t>
            </a:r>
            <a:r>
              <a:rPr sz="1800" b="1" spc="-25" dirty="0">
                <a:solidFill>
                  <a:srgbClr val="FFFFFF"/>
                </a:solidFill>
                <a:latin typeface="Avenir Next "/>
                <a:cs typeface="Avenir Next "/>
              </a:rPr>
              <a:t>r</a:t>
            </a:r>
            <a:r>
              <a:rPr sz="1800" b="1" dirty="0">
                <a:solidFill>
                  <a:srgbClr val="FFFFFF"/>
                </a:solidFill>
                <a:latin typeface="Avenir Next "/>
                <a:cs typeface="Avenir Next "/>
              </a:rPr>
              <a:t>tal</a:t>
            </a:r>
            <a:endParaRPr sz="1800" dirty="0">
              <a:latin typeface="Avenir Next "/>
              <a:cs typeface="Avenir Next "/>
            </a:endParaRPr>
          </a:p>
        </p:txBody>
      </p:sp>
      <p:sp>
        <p:nvSpPr>
          <p:cNvPr id="4" name="object 4"/>
          <p:cNvSpPr txBox="1"/>
          <p:nvPr/>
        </p:nvSpPr>
        <p:spPr>
          <a:xfrm>
            <a:off x="1846579" y="2668306"/>
            <a:ext cx="6409055" cy="2341667"/>
          </a:xfrm>
          <a:prstGeom prst="rect">
            <a:avLst/>
          </a:prstGeom>
        </p:spPr>
        <p:txBody>
          <a:bodyPr vert="horz" wrap="square" lIns="0" tIns="0" rIns="0" bIns="0" rtlCol="0">
            <a:spAutoFit/>
          </a:bodyPr>
          <a:lstStyle/>
          <a:p>
            <a:pPr marL="241300" marR="35560" indent="-228600">
              <a:buFont typeface="Avenir-Roman"/>
              <a:buChar char="•"/>
              <a:tabLst>
                <a:tab pos="241300" algn="l"/>
              </a:tabLst>
            </a:pPr>
            <a:r>
              <a:rPr sz="1800" dirty="0">
                <a:latin typeface="Avenir-Roman"/>
                <a:cs typeface="Avenir-Roman"/>
              </a:rPr>
              <a:t>Publicly accessible online map-based view of all TIF districts viewable at </a:t>
            </a:r>
            <a:r>
              <a:rPr sz="1800" u="sng" dirty="0">
                <a:solidFill>
                  <a:srgbClr val="215E9E"/>
                </a:solidFill>
                <a:latin typeface="Avenir-Roman"/>
                <a:cs typeface="Avenir-Roman"/>
                <a:hlinkClick r:id="rId3"/>
              </a:rPr>
              <a:t>webapps.cityofchicago.o</a:t>
            </a:r>
            <a:r>
              <a:rPr sz="1800" u="sng" spc="-35" dirty="0">
                <a:solidFill>
                  <a:srgbClr val="215E9E"/>
                </a:solidFill>
                <a:latin typeface="Avenir-Roman"/>
                <a:cs typeface="Avenir-Roman"/>
                <a:hlinkClick r:id="rId3"/>
              </a:rPr>
              <a:t>r</a:t>
            </a:r>
            <a:r>
              <a:rPr sz="1800" u="sng" dirty="0">
                <a:solidFill>
                  <a:srgbClr val="215E9E"/>
                </a:solidFill>
                <a:latin typeface="Avenir-Roman"/>
                <a:cs typeface="Avenir-Roman"/>
                <a:hlinkClick r:id="rId3"/>
              </a:rPr>
              <a:t>g/ChicagoTif/</a:t>
            </a:r>
            <a:endParaRPr sz="1800" dirty="0">
              <a:latin typeface="Avenir-Roman"/>
              <a:cs typeface="Avenir-Roman"/>
            </a:endParaRPr>
          </a:p>
          <a:p>
            <a:pPr marL="241300" indent="-228600">
              <a:lnSpc>
                <a:spcPct val="100000"/>
              </a:lnSpc>
              <a:spcBef>
                <a:spcPts val="1080"/>
              </a:spcBef>
              <a:buFont typeface="Avenir-Roman"/>
              <a:buChar char="•"/>
              <a:tabLst>
                <a:tab pos="241300" algn="l"/>
              </a:tabLst>
            </a:pPr>
            <a:r>
              <a:rPr sz="1800" dirty="0">
                <a:latin typeface="Avenir-Roman"/>
                <a:cs typeface="Avenir-Roman"/>
              </a:rPr>
              <a:t>Th</a:t>
            </a:r>
            <a:r>
              <a:rPr sz="1800" spc="-35" dirty="0">
                <a:latin typeface="Avenir-Roman"/>
                <a:cs typeface="Avenir-Roman"/>
              </a:rPr>
              <a:t>r</a:t>
            </a:r>
            <a:r>
              <a:rPr sz="1800" dirty="0">
                <a:latin typeface="Avenir-Roman"/>
                <a:cs typeface="Avenir-Roman"/>
              </a:rPr>
              <a:t>ee layers:</a:t>
            </a:r>
          </a:p>
          <a:p>
            <a:pPr marL="469900" lvl="1" indent="-228600">
              <a:lnSpc>
                <a:spcPct val="100000"/>
              </a:lnSpc>
              <a:spcBef>
                <a:spcPts val="1440"/>
              </a:spcBef>
              <a:buFont typeface="Avenir-Roman"/>
              <a:buChar char="•"/>
              <a:tabLst>
                <a:tab pos="469900" algn="l"/>
              </a:tabLst>
            </a:pPr>
            <a:r>
              <a:rPr sz="1800" dirty="0">
                <a:latin typeface="Avenir-Roman"/>
                <a:cs typeface="Avenir-Roman"/>
              </a:rPr>
              <a:t>TIF Layer - District delineation and basic information</a:t>
            </a:r>
          </a:p>
          <a:p>
            <a:pPr marL="469900" lvl="1" indent="-228600">
              <a:lnSpc>
                <a:spcPct val="100000"/>
              </a:lnSpc>
              <a:spcBef>
                <a:spcPts val="1440"/>
              </a:spcBef>
              <a:buFont typeface="Avenir-Roman"/>
              <a:buChar char="•"/>
              <a:tabLst>
                <a:tab pos="469900" algn="l"/>
              </a:tabLst>
            </a:pPr>
            <a:r>
              <a:rPr sz="1800" spc="-70" dirty="0">
                <a:latin typeface="Avenir-Roman"/>
                <a:cs typeface="Avenir-Roman"/>
              </a:rPr>
              <a:t>W</a:t>
            </a:r>
            <a:r>
              <a:rPr sz="1800" dirty="0">
                <a:latin typeface="Avenir-Roman"/>
                <a:cs typeface="Avenir-Roman"/>
              </a:rPr>
              <a:t>a</a:t>
            </a:r>
            <a:r>
              <a:rPr sz="1800" spc="-35" dirty="0">
                <a:latin typeface="Avenir-Roman"/>
                <a:cs typeface="Avenir-Roman"/>
              </a:rPr>
              <a:t>r</a:t>
            </a:r>
            <a:r>
              <a:rPr sz="1800" dirty="0">
                <a:latin typeface="Avenir-Roman"/>
                <a:cs typeface="Avenir-Roman"/>
              </a:rPr>
              <a:t>d Layer - Boundaries of wa</a:t>
            </a:r>
            <a:r>
              <a:rPr sz="1800" spc="-35" dirty="0">
                <a:latin typeface="Avenir-Roman"/>
                <a:cs typeface="Avenir-Roman"/>
              </a:rPr>
              <a:t>r</a:t>
            </a:r>
            <a:r>
              <a:rPr sz="1800" dirty="0">
                <a:latin typeface="Avenir-Roman"/>
                <a:cs typeface="Avenir-Roman"/>
              </a:rPr>
              <a:t>ds</a:t>
            </a:r>
          </a:p>
          <a:p>
            <a:pPr marL="469900" lvl="1" indent="-228600">
              <a:lnSpc>
                <a:spcPct val="100000"/>
              </a:lnSpc>
              <a:spcBef>
                <a:spcPts val="1440"/>
              </a:spcBef>
              <a:buFont typeface="Avenir-Roman"/>
              <a:buChar char="•"/>
              <a:tabLst>
                <a:tab pos="469900" algn="l"/>
              </a:tabLst>
            </a:pPr>
            <a:r>
              <a:rPr sz="1800" dirty="0">
                <a:latin typeface="Avenir-Roman"/>
                <a:cs typeface="Avenir-Roman"/>
              </a:rPr>
              <a:t>P</a:t>
            </a:r>
            <a:r>
              <a:rPr sz="1800" spc="-35" dirty="0">
                <a:latin typeface="Avenir-Roman"/>
                <a:cs typeface="Avenir-Roman"/>
              </a:rPr>
              <a:t>r</a:t>
            </a:r>
            <a:r>
              <a:rPr sz="1800" dirty="0">
                <a:latin typeface="Avenir-Roman"/>
                <a:cs typeface="Avenir-Roman"/>
              </a:rPr>
              <a:t>oject Layer - Redevelopment and infrastructu</a:t>
            </a:r>
            <a:r>
              <a:rPr sz="1800" spc="-35" dirty="0">
                <a:latin typeface="Avenir-Roman"/>
                <a:cs typeface="Avenir-Roman"/>
              </a:rPr>
              <a:t>r</a:t>
            </a:r>
            <a:r>
              <a:rPr sz="1800" dirty="0">
                <a:latin typeface="Avenir-Roman"/>
                <a:cs typeface="Avenir-Roman"/>
              </a:rPr>
              <a:t>e p</a:t>
            </a:r>
            <a:r>
              <a:rPr sz="1800" spc="-35" dirty="0">
                <a:latin typeface="Avenir-Roman"/>
                <a:cs typeface="Avenir-Roman"/>
              </a:rPr>
              <a:t>r</a:t>
            </a:r>
            <a:r>
              <a:rPr sz="1800" dirty="0">
                <a:latin typeface="Avenir-Roman"/>
                <a:cs typeface="Avenir-Roman"/>
              </a:rPr>
              <a:t>ojects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2659766"/>
            <a:ext cx="39751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N</a:t>
            </a:r>
            <a:r>
              <a:rPr sz="2400" b="1" spc="-25" dirty="0">
                <a:solidFill>
                  <a:srgbClr val="FFFFFF"/>
                </a:solidFill>
                <a:latin typeface="Avenir Next "/>
                <a:cs typeface="Avenir Next "/>
              </a:rPr>
              <a:t>e</a:t>
            </a:r>
            <a:r>
              <a:rPr sz="2400" b="1" dirty="0">
                <a:solidFill>
                  <a:srgbClr val="FFFFFF"/>
                </a:solidFill>
                <a:latin typeface="Avenir Next "/>
                <a:cs typeface="Avenir Next "/>
              </a:rPr>
              <a:t>xt </a:t>
            </a:r>
            <a:r>
              <a:rPr sz="2400" b="1" spc="-15" dirty="0">
                <a:solidFill>
                  <a:srgbClr val="FFFFFF"/>
                </a:solidFill>
                <a:latin typeface="Avenir Next "/>
                <a:cs typeface="Avenir Next "/>
              </a:rPr>
              <a:t>S</a:t>
            </a:r>
            <a:r>
              <a:rPr sz="2400" b="1" dirty="0">
                <a:solidFill>
                  <a:srgbClr val="FFFFFF"/>
                </a:solidFill>
                <a:latin typeface="Avenir Next "/>
                <a:cs typeface="Avenir Next "/>
              </a:rPr>
              <a:t>teps</a:t>
            </a:r>
            <a:endParaRPr sz="2400" dirty="0">
              <a:latin typeface="Avenir Next "/>
              <a:cs typeface="Avenir Next "/>
            </a:endParaRPr>
          </a:p>
        </p:txBody>
      </p:sp>
      <p:sp>
        <p:nvSpPr>
          <p:cNvPr id="5" name="object 5"/>
          <p:cNvSpPr txBox="1"/>
          <p:nvPr/>
        </p:nvSpPr>
        <p:spPr>
          <a:xfrm>
            <a:off x="444500" y="3276600"/>
            <a:ext cx="48133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Discussion and </a:t>
            </a:r>
            <a:r>
              <a:rPr sz="1800" b="1" spc="-25" dirty="0">
                <a:solidFill>
                  <a:srgbClr val="FFFFFF"/>
                </a:solidFill>
                <a:latin typeface="Avenir Next "/>
                <a:cs typeface="Avenir Next "/>
              </a:rPr>
              <a:t>C</a:t>
            </a:r>
            <a:r>
              <a:rPr sz="1800" b="1" dirty="0">
                <a:solidFill>
                  <a:srgbClr val="FFFFFF"/>
                </a:solidFill>
                <a:latin typeface="Avenir Next "/>
                <a:cs typeface="Avenir Next "/>
              </a:rPr>
              <a:t>onclusion</a:t>
            </a:r>
            <a:endParaRPr sz="1800" dirty="0">
              <a:latin typeface="Avenir Next "/>
              <a:cs typeface="Avenir Next "/>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Why Discuss</a:t>
            </a:r>
            <a:r>
              <a:rPr spc="-60" dirty="0"/>
              <a:t> </a:t>
            </a:r>
            <a:r>
              <a:rPr dirty="0"/>
              <a:t>TIFs Now?</a:t>
            </a:r>
          </a:p>
        </p:txBody>
      </p:sp>
      <p:sp>
        <p:nvSpPr>
          <p:cNvPr id="3" name="object 3"/>
          <p:cNvSpPr txBox="1"/>
          <p:nvPr/>
        </p:nvSpPr>
        <p:spPr>
          <a:xfrm>
            <a:off x="1905000" y="2971800"/>
            <a:ext cx="6230621" cy="2575064"/>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sz="1800" dirty="0">
                <a:latin typeface="Avenir-Roman"/>
                <a:cs typeface="Avenir-Roman"/>
              </a:rPr>
              <a:t>California</a:t>
            </a:r>
            <a:r>
              <a:rPr sz="1800" spc="-135" dirty="0">
                <a:latin typeface="Avenir-Roman"/>
                <a:cs typeface="Avenir-Roman"/>
              </a:rPr>
              <a:t>’</a:t>
            </a:r>
            <a:r>
              <a:rPr sz="1800" dirty="0">
                <a:latin typeface="Avenir-Roman"/>
                <a:cs typeface="Avenir-Roman"/>
              </a:rPr>
              <a:t>s </a:t>
            </a:r>
            <a:r>
              <a:rPr sz="1800" spc="-35" dirty="0">
                <a:latin typeface="Avenir-Roman"/>
                <a:cs typeface="Avenir-Roman"/>
              </a:rPr>
              <a:t>r</a:t>
            </a:r>
            <a:r>
              <a:rPr sz="1800" dirty="0">
                <a:latin typeface="Avenir-Roman"/>
                <a:cs typeface="Avenir-Roman"/>
              </a:rPr>
              <a:t>ecent dissolution of </a:t>
            </a:r>
            <a:r>
              <a:rPr lang="en-US" dirty="0" smtClean="0">
                <a:latin typeface="Avenir-Roman"/>
                <a:cs typeface="Avenir-Roman"/>
              </a:rPr>
              <a:t>redevelopment </a:t>
            </a:r>
            <a:r>
              <a:rPr lang="en-US" sz="1800" dirty="0" smtClean="0">
                <a:latin typeface="Avenir-Roman"/>
                <a:cs typeface="Avenir-Roman"/>
              </a:rPr>
              <a:t>agencies has caused concern about legal </a:t>
            </a:r>
            <a:r>
              <a:rPr lang="en-US" dirty="0" smtClean="0">
                <a:latin typeface="Avenir-Roman"/>
                <a:cs typeface="Avenir-Roman"/>
              </a:rPr>
              <a:t>challenges for </a:t>
            </a:r>
            <a:r>
              <a:rPr lang="en-US" dirty="0">
                <a:latin typeface="Avenir-Roman"/>
                <a:cs typeface="Avenir-Roman"/>
              </a:rPr>
              <a:t>economic </a:t>
            </a:r>
            <a:r>
              <a:rPr lang="en-US" dirty="0" smtClean="0">
                <a:latin typeface="Avenir-Roman"/>
                <a:cs typeface="Avenir-Roman"/>
              </a:rPr>
              <a:t>development.</a:t>
            </a:r>
            <a:endParaRPr sz="1800" dirty="0" smtClean="0">
              <a:latin typeface="Avenir-Roman"/>
              <a:cs typeface="Avenir-Roman"/>
            </a:endParaRPr>
          </a:p>
          <a:p>
            <a:pPr marL="241300" indent="-228600">
              <a:lnSpc>
                <a:spcPct val="100000"/>
              </a:lnSpc>
              <a:spcBef>
                <a:spcPts val="1440"/>
              </a:spcBef>
              <a:buFont typeface="Avenir-Roman"/>
              <a:buChar char="•"/>
              <a:tabLst>
                <a:tab pos="241300" algn="l"/>
              </a:tabLst>
            </a:pPr>
            <a:r>
              <a:rPr sz="1800" dirty="0" smtClean="0">
                <a:latin typeface="Avenir-Roman"/>
                <a:cs typeface="Avenir-Roman"/>
              </a:rPr>
              <a:t>Michigan Legislatu</a:t>
            </a:r>
            <a:r>
              <a:rPr sz="1800" spc="-35" dirty="0" smtClean="0">
                <a:latin typeface="Avenir-Roman"/>
                <a:cs typeface="Avenir-Roman"/>
              </a:rPr>
              <a:t>r</a:t>
            </a:r>
            <a:r>
              <a:rPr sz="1800" dirty="0" smtClean="0">
                <a:latin typeface="Avenir-Roman"/>
                <a:cs typeface="Avenir-Roman"/>
              </a:rPr>
              <a:t>e</a:t>
            </a:r>
            <a:r>
              <a:rPr lang="en-US" sz="1800" dirty="0" smtClean="0">
                <a:latin typeface="Avenir-Roman"/>
                <a:cs typeface="Avenir-Roman"/>
              </a:rPr>
              <a:t> is currently evaluating possible reform of authorities that </a:t>
            </a:r>
            <a:r>
              <a:rPr lang="en-US" dirty="0" smtClean="0">
                <a:latin typeface="Avenir-Roman"/>
                <a:cs typeface="Avenir-Roman"/>
              </a:rPr>
              <a:t>could limit the scope of TIFs</a:t>
            </a:r>
            <a:r>
              <a:rPr lang="en-US" dirty="0">
                <a:latin typeface="Avenir-Roman"/>
                <a:cs typeface="Avenir-Roman"/>
              </a:rPr>
              <a:t>/</a:t>
            </a:r>
            <a:r>
              <a:rPr lang="en-US" dirty="0" smtClean="0">
                <a:latin typeface="Avenir-Roman"/>
                <a:cs typeface="Avenir-Roman"/>
              </a:rPr>
              <a:t> render it ineffective for practice. </a:t>
            </a:r>
            <a:endParaRPr sz="1800" dirty="0" smtClean="0">
              <a:latin typeface="Avenir-Roman"/>
              <a:cs typeface="Avenir-Roman"/>
            </a:endParaRPr>
          </a:p>
          <a:p>
            <a:pPr marL="241300" indent="-228600">
              <a:lnSpc>
                <a:spcPct val="100000"/>
              </a:lnSpc>
              <a:spcBef>
                <a:spcPts val="1440"/>
              </a:spcBef>
              <a:buFont typeface="Avenir-Roman"/>
              <a:buChar char="•"/>
              <a:tabLst>
                <a:tab pos="241300" algn="l"/>
              </a:tabLst>
            </a:pPr>
            <a:r>
              <a:rPr lang="en-US" dirty="0" smtClean="0">
                <a:latin typeface="Avenir-Roman"/>
                <a:cs typeface="Avenir-Roman"/>
              </a:rPr>
              <a:t>As a result, there is an increased urgency to carefully evaluate TIFs as a funding mechanism.</a:t>
            </a:r>
            <a:endParaRPr sz="1800" dirty="0">
              <a:solidFill>
                <a:srgbClr val="FF0000"/>
              </a:solidFill>
              <a:latin typeface="Avenir-Roman"/>
              <a:cs typeface="Avenir-Roman"/>
            </a:endParaRPr>
          </a:p>
        </p:txBody>
      </p:sp>
    </p:spTree>
    <p:extLst>
      <p:ext uri="{BB962C8B-B14F-4D97-AF65-F5344CB8AC3E}">
        <p14:creationId xmlns:p14="http://schemas.microsoft.com/office/powerpoint/2010/main" val="488173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N</a:t>
            </a:r>
            <a:r>
              <a:rPr spc="-25" dirty="0"/>
              <a:t>e</a:t>
            </a:r>
            <a:r>
              <a:rPr dirty="0"/>
              <a:t>xt </a:t>
            </a:r>
            <a:r>
              <a:rPr spc="-15" dirty="0"/>
              <a:t>S</a:t>
            </a:r>
            <a:r>
              <a:rPr dirty="0"/>
              <a:t>teps</a:t>
            </a:r>
          </a:p>
        </p:txBody>
      </p:sp>
      <p:sp>
        <p:nvSpPr>
          <p:cNvPr id="3" name="object 3"/>
          <p:cNvSpPr txBox="1"/>
          <p:nvPr/>
        </p:nvSpPr>
        <p:spPr>
          <a:xfrm>
            <a:off x="1846579" y="3200400"/>
            <a:ext cx="6712205" cy="1744067"/>
          </a:xfrm>
          <a:prstGeom prst="rect">
            <a:avLst/>
          </a:prstGeom>
        </p:spPr>
        <p:txBody>
          <a:bodyPr vert="horz" wrap="square" lIns="0" tIns="0" rIns="0" bIns="0" rtlCol="0">
            <a:spAutoFit/>
          </a:bodyPr>
          <a:lstStyle/>
          <a:p>
            <a:pPr marL="241300" indent="-228600">
              <a:buFont typeface="Avenir-Roman"/>
              <a:buChar char="•"/>
              <a:tabLst>
                <a:tab pos="241300" algn="l"/>
              </a:tabLst>
            </a:pPr>
            <a:r>
              <a:rPr sz="1800" dirty="0">
                <a:latin typeface="Avenir-Roman"/>
                <a:cs typeface="Avenir-Roman"/>
              </a:rPr>
              <a:t>Conduct better enfo</a:t>
            </a:r>
            <a:r>
              <a:rPr sz="1800" spc="-35" dirty="0">
                <a:latin typeface="Avenir-Roman"/>
                <a:cs typeface="Avenir-Roman"/>
              </a:rPr>
              <a:t>r</a:t>
            </a:r>
            <a:r>
              <a:rPr sz="1800" dirty="0">
                <a:latin typeface="Avenir-Roman"/>
                <a:cs typeface="Avenir-Roman"/>
              </a:rPr>
              <a:t>cement of </a:t>
            </a:r>
            <a:r>
              <a:rPr sz="1800" spc="-35" dirty="0">
                <a:latin typeface="Avenir-Roman"/>
                <a:cs typeface="Avenir-Roman"/>
              </a:rPr>
              <a:t>r</a:t>
            </a:r>
            <a:r>
              <a:rPr sz="1800" dirty="0">
                <a:latin typeface="Avenir-Roman"/>
                <a:cs typeface="Avenir-Roman"/>
              </a:rPr>
              <a:t>egulatory compliance for </a:t>
            </a:r>
            <a:r>
              <a:rPr sz="1800" dirty="0" smtClean="0">
                <a:latin typeface="Avenir-Roman"/>
                <a:cs typeface="Avenir-Roman"/>
              </a:rPr>
              <a:t>TIFs</a:t>
            </a:r>
            <a:endParaRPr lang="en-US" sz="1800" dirty="0" smtClean="0">
              <a:latin typeface="Avenir-Roman"/>
              <a:cs typeface="Avenir-Roman"/>
            </a:endParaRPr>
          </a:p>
          <a:p>
            <a:pPr marL="698500" lvl="1" indent="-228600">
              <a:buFont typeface="Avenir-Roman"/>
              <a:buChar char="•"/>
              <a:tabLst>
                <a:tab pos="241300" algn="l"/>
              </a:tabLst>
            </a:pPr>
            <a:r>
              <a:rPr lang="en-US" dirty="0">
                <a:latin typeface="Avenir-Roman"/>
                <a:cs typeface="Avenir-Roman"/>
              </a:rPr>
              <a:t>Implement the </a:t>
            </a:r>
            <a:r>
              <a:rPr lang="en-US" dirty="0" err="1">
                <a:latin typeface="Avenir-Roman"/>
                <a:cs typeface="Avenir-Roman"/>
              </a:rPr>
              <a:t>MiRTIF</a:t>
            </a:r>
            <a:r>
              <a:rPr lang="en-US" dirty="0">
                <a:latin typeface="Avenir-Roman"/>
                <a:cs typeface="Avenir-Roman"/>
              </a:rPr>
              <a:t> or similar online reporting portal </a:t>
            </a:r>
            <a:endParaRPr dirty="0">
              <a:latin typeface="Avenir-Roman"/>
              <a:cs typeface="Avenir-Roman"/>
            </a:endParaRPr>
          </a:p>
          <a:p>
            <a:pPr marL="241300" indent="-228600">
              <a:lnSpc>
                <a:spcPct val="100000"/>
              </a:lnSpc>
              <a:spcBef>
                <a:spcPts val="1440"/>
              </a:spcBef>
              <a:buFont typeface="Avenir-Roman"/>
              <a:buChar char="•"/>
              <a:tabLst>
                <a:tab pos="241300" algn="l"/>
              </a:tabLst>
            </a:pPr>
            <a:r>
              <a:rPr sz="1800" dirty="0">
                <a:latin typeface="Avenir-Roman"/>
                <a:cs typeface="Avenir-Roman"/>
              </a:rPr>
              <a:t>C</a:t>
            </a:r>
            <a:r>
              <a:rPr sz="1800" spc="-35" dirty="0">
                <a:latin typeface="Avenir-Roman"/>
                <a:cs typeface="Avenir-Roman"/>
              </a:rPr>
              <a:t>r</a:t>
            </a:r>
            <a:r>
              <a:rPr sz="1800" dirty="0">
                <a:latin typeface="Avenir-Roman"/>
                <a:cs typeface="Avenir-Roman"/>
              </a:rPr>
              <a:t>eate systematic app</a:t>
            </a:r>
            <a:r>
              <a:rPr sz="1800" spc="-35" dirty="0">
                <a:latin typeface="Avenir-Roman"/>
                <a:cs typeface="Avenir-Roman"/>
              </a:rPr>
              <a:t>r</a:t>
            </a:r>
            <a:r>
              <a:rPr sz="1800" dirty="0">
                <a:latin typeface="Avenir-Roman"/>
                <a:cs typeface="Avenir-Roman"/>
              </a:rPr>
              <a:t>oach to “but for </a:t>
            </a:r>
            <a:r>
              <a:rPr sz="1800" spc="-35" dirty="0">
                <a:latin typeface="Avenir-Roman"/>
                <a:cs typeface="Avenir-Roman"/>
              </a:rPr>
              <a:t>r</a:t>
            </a:r>
            <a:r>
              <a:rPr sz="1800" dirty="0">
                <a:latin typeface="Avenir-Roman"/>
                <a:cs typeface="Avenir-Roman"/>
              </a:rPr>
              <a:t>equi</a:t>
            </a:r>
            <a:r>
              <a:rPr sz="1800" spc="-35" dirty="0">
                <a:latin typeface="Avenir-Roman"/>
                <a:cs typeface="Avenir-Roman"/>
              </a:rPr>
              <a:t>r</a:t>
            </a:r>
            <a:r>
              <a:rPr sz="1800" dirty="0">
                <a:latin typeface="Avenir-Roman"/>
                <a:cs typeface="Avenir-Roman"/>
              </a:rPr>
              <a:t>ement”</a:t>
            </a:r>
          </a:p>
          <a:p>
            <a:pPr marL="241300" indent="-228600">
              <a:lnSpc>
                <a:spcPct val="100000"/>
              </a:lnSpc>
              <a:spcBef>
                <a:spcPts val="1440"/>
              </a:spcBef>
              <a:buFont typeface="Avenir-Roman"/>
              <a:buChar char="•"/>
              <a:tabLst>
                <a:tab pos="241300" algn="l"/>
              </a:tabLst>
            </a:pPr>
            <a:r>
              <a:rPr lang="en-US" dirty="0">
                <a:latin typeface="Avenir-Roman"/>
                <a:cs typeface="Avenir-Roman"/>
              </a:rPr>
              <a:t>Case study analysis to determine effectiveness across Michigan </a:t>
            </a: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30" dirty="0"/>
              <a:t>R</a:t>
            </a:r>
            <a:r>
              <a:rPr dirty="0"/>
              <a:t>efe</a:t>
            </a:r>
            <a:r>
              <a:rPr spc="-45" dirty="0"/>
              <a:t>r</a:t>
            </a:r>
            <a:r>
              <a:rPr dirty="0"/>
              <a:t>ence List</a:t>
            </a:r>
          </a:p>
        </p:txBody>
      </p:sp>
      <p:sp>
        <p:nvSpPr>
          <p:cNvPr id="3" name="object 3"/>
          <p:cNvSpPr txBox="1"/>
          <p:nvPr/>
        </p:nvSpPr>
        <p:spPr>
          <a:xfrm>
            <a:off x="365760" y="1828800"/>
            <a:ext cx="8705088" cy="4555093"/>
          </a:xfrm>
          <a:prstGeom prst="rect">
            <a:avLst/>
          </a:prstGeom>
        </p:spPr>
        <p:txBody>
          <a:bodyPr vert="horz" wrap="square" lIns="0" tIns="0" rIns="0" bIns="0" rtlCol="0">
            <a:spAutoFit/>
          </a:bodyPr>
          <a:lstStyle/>
          <a:p>
            <a:pPr marL="12700">
              <a:lnSpc>
                <a:spcPct val="100000"/>
              </a:lnSpc>
            </a:pPr>
            <a:r>
              <a:rPr sz="800" dirty="0">
                <a:latin typeface="Avenir-Roman"/>
                <a:cs typeface="Avenir-Roman"/>
              </a:rPr>
              <a:t>Anderson, J. E. (1990) </a:t>
            </a:r>
            <a:r>
              <a:rPr sz="800" spc="-90" dirty="0">
                <a:latin typeface="Avenir-Roman"/>
                <a:cs typeface="Avenir-Roman"/>
              </a:rPr>
              <a:t>T</a:t>
            </a:r>
            <a:r>
              <a:rPr sz="800" dirty="0">
                <a:latin typeface="Avenir-Roman"/>
                <a:cs typeface="Avenir-Roman"/>
              </a:rPr>
              <a:t>ax Inc</a:t>
            </a:r>
            <a:r>
              <a:rPr sz="800" spc="-15" dirty="0">
                <a:latin typeface="Avenir-Roman"/>
                <a:cs typeface="Avenir-Roman"/>
              </a:rPr>
              <a:t>r</a:t>
            </a:r>
            <a:r>
              <a:rPr sz="800" dirty="0">
                <a:latin typeface="Avenir-Roman"/>
                <a:cs typeface="Avenir-Roman"/>
              </a:rPr>
              <a:t>ement Financing: Municipal Adoption and G</a:t>
            </a:r>
            <a:r>
              <a:rPr sz="800" spc="-15" dirty="0">
                <a:latin typeface="Avenir-Roman"/>
                <a:cs typeface="Avenir-Roman"/>
              </a:rPr>
              <a:t>r</a:t>
            </a:r>
            <a:r>
              <a:rPr sz="800" dirty="0">
                <a:latin typeface="Avenir-Roman"/>
                <a:cs typeface="Avenir-Roman"/>
              </a:rPr>
              <a:t>owth. National </a:t>
            </a:r>
            <a:r>
              <a:rPr sz="800" spc="-90" dirty="0">
                <a:latin typeface="Avenir-Roman"/>
                <a:cs typeface="Avenir-Roman"/>
              </a:rPr>
              <a:t>T</a:t>
            </a:r>
            <a:r>
              <a:rPr sz="800" dirty="0">
                <a:latin typeface="Avenir-Roman"/>
                <a:cs typeface="Avenir-Roman"/>
              </a:rPr>
              <a:t>ax Journal, 53(2): 155–163.</a:t>
            </a:r>
          </a:p>
          <a:p>
            <a:pPr>
              <a:lnSpc>
                <a:spcPct val="100000"/>
              </a:lnSpc>
              <a:spcBef>
                <a:spcPts val="40"/>
              </a:spcBef>
            </a:pPr>
            <a:endParaRPr sz="800" dirty="0">
              <a:latin typeface="Times New Roman"/>
              <a:cs typeface="Times New Roman"/>
            </a:endParaRPr>
          </a:p>
          <a:p>
            <a:pPr marL="12700" marR="578485"/>
            <a:r>
              <a:rPr sz="800" dirty="0" smtClean="0">
                <a:latin typeface="Avenir-Roman"/>
                <a:cs typeface="Avenir-Roman"/>
              </a:rPr>
              <a:t>Bri</a:t>
            </a:r>
            <a:r>
              <a:rPr sz="800" spc="-15" dirty="0" smtClean="0">
                <a:latin typeface="Avenir-Roman"/>
                <a:cs typeface="Avenir-Roman"/>
              </a:rPr>
              <a:t>f</a:t>
            </a:r>
            <a:r>
              <a:rPr sz="800" dirty="0" smtClean="0">
                <a:latin typeface="Avenir-Roman"/>
                <a:cs typeface="Avenir-Roman"/>
              </a:rPr>
              <a:t>fault</a:t>
            </a:r>
            <a:r>
              <a:rPr sz="800" dirty="0">
                <a:latin typeface="Avenir-Roman"/>
                <a:cs typeface="Avenir-Roman"/>
              </a:rPr>
              <a:t>, R. (2010) The Most Popular </a:t>
            </a:r>
            <a:r>
              <a:rPr sz="800" spc="-90" dirty="0">
                <a:latin typeface="Avenir-Roman"/>
                <a:cs typeface="Avenir-Roman"/>
              </a:rPr>
              <a:t>T</a:t>
            </a:r>
            <a:r>
              <a:rPr sz="800" dirty="0">
                <a:latin typeface="Avenir-Roman"/>
                <a:cs typeface="Avenir-Roman"/>
              </a:rPr>
              <a:t>ool: </a:t>
            </a:r>
            <a:r>
              <a:rPr sz="800" spc="-90" dirty="0">
                <a:latin typeface="Avenir-Roman"/>
                <a:cs typeface="Avenir-Roman"/>
              </a:rPr>
              <a:t>T</a:t>
            </a:r>
            <a:r>
              <a:rPr sz="800" dirty="0">
                <a:latin typeface="Avenir-Roman"/>
                <a:cs typeface="Avenir-Roman"/>
              </a:rPr>
              <a:t>ax Inc</a:t>
            </a:r>
            <a:r>
              <a:rPr sz="800" spc="-15" dirty="0">
                <a:latin typeface="Avenir-Roman"/>
                <a:cs typeface="Avenir-Roman"/>
              </a:rPr>
              <a:t>r</a:t>
            </a:r>
            <a:r>
              <a:rPr sz="800" dirty="0">
                <a:latin typeface="Avenir-Roman"/>
                <a:cs typeface="Avenir-Roman"/>
              </a:rPr>
              <a:t>ement Financing and the Political Economy of Local Government. The University of Chicago Law Revie</a:t>
            </a:r>
            <a:r>
              <a:rPr sz="800" spc="-45" dirty="0">
                <a:latin typeface="Avenir-Roman"/>
                <a:cs typeface="Avenir-Roman"/>
              </a:rPr>
              <a:t>w</a:t>
            </a:r>
            <a:r>
              <a:rPr sz="800" dirty="0">
                <a:latin typeface="Avenir-Roman"/>
                <a:cs typeface="Avenir-Roman"/>
              </a:rPr>
              <a:t>, 77(1): 65–95. </a:t>
            </a:r>
            <a:endParaRPr sz="800" dirty="0">
              <a:latin typeface="Times New Roman"/>
              <a:cs typeface="Times New Roman"/>
            </a:endParaRPr>
          </a:p>
          <a:p>
            <a:pPr marL="12700">
              <a:lnSpc>
                <a:spcPct val="100000"/>
              </a:lnSpc>
            </a:pPr>
            <a:endParaRPr lang="en-US" sz="800" dirty="0" smtClean="0">
              <a:latin typeface="Avenir-Roman"/>
              <a:cs typeface="Avenir-Roman"/>
            </a:endParaRPr>
          </a:p>
          <a:p>
            <a:pPr marL="12700">
              <a:lnSpc>
                <a:spcPct val="100000"/>
              </a:lnSpc>
            </a:pPr>
            <a:r>
              <a:rPr sz="800" dirty="0" smtClean="0">
                <a:latin typeface="Avenir-Roman"/>
                <a:cs typeface="Avenir-Roman"/>
              </a:rPr>
              <a:t>City </a:t>
            </a:r>
            <a:r>
              <a:rPr sz="800" dirty="0">
                <a:latin typeface="Avenir-Roman"/>
                <a:cs typeface="Avenir-Roman"/>
              </a:rPr>
              <a:t>of Chicago </a:t>
            </a:r>
            <a:r>
              <a:rPr sz="800" spc="-40" dirty="0">
                <a:latin typeface="Avenir-Roman"/>
                <a:cs typeface="Avenir-Roman"/>
              </a:rPr>
              <a:t>W</a:t>
            </a:r>
            <a:r>
              <a:rPr sz="800" dirty="0">
                <a:latin typeface="Avenir-Roman"/>
                <a:cs typeface="Avenir-Roman"/>
              </a:rPr>
              <a:t>ebsite City of Chicago TIF Portal (n.d.) Online. </a:t>
            </a:r>
            <a:r>
              <a:rPr lang="en-US" sz="800" dirty="0" smtClean="0">
                <a:latin typeface="Avenir-Roman"/>
                <a:cs typeface="Avenir-Roman"/>
              </a:rPr>
              <a:t>Available </a:t>
            </a:r>
            <a:r>
              <a:rPr lang="en-US" sz="800" dirty="0">
                <a:latin typeface="Avenir-Roman"/>
                <a:cs typeface="Avenir-Roman"/>
              </a:rPr>
              <a:t>at: http://webapps.cityofchicago.org/ChicagoTif</a:t>
            </a:r>
            <a:r>
              <a:rPr lang="en-US" sz="800" dirty="0" smtClean="0">
                <a:latin typeface="Avenir-Roman"/>
                <a:cs typeface="Avenir-Roman"/>
              </a:rPr>
              <a:t>/ </a:t>
            </a:r>
            <a:r>
              <a:rPr sz="800" dirty="0" smtClean="0">
                <a:latin typeface="Avenir-Roman"/>
                <a:cs typeface="Avenir-Roman"/>
              </a:rPr>
              <a:t>(accessed June 17, 2014).</a:t>
            </a:r>
          </a:p>
          <a:p>
            <a:pPr marL="12700" marR="238125">
              <a:lnSpc>
                <a:spcPct val="200000"/>
              </a:lnSpc>
            </a:pPr>
            <a:r>
              <a:rPr sz="800" dirty="0" smtClean="0">
                <a:latin typeface="Avenir-Roman"/>
                <a:cs typeface="Avenir-Roman"/>
              </a:rPr>
              <a:t>Dye</a:t>
            </a:r>
            <a:r>
              <a:rPr sz="800" dirty="0">
                <a:latin typeface="Avenir-Roman"/>
                <a:cs typeface="Avenir-Roman"/>
              </a:rPr>
              <a:t>, R. </a:t>
            </a:r>
            <a:r>
              <a:rPr sz="800" spc="-130" dirty="0">
                <a:latin typeface="Avenir-Roman"/>
                <a:cs typeface="Avenir-Roman"/>
              </a:rPr>
              <a:t>F</a:t>
            </a:r>
            <a:r>
              <a:rPr sz="800" dirty="0">
                <a:latin typeface="Avenir-Roman"/>
                <a:cs typeface="Avenir-Roman"/>
              </a:rPr>
              <a:t>., and D. </a:t>
            </a:r>
            <a:r>
              <a:rPr sz="800" spc="-130" dirty="0">
                <a:latin typeface="Avenir-Roman"/>
                <a:cs typeface="Avenir-Roman"/>
              </a:rPr>
              <a:t>F</a:t>
            </a:r>
            <a:r>
              <a:rPr sz="800" dirty="0">
                <a:latin typeface="Avenir-Roman"/>
                <a:cs typeface="Avenir-Roman"/>
              </a:rPr>
              <a:t>. Merriman (2000) The E</a:t>
            </a:r>
            <a:r>
              <a:rPr sz="800" spc="-15" dirty="0">
                <a:latin typeface="Avenir-Roman"/>
                <a:cs typeface="Avenir-Roman"/>
              </a:rPr>
              <a:t>f</a:t>
            </a:r>
            <a:r>
              <a:rPr sz="800" dirty="0">
                <a:latin typeface="Avenir-Roman"/>
                <a:cs typeface="Avenir-Roman"/>
              </a:rPr>
              <a:t>fects of </a:t>
            </a:r>
            <a:r>
              <a:rPr sz="800" spc="-90" dirty="0">
                <a:latin typeface="Avenir-Roman"/>
                <a:cs typeface="Avenir-Roman"/>
              </a:rPr>
              <a:t>T</a:t>
            </a:r>
            <a:r>
              <a:rPr sz="800" dirty="0">
                <a:latin typeface="Avenir-Roman"/>
                <a:cs typeface="Avenir-Roman"/>
              </a:rPr>
              <a:t>ax Inc</a:t>
            </a:r>
            <a:r>
              <a:rPr sz="800" spc="-15" dirty="0">
                <a:latin typeface="Avenir-Roman"/>
                <a:cs typeface="Avenir-Roman"/>
              </a:rPr>
              <a:t>r</a:t>
            </a:r>
            <a:r>
              <a:rPr sz="800" dirty="0">
                <a:latin typeface="Avenir-Roman"/>
                <a:cs typeface="Avenir-Roman"/>
              </a:rPr>
              <a:t>ement Financing on Economic Development. Journal of Urban Economics 47(3): 306–328</a:t>
            </a:r>
            <a:r>
              <a:rPr sz="800" dirty="0" smtClean="0">
                <a:latin typeface="Avenir-Roman"/>
                <a:cs typeface="Avenir-Roman"/>
              </a:rPr>
              <a:t>.</a:t>
            </a:r>
            <a:endParaRPr lang="en-US" sz="800" dirty="0" smtClean="0">
              <a:latin typeface="Avenir-Roman"/>
              <a:cs typeface="Avenir-Roman"/>
            </a:endParaRPr>
          </a:p>
          <a:p>
            <a:pPr marL="12700" marR="238125"/>
            <a:endParaRPr sz="800" dirty="0" smtClean="0">
              <a:latin typeface="Times New Roman"/>
              <a:cs typeface="Times New Roman"/>
            </a:endParaRPr>
          </a:p>
          <a:p>
            <a:pPr marL="12700" marR="303530"/>
            <a:r>
              <a:rPr sz="800" dirty="0" smtClean="0">
                <a:latin typeface="Avenir-Roman"/>
                <a:cs typeface="Avenir-Roman"/>
              </a:rPr>
              <a:t>Government Accounting Standa</a:t>
            </a:r>
            <a:r>
              <a:rPr sz="800" spc="-15" dirty="0" smtClean="0">
                <a:latin typeface="Avenir-Roman"/>
                <a:cs typeface="Avenir-Roman"/>
              </a:rPr>
              <a:t>r</a:t>
            </a:r>
            <a:r>
              <a:rPr sz="800" dirty="0" smtClean="0">
                <a:latin typeface="Avenir-Roman"/>
                <a:cs typeface="Avenir-Roman"/>
              </a:rPr>
              <a:t>ds Boa</a:t>
            </a:r>
            <a:r>
              <a:rPr sz="800" spc="-15" dirty="0" smtClean="0">
                <a:latin typeface="Avenir-Roman"/>
                <a:cs typeface="Avenir-Roman"/>
              </a:rPr>
              <a:t>r</a:t>
            </a:r>
            <a:r>
              <a:rPr sz="800" dirty="0" smtClean="0">
                <a:latin typeface="Avenir-Roman"/>
                <a:cs typeface="Avenir-Roman"/>
              </a:rPr>
              <a:t>d (1999) Summary of Statement No. 34: Basic Financial Statements – and Management</a:t>
            </a:r>
            <a:r>
              <a:rPr sz="800" spc="-60" dirty="0" smtClean="0">
                <a:latin typeface="Avenir-Roman"/>
                <a:cs typeface="Avenir-Roman"/>
              </a:rPr>
              <a:t>’</a:t>
            </a:r>
            <a:r>
              <a:rPr sz="800" dirty="0" smtClean="0">
                <a:latin typeface="Avenir-Roman"/>
                <a:cs typeface="Avenir-Roman"/>
              </a:rPr>
              <a:t>s Discussion and Analysis – for State and Local </a:t>
            </a:r>
            <a:r>
              <a:rPr sz="800" dirty="0" smtClean="0">
                <a:latin typeface="Avenir Roman"/>
                <a:cs typeface="Avenir-Roman"/>
              </a:rPr>
              <a:t>Governments, </a:t>
            </a:r>
            <a:r>
              <a:rPr sz="800" spc="-30" dirty="0" smtClean="0">
                <a:latin typeface="Avenir Roman"/>
                <a:cs typeface="Avenir-Roman"/>
              </a:rPr>
              <a:t>W</a:t>
            </a:r>
            <a:r>
              <a:rPr sz="800" dirty="0" smtClean="0">
                <a:latin typeface="Avenir Roman"/>
                <a:cs typeface="Avenir-Roman"/>
              </a:rPr>
              <a:t>ashington, DC: Retrieved</a:t>
            </a:r>
            <a:r>
              <a:rPr lang="en-US" sz="800" dirty="0" smtClean="0">
                <a:latin typeface="Avenir Roman"/>
                <a:cs typeface="Avenir-Roman"/>
              </a:rPr>
              <a:t> </a:t>
            </a:r>
            <a:r>
              <a:rPr lang="en-US" sz="800" dirty="0">
                <a:latin typeface="Avenir Roman"/>
              </a:rPr>
              <a:t>http://</a:t>
            </a:r>
            <a:r>
              <a:rPr lang="en-US" sz="800" dirty="0" smtClean="0">
                <a:latin typeface="Avenir Roman"/>
              </a:rPr>
              <a:t>www.gasb.org/st/summary/gstsm34.html</a:t>
            </a:r>
          </a:p>
          <a:p>
            <a:pPr marL="12700" marR="303530"/>
            <a:endParaRPr sz="800" dirty="0" smtClean="0">
              <a:latin typeface="Times New Roman"/>
              <a:cs typeface="Times New Roman"/>
            </a:endParaRPr>
          </a:p>
          <a:p>
            <a:pPr marL="12700">
              <a:lnSpc>
                <a:spcPct val="100000"/>
              </a:lnSpc>
            </a:pPr>
            <a:r>
              <a:rPr sz="800" dirty="0" smtClean="0">
                <a:latin typeface="Avenir-Roman"/>
                <a:cs typeface="Avenir-Roman"/>
              </a:rPr>
              <a:t>Imbens, G. </a:t>
            </a:r>
            <a:r>
              <a:rPr sz="800" spc="-60" dirty="0" smtClean="0">
                <a:latin typeface="Avenir-Roman"/>
                <a:cs typeface="Avenir-Roman"/>
              </a:rPr>
              <a:t>W</a:t>
            </a:r>
            <a:r>
              <a:rPr sz="800" dirty="0" smtClean="0">
                <a:latin typeface="Avenir-Roman"/>
                <a:cs typeface="Avenir-Roman"/>
              </a:rPr>
              <a:t>. and </a:t>
            </a:r>
            <a:r>
              <a:rPr sz="800" spc="-50" dirty="0" smtClean="0">
                <a:latin typeface="Avenir-Roman"/>
                <a:cs typeface="Avenir-Roman"/>
              </a:rPr>
              <a:t>W</a:t>
            </a:r>
            <a:r>
              <a:rPr sz="800" dirty="0" smtClean="0">
                <a:latin typeface="Avenir-Roman"/>
                <a:cs typeface="Avenir-Roman"/>
              </a:rPr>
              <a:t>ooldridge, J. M. (2009) Recent Developments in the Econometrics of P</a:t>
            </a:r>
            <a:r>
              <a:rPr sz="800" spc="-15" dirty="0" smtClean="0">
                <a:latin typeface="Avenir-Roman"/>
                <a:cs typeface="Avenir-Roman"/>
              </a:rPr>
              <a:t>r</a:t>
            </a:r>
            <a:r>
              <a:rPr sz="800" dirty="0" smtClean="0">
                <a:latin typeface="Avenir-Roman"/>
                <a:cs typeface="Avenir-Roman"/>
              </a:rPr>
              <a:t>ogram Evaluation. Journal of Economic Literatu</a:t>
            </a:r>
            <a:r>
              <a:rPr sz="800" spc="-15" dirty="0" smtClean="0">
                <a:latin typeface="Avenir-Roman"/>
                <a:cs typeface="Avenir-Roman"/>
              </a:rPr>
              <a:t>r</a:t>
            </a:r>
            <a:r>
              <a:rPr sz="800" dirty="0" smtClean="0">
                <a:latin typeface="Avenir-Roman"/>
                <a:cs typeface="Avenir-Roman"/>
              </a:rPr>
              <a:t>e, 47(1): 5–86.</a:t>
            </a:r>
            <a:endParaRPr lang="en-US" sz="800" dirty="0" smtClean="0">
              <a:latin typeface="Avenir-Roman"/>
              <a:cs typeface="Avenir-Roman"/>
            </a:endParaRPr>
          </a:p>
          <a:p>
            <a:pPr marL="12700" marR="162560">
              <a:lnSpc>
                <a:spcPct val="100000"/>
              </a:lnSpc>
            </a:pPr>
            <a:endParaRPr lang="en-US" sz="800" dirty="0" smtClean="0">
              <a:latin typeface="Avenir-Roman"/>
              <a:cs typeface="Avenir-Roman"/>
            </a:endParaRPr>
          </a:p>
          <a:p>
            <a:pPr marL="12700" marR="162560">
              <a:lnSpc>
                <a:spcPct val="100000"/>
              </a:lnSpc>
            </a:pPr>
            <a:r>
              <a:rPr lang="en-US" sz="800" dirty="0" smtClean="0">
                <a:latin typeface="Avenir-Roman"/>
                <a:cs typeface="Avenir-Roman"/>
              </a:rPr>
              <a:t>Leste</a:t>
            </a:r>
            <a:r>
              <a:rPr lang="en-US" sz="800" spc="-75" dirty="0" smtClean="0">
                <a:latin typeface="Avenir-Roman"/>
                <a:cs typeface="Avenir-Roman"/>
              </a:rPr>
              <a:t>r</a:t>
            </a:r>
            <a:r>
              <a:rPr lang="en-US" sz="800" dirty="0">
                <a:latin typeface="Avenir-Roman"/>
                <a:cs typeface="Avenir-Roman"/>
              </a:rPr>
              <a:t>, </a:t>
            </a:r>
            <a:r>
              <a:rPr lang="en-US" sz="800" spc="-90" dirty="0">
                <a:latin typeface="Avenir-Roman"/>
                <a:cs typeface="Avenir-Roman"/>
              </a:rPr>
              <a:t>T</a:t>
            </a:r>
            <a:r>
              <a:rPr lang="en-US" sz="800" dirty="0">
                <a:latin typeface="Avenir-Roman"/>
                <a:cs typeface="Avenir-Roman"/>
              </a:rPr>
              <a:t>. </a:t>
            </a:r>
            <a:r>
              <a:rPr lang="en-US" sz="800" spc="-60" dirty="0">
                <a:latin typeface="Avenir-Roman"/>
                <a:cs typeface="Avenir-Roman"/>
              </a:rPr>
              <a:t>W</a:t>
            </a:r>
            <a:r>
              <a:rPr lang="en-US" sz="800" dirty="0">
                <a:latin typeface="Avenir-Roman"/>
                <a:cs typeface="Avenir-Roman"/>
              </a:rPr>
              <a:t>. (2014) Does Chicago</a:t>
            </a:r>
            <a:r>
              <a:rPr lang="en-US" sz="800" spc="-60" dirty="0">
                <a:latin typeface="Avenir-Roman"/>
                <a:cs typeface="Avenir-Roman"/>
              </a:rPr>
              <a:t>’</a:t>
            </a:r>
            <a:r>
              <a:rPr lang="en-US" sz="800" dirty="0">
                <a:latin typeface="Avenir-Roman"/>
                <a:cs typeface="Avenir-Roman"/>
              </a:rPr>
              <a:t>s </a:t>
            </a:r>
            <a:r>
              <a:rPr lang="en-US" sz="800" spc="-90" dirty="0">
                <a:latin typeface="Avenir-Roman"/>
                <a:cs typeface="Avenir-Roman"/>
              </a:rPr>
              <a:t>T</a:t>
            </a:r>
            <a:r>
              <a:rPr lang="en-US" sz="800" dirty="0">
                <a:latin typeface="Avenir-Roman"/>
                <a:cs typeface="Avenir-Roman"/>
              </a:rPr>
              <a:t>ax Inc</a:t>
            </a:r>
            <a:r>
              <a:rPr lang="en-US" sz="800" spc="-15" dirty="0">
                <a:latin typeface="Avenir-Roman"/>
                <a:cs typeface="Avenir-Roman"/>
              </a:rPr>
              <a:t>r</a:t>
            </a:r>
            <a:r>
              <a:rPr lang="en-US" sz="800" dirty="0">
                <a:latin typeface="Avenir-Roman"/>
                <a:cs typeface="Avenir-Roman"/>
              </a:rPr>
              <a:t>ement Financing (TIF) </a:t>
            </a:r>
            <a:r>
              <a:rPr lang="en-US" sz="800" dirty="0" err="1">
                <a:latin typeface="Avenir-Roman"/>
                <a:cs typeface="Avenir-Roman"/>
              </a:rPr>
              <a:t>P</a:t>
            </a:r>
            <a:r>
              <a:rPr lang="en-US" sz="800" spc="-15" dirty="0" err="1">
                <a:latin typeface="Avenir-Roman"/>
                <a:cs typeface="Avenir-Roman"/>
              </a:rPr>
              <a:t>r</a:t>
            </a:r>
            <a:r>
              <a:rPr lang="en-US" sz="800" dirty="0" err="1">
                <a:latin typeface="Avenir-Roman"/>
                <a:cs typeface="Avenir-Roman"/>
              </a:rPr>
              <a:t>ogramme</a:t>
            </a:r>
            <a:r>
              <a:rPr lang="en-US" sz="800" dirty="0">
                <a:latin typeface="Avenir-Roman"/>
                <a:cs typeface="Avenir-Roman"/>
              </a:rPr>
              <a:t> Pass the ‘But-for’ </a:t>
            </a:r>
            <a:r>
              <a:rPr lang="en-US" sz="800" spc="-90" dirty="0">
                <a:latin typeface="Avenir-Roman"/>
                <a:cs typeface="Avenir-Roman"/>
              </a:rPr>
              <a:t>T</a:t>
            </a:r>
            <a:r>
              <a:rPr lang="en-US" sz="800" dirty="0">
                <a:latin typeface="Avenir-Roman"/>
                <a:cs typeface="Avenir-Roman"/>
              </a:rPr>
              <a:t>est? Job C</a:t>
            </a:r>
            <a:r>
              <a:rPr lang="en-US" sz="800" spc="-15" dirty="0">
                <a:latin typeface="Avenir-Roman"/>
                <a:cs typeface="Avenir-Roman"/>
              </a:rPr>
              <a:t>r</a:t>
            </a:r>
            <a:r>
              <a:rPr lang="en-US" sz="800" dirty="0">
                <a:latin typeface="Avenir-Roman"/>
                <a:cs typeface="Avenir-Roman"/>
              </a:rPr>
              <a:t>eation and Economic Development Impacts Using Time-Series Data. Urban Studies 51(4): 655–674.</a:t>
            </a:r>
          </a:p>
          <a:p>
            <a:pPr marL="12700" marR="324485"/>
            <a:endParaRPr lang="en-US" sz="800" dirty="0" smtClean="0">
              <a:latin typeface="Avenir-Roman"/>
              <a:cs typeface="Avenir-Roman"/>
            </a:endParaRPr>
          </a:p>
          <a:p>
            <a:pPr marL="12700" marR="324485"/>
            <a:r>
              <a:rPr lang="en-US" sz="800" dirty="0" smtClean="0">
                <a:latin typeface="Avenir-Roman"/>
                <a:cs typeface="Avenir-Roman"/>
              </a:rPr>
              <a:t>Merriman</a:t>
            </a:r>
            <a:r>
              <a:rPr lang="en-US" sz="800" dirty="0">
                <a:latin typeface="Avenir-Roman"/>
                <a:cs typeface="Avenir-Roman"/>
              </a:rPr>
              <a:t>, D. </a:t>
            </a:r>
            <a:r>
              <a:rPr lang="en-US" sz="800" spc="-130" dirty="0">
                <a:latin typeface="Avenir-Roman"/>
                <a:cs typeface="Avenir-Roman"/>
              </a:rPr>
              <a:t>F</a:t>
            </a:r>
            <a:r>
              <a:rPr lang="en-US" sz="800" dirty="0">
                <a:latin typeface="Avenir-Roman"/>
                <a:cs typeface="Avenir-Roman"/>
              </a:rPr>
              <a:t>., Skidmo</a:t>
            </a:r>
            <a:r>
              <a:rPr lang="en-US" sz="800" spc="-15" dirty="0">
                <a:latin typeface="Avenir-Roman"/>
                <a:cs typeface="Avenir-Roman"/>
              </a:rPr>
              <a:t>r</a:t>
            </a:r>
            <a:r>
              <a:rPr lang="en-US" sz="800" dirty="0">
                <a:latin typeface="Avenir-Roman"/>
                <a:cs typeface="Avenir-Roman"/>
              </a:rPr>
              <a:t>e, M. L. and </a:t>
            </a:r>
            <a:r>
              <a:rPr lang="en-US" sz="800" dirty="0" err="1">
                <a:latin typeface="Avenir-Roman"/>
                <a:cs typeface="Avenir-Roman"/>
              </a:rPr>
              <a:t>Kashian</a:t>
            </a:r>
            <a:r>
              <a:rPr lang="en-US" sz="800" dirty="0">
                <a:latin typeface="Avenir-Roman"/>
                <a:cs typeface="Avenir-Roman"/>
              </a:rPr>
              <a:t>, R. D. (2010) Do </a:t>
            </a:r>
            <a:r>
              <a:rPr lang="en-US" sz="800" spc="-90" dirty="0">
                <a:latin typeface="Avenir-Roman"/>
                <a:cs typeface="Avenir-Roman"/>
              </a:rPr>
              <a:t>T</a:t>
            </a:r>
            <a:r>
              <a:rPr lang="en-US" sz="800" dirty="0">
                <a:latin typeface="Avenir-Roman"/>
                <a:cs typeface="Avenir-Roman"/>
              </a:rPr>
              <a:t>ax Inc</a:t>
            </a:r>
            <a:r>
              <a:rPr lang="en-US" sz="800" spc="-15" dirty="0">
                <a:latin typeface="Avenir-Roman"/>
                <a:cs typeface="Avenir-Roman"/>
              </a:rPr>
              <a:t>r</a:t>
            </a:r>
            <a:r>
              <a:rPr lang="en-US" sz="800" dirty="0">
                <a:latin typeface="Avenir-Roman"/>
                <a:cs typeface="Avenir-Roman"/>
              </a:rPr>
              <a:t>ement Finance Districts Stimulate G</a:t>
            </a:r>
            <a:r>
              <a:rPr lang="en-US" sz="800" spc="-15" dirty="0">
                <a:latin typeface="Avenir-Roman"/>
                <a:cs typeface="Avenir-Roman"/>
              </a:rPr>
              <a:t>r</a:t>
            </a:r>
            <a:r>
              <a:rPr lang="en-US" sz="800" dirty="0">
                <a:latin typeface="Avenir-Roman"/>
                <a:cs typeface="Avenir-Roman"/>
              </a:rPr>
              <a:t>owth in Real Estate </a:t>
            </a:r>
            <a:r>
              <a:rPr lang="en-US" sz="800" spc="-45" dirty="0">
                <a:latin typeface="Avenir-Roman"/>
                <a:cs typeface="Avenir-Roman"/>
              </a:rPr>
              <a:t>V</a:t>
            </a:r>
            <a:r>
              <a:rPr lang="en-US" sz="800" dirty="0">
                <a:latin typeface="Avenir-Roman"/>
                <a:cs typeface="Avenir-Roman"/>
              </a:rPr>
              <a:t>alues? Real Estate Economics 39(2): 221–250. </a:t>
            </a:r>
            <a:endParaRPr lang="en-US" sz="800" dirty="0" smtClean="0">
              <a:latin typeface="Avenir-Roman"/>
              <a:cs typeface="Avenir-Roman"/>
            </a:endParaRPr>
          </a:p>
          <a:p>
            <a:pPr marL="12700" marR="324485"/>
            <a:endParaRPr lang="en-US" sz="800" dirty="0" smtClean="0">
              <a:latin typeface="Avenir-Roman"/>
              <a:cs typeface="Avenir-Roman"/>
            </a:endParaRPr>
          </a:p>
          <a:p>
            <a:pPr marL="12700" marR="324485"/>
            <a:r>
              <a:rPr lang="en-US" sz="800" dirty="0" err="1" smtClean="0">
                <a:latin typeface="Avenir-Roman"/>
                <a:cs typeface="Avenir-Roman"/>
              </a:rPr>
              <a:t>Rittner</a:t>
            </a:r>
            <a:r>
              <a:rPr lang="en-US" sz="800" dirty="0">
                <a:latin typeface="Avenir-Roman"/>
                <a:cs typeface="Avenir-Roman"/>
              </a:rPr>
              <a:t>, T. (2014) Proceedings from NLC 2014: Understanding Tax Increment Financing. Washington, DC: Council of Development Finance Agencies. Retrieved from </a:t>
            </a:r>
            <a:endParaRPr lang="en-US" sz="800" dirty="0" smtClean="0">
              <a:latin typeface="Avenir-Roman"/>
              <a:cs typeface="Avenir-Roman"/>
            </a:endParaRPr>
          </a:p>
          <a:p>
            <a:pPr marL="12700" marR="324485"/>
            <a:r>
              <a:rPr lang="en-US" sz="800" dirty="0">
                <a:latin typeface="Avenir-Roman"/>
                <a:cs typeface="Avenir-Roman"/>
              </a:rPr>
              <a:t>https://</a:t>
            </a:r>
            <a:r>
              <a:rPr lang="en-US" sz="800" dirty="0" smtClean="0">
                <a:latin typeface="Avenir-Roman"/>
                <a:cs typeface="Avenir-Roman"/>
              </a:rPr>
              <a:t>www.cdfa.net/cdfa/cdfaweb.nsf/ordredirect.html?open&amp;id=trittner-tif-nlc-2014.html</a:t>
            </a:r>
          </a:p>
          <a:p>
            <a:pPr marL="12700" marR="324485"/>
            <a:endParaRPr lang="en-US" sz="800" dirty="0">
              <a:latin typeface="Avenir-Roman"/>
              <a:cs typeface="Avenir-Roman"/>
            </a:endParaRPr>
          </a:p>
          <a:p>
            <a:pPr marL="12700" marR="324485"/>
            <a:r>
              <a:rPr lang="en-US" sz="800" dirty="0" smtClean="0">
                <a:latin typeface="Avenir-Roman"/>
                <a:cs typeface="Avenir-Roman"/>
              </a:rPr>
              <a:t>State </a:t>
            </a:r>
            <a:r>
              <a:rPr lang="en-US" sz="800" dirty="0">
                <a:latin typeface="Avenir-Roman"/>
                <a:cs typeface="Avenir-Roman"/>
              </a:rPr>
              <a:t>of Michigan, Michigan Legislatu</a:t>
            </a:r>
            <a:r>
              <a:rPr lang="en-US" sz="800" spc="-15" dirty="0">
                <a:latin typeface="Avenir-Roman"/>
                <a:cs typeface="Avenir-Roman"/>
              </a:rPr>
              <a:t>r</a:t>
            </a:r>
            <a:r>
              <a:rPr lang="en-US" sz="800" dirty="0">
                <a:latin typeface="Avenir-Roman"/>
                <a:cs typeface="Avenir-Roman"/>
              </a:rPr>
              <a:t>e</a:t>
            </a:r>
          </a:p>
          <a:p>
            <a:pPr marL="40640"/>
            <a:r>
              <a:rPr lang="en-US" sz="800" dirty="0" smtClean="0">
                <a:latin typeface="Avenir-Roman"/>
                <a:cs typeface="Avenir-Roman"/>
              </a:rPr>
              <a:t>     --B</a:t>
            </a:r>
            <a:r>
              <a:rPr lang="en-US" sz="800" spc="-15" dirty="0" smtClean="0">
                <a:latin typeface="Avenir-Roman"/>
                <a:cs typeface="Avenir-Roman"/>
              </a:rPr>
              <a:t>r</a:t>
            </a:r>
            <a:r>
              <a:rPr lang="en-US" sz="800" spc="-5" dirty="0" smtClean="0">
                <a:latin typeface="Avenir-Roman"/>
                <a:cs typeface="Avenir-Roman"/>
              </a:rPr>
              <a:t>ownfield</a:t>
            </a:r>
            <a:r>
              <a:rPr lang="en-US" sz="800" dirty="0" smtClean="0">
                <a:latin typeface="Avenir-Roman"/>
                <a:cs typeface="Avenir-Roman"/>
              </a:rPr>
              <a:t> </a:t>
            </a:r>
            <a:r>
              <a:rPr lang="en-US" sz="800" dirty="0">
                <a:latin typeface="Avenir-Roman"/>
                <a:cs typeface="Avenir-Roman"/>
              </a:rPr>
              <a:t>Redevelopment Authorities Act of 381, (1996) Mich. Comp. Laws Ann. § 125.2651 et seq. </a:t>
            </a:r>
            <a:r>
              <a:rPr lang="en-US" sz="800" dirty="0">
                <a:latin typeface="Avenir Roman"/>
                <a:cs typeface="Avenir-Roman"/>
              </a:rPr>
              <a:t>Retrieved </a:t>
            </a:r>
            <a:r>
              <a:rPr lang="en-US" sz="800" dirty="0" smtClean="0">
                <a:latin typeface="Avenir Roman"/>
                <a:cs typeface="Avenir-Roman"/>
              </a:rPr>
              <a:t>from </a:t>
            </a:r>
            <a:r>
              <a:rPr lang="en-US" sz="800" dirty="0">
                <a:latin typeface="Avenir Roman"/>
              </a:rPr>
              <a:t>http://</a:t>
            </a:r>
            <a:r>
              <a:rPr lang="en-US" sz="800" dirty="0" smtClean="0">
                <a:latin typeface="Avenir Roman"/>
              </a:rPr>
              <a:t>legislature.mi.gov/doc.aspx?mcl-act-381-of-1996</a:t>
            </a:r>
          </a:p>
          <a:p>
            <a:pPr marL="40640"/>
            <a:endParaRPr lang="en-US" sz="800" dirty="0">
              <a:latin typeface="Times New Roman"/>
              <a:cs typeface="Times New Roman"/>
            </a:endParaRPr>
          </a:p>
          <a:p>
            <a:pPr marL="40640" marR="483234"/>
            <a:r>
              <a:rPr lang="en-US" sz="800" dirty="0" smtClean="0">
                <a:latin typeface="Avenir-Roman"/>
                <a:cs typeface="Avenir-Roman"/>
              </a:rPr>
              <a:t>     --Corridor </a:t>
            </a:r>
            <a:r>
              <a:rPr lang="en-US" sz="800" dirty="0">
                <a:latin typeface="Avenir-Roman"/>
                <a:cs typeface="Avenir-Roman"/>
              </a:rPr>
              <a:t>Imp</a:t>
            </a:r>
            <a:r>
              <a:rPr lang="en-US" sz="800" spc="-15" dirty="0">
                <a:latin typeface="Avenir-Roman"/>
                <a:cs typeface="Avenir-Roman"/>
              </a:rPr>
              <a:t>r</a:t>
            </a:r>
            <a:r>
              <a:rPr lang="en-US" sz="800" dirty="0">
                <a:latin typeface="Avenir-Roman"/>
                <a:cs typeface="Avenir-Roman"/>
              </a:rPr>
              <a:t>ovement Authority Act of 280, (2005) Mich. Comp. Laws Ann. § 125.2871 et seq. Retrieved </a:t>
            </a:r>
            <a:r>
              <a:rPr lang="en-US" sz="800" dirty="0" smtClean="0">
                <a:latin typeface="Avenir-Roman"/>
                <a:cs typeface="Avenir-Roman"/>
              </a:rPr>
              <a:t>from </a:t>
            </a:r>
            <a:r>
              <a:rPr lang="en-US" sz="800" dirty="0">
                <a:latin typeface="Avenir Roman"/>
              </a:rPr>
              <a:t>http://legislature.mi.gov/doc.aspx?mcl-Act-280-of-2005</a:t>
            </a:r>
          </a:p>
          <a:p>
            <a:pPr marL="40640" marR="483234">
              <a:lnSpc>
                <a:spcPct val="100000"/>
              </a:lnSpc>
            </a:pPr>
            <a:r>
              <a:rPr lang="en-US" sz="800" dirty="0" smtClean="0">
                <a:latin typeface="Avenir-Roman"/>
                <a:cs typeface="Avenir-Roman"/>
              </a:rPr>
              <a:t>    </a:t>
            </a:r>
          </a:p>
          <a:p>
            <a:pPr marL="40640" marR="483234"/>
            <a:r>
              <a:rPr lang="en-US" sz="800" dirty="0">
                <a:latin typeface="Avenir-Roman"/>
                <a:cs typeface="Avenir-Roman"/>
              </a:rPr>
              <a:t> </a:t>
            </a:r>
            <a:r>
              <a:rPr lang="en-US" sz="800" dirty="0" smtClean="0">
                <a:latin typeface="Avenir-Roman"/>
                <a:cs typeface="Avenir-Roman"/>
              </a:rPr>
              <a:t>    --Downtown </a:t>
            </a:r>
            <a:r>
              <a:rPr lang="en-US" sz="800" dirty="0">
                <a:latin typeface="Avenir-Roman"/>
                <a:cs typeface="Avenir-Roman"/>
              </a:rPr>
              <a:t>Development Authority Act of 197, (1975) Mich. Comp. Laws Ann. § 125.1651 et seq. Retrieved f</a:t>
            </a:r>
            <a:r>
              <a:rPr lang="en-US" sz="800" spc="-15" dirty="0">
                <a:latin typeface="Avenir-Roman"/>
                <a:cs typeface="Avenir-Roman"/>
              </a:rPr>
              <a:t>r</a:t>
            </a:r>
            <a:r>
              <a:rPr lang="en-US" sz="800" dirty="0">
                <a:latin typeface="Avenir-Roman"/>
                <a:cs typeface="Avenir-Roman"/>
              </a:rPr>
              <a:t>om </a:t>
            </a:r>
            <a:r>
              <a:rPr lang="en-US" sz="800" dirty="0">
                <a:latin typeface="Avenir Roman"/>
              </a:rPr>
              <a:t>http://</a:t>
            </a:r>
            <a:r>
              <a:rPr lang="en-US" sz="800" dirty="0" smtClean="0">
                <a:latin typeface="Avenir Roman"/>
              </a:rPr>
              <a:t>legislature.mi.gov/doc.aspx?mcl-act-197-of-1975</a:t>
            </a:r>
          </a:p>
          <a:p>
            <a:pPr marL="12700" marR="67310" indent="27940">
              <a:lnSpc>
                <a:spcPct val="100000"/>
              </a:lnSpc>
            </a:pPr>
            <a:r>
              <a:rPr lang="en-US" sz="800" dirty="0" smtClean="0">
                <a:latin typeface="Avenir-Roman"/>
                <a:cs typeface="Avenir-Roman"/>
              </a:rPr>
              <a:t>    </a:t>
            </a:r>
          </a:p>
          <a:p>
            <a:pPr marL="12700" marR="67310" indent="27940"/>
            <a:r>
              <a:rPr lang="en-US" sz="800" dirty="0">
                <a:latin typeface="Avenir-Roman"/>
                <a:cs typeface="Avenir-Roman"/>
              </a:rPr>
              <a:t> </a:t>
            </a:r>
            <a:r>
              <a:rPr lang="en-US" sz="800" dirty="0" smtClean="0">
                <a:latin typeface="Avenir-Roman"/>
                <a:cs typeface="Avenir-Roman"/>
              </a:rPr>
              <a:t>    --Historic </a:t>
            </a:r>
            <a:r>
              <a:rPr lang="en-US" sz="800" dirty="0">
                <a:latin typeface="Avenir-Roman"/>
                <a:cs typeface="Avenir-Roman"/>
              </a:rPr>
              <a:t>Neighborhood </a:t>
            </a:r>
            <a:r>
              <a:rPr lang="en-US" sz="800" spc="-90" dirty="0">
                <a:latin typeface="Avenir-Roman"/>
                <a:cs typeface="Avenir-Roman"/>
              </a:rPr>
              <a:t>T</a:t>
            </a:r>
            <a:r>
              <a:rPr lang="en-US" sz="800" dirty="0">
                <a:latin typeface="Avenir-Roman"/>
                <a:cs typeface="Avenir-Roman"/>
              </a:rPr>
              <a:t>ax Inc</a:t>
            </a:r>
            <a:r>
              <a:rPr lang="en-US" sz="800" spc="-15" dirty="0">
                <a:latin typeface="Avenir-Roman"/>
                <a:cs typeface="Avenir-Roman"/>
              </a:rPr>
              <a:t>r</a:t>
            </a:r>
            <a:r>
              <a:rPr lang="en-US" sz="800" dirty="0">
                <a:latin typeface="Avenir-Roman"/>
                <a:cs typeface="Avenir-Roman"/>
              </a:rPr>
              <a:t>ement Finance Authority Act of 530, (2004) Mich. Comp. Laws Ann. § 125.2841 et seq. Retrieved </a:t>
            </a:r>
            <a:r>
              <a:rPr lang="en-US" sz="800" dirty="0" smtClean="0">
                <a:latin typeface="Avenir-Roman"/>
                <a:cs typeface="Avenir-Roman"/>
              </a:rPr>
              <a:t>from </a:t>
            </a:r>
          </a:p>
          <a:p>
            <a:pPr marL="12700" marR="67310" indent="27940"/>
            <a:r>
              <a:rPr lang="en-US" sz="800" dirty="0" smtClean="0">
                <a:latin typeface="Avenir-Roman"/>
                <a:cs typeface="Avenir-Roman"/>
              </a:rPr>
              <a:t>        </a:t>
            </a:r>
            <a:r>
              <a:rPr lang="en-US" sz="800" dirty="0" smtClean="0"/>
              <a:t>http</a:t>
            </a:r>
            <a:r>
              <a:rPr lang="en-US" sz="800" dirty="0"/>
              <a:t>://</a:t>
            </a:r>
            <a:r>
              <a:rPr lang="en-US" sz="800" dirty="0" smtClean="0"/>
              <a:t>legislature.mi.gov/doc.aspx?mcl-Act-530-        of-2004</a:t>
            </a:r>
            <a:endParaRPr lang="en-US" sz="800" dirty="0">
              <a:latin typeface="Avenir-Roman"/>
              <a:cs typeface="Avenir-Roman"/>
            </a:endParaRPr>
          </a:p>
          <a:p>
            <a:pPr>
              <a:lnSpc>
                <a:spcPct val="100000"/>
              </a:lnSpc>
              <a:spcBef>
                <a:spcPts val="40"/>
              </a:spcBef>
            </a:pPr>
            <a:endParaRPr lang="en-US" sz="800" dirty="0">
              <a:latin typeface="Times New Roman"/>
              <a:cs typeface="Times New Roman"/>
            </a:endParaRPr>
          </a:p>
          <a:p>
            <a:pPr marL="40640">
              <a:lnSpc>
                <a:spcPct val="100000"/>
              </a:lnSpc>
            </a:pPr>
            <a:r>
              <a:rPr lang="en-US" sz="800" dirty="0" smtClean="0">
                <a:latin typeface="Avenir-Roman"/>
                <a:cs typeface="Avenir-Roman"/>
              </a:rPr>
              <a:t>     --Local </a:t>
            </a:r>
            <a:r>
              <a:rPr lang="en-US" sz="800" dirty="0">
                <a:latin typeface="Avenir-Roman"/>
                <a:cs typeface="Avenir-Roman"/>
              </a:rPr>
              <a:t>Development Financing Authority Act of 281 (1986), Mich. Comp. Laws Ann. § 125.2151 et seq. </a:t>
            </a:r>
            <a:r>
              <a:rPr lang="en-US" sz="800" dirty="0">
                <a:latin typeface="Avenir Roman"/>
                <a:cs typeface="Avenir-Roman"/>
              </a:rPr>
              <a:t>Retrieved </a:t>
            </a:r>
            <a:r>
              <a:rPr lang="en-US" sz="800" dirty="0" smtClean="0">
                <a:latin typeface="Avenir Roman"/>
                <a:cs typeface="Avenir-Roman"/>
              </a:rPr>
              <a:t>from </a:t>
            </a:r>
            <a:r>
              <a:rPr lang="en-US" sz="800" dirty="0">
                <a:latin typeface="Avenir Roman"/>
              </a:rPr>
              <a:t>http://legislature.mi.gov/doc.aspx?mcl-act-281-of-1967</a:t>
            </a:r>
            <a:endParaRPr lang="en-US" sz="800" dirty="0" smtClean="0">
              <a:latin typeface="Avenir Roman"/>
              <a:cs typeface="Avenir-Roman"/>
            </a:endParaRPr>
          </a:p>
          <a:p>
            <a:pPr>
              <a:lnSpc>
                <a:spcPct val="100000"/>
              </a:lnSpc>
              <a:spcBef>
                <a:spcPts val="40"/>
              </a:spcBef>
            </a:pPr>
            <a:endParaRPr lang="en-US" sz="800" dirty="0">
              <a:latin typeface="Times New Roman"/>
              <a:cs typeface="Times New Roman"/>
            </a:endParaRPr>
          </a:p>
          <a:p>
            <a:pPr marL="40640" marR="405765">
              <a:lnSpc>
                <a:spcPct val="100000"/>
              </a:lnSpc>
            </a:pPr>
            <a:r>
              <a:rPr lang="en-US" sz="800" dirty="0" smtClean="0">
                <a:latin typeface="Avenir-Roman"/>
                <a:cs typeface="Avenir-Roman"/>
              </a:rPr>
              <a:t>     --Neighborhood </a:t>
            </a:r>
            <a:r>
              <a:rPr lang="en-US" sz="800" dirty="0">
                <a:latin typeface="Avenir-Roman"/>
                <a:cs typeface="Avenir-Roman"/>
              </a:rPr>
              <a:t>Imp</a:t>
            </a:r>
            <a:r>
              <a:rPr lang="en-US" sz="800" spc="-15" dirty="0">
                <a:latin typeface="Avenir-Roman"/>
                <a:cs typeface="Avenir-Roman"/>
              </a:rPr>
              <a:t>r</a:t>
            </a:r>
            <a:r>
              <a:rPr lang="en-US" sz="800" dirty="0">
                <a:latin typeface="Avenir-Roman"/>
                <a:cs typeface="Avenir-Roman"/>
              </a:rPr>
              <a:t>ovement Authority Act of 61, (2007) Mich. Comp. Laws Ann. § 125.2911 et seq. </a:t>
            </a:r>
            <a:endParaRPr lang="en-US" sz="800" dirty="0" smtClean="0">
              <a:latin typeface="Avenir-Roman"/>
              <a:cs typeface="Avenir-Roman"/>
            </a:endParaRPr>
          </a:p>
          <a:p>
            <a:pPr marL="40640" marR="405765">
              <a:lnSpc>
                <a:spcPct val="100000"/>
              </a:lnSpc>
            </a:pPr>
            <a:r>
              <a:rPr lang="en-US" sz="800" dirty="0">
                <a:latin typeface="Avenir-Roman"/>
                <a:cs typeface="Avenir-Roman"/>
              </a:rPr>
              <a:t> </a:t>
            </a:r>
            <a:r>
              <a:rPr lang="en-US" sz="800" dirty="0" smtClean="0">
                <a:latin typeface="Avenir-Roman"/>
                <a:cs typeface="Avenir-Roman"/>
              </a:rPr>
              <a:t>       Retrieved from</a:t>
            </a:r>
            <a:r>
              <a:rPr lang="en-US" sz="800" dirty="0"/>
              <a:t> </a:t>
            </a:r>
            <a:r>
              <a:rPr lang="en-US" sz="800" dirty="0">
                <a:latin typeface="Avenir Roman"/>
              </a:rPr>
              <a:t>http://legislature.mi.gov/doc.aspx?mcl-Act-61-of-2007</a:t>
            </a:r>
            <a:r>
              <a:rPr lang="en-US" sz="800" dirty="0" smtClean="0">
                <a:latin typeface="Avenir Roman"/>
                <a:cs typeface="Avenir-Roman"/>
              </a:rPr>
              <a:t> </a:t>
            </a:r>
          </a:p>
          <a:p>
            <a:pPr marL="12700">
              <a:lnSpc>
                <a:spcPct val="100000"/>
              </a:lnSpc>
            </a:pPr>
            <a:endParaRPr sz="800" dirty="0" smtClean="0">
              <a:latin typeface="Avenir-Roman"/>
              <a:cs typeface="Avenir-Roman"/>
            </a:endParaRPr>
          </a:p>
          <a:p>
            <a:pPr>
              <a:lnSpc>
                <a:spcPct val="100000"/>
              </a:lnSpc>
              <a:spcBef>
                <a:spcPts val="40"/>
              </a:spcBef>
            </a:pPr>
            <a:endParaRPr sz="8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30" dirty="0"/>
              <a:t>R</a:t>
            </a:r>
            <a:r>
              <a:rPr dirty="0"/>
              <a:t>efe</a:t>
            </a:r>
            <a:r>
              <a:rPr spc="-45" dirty="0"/>
              <a:t>r</a:t>
            </a:r>
            <a:r>
              <a:rPr dirty="0"/>
              <a:t>ence List </a:t>
            </a:r>
            <a:r>
              <a:rPr spc="-30" dirty="0"/>
              <a:t>C</a:t>
            </a:r>
            <a:r>
              <a:rPr dirty="0"/>
              <a:t>ont.</a:t>
            </a:r>
          </a:p>
        </p:txBody>
      </p:sp>
      <p:sp>
        <p:nvSpPr>
          <p:cNvPr id="3" name="object 3"/>
          <p:cNvSpPr txBox="1"/>
          <p:nvPr/>
        </p:nvSpPr>
        <p:spPr>
          <a:xfrm>
            <a:off x="365760" y="1773936"/>
            <a:ext cx="8930640" cy="4185761"/>
          </a:xfrm>
          <a:prstGeom prst="rect">
            <a:avLst/>
          </a:prstGeom>
        </p:spPr>
        <p:txBody>
          <a:bodyPr vert="horz" wrap="square" lIns="0" tIns="0" rIns="0" bIns="0" rtlCol="0">
            <a:spAutoFit/>
          </a:bodyPr>
          <a:lstStyle/>
          <a:p>
            <a:pPr marL="12700" marR="5080" indent="27940">
              <a:lnSpc>
                <a:spcPct val="100000"/>
              </a:lnSpc>
            </a:pPr>
            <a:endParaRPr lang="en-US" sz="800" dirty="0" smtClean="0">
              <a:latin typeface="Avenir-Roman"/>
              <a:cs typeface="Avenir-Roman"/>
            </a:endParaRPr>
          </a:p>
          <a:p>
            <a:r>
              <a:rPr lang="en-US" sz="800" dirty="0" smtClean="0">
                <a:latin typeface="Avenir-Roman"/>
                <a:cs typeface="Avenir-Roman"/>
              </a:rPr>
              <a:t>      --Nonp</a:t>
            </a:r>
            <a:r>
              <a:rPr lang="en-US" sz="800" spc="-15" dirty="0" smtClean="0">
                <a:latin typeface="Avenir-Roman"/>
                <a:cs typeface="Avenir-Roman"/>
              </a:rPr>
              <a:t>r</a:t>
            </a:r>
            <a:r>
              <a:rPr lang="en-US" sz="800" spc="-10" dirty="0" smtClean="0">
                <a:latin typeface="Avenir-Roman"/>
                <a:cs typeface="Avenir-Roman"/>
              </a:rPr>
              <a:t>ofit</a:t>
            </a:r>
            <a:r>
              <a:rPr lang="en-US" sz="800" dirty="0" smtClean="0">
                <a:latin typeface="Avenir-Roman"/>
                <a:cs typeface="Avenir-Roman"/>
              </a:rPr>
              <a:t> </a:t>
            </a:r>
            <a:r>
              <a:rPr lang="en-US" sz="800" dirty="0">
                <a:latin typeface="Avenir-Roman"/>
                <a:cs typeface="Avenir-Roman"/>
              </a:rPr>
              <a:t>St</a:t>
            </a:r>
            <a:r>
              <a:rPr lang="en-US" sz="800" spc="-15" dirty="0">
                <a:latin typeface="Avenir-Roman"/>
                <a:cs typeface="Avenir-Roman"/>
              </a:rPr>
              <a:t>r</a:t>
            </a:r>
            <a:r>
              <a:rPr lang="en-US" sz="800" dirty="0">
                <a:latin typeface="Avenir-Roman"/>
                <a:cs typeface="Avenir-Roman"/>
              </a:rPr>
              <a:t>eet Railway Act of 35, (1867), Mich. Comp. Laws Ann. § 472.1 et seq. Retrieved f</a:t>
            </a:r>
            <a:r>
              <a:rPr lang="en-US" sz="800" spc="-15" dirty="0">
                <a:latin typeface="Avenir-Roman"/>
                <a:cs typeface="Avenir-Roman"/>
              </a:rPr>
              <a:t>r</a:t>
            </a:r>
            <a:r>
              <a:rPr lang="en-US" sz="800" dirty="0">
                <a:latin typeface="Avenir-Roman"/>
                <a:cs typeface="Avenir-Roman"/>
              </a:rPr>
              <a:t>om </a:t>
            </a:r>
            <a:r>
              <a:rPr lang="en-US" sz="800" dirty="0">
                <a:latin typeface="Avenir Roman"/>
              </a:rPr>
              <a:t>Retrieved from http://legislature.mi.gov/doc.aspx?mcl-Act-35-of-1867</a:t>
            </a:r>
          </a:p>
          <a:p>
            <a:pPr marL="40640" marR="581025"/>
            <a:r>
              <a:rPr lang="en-US" sz="800" dirty="0" smtClean="0">
                <a:latin typeface="Avenir-Roman"/>
                <a:cs typeface="Avenir-Roman"/>
              </a:rPr>
              <a:t>     </a:t>
            </a:r>
          </a:p>
          <a:p>
            <a:pPr marL="40640" marR="581025"/>
            <a:r>
              <a:rPr lang="en-US" sz="800" dirty="0">
                <a:latin typeface="Avenir-Roman"/>
                <a:cs typeface="Avenir-Roman"/>
              </a:rPr>
              <a:t> </a:t>
            </a:r>
            <a:r>
              <a:rPr lang="en-US" sz="800" dirty="0" smtClean="0">
                <a:latin typeface="Avenir-Roman"/>
                <a:cs typeface="Avenir-Roman"/>
              </a:rPr>
              <a:t>    --Private </a:t>
            </a:r>
            <a:r>
              <a:rPr lang="en-US" sz="800" dirty="0">
                <a:latin typeface="Avenir-Roman"/>
                <a:cs typeface="Avenir-Roman"/>
              </a:rPr>
              <a:t>Investment Infrastructu</a:t>
            </a:r>
            <a:r>
              <a:rPr lang="en-US" sz="800" spc="-15" dirty="0">
                <a:latin typeface="Avenir-Roman"/>
                <a:cs typeface="Avenir-Roman"/>
              </a:rPr>
              <a:t>r</a:t>
            </a:r>
            <a:r>
              <a:rPr lang="en-US" sz="800" dirty="0">
                <a:latin typeface="Avenir-Roman"/>
                <a:cs typeface="Avenir-Roman"/>
              </a:rPr>
              <a:t>e Act of 250, (2010) Mich. Comp. Laws Ann. § 125.1871 et seq. Retrieved </a:t>
            </a:r>
            <a:r>
              <a:rPr lang="en-US" sz="800" dirty="0" smtClean="0">
                <a:latin typeface="Avenir Roman"/>
                <a:cs typeface="Avenir-Roman"/>
              </a:rPr>
              <a:t>from </a:t>
            </a:r>
            <a:r>
              <a:rPr lang="en-US" sz="800" dirty="0">
                <a:latin typeface="Avenir Roman"/>
              </a:rPr>
              <a:t>http://</a:t>
            </a:r>
            <a:r>
              <a:rPr lang="en-US" sz="800" dirty="0" smtClean="0">
                <a:latin typeface="Avenir Roman"/>
              </a:rPr>
              <a:t>legislature.mi.gov/doc.aspx?mcl-Act-250-of-2010</a:t>
            </a:r>
            <a:endParaRPr lang="en-US" sz="800" dirty="0" smtClean="0">
              <a:latin typeface="Avenir Roman"/>
              <a:cs typeface="Avenir-Roman"/>
            </a:endParaRPr>
          </a:p>
          <a:p>
            <a:r>
              <a:rPr lang="en-US" sz="800" spc="-90" dirty="0">
                <a:latin typeface="Avenir-Roman"/>
                <a:cs typeface="Avenir-Roman"/>
              </a:rPr>
              <a:t> </a:t>
            </a:r>
            <a:r>
              <a:rPr lang="en-US" sz="800" spc="-90" dirty="0" smtClean="0">
                <a:latin typeface="Avenir-Roman"/>
                <a:cs typeface="Avenir-Roman"/>
              </a:rPr>
              <a:t>          </a:t>
            </a:r>
          </a:p>
          <a:p>
            <a:r>
              <a:rPr lang="en-US" sz="800" spc="-90" dirty="0" smtClean="0">
                <a:latin typeface="Avenir-Roman"/>
                <a:cs typeface="Avenir-Roman"/>
              </a:rPr>
              <a:t>      </a:t>
            </a:r>
            <a:r>
              <a:rPr lang="en-US" sz="800" spc="-90" dirty="0">
                <a:latin typeface="Avenir-Roman"/>
                <a:cs typeface="Avenir-Roman"/>
              </a:rPr>
              <a:t> </a:t>
            </a:r>
            <a:r>
              <a:rPr lang="en-US" sz="800" spc="-90" dirty="0" smtClean="0">
                <a:latin typeface="Avenir-Roman"/>
                <a:cs typeface="Avenir-Roman"/>
              </a:rPr>
              <a:t>   --T</a:t>
            </a:r>
            <a:r>
              <a:rPr lang="en-US" sz="800" dirty="0" smtClean="0">
                <a:latin typeface="Avenir-Roman"/>
                <a:cs typeface="Avenir-Roman"/>
              </a:rPr>
              <a:t>ax Inc</a:t>
            </a:r>
            <a:r>
              <a:rPr lang="en-US" sz="800" spc="-15" dirty="0" smtClean="0">
                <a:latin typeface="Avenir-Roman"/>
                <a:cs typeface="Avenir-Roman"/>
              </a:rPr>
              <a:t>r</a:t>
            </a:r>
            <a:r>
              <a:rPr lang="en-US" sz="800" dirty="0" smtClean="0">
                <a:latin typeface="Avenir-Roman"/>
                <a:cs typeface="Avenir-Roman"/>
              </a:rPr>
              <a:t>ement </a:t>
            </a:r>
            <a:r>
              <a:rPr lang="en-US" sz="800" dirty="0">
                <a:latin typeface="Avenir-Roman"/>
                <a:cs typeface="Avenir-Roman"/>
              </a:rPr>
              <a:t>Finance Authority Act of 450, (1980) Mich. Comp. Laws Ann. § 125.1801 et seq. Retrieved f</a:t>
            </a:r>
            <a:r>
              <a:rPr lang="en-US" sz="800" spc="-15" dirty="0">
                <a:latin typeface="Avenir-Roman"/>
                <a:cs typeface="Avenir-Roman"/>
              </a:rPr>
              <a:t>r</a:t>
            </a:r>
            <a:r>
              <a:rPr lang="en-US" sz="800" dirty="0">
                <a:latin typeface="Avenir-Roman"/>
                <a:cs typeface="Avenir-Roman"/>
              </a:rPr>
              <a:t>om </a:t>
            </a:r>
            <a:r>
              <a:rPr lang="en-US" sz="800" dirty="0">
                <a:latin typeface="Avenir Roman"/>
              </a:rPr>
              <a:t>http://legislature.mi.gov/doc.aspx?mcl-Act-450-of-1980</a:t>
            </a:r>
          </a:p>
          <a:p>
            <a:pPr>
              <a:lnSpc>
                <a:spcPct val="100000"/>
              </a:lnSpc>
              <a:spcBef>
                <a:spcPts val="40"/>
              </a:spcBef>
            </a:pPr>
            <a:r>
              <a:rPr lang="en-US" sz="800" dirty="0" smtClean="0">
                <a:latin typeface="Times New Roman"/>
                <a:cs typeface="Times New Roman"/>
              </a:rPr>
              <a:t>                                    </a:t>
            </a:r>
            <a:endParaRPr lang="en-US" sz="800" dirty="0">
              <a:latin typeface="Times New Roman"/>
              <a:cs typeface="Times New Roman"/>
            </a:endParaRPr>
          </a:p>
          <a:p>
            <a:pPr marL="12700" marR="5080" indent="27940"/>
            <a:r>
              <a:rPr lang="en-US" sz="800" spc="-30" dirty="0" smtClean="0">
                <a:latin typeface="Avenir Roman"/>
                <a:cs typeface="Avenir-Roman"/>
              </a:rPr>
              <a:t>     --W</a:t>
            </a:r>
            <a:r>
              <a:rPr lang="en-US" sz="800" dirty="0" smtClean="0">
                <a:latin typeface="Avenir Roman"/>
                <a:cs typeface="Avenir-Roman"/>
              </a:rPr>
              <a:t>ater </a:t>
            </a:r>
            <a:r>
              <a:rPr lang="en-US" sz="800" dirty="0">
                <a:latin typeface="Avenir Roman"/>
                <a:cs typeface="Avenir-Roman"/>
              </a:rPr>
              <a:t>Resou</a:t>
            </a:r>
            <a:r>
              <a:rPr lang="en-US" sz="800" spc="-15" dirty="0">
                <a:latin typeface="Avenir Roman"/>
                <a:cs typeface="Avenir-Roman"/>
              </a:rPr>
              <a:t>r</a:t>
            </a:r>
            <a:r>
              <a:rPr lang="en-US" sz="800" dirty="0">
                <a:latin typeface="Avenir Roman"/>
                <a:cs typeface="Avenir-Roman"/>
              </a:rPr>
              <a:t>ce Imp</a:t>
            </a:r>
            <a:r>
              <a:rPr lang="en-US" sz="800" spc="-15" dirty="0">
                <a:latin typeface="Avenir Roman"/>
                <a:cs typeface="Avenir-Roman"/>
              </a:rPr>
              <a:t>r</a:t>
            </a:r>
            <a:r>
              <a:rPr lang="en-US" sz="800" dirty="0">
                <a:latin typeface="Avenir Roman"/>
                <a:cs typeface="Avenir-Roman"/>
              </a:rPr>
              <a:t>ovement </a:t>
            </a:r>
            <a:r>
              <a:rPr lang="en-US" sz="800" spc="-90" dirty="0">
                <a:latin typeface="Avenir Roman"/>
                <a:cs typeface="Avenir-Roman"/>
              </a:rPr>
              <a:t>T</a:t>
            </a:r>
            <a:r>
              <a:rPr lang="en-US" sz="800" dirty="0">
                <a:latin typeface="Avenir Roman"/>
                <a:cs typeface="Avenir-Roman"/>
              </a:rPr>
              <a:t>ax Inc</a:t>
            </a:r>
            <a:r>
              <a:rPr lang="en-US" sz="800" spc="-15" dirty="0">
                <a:latin typeface="Avenir Roman"/>
                <a:cs typeface="Avenir-Roman"/>
              </a:rPr>
              <a:t>r</a:t>
            </a:r>
            <a:r>
              <a:rPr lang="en-US" sz="800" dirty="0">
                <a:latin typeface="Avenir Roman"/>
                <a:cs typeface="Avenir-Roman"/>
              </a:rPr>
              <a:t>ement Finance Authority Act of 94, (2008) </a:t>
            </a:r>
            <a:r>
              <a:rPr lang="en-US" sz="800" dirty="0" smtClean="0">
                <a:latin typeface="Avenir Roman"/>
                <a:cs typeface="Avenir-Roman"/>
              </a:rPr>
              <a:t>Mich. Comp</a:t>
            </a:r>
            <a:r>
              <a:rPr lang="en-US" sz="800" dirty="0">
                <a:latin typeface="Avenir Roman"/>
                <a:cs typeface="Avenir-Roman"/>
              </a:rPr>
              <a:t>. Laws Ann. § 125.1771 et seq. </a:t>
            </a:r>
            <a:endParaRPr lang="en-US" sz="800" dirty="0" smtClean="0">
              <a:latin typeface="Avenir Roman"/>
              <a:cs typeface="Avenir-Roman"/>
            </a:endParaRPr>
          </a:p>
          <a:p>
            <a:r>
              <a:rPr lang="en-US" sz="800" dirty="0">
                <a:latin typeface="Avenir Roman"/>
                <a:cs typeface="Avenir-Roman"/>
              </a:rPr>
              <a:t> </a:t>
            </a:r>
            <a:r>
              <a:rPr lang="en-US" sz="800" dirty="0" smtClean="0">
                <a:latin typeface="Avenir Roman"/>
                <a:cs typeface="Avenir-Roman"/>
              </a:rPr>
              <a:t>        Retrieved </a:t>
            </a:r>
            <a:r>
              <a:rPr lang="en-US" sz="800" dirty="0" smtClean="0">
                <a:latin typeface="Avenir Roman"/>
              </a:rPr>
              <a:t>from </a:t>
            </a:r>
            <a:r>
              <a:rPr lang="en-US" sz="800" dirty="0">
                <a:latin typeface="Avenir Roman"/>
              </a:rPr>
              <a:t>http://legislature.mi.gov/doc.aspx?mcl-Act-94-of-2008</a:t>
            </a:r>
          </a:p>
          <a:p>
            <a:r>
              <a:rPr lang="en-US" sz="800" dirty="0"/>
              <a:t> </a:t>
            </a:r>
          </a:p>
          <a:p>
            <a:endParaRPr lang="en-US" sz="800" dirty="0"/>
          </a:p>
          <a:p>
            <a:pPr marL="12700" marR="5080"/>
            <a:r>
              <a:rPr lang="en-US" sz="800" dirty="0" smtClean="0">
                <a:latin typeface="Avenir-Roman"/>
                <a:cs typeface="Avenir-Roman"/>
              </a:rPr>
              <a:t>State of Michigan, Michigan Department of </a:t>
            </a:r>
            <a:r>
              <a:rPr lang="en-US" sz="800" spc="-75" dirty="0" smtClean="0">
                <a:latin typeface="Avenir-Roman"/>
                <a:cs typeface="Avenir-Roman"/>
              </a:rPr>
              <a:t>T</a:t>
            </a:r>
            <a:r>
              <a:rPr lang="en-US" sz="800" spc="-15" dirty="0" smtClean="0">
                <a:latin typeface="Avenir-Roman"/>
                <a:cs typeface="Avenir-Roman"/>
              </a:rPr>
              <a:t>r</a:t>
            </a:r>
            <a:r>
              <a:rPr lang="en-US" sz="800" dirty="0" smtClean="0">
                <a:latin typeface="Avenir-Roman"/>
                <a:cs typeface="Avenir-Roman"/>
              </a:rPr>
              <a:t>easury (</a:t>
            </a:r>
            <a:r>
              <a:rPr lang="en-US" sz="800" dirty="0" err="1" smtClean="0">
                <a:latin typeface="Avenir-Roman"/>
                <a:cs typeface="Avenir-Roman"/>
              </a:rPr>
              <a:t>n.d.</a:t>
            </a:r>
            <a:r>
              <a:rPr lang="en-US" sz="800" dirty="0" smtClean="0">
                <a:latin typeface="Avenir-Roman"/>
                <a:cs typeface="Avenir-Roman"/>
              </a:rPr>
              <a:t>) Executive Budget Appendix on </a:t>
            </a:r>
            <a:r>
              <a:rPr lang="en-US" sz="800" spc="-90" dirty="0" smtClean="0">
                <a:latin typeface="Avenir-Roman"/>
                <a:cs typeface="Avenir-Roman"/>
              </a:rPr>
              <a:t>T</a:t>
            </a:r>
            <a:r>
              <a:rPr lang="en-US" sz="800" dirty="0" smtClean="0">
                <a:latin typeface="Avenir-Roman"/>
                <a:cs typeface="Avenir-Roman"/>
              </a:rPr>
              <a:t>ax C</a:t>
            </a:r>
            <a:r>
              <a:rPr lang="en-US" sz="800" spc="-15" dirty="0" smtClean="0">
                <a:latin typeface="Avenir-Roman"/>
                <a:cs typeface="Avenir-Roman"/>
              </a:rPr>
              <a:t>r</a:t>
            </a:r>
            <a:r>
              <a:rPr lang="en-US" sz="800" dirty="0" smtClean="0">
                <a:latin typeface="Avenir-Roman"/>
                <a:cs typeface="Avenir-Roman"/>
              </a:rPr>
              <a:t>edits, Deductions, and Exemptions Fiscal </a:t>
            </a:r>
            <a:r>
              <a:rPr lang="en-US" sz="800" spc="-90" dirty="0" smtClean="0">
                <a:latin typeface="Avenir-Roman"/>
                <a:cs typeface="Avenir-Roman"/>
              </a:rPr>
              <a:t>Y</a:t>
            </a:r>
            <a:r>
              <a:rPr lang="en-US" sz="800" dirty="0" smtClean="0">
                <a:latin typeface="Avenir-Roman"/>
                <a:cs typeface="Avenir-Roman"/>
              </a:rPr>
              <a:t>ears 2014 and 2015. Online. </a:t>
            </a:r>
            <a:r>
              <a:rPr lang="en-US" sz="800" spc="-15" dirty="0" smtClean="0">
                <a:latin typeface="Avenir-Roman"/>
                <a:cs typeface="Avenir-Roman"/>
              </a:rPr>
              <a:t>A</a:t>
            </a:r>
            <a:r>
              <a:rPr lang="en-US" sz="800" dirty="0" smtClean="0">
                <a:latin typeface="Avenir-Roman"/>
                <a:cs typeface="Avenir-Roman"/>
              </a:rPr>
              <a:t>vailable at:</a:t>
            </a:r>
            <a:r>
              <a:rPr lang="en-US" sz="800" dirty="0" smtClean="0">
                <a:latin typeface="Avenir-Roman"/>
                <a:cs typeface="Avenir-Roman"/>
                <a:hlinkClick r:id="rId3"/>
              </a:rPr>
              <a:t>  </a:t>
            </a:r>
          </a:p>
          <a:p>
            <a:r>
              <a:rPr lang="en-US" sz="800" dirty="0" smtClean="0"/>
              <a:t>         --</a:t>
            </a:r>
            <a:r>
              <a:rPr lang="en-US" sz="800" dirty="0" smtClean="0">
                <a:latin typeface="Avenir Roman"/>
              </a:rPr>
              <a:t>http</a:t>
            </a:r>
            <a:r>
              <a:rPr lang="en-US" sz="800" dirty="0">
                <a:latin typeface="Avenir Roman"/>
              </a:rPr>
              <a:t>://</a:t>
            </a:r>
            <a:r>
              <a:rPr lang="en-US" sz="800" dirty="0" smtClean="0">
                <a:latin typeface="Avenir Roman"/>
              </a:rPr>
              <a:t>www.michigan.gov/documents/treasury/ExecBudgetAppendix_426264_7.pdf (accessed </a:t>
            </a:r>
            <a:r>
              <a:rPr lang="en-US" sz="800" dirty="0">
                <a:latin typeface="Avenir Roman"/>
              </a:rPr>
              <a:t>June 11, 2014).</a:t>
            </a:r>
          </a:p>
          <a:p>
            <a:r>
              <a:rPr lang="en-US" sz="800" dirty="0"/>
              <a:t> </a:t>
            </a:r>
          </a:p>
          <a:p>
            <a:r>
              <a:rPr lang="en-US" sz="800" dirty="0">
                <a:latin typeface="Avenir Roman"/>
              </a:rPr>
              <a:t> </a:t>
            </a:r>
            <a:r>
              <a:rPr lang="en-US" sz="800" dirty="0" smtClean="0">
                <a:latin typeface="Avenir Roman"/>
              </a:rPr>
              <a:t>      </a:t>
            </a:r>
            <a:r>
              <a:rPr lang="en-US" sz="800" dirty="0" smtClean="0">
                <a:latin typeface="Avenir-Roman"/>
                <a:cs typeface="Avenir-Roman"/>
              </a:rPr>
              <a:t>--Report f</a:t>
            </a:r>
            <a:r>
              <a:rPr lang="en-US" sz="800" spc="-15" dirty="0" smtClean="0">
                <a:latin typeface="Avenir-Roman"/>
                <a:cs typeface="Avenir-Roman"/>
              </a:rPr>
              <a:t>r</a:t>
            </a:r>
            <a:r>
              <a:rPr lang="en-US" sz="800" dirty="0" smtClean="0">
                <a:latin typeface="Avenir-Roman"/>
                <a:cs typeface="Avenir-Roman"/>
              </a:rPr>
              <a:t>om </a:t>
            </a:r>
            <a:r>
              <a:rPr lang="en-US" sz="800" spc="-50" dirty="0" smtClean="0">
                <a:latin typeface="Avenir-Roman"/>
                <a:cs typeface="Avenir-Roman"/>
              </a:rPr>
              <a:t>W</a:t>
            </a:r>
            <a:r>
              <a:rPr lang="en-US" sz="800" dirty="0" smtClean="0">
                <a:latin typeface="Avenir-Roman"/>
                <a:cs typeface="Avenir-Roman"/>
              </a:rPr>
              <a:t>orkg</a:t>
            </a:r>
            <a:r>
              <a:rPr lang="en-US" sz="800" spc="-15" dirty="0" smtClean="0">
                <a:latin typeface="Avenir-Roman"/>
                <a:cs typeface="Avenir-Roman"/>
              </a:rPr>
              <a:t>r</a:t>
            </a:r>
            <a:r>
              <a:rPr lang="en-US" sz="800" dirty="0" smtClean="0">
                <a:latin typeface="Avenir-Roman"/>
                <a:cs typeface="Avenir-Roman"/>
              </a:rPr>
              <a:t>oup Minutes (2014) Received via online communications (Ma</a:t>
            </a:r>
            <a:r>
              <a:rPr lang="en-US" sz="800" spc="-15" dirty="0" smtClean="0">
                <a:latin typeface="Avenir-Roman"/>
                <a:cs typeface="Avenir-Roman"/>
              </a:rPr>
              <a:t>r</a:t>
            </a:r>
            <a:r>
              <a:rPr lang="en-US" sz="800" dirty="0" smtClean="0">
                <a:latin typeface="Avenir-Roman"/>
                <a:cs typeface="Avenir-Roman"/>
              </a:rPr>
              <a:t>ch 19, 2014) </a:t>
            </a:r>
          </a:p>
          <a:p>
            <a:pPr marL="40640" marR="3937000">
              <a:lnSpc>
                <a:spcPct val="200000"/>
              </a:lnSpc>
            </a:pPr>
            <a:r>
              <a:rPr lang="en-US" sz="800" dirty="0" smtClean="0">
                <a:latin typeface="Avenir-Roman"/>
                <a:cs typeface="Avenir-Roman"/>
              </a:rPr>
              <a:t>     --Summary of Authority Districts (2014) Received via online communications (Ma</a:t>
            </a:r>
            <a:r>
              <a:rPr lang="en-US" sz="800" spc="-15" dirty="0" smtClean="0">
                <a:latin typeface="Avenir-Roman"/>
                <a:cs typeface="Avenir-Roman"/>
              </a:rPr>
              <a:t>r</a:t>
            </a:r>
            <a:r>
              <a:rPr lang="en-US" sz="800" dirty="0" smtClean="0">
                <a:latin typeface="Avenir-Roman"/>
                <a:cs typeface="Avenir-Roman"/>
              </a:rPr>
              <a:t>ch 13, 2014)</a:t>
            </a:r>
          </a:p>
          <a:p>
            <a:pPr marL="40640" marR="3321050">
              <a:lnSpc>
                <a:spcPct val="200000"/>
              </a:lnSpc>
            </a:pPr>
            <a:r>
              <a:rPr lang="en-US" sz="800" dirty="0" smtClean="0">
                <a:latin typeface="Avenir-Roman"/>
                <a:cs typeface="Avenir-Roman"/>
              </a:rPr>
              <a:t>     --Summary of BRAs (2011), DDAs (2011), LD</a:t>
            </a:r>
            <a:r>
              <a:rPr lang="en-US" sz="800" spc="-45" dirty="0" smtClean="0">
                <a:latin typeface="Avenir-Roman"/>
                <a:cs typeface="Avenir-Roman"/>
              </a:rPr>
              <a:t>F</a:t>
            </a:r>
            <a:r>
              <a:rPr lang="en-US" sz="800" dirty="0" smtClean="0">
                <a:latin typeface="Avenir-Roman"/>
                <a:cs typeface="Avenir-Roman"/>
              </a:rPr>
              <a:t>As (2014) Received via online communications (Ma</a:t>
            </a:r>
            <a:r>
              <a:rPr lang="en-US" sz="800" spc="-15" dirty="0" smtClean="0">
                <a:latin typeface="Avenir-Roman"/>
                <a:cs typeface="Avenir-Roman"/>
              </a:rPr>
              <a:t>r</a:t>
            </a:r>
            <a:r>
              <a:rPr lang="en-US" sz="800" dirty="0" smtClean="0">
                <a:latin typeface="Avenir-Roman"/>
                <a:cs typeface="Avenir-Roman"/>
              </a:rPr>
              <a:t>ch 13, 2014) TIF    </a:t>
            </a:r>
          </a:p>
          <a:p>
            <a:pPr marL="40640" marR="3321050">
              <a:lnSpc>
                <a:spcPct val="200000"/>
              </a:lnSpc>
            </a:pPr>
            <a:r>
              <a:rPr lang="en-US" sz="800" dirty="0" smtClean="0">
                <a:latin typeface="Avenir-Roman"/>
                <a:cs typeface="Avenir-Roman"/>
              </a:rPr>
              <a:t>     --Revenue Report (</a:t>
            </a:r>
            <a:r>
              <a:rPr lang="en-US" sz="800" dirty="0" err="1" smtClean="0">
                <a:latin typeface="Avenir-Roman"/>
                <a:cs typeface="Avenir-Roman"/>
              </a:rPr>
              <a:t>n.d.</a:t>
            </a:r>
            <a:r>
              <a:rPr lang="en-US" sz="800" dirty="0" smtClean="0">
                <a:latin typeface="Avenir-Roman"/>
                <a:cs typeface="Avenir-Roman"/>
              </a:rPr>
              <a:t>) Received via online communications (Ma</a:t>
            </a:r>
            <a:r>
              <a:rPr lang="en-US" sz="800" spc="-15" dirty="0" smtClean="0">
                <a:latin typeface="Avenir-Roman"/>
                <a:cs typeface="Avenir-Roman"/>
              </a:rPr>
              <a:t>r</a:t>
            </a:r>
            <a:r>
              <a:rPr lang="en-US" sz="800" dirty="0" smtClean="0">
                <a:latin typeface="Avenir-Roman"/>
                <a:cs typeface="Avenir-Roman"/>
              </a:rPr>
              <a:t>ch 11, 2014)</a:t>
            </a:r>
          </a:p>
          <a:p>
            <a:pPr>
              <a:lnSpc>
                <a:spcPct val="100000"/>
              </a:lnSpc>
              <a:spcBef>
                <a:spcPts val="40"/>
              </a:spcBef>
            </a:pPr>
            <a:endParaRPr lang="en-US" sz="800" dirty="0" smtClean="0">
              <a:latin typeface="Times New Roman"/>
              <a:cs typeface="Times New Roman"/>
            </a:endParaRPr>
          </a:p>
          <a:p>
            <a:pPr marL="12700">
              <a:lnSpc>
                <a:spcPct val="100000"/>
              </a:lnSpc>
            </a:pPr>
            <a:r>
              <a:rPr lang="en-US" sz="800" spc="-40" dirty="0" smtClean="0">
                <a:latin typeface="Avenir-Roman"/>
                <a:cs typeface="Avenir-Roman"/>
              </a:rPr>
              <a:t>Weber, R., </a:t>
            </a:r>
            <a:r>
              <a:rPr lang="en-US" sz="800" spc="-40" dirty="0" err="1" smtClean="0">
                <a:latin typeface="Avenir-Roman"/>
                <a:cs typeface="Avenir-Roman"/>
              </a:rPr>
              <a:t>Bhatta</a:t>
            </a:r>
            <a:r>
              <a:rPr lang="en-US" sz="800" spc="-40" dirty="0" smtClean="0">
                <a:latin typeface="Avenir-Roman"/>
                <a:cs typeface="Avenir-Roman"/>
              </a:rPr>
              <a:t>, S., and Merriman, D. (2003a) Does Tax Increment Financing Raise Urban Industrial Property Values?, Urban Studies, 40, 2001-2021. </a:t>
            </a:r>
          </a:p>
          <a:p>
            <a:pPr marL="12700">
              <a:lnSpc>
                <a:spcPct val="100000"/>
              </a:lnSpc>
            </a:pPr>
            <a:endParaRPr lang="en-US" sz="800" spc="-40" dirty="0" smtClean="0">
              <a:latin typeface="Avenir-Roman"/>
              <a:cs typeface="Avenir-Roman"/>
            </a:endParaRPr>
          </a:p>
          <a:p>
            <a:pPr marL="12700">
              <a:lnSpc>
                <a:spcPct val="100000"/>
              </a:lnSpc>
            </a:pPr>
            <a:r>
              <a:rPr lang="en-US" sz="800" spc="-40" dirty="0" smtClean="0">
                <a:latin typeface="Avenir-Roman"/>
                <a:cs typeface="Avenir-Roman"/>
              </a:rPr>
              <a:t>W</a:t>
            </a:r>
            <a:r>
              <a:rPr lang="en-US" sz="800" dirty="0" smtClean="0">
                <a:latin typeface="Avenir-Roman"/>
                <a:cs typeface="Avenir-Roman"/>
              </a:rPr>
              <a:t>ebe</a:t>
            </a:r>
            <a:r>
              <a:rPr lang="en-US" sz="800" spc="-75" dirty="0" smtClean="0">
                <a:latin typeface="Avenir-Roman"/>
                <a:cs typeface="Avenir-Roman"/>
              </a:rPr>
              <a:t>r</a:t>
            </a:r>
            <a:r>
              <a:rPr lang="en-US" sz="800" dirty="0" smtClean="0">
                <a:latin typeface="Avenir-Roman"/>
                <a:cs typeface="Avenir-Roman"/>
              </a:rPr>
              <a:t>, R. (2003b) Financing Economic Development in the 21st Centur</a:t>
            </a:r>
            <a:r>
              <a:rPr lang="en-US" sz="800" spc="-60" dirty="0" smtClean="0">
                <a:latin typeface="Avenir-Roman"/>
                <a:cs typeface="Avenir-Roman"/>
              </a:rPr>
              <a:t>y</a:t>
            </a:r>
            <a:r>
              <a:rPr lang="en-US" sz="800" dirty="0" smtClean="0">
                <a:latin typeface="Avenir-Roman"/>
                <a:cs typeface="Avenir-Roman"/>
              </a:rPr>
              <a:t>, Chapter </a:t>
            </a:r>
            <a:r>
              <a:rPr lang="en-US" sz="800" spc="-90" dirty="0" smtClean="0">
                <a:latin typeface="Avenir-Roman"/>
                <a:cs typeface="Avenir-Roman"/>
              </a:rPr>
              <a:t>T</a:t>
            </a:r>
            <a:r>
              <a:rPr lang="en-US" sz="800" dirty="0" smtClean="0">
                <a:latin typeface="Avenir-Roman"/>
                <a:cs typeface="Avenir-Roman"/>
              </a:rPr>
              <a:t>ax Inc</a:t>
            </a:r>
            <a:r>
              <a:rPr lang="en-US" sz="800" spc="-15" dirty="0" smtClean="0">
                <a:latin typeface="Avenir-Roman"/>
                <a:cs typeface="Avenir-Roman"/>
              </a:rPr>
              <a:t>r</a:t>
            </a:r>
            <a:r>
              <a:rPr lang="en-US" sz="800" dirty="0" smtClean="0">
                <a:latin typeface="Avenir-Roman"/>
                <a:cs typeface="Avenir-Roman"/>
              </a:rPr>
              <a:t>emental Financing in Theory and Practice, pp. 53–69. Armonk, N</a:t>
            </a:r>
            <a:r>
              <a:rPr lang="en-US" sz="800" spc="-75" dirty="0" smtClean="0">
                <a:latin typeface="Avenir-Roman"/>
                <a:cs typeface="Avenir-Roman"/>
              </a:rPr>
              <a:t>Y</a:t>
            </a:r>
            <a:r>
              <a:rPr lang="en-US" sz="800" dirty="0" smtClean="0">
                <a:latin typeface="Avenir-Roman"/>
                <a:cs typeface="Avenir-Roman"/>
              </a:rPr>
              <a:t>: M.E. Sharpe.</a:t>
            </a:r>
          </a:p>
          <a:p>
            <a:pPr>
              <a:lnSpc>
                <a:spcPct val="100000"/>
              </a:lnSpc>
              <a:spcBef>
                <a:spcPts val="40"/>
              </a:spcBef>
            </a:pPr>
            <a:endParaRPr lang="en-US" sz="800" dirty="0" smtClean="0">
              <a:latin typeface="Times New Roman"/>
              <a:cs typeface="Times New Roman"/>
            </a:endParaRPr>
          </a:p>
          <a:p>
            <a:pPr marL="12700" marR="351155">
              <a:lnSpc>
                <a:spcPct val="100000"/>
              </a:lnSpc>
            </a:pPr>
            <a:r>
              <a:rPr lang="en-US" sz="800" spc="-40" dirty="0" smtClean="0">
                <a:latin typeface="Avenir-Roman"/>
                <a:cs typeface="Avenir-Roman"/>
              </a:rPr>
              <a:t>Weber, R. (2010) Selling City Futures: The </a:t>
            </a:r>
            <a:r>
              <a:rPr lang="en-US" sz="800" spc="-40" dirty="0" err="1" smtClean="0">
                <a:latin typeface="Avenir-Roman"/>
                <a:cs typeface="Avenir-Roman"/>
              </a:rPr>
              <a:t>Financialization</a:t>
            </a:r>
            <a:r>
              <a:rPr lang="en-US" sz="800" spc="-40" dirty="0" smtClean="0">
                <a:latin typeface="Avenir-Roman"/>
                <a:cs typeface="Avenir-Roman"/>
              </a:rPr>
              <a:t> of Urban Redevelopment Policy. Economic Geography 86 (3): 251-274. </a:t>
            </a:r>
          </a:p>
          <a:p>
            <a:pPr>
              <a:lnSpc>
                <a:spcPct val="100000"/>
              </a:lnSpc>
              <a:spcBef>
                <a:spcPts val="40"/>
              </a:spcBef>
            </a:pPr>
            <a:endParaRPr lang="en-US" sz="800" dirty="0" smtClean="0">
              <a:latin typeface="Times New Roman"/>
              <a:cs typeface="Times New Roman"/>
            </a:endParaRPr>
          </a:p>
          <a:p>
            <a:pPr marL="12700" marR="66040">
              <a:lnSpc>
                <a:spcPct val="100000"/>
              </a:lnSpc>
            </a:pPr>
            <a:r>
              <a:rPr lang="en-US" sz="800" spc="-40" dirty="0" smtClean="0">
                <a:latin typeface="Avenir-Roman"/>
                <a:cs typeface="Avenir-Roman"/>
              </a:rPr>
              <a:t>W</a:t>
            </a:r>
            <a:r>
              <a:rPr lang="en-US" sz="800" dirty="0" smtClean="0">
                <a:latin typeface="Avenir-Roman"/>
                <a:cs typeface="Avenir-Roman"/>
              </a:rPr>
              <a:t>ebe</a:t>
            </a:r>
            <a:r>
              <a:rPr lang="en-US" sz="800" spc="-75" dirty="0" smtClean="0">
                <a:latin typeface="Avenir-Roman"/>
                <a:cs typeface="Avenir-Roman"/>
              </a:rPr>
              <a:t>r</a:t>
            </a:r>
            <a:r>
              <a:rPr lang="en-US" sz="800" dirty="0" smtClean="0">
                <a:latin typeface="Avenir-Roman"/>
                <a:cs typeface="Avenir-Roman"/>
              </a:rPr>
              <a:t>, R. and S. O’Neill-Kohl (2013) The Historical Roots of </a:t>
            </a:r>
            <a:r>
              <a:rPr lang="en-US" sz="800" spc="-90" dirty="0" smtClean="0">
                <a:latin typeface="Avenir-Roman"/>
                <a:cs typeface="Avenir-Roman"/>
              </a:rPr>
              <a:t>T</a:t>
            </a:r>
            <a:r>
              <a:rPr lang="en-US" sz="800" dirty="0" smtClean="0">
                <a:latin typeface="Avenir-Roman"/>
                <a:cs typeface="Avenir-Roman"/>
              </a:rPr>
              <a:t>ax Inc</a:t>
            </a:r>
            <a:r>
              <a:rPr lang="en-US" sz="800" spc="-15" dirty="0" smtClean="0">
                <a:latin typeface="Avenir-Roman"/>
                <a:cs typeface="Avenir-Roman"/>
              </a:rPr>
              <a:t>r</a:t>
            </a:r>
            <a:r>
              <a:rPr lang="en-US" sz="800" dirty="0" smtClean="0">
                <a:latin typeface="Avenir-Roman"/>
                <a:cs typeface="Avenir-Roman"/>
              </a:rPr>
              <a:t>ement Financing, or How Real Estate Consultants Kept Urban Renewal Alive. Economic Development Quarterly 27(3): </a:t>
            </a:r>
          </a:p>
          <a:p>
            <a:pPr marL="12700" marR="66040">
              <a:lnSpc>
                <a:spcPct val="100000"/>
              </a:lnSpc>
            </a:pPr>
            <a:r>
              <a:rPr lang="en-US" sz="800" dirty="0" smtClean="0">
                <a:latin typeface="Avenir-Roman"/>
                <a:cs typeface="Avenir-Roman"/>
              </a:rPr>
              <a:t>193–207.</a:t>
            </a:r>
          </a:p>
          <a:p>
            <a:pPr marL="12700" marR="2258695">
              <a:lnSpc>
                <a:spcPct val="200000"/>
              </a:lnSpc>
            </a:pPr>
            <a:r>
              <a:rPr lang="en-US" sz="800" dirty="0" smtClean="0">
                <a:latin typeface="Avenir-Roman"/>
                <a:cs typeface="Avenir-Roman"/>
              </a:rPr>
              <a:t>Wisniewski, M. (2000, August) </a:t>
            </a:r>
            <a:r>
              <a:rPr lang="en-US" sz="800" spc="-75" dirty="0" smtClean="0">
                <a:latin typeface="Avenir-Roman"/>
                <a:cs typeface="Avenir-Roman"/>
              </a:rPr>
              <a:t>T</a:t>
            </a:r>
            <a:r>
              <a:rPr lang="en-US" sz="800" spc="-15" dirty="0" smtClean="0">
                <a:latin typeface="Avenir-Roman"/>
                <a:cs typeface="Avenir-Roman"/>
              </a:rPr>
              <a:t>r</a:t>
            </a:r>
            <a:r>
              <a:rPr lang="en-US" sz="800" dirty="0" smtClean="0">
                <a:latin typeface="Avenir-Roman"/>
                <a:cs typeface="Avenir-Roman"/>
              </a:rPr>
              <a:t>ends in the Region – Smart Zones: Michigan</a:t>
            </a:r>
            <a:r>
              <a:rPr lang="en-US" sz="800" spc="-60" dirty="0" smtClean="0">
                <a:latin typeface="Avenir-Roman"/>
                <a:cs typeface="Avenir-Roman"/>
              </a:rPr>
              <a:t>’</a:t>
            </a:r>
            <a:r>
              <a:rPr lang="en-US" sz="800" dirty="0" smtClean="0">
                <a:latin typeface="Avenir-Roman"/>
                <a:cs typeface="Avenir-Roman"/>
              </a:rPr>
              <a:t>s Plan to Keep its Geniuses at Home. Bond Buyer (16). </a:t>
            </a:r>
          </a:p>
          <a:p>
            <a:pPr marL="12700" marR="5080" indent="27940">
              <a:lnSpc>
                <a:spcPct val="100000"/>
              </a:lnSpc>
            </a:pPr>
            <a:endParaRPr sz="800" dirty="0">
              <a:latin typeface="Avenir-Roman"/>
              <a:cs typeface="Avenir-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3200400"/>
          </a:xfrm>
          <a:custGeom>
            <a:avLst/>
            <a:gdLst/>
            <a:ahLst/>
            <a:cxnLst/>
            <a:rect l="l" t="t" r="r" b="b"/>
            <a:pathLst>
              <a:path w="9144000" h="3200400">
                <a:moveTo>
                  <a:pt x="0" y="3200400"/>
                </a:moveTo>
                <a:lnTo>
                  <a:pt x="9144000" y="3200400"/>
                </a:lnTo>
                <a:lnTo>
                  <a:pt x="9144000" y="0"/>
                </a:lnTo>
                <a:lnTo>
                  <a:pt x="0" y="0"/>
                </a:lnTo>
                <a:lnTo>
                  <a:pt x="0" y="3200400"/>
                </a:lnTo>
                <a:close/>
              </a:path>
            </a:pathLst>
          </a:custGeom>
          <a:solidFill>
            <a:srgbClr val="25408F"/>
          </a:solidFill>
        </p:spPr>
        <p:txBody>
          <a:bodyPr wrap="square" lIns="0" tIns="0" rIns="0" bIns="0" rtlCol="0"/>
          <a:lstStyle/>
          <a:p>
            <a:endParaRPr/>
          </a:p>
        </p:txBody>
      </p:sp>
      <p:sp>
        <p:nvSpPr>
          <p:cNvPr id="3" name="object 3"/>
          <p:cNvSpPr/>
          <p:nvPr/>
        </p:nvSpPr>
        <p:spPr>
          <a:xfrm>
            <a:off x="0" y="32004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3B99D4"/>
          </a:solidFill>
        </p:spPr>
        <p:txBody>
          <a:bodyPr wrap="square" lIns="0" tIns="0" rIns="0" bIns="0" rtlCol="0"/>
          <a:lstStyle/>
          <a:p>
            <a:endParaRPr/>
          </a:p>
        </p:txBody>
      </p:sp>
      <p:sp>
        <p:nvSpPr>
          <p:cNvPr id="4" name="object 4"/>
          <p:cNvSpPr txBox="1"/>
          <p:nvPr/>
        </p:nvSpPr>
        <p:spPr>
          <a:xfrm>
            <a:off x="444500" y="2659766"/>
            <a:ext cx="5270500" cy="369332"/>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Avenir Next "/>
                <a:cs typeface="Avenir Next "/>
              </a:rPr>
              <a:t>Questions or </a:t>
            </a:r>
            <a:r>
              <a:rPr sz="2400" b="1" spc="-30" dirty="0">
                <a:solidFill>
                  <a:srgbClr val="FFFFFF"/>
                </a:solidFill>
                <a:latin typeface="Avenir Next "/>
                <a:cs typeface="Avenir Next "/>
              </a:rPr>
              <a:t>C</a:t>
            </a:r>
            <a:r>
              <a:rPr sz="2400" b="1" dirty="0">
                <a:solidFill>
                  <a:srgbClr val="FFFFFF"/>
                </a:solidFill>
                <a:latin typeface="Avenir Next "/>
                <a:cs typeface="Avenir Next "/>
              </a:rPr>
              <a:t>omments?</a:t>
            </a:r>
            <a:endParaRPr sz="2400" dirty="0">
              <a:latin typeface="Avenir Next "/>
              <a:cs typeface="Avenir Next "/>
            </a:endParaRPr>
          </a:p>
        </p:txBody>
      </p:sp>
      <p:sp>
        <p:nvSpPr>
          <p:cNvPr id="5" name="object 5"/>
          <p:cNvSpPr txBox="1"/>
          <p:nvPr/>
        </p:nvSpPr>
        <p:spPr>
          <a:xfrm>
            <a:off x="444500" y="3276600"/>
            <a:ext cx="5194300" cy="335169"/>
          </a:xfrm>
          <a:prstGeom prst="rect">
            <a:avLst/>
          </a:prstGeom>
        </p:spPr>
        <p:txBody>
          <a:bodyPr vert="horz" wrap="square" lIns="0" tIns="0" rIns="0" bIns="0" rtlCol="0">
            <a:spAutoFit/>
          </a:bodyPr>
          <a:lstStyle/>
          <a:p>
            <a:pPr marL="12700">
              <a:lnSpc>
                <a:spcPct val="100000"/>
              </a:lnSpc>
            </a:pPr>
            <a:r>
              <a:rPr sz="1800" b="1" spc="-35" dirty="0">
                <a:solidFill>
                  <a:srgbClr val="FFFFFF"/>
                </a:solidFill>
                <a:latin typeface="Avenir Next "/>
                <a:cs typeface="Avenir Next "/>
              </a:rPr>
              <a:t>T</a:t>
            </a:r>
            <a:r>
              <a:rPr sz="1800" b="1" dirty="0">
                <a:solidFill>
                  <a:srgbClr val="FFFFFF"/>
                </a:solidFill>
                <a:latin typeface="Avenir Next "/>
                <a:cs typeface="Avenir Next "/>
              </a:rPr>
              <a:t>hank you for joining our webina</a:t>
            </a:r>
            <a:r>
              <a:rPr sz="1800" b="1" spc="-90" dirty="0">
                <a:solidFill>
                  <a:srgbClr val="FFFFFF"/>
                </a:solidFill>
                <a:latin typeface="Avenir Next "/>
                <a:cs typeface="Avenir Next "/>
              </a:rPr>
              <a:t>r</a:t>
            </a:r>
            <a:r>
              <a:rPr sz="1800" b="1" dirty="0">
                <a:solidFill>
                  <a:srgbClr val="FFFFFF"/>
                </a:solidFill>
                <a:latin typeface="Avenir Next "/>
                <a:cs typeface="Avenir Next "/>
              </a:rPr>
              <a:t>.</a:t>
            </a:r>
            <a:endParaRPr sz="1800" dirty="0">
              <a:latin typeface="Avenir Next "/>
              <a:cs typeface="Avenir Next "/>
            </a:endParaRPr>
          </a:p>
        </p:txBody>
      </p:sp>
      <p:sp>
        <p:nvSpPr>
          <p:cNvPr id="6" name="object 6"/>
          <p:cNvSpPr txBox="1"/>
          <p:nvPr/>
        </p:nvSpPr>
        <p:spPr>
          <a:xfrm>
            <a:off x="1846503" y="4506250"/>
            <a:ext cx="5773497" cy="553998"/>
          </a:xfrm>
          <a:prstGeom prst="rect">
            <a:avLst/>
          </a:prstGeom>
        </p:spPr>
        <p:txBody>
          <a:bodyPr vert="horz" wrap="square" lIns="0" tIns="0" rIns="0" bIns="0" rtlCol="0">
            <a:spAutoFit/>
          </a:bodyPr>
          <a:lstStyle/>
          <a:p>
            <a:pPr marL="12700">
              <a:lnSpc>
                <a:spcPct val="100000"/>
              </a:lnSpc>
            </a:pPr>
            <a:r>
              <a:rPr sz="1800" dirty="0">
                <a:latin typeface="Avenir-Roman"/>
                <a:cs typeface="Avenir-Roman"/>
              </a:rPr>
              <a:t>David S. Bieri - bieri@umich.edu</a:t>
            </a:r>
          </a:p>
          <a:p>
            <a:pPr marL="12700">
              <a:lnSpc>
                <a:spcPct val="100000"/>
              </a:lnSpc>
            </a:pPr>
            <a:r>
              <a:rPr sz="1800" dirty="0">
                <a:latin typeface="Avenir-Roman"/>
                <a:cs typeface="Avenir-Roman"/>
              </a:rPr>
              <a:t>Carla Maria Kayanan - kayanan@umich.edu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When Did</a:t>
            </a:r>
            <a:r>
              <a:rPr spc="-60" dirty="0"/>
              <a:t> </a:t>
            </a:r>
            <a:r>
              <a:rPr spc="-235" dirty="0"/>
              <a:t>T</a:t>
            </a:r>
            <a:r>
              <a:rPr dirty="0"/>
              <a:t>ax Inc</a:t>
            </a:r>
            <a:r>
              <a:rPr spc="-45" dirty="0"/>
              <a:t>r</a:t>
            </a:r>
            <a:r>
              <a:rPr dirty="0"/>
              <a:t>ement </a:t>
            </a:r>
            <a:r>
              <a:rPr spc="-45" dirty="0"/>
              <a:t>F</a:t>
            </a:r>
            <a:r>
              <a:rPr dirty="0"/>
              <a:t>inancing Begin?</a:t>
            </a:r>
          </a:p>
        </p:txBody>
      </p:sp>
      <p:sp>
        <p:nvSpPr>
          <p:cNvPr id="3" name="object 3"/>
          <p:cNvSpPr txBox="1"/>
          <p:nvPr/>
        </p:nvSpPr>
        <p:spPr>
          <a:xfrm>
            <a:off x="444500" y="1447800"/>
            <a:ext cx="3060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Historical </a:t>
            </a:r>
            <a:r>
              <a:rPr sz="1800" b="1" spc="-25" dirty="0">
                <a:solidFill>
                  <a:srgbClr val="FFFFFF"/>
                </a:solidFill>
                <a:latin typeface="Avenir Next "/>
                <a:cs typeface="Avenir Next "/>
              </a:rPr>
              <a:t>C</a:t>
            </a:r>
            <a:r>
              <a:rPr sz="1800" b="1" dirty="0">
                <a:solidFill>
                  <a:srgbClr val="FFFFFF"/>
                </a:solidFill>
                <a:latin typeface="Avenir Next "/>
                <a:cs typeface="Avenir Next "/>
              </a:rPr>
              <a:t>ont</a:t>
            </a:r>
            <a:r>
              <a:rPr sz="1800" b="1" spc="-20" dirty="0">
                <a:solidFill>
                  <a:srgbClr val="FFFFFF"/>
                </a:solidFill>
                <a:latin typeface="Avenir Next "/>
                <a:cs typeface="Avenir Next "/>
              </a:rPr>
              <a:t>e</a:t>
            </a:r>
            <a:r>
              <a:rPr sz="1800" b="1" dirty="0">
                <a:solidFill>
                  <a:srgbClr val="FFFFFF"/>
                </a:solidFill>
                <a:latin typeface="Avenir Next "/>
                <a:cs typeface="Avenir Next "/>
              </a:rPr>
              <a:t>xt</a:t>
            </a:r>
            <a:endParaRPr sz="1800" dirty="0">
              <a:latin typeface="Avenir Next "/>
              <a:cs typeface="Avenir Next "/>
            </a:endParaRPr>
          </a:p>
        </p:txBody>
      </p:sp>
      <p:sp>
        <p:nvSpPr>
          <p:cNvPr id="4" name="object 4"/>
          <p:cNvSpPr txBox="1"/>
          <p:nvPr/>
        </p:nvSpPr>
        <p:spPr>
          <a:xfrm>
            <a:off x="1846503" y="2896906"/>
            <a:ext cx="5751830" cy="2575064"/>
          </a:xfrm>
          <a:prstGeom prst="rect">
            <a:avLst/>
          </a:prstGeom>
        </p:spPr>
        <p:txBody>
          <a:bodyPr vert="horz" wrap="square" lIns="0" tIns="0" rIns="0" bIns="0" rtlCol="0">
            <a:spAutoFit/>
          </a:bodyPr>
          <a:lstStyle/>
          <a:p>
            <a:pPr marL="241300" indent="-228600">
              <a:lnSpc>
                <a:spcPct val="100000"/>
              </a:lnSpc>
              <a:buFont typeface="Avenir-Roman"/>
              <a:buChar char="•"/>
              <a:tabLst>
                <a:tab pos="241300" algn="l"/>
              </a:tabLst>
            </a:pPr>
            <a:r>
              <a:rPr lang="en-US" dirty="0" smtClean="0">
                <a:latin typeface="Avenir-Roman"/>
                <a:cs typeface="Avenir-Roman"/>
              </a:rPr>
              <a:t>TIFs were first used </a:t>
            </a:r>
            <a:r>
              <a:rPr sz="1800" dirty="0" smtClean="0">
                <a:latin typeface="Avenir-Roman"/>
                <a:cs typeface="Avenir-Roman"/>
              </a:rPr>
              <a:t>in California</a:t>
            </a:r>
            <a:r>
              <a:rPr lang="en-US" dirty="0">
                <a:latin typeface="Avenir-Roman"/>
                <a:cs typeface="Avenir-Roman"/>
              </a:rPr>
              <a:t> </a:t>
            </a:r>
            <a:r>
              <a:rPr lang="en-US" dirty="0" smtClean="0">
                <a:latin typeface="Avenir-Roman"/>
                <a:cs typeface="Avenir-Roman"/>
              </a:rPr>
              <a:t>in 1952 to match federal grants with local funds.</a:t>
            </a:r>
            <a:endParaRPr sz="1800" dirty="0">
              <a:latin typeface="Avenir-Roman"/>
              <a:cs typeface="Avenir-Roman"/>
            </a:endParaRPr>
          </a:p>
          <a:p>
            <a:pPr marL="241300" indent="-228600">
              <a:lnSpc>
                <a:spcPct val="100000"/>
              </a:lnSpc>
              <a:spcBef>
                <a:spcPts val="1440"/>
              </a:spcBef>
              <a:buFont typeface="Avenir-Roman"/>
              <a:buChar char="•"/>
              <a:tabLst>
                <a:tab pos="241300" algn="l"/>
              </a:tabLst>
            </a:pPr>
            <a:r>
              <a:rPr lang="en-US" sz="1800" dirty="0" smtClean="0">
                <a:latin typeface="Avenir-Roman"/>
                <a:cs typeface="Avenir-Roman"/>
              </a:rPr>
              <a:t>With the shortage of federal funding in the late twentieth century, municipalities increasingly relied on local financing tools to fund redevelopment.</a:t>
            </a:r>
            <a:endParaRPr sz="1800" dirty="0">
              <a:latin typeface="Avenir-Roman"/>
              <a:cs typeface="Avenir-Roman"/>
            </a:endParaRPr>
          </a:p>
          <a:p>
            <a:pPr marL="241300" indent="-228600">
              <a:lnSpc>
                <a:spcPct val="100000"/>
              </a:lnSpc>
              <a:spcBef>
                <a:spcPts val="1440"/>
              </a:spcBef>
              <a:buFont typeface="Avenir-Roman"/>
              <a:buChar char="•"/>
              <a:tabLst>
                <a:tab pos="241300" algn="l"/>
              </a:tabLst>
            </a:pPr>
            <a:r>
              <a:rPr lang="en-US" sz="1800" dirty="0" smtClean="0">
                <a:latin typeface="Avenir-Roman"/>
                <a:cs typeface="Avenir-Roman"/>
              </a:rPr>
              <a:t>Laws governing TIFs have undergone </a:t>
            </a:r>
            <a:r>
              <a:rPr sz="1800" dirty="0" smtClean="0">
                <a:latin typeface="Avenir-Roman"/>
                <a:cs typeface="Avenir-Roman"/>
              </a:rPr>
              <a:t>nume</a:t>
            </a:r>
            <a:r>
              <a:rPr sz="1800" spc="-35" dirty="0" smtClean="0">
                <a:latin typeface="Avenir-Roman"/>
                <a:cs typeface="Avenir-Roman"/>
              </a:rPr>
              <a:t>r</a:t>
            </a:r>
            <a:r>
              <a:rPr sz="1800" dirty="0" smtClean="0">
                <a:latin typeface="Avenir-Roman"/>
                <a:cs typeface="Avenir-Roman"/>
              </a:rPr>
              <a:t>ous iteration</a:t>
            </a:r>
            <a:r>
              <a:rPr lang="en-US" sz="1800" dirty="0" smtClean="0">
                <a:latin typeface="Avenir-Roman"/>
                <a:cs typeface="Avenir-Roman"/>
              </a:rPr>
              <a:t>s, but have similar general principles behind their use. </a:t>
            </a:r>
            <a:endParaRPr sz="1800" dirty="0">
              <a:latin typeface="Avenir-Roman"/>
              <a:cs typeface="Avenir-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t>Wh</a:t>
            </a:r>
            <a:r>
              <a:rPr spc="-25" dirty="0"/>
              <a:t>a</a:t>
            </a:r>
            <a:r>
              <a:rPr dirty="0"/>
              <a:t>t is</a:t>
            </a:r>
            <a:r>
              <a:rPr spc="-60" dirty="0"/>
              <a:t> </a:t>
            </a:r>
            <a:r>
              <a:rPr spc="-235" dirty="0"/>
              <a:t>T</a:t>
            </a:r>
            <a:r>
              <a:rPr dirty="0"/>
              <a:t>ax Inc</a:t>
            </a:r>
            <a:r>
              <a:rPr spc="-45" dirty="0"/>
              <a:t>r</a:t>
            </a:r>
            <a:r>
              <a:rPr dirty="0"/>
              <a:t>ement </a:t>
            </a:r>
            <a:r>
              <a:rPr spc="-45" dirty="0"/>
              <a:t>F</a:t>
            </a:r>
            <a:r>
              <a:rPr dirty="0"/>
              <a:t>inancing?</a:t>
            </a:r>
          </a:p>
        </p:txBody>
      </p:sp>
      <p:sp>
        <p:nvSpPr>
          <p:cNvPr id="3"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Avenir Next "/>
                <a:cs typeface="Avenir Next "/>
              </a:rPr>
              <a:t>Basic Mechanics of</a:t>
            </a:r>
            <a:r>
              <a:rPr sz="1800" b="1" spc="-5" dirty="0">
                <a:solidFill>
                  <a:srgbClr val="FFFFFF"/>
                </a:solidFill>
                <a:latin typeface="Avenir Next "/>
                <a:cs typeface="Avenir Next "/>
              </a:rPr>
              <a:t> </a:t>
            </a:r>
            <a:r>
              <a:rPr sz="1800" b="1" dirty="0">
                <a:solidFill>
                  <a:srgbClr val="FFFFFF"/>
                </a:solidFill>
                <a:latin typeface="Avenir Next "/>
                <a:cs typeface="Avenir Next "/>
              </a:rPr>
              <a:t>TIFs</a:t>
            </a:r>
            <a:endParaRPr sz="1800" dirty="0">
              <a:latin typeface="Avenir Next "/>
              <a:cs typeface="Avenir Next "/>
            </a:endParaRPr>
          </a:p>
        </p:txBody>
      </p:sp>
      <p:sp>
        <p:nvSpPr>
          <p:cNvPr id="4" name="object 4"/>
          <p:cNvSpPr/>
          <p:nvPr/>
        </p:nvSpPr>
        <p:spPr>
          <a:xfrm>
            <a:off x="1143000" y="1828800"/>
            <a:ext cx="3340233" cy="202690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98976" y="2213495"/>
            <a:ext cx="3222566" cy="129170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19201" y="3886200"/>
            <a:ext cx="1341755" cy="177800"/>
          </a:xfrm>
          <a:prstGeom prst="rect">
            <a:avLst/>
          </a:prstGeom>
        </p:spPr>
        <p:txBody>
          <a:bodyPr vert="horz" wrap="square" lIns="0" tIns="0" rIns="0" bIns="0" rtlCol="0">
            <a:spAutoFit/>
          </a:bodyPr>
          <a:lstStyle/>
          <a:p>
            <a:pPr marL="12700">
              <a:lnSpc>
                <a:spcPct val="100000"/>
              </a:lnSpc>
            </a:pPr>
            <a:r>
              <a:rPr sz="1200" dirty="0">
                <a:latin typeface="Avenir-Roman"/>
                <a:cs typeface="Avenir-Roman"/>
              </a:rPr>
              <a:t>(a) </a:t>
            </a:r>
            <a:r>
              <a:rPr sz="1200" spc="-135" dirty="0">
                <a:latin typeface="Avenir-Roman"/>
                <a:cs typeface="Avenir-Roman"/>
              </a:rPr>
              <a:t>T</a:t>
            </a:r>
            <a:r>
              <a:rPr sz="1200" dirty="0">
                <a:latin typeface="Avenir-Roman"/>
                <a:cs typeface="Avenir-Roman"/>
              </a:rPr>
              <a:t>extbook set-up</a:t>
            </a:r>
          </a:p>
        </p:txBody>
      </p:sp>
      <p:sp>
        <p:nvSpPr>
          <p:cNvPr id="7" name="object 7"/>
          <p:cNvSpPr txBox="1"/>
          <p:nvPr/>
        </p:nvSpPr>
        <p:spPr>
          <a:xfrm>
            <a:off x="4495801" y="3886200"/>
            <a:ext cx="3529965" cy="177800"/>
          </a:xfrm>
          <a:prstGeom prst="rect">
            <a:avLst/>
          </a:prstGeom>
        </p:spPr>
        <p:txBody>
          <a:bodyPr vert="horz" wrap="square" lIns="0" tIns="0" rIns="0" bIns="0" rtlCol="0">
            <a:spAutoFit/>
          </a:bodyPr>
          <a:lstStyle/>
          <a:p>
            <a:pPr marL="12700">
              <a:lnSpc>
                <a:spcPct val="100000"/>
              </a:lnSpc>
            </a:pPr>
            <a:r>
              <a:rPr sz="1200" dirty="0">
                <a:latin typeface="Avenir-Roman"/>
                <a:cs typeface="Avenir-Roman"/>
              </a:rPr>
              <a:t>(b) Revenue captu</a:t>
            </a:r>
            <a:r>
              <a:rPr sz="1200" spc="-25" dirty="0">
                <a:latin typeface="Avenir-Roman"/>
                <a:cs typeface="Avenir-Roman"/>
              </a:rPr>
              <a:t>r</a:t>
            </a:r>
            <a:r>
              <a:rPr sz="1200" dirty="0">
                <a:latin typeface="Avenir-Roman"/>
                <a:cs typeface="Avenir-Roman"/>
              </a:rPr>
              <a:t>e with overlapping governments</a:t>
            </a:r>
            <a:endParaRPr sz="1200">
              <a:latin typeface="Avenir-Roman"/>
              <a:cs typeface="Avenir-Roman"/>
            </a:endParaRPr>
          </a:p>
        </p:txBody>
      </p:sp>
      <p:sp>
        <p:nvSpPr>
          <p:cNvPr id="9" name="object 2"/>
          <p:cNvSpPr txBox="1"/>
          <p:nvPr/>
        </p:nvSpPr>
        <p:spPr>
          <a:xfrm>
            <a:off x="1219201" y="4254008"/>
            <a:ext cx="6806565" cy="1538883"/>
          </a:xfrm>
          <a:prstGeom prst="rect">
            <a:avLst/>
          </a:prstGeom>
        </p:spPr>
        <p:txBody>
          <a:bodyPr vert="horz" wrap="square" lIns="0" tIns="0" rIns="0" bIns="0" rtlCol="0">
            <a:spAutoFit/>
          </a:bodyPr>
          <a:lstStyle/>
          <a:p>
            <a:pPr marL="12700">
              <a:lnSpc>
                <a:spcPct val="100000"/>
              </a:lnSpc>
              <a:tabLst>
                <a:tab pos="241300" algn="l"/>
              </a:tabLst>
            </a:pPr>
            <a:r>
              <a:rPr lang="en-US" b="1" dirty="0" smtClean="0">
                <a:latin typeface="Avenir Heavy"/>
                <a:cs typeface="Avenir Heavy"/>
              </a:rPr>
              <a:t>Steps in Establishing a TIF: </a:t>
            </a:r>
            <a:endParaRPr lang="en-US" sz="1800" b="1" dirty="0" smtClean="0">
              <a:latin typeface="Avenir Heavy"/>
              <a:cs typeface="Avenir Heavy"/>
            </a:endParaRPr>
          </a:p>
          <a:p>
            <a:pPr marL="241300" indent="-228600">
              <a:spcBef>
                <a:spcPts val="300"/>
              </a:spcBef>
              <a:buFont typeface="Avenir-Roman"/>
              <a:buChar char="•"/>
              <a:tabLst>
                <a:tab pos="241300" algn="l"/>
              </a:tabLst>
            </a:pPr>
            <a:r>
              <a:rPr sz="1800" dirty="0" smtClean="0">
                <a:latin typeface="Avenir-Roman"/>
                <a:cs typeface="Avenir-Roman"/>
              </a:rPr>
              <a:t>Mark </a:t>
            </a:r>
            <a:r>
              <a:rPr sz="1800" dirty="0">
                <a:latin typeface="Avenir-Roman"/>
                <a:cs typeface="Avenir-Roman"/>
              </a:rPr>
              <a:t>an a</a:t>
            </a:r>
            <a:r>
              <a:rPr sz="1800" spc="-35" dirty="0">
                <a:latin typeface="Avenir-Roman"/>
                <a:cs typeface="Avenir-Roman"/>
              </a:rPr>
              <a:t>r</a:t>
            </a:r>
            <a:r>
              <a:rPr sz="1800" dirty="0">
                <a:latin typeface="Avenir-Roman"/>
                <a:cs typeface="Avenir-Roman"/>
              </a:rPr>
              <a:t>ea for development</a:t>
            </a:r>
          </a:p>
          <a:p>
            <a:pPr marL="241300" indent="-228600">
              <a:spcBef>
                <a:spcPts val="300"/>
              </a:spcBef>
              <a:buFont typeface="Avenir-Roman"/>
              <a:buChar char="•"/>
              <a:tabLst>
                <a:tab pos="241300" algn="l"/>
              </a:tabLst>
            </a:pPr>
            <a:r>
              <a:rPr sz="1800" dirty="0">
                <a:latin typeface="Avenir-Roman"/>
                <a:cs typeface="Avenir-Roman"/>
              </a:rPr>
              <a:t>Assess value of p</a:t>
            </a:r>
            <a:r>
              <a:rPr sz="1800" spc="-35" dirty="0">
                <a:latin typeface="Avenir-Roman"/>
                <a:cs typeface="Avenir-Roman"/>
              </a:rPr>
              <a:t>r</a:t>
            </a:r>
            <a:r>
              <a:rPr sz="1800" dirty="0">
                <a:latin typeface="Avenir-Roman"/>
                <a:cs typeface="Avenir-Roman"/>
              </a:rPr>
              <a:t>operty within boundary</a:t>
            </a:r>
          </a:p>
          <a:p>
            <a:pPr marL="241300" indent="-228600">
              <a:spcBef>
                <a:spcPts val="300"/>
              </a:spcBef>
              <a:buFont typeface="Avenir-Roman"/>
              <a:buChar char="•"/>
              <a:tabLst>
                <a:tab pos="241300" algn="l"/>
              </a:tabLst>
            </a:pPr>
            <a:r>
              <a:rPr sz="1800" dirty="0">
                <a:latin typeface="Avenir-Roman"/>
                <a:cs typeface="Avenir-Roman"/>
              </a:rPr>
              <a:t>Receive tax inc</a:t>
            </a:r>
            <a:r>
              <a:rPr sz="1800" spc="-35" dirty="0">
                <a:latin typeface="Avenir-Roman"/>
                <a:cs typeface="Avenir-Roman"/>
              </a:rPr>
              <a:t>r</a:t>
            </a:r>
            <a:r>
              <a:rPr sz="1800" dirty="0">
                <a:latin typeface="Avenir-Roman"/>
                <a:cs typeface="Avenir-Roman"/>
              </a:rPr>
              <a:t>ement </a:t>
            </a:r>
            <a:r>
              <a:rPr sz="1800" dirty="0" smtClean="0">
                <a:latin typeface="Avenir-Roman"/>
                <a:cs typeface="Avenir-Roman"/>
              </a:rPr>
              <a:t>t</a:t>
            </a:r>
            <a:r>
              <a:rPr lang="en-US" sz="1800" dirty="0" smtClean="0">
                <a:latin typeface="Avenir-Roman"/>
                <a:cs typeface="Avenir-Roman"/>
              </a:rPr>
              <a:t>o</a:t>
            </a:r>
            <a:r>
              <a:rPr sz="1800" dirty="0" smtClean="0">
                <a:latin typeface="Avenir-Roman"/>
                <a:cs typeface="Avenir-Roman"/>
              </a:rPr>
              <a:t> </a:t>
            </a:r>
            <a:r>
              <a:rPr sz="1800" dirty="0">
                <a:latin typeface="Avenir-Roman"/>
                <a:cs typeface="Avenir-Roman"/>
              </a:rPr>
              <a:t>pay for new development</a:t>
            </a:r>
          </a:p>
          <a:p>
            <a:pPr marL="241300" indent="-228600">
              <a:spcBef>
                <a:spcPts val="300"/>
              </a:spcBef>
              <a:buFont typeface="Avenir-Roman"/>
              <a:buChar char="•"/>
              <a:tabLst>
                <a:tab pos="241300" algn="l"/>
              </a:tabLst>
            </a:pPr>
            <a:r>
              <a:rPr sz="1800" dirty="0">
                <a:latin typeface="Avenir-Roman"/>
                <a:cs typeface="Avenir-Roman"/>
              </a:rPr>
              <a:t>Spur economic g</a:t>
            </a:r>
            <a:r>
              <a:rPr sz="1800" spc="-35" dirty="0">
                <a:latin typeface="Avenir-Roman"/>
                <a:cs typeface="Avenir-Roman"/>
              </a:rPr>
              <a:t>r</a:t>
            </a:r>
            <a:r>
              <a:rPr sz="1800" dirty="0">
                <a:latin typeface="Avenir-Roman"/>
                <a:cs typeface="Avenir-Roman"/>
              </a:rPr>
              <a:t>owth and 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8368" y="1956816"/>
            <a:ext cx="9619488" cy="3308598"/>
          </a:xfrm>
          <a:prstGeom prst="rect">
            <a:avLst/>
          </a:prstGeom>
        </p:spPr>
        <p:txBody>
          <a:bodyPr vert="horz" wrap="square" lIns="0" tIns="0" rIns="0" bIns="0" rtlCol="0">
            <a:spAutoFit/>
          </a:bodyPr>
          <a:lstStyle/>
          <a:p>
            <a:pPr marL="1643380">
              <a:lnSpc>
                <a:spcPct val="100000"/>
              </a:lnSpc>
              <a:spcBef>
                <a:spcPts val="1440"/>
              </a:spcBef>
            </a:pPr>
            <a:r>
              <a:rPr lang="en-US" b="1" dirty="0" smtClean="0">
                <a:latin typeface="Avenir Heavy"/>
                <a:cs typeface="Avenir Heavy"/>
              </a:rPr>
              <a:t>Types </a:t>
            </a:r>
            <a:r>
              <a:rPr lang="en-US" b="1" dirty="0">
                <a:latin typeface="Avenir Heavy"/>
                <a:cs typeface="Avenir Heavy"/>
              </a:rPr>
              <a:t>of </a:t>
            </a:r>
            <a:r>
              <a:rPr lang="en-US" b="1" dirty="0" smtClean="0">
                <a:latin typeface="Avenir Heavy"/>
                <a:cs typeface="Avenir Heavy"/>
              </a:rPr>
              <a:t>municipal financing</a:t>
            </a:r>
            <a:endParaRPr lang="en-US" dirty="0">
              <a:latin typeface="Avenir Heavy"/>
              <a:cs typeface="Avenir Heavy"/>
            </a:endParaRPr>
          </a:p>
          <a:p>
            <a:pPr marL="2329180" indent="-228600">
              <a:lnSpc>
                <a:spcPct val="100000"/>
              </a:lnSpc>
              <a:spcBef>
                <a:spcPts val="1440"/>
              </a:spcBef>
              <a:buFont typeface="Avenir-Roman"/>
              <a:buChar char="•"/>
              <a:tabLst>
                <a:tab pos="2329180" algn="l"/>
              </a:tabLst>
            </a:pPr>
            <a:r>
              <a:rPr lang="en-US" b="1" dirty="0" smtClean="0">
                <a:latin typeface="Avenir-Roman"/>
                <a:cs typeface="Avenir-Roman"/>
              </a:rPr>
              <a:t>General obligation bond (“pay-as-you-use”): </a:t>
            </a:r>
            <a:r>
              <a:rPr lang="en-US" dirty="0" smtClean="0">
                <a:latin typeface="Avenir-Roman"/>
                <a:cs typeface="Avenir-Roman"/>
              </a:rPr>
              <a:t>municipality approves, issues, and sells general obligation bond to finance development project</a:t>
            </a:r>
            <a:endParaRPr lang="en-US" dirty="0">
              <a:latin typeface="Avenir-Roman"/>
              <a:cs typeface="Avenir-Roman"/>
            </a:endParaRPr>
          </a:p>
          <a:p>
            <a:pPr marL="2329180" indent="-228600">
              <a:lnSpc>
                <a:spcPct val="100000"/>
              </a:lnSpc>
              <a:spcBef>
                <a:spcPts val="1440"/>
              </a:spcBef>
              <a:buFont typeface="Avenir-Roman"/>
              <a:buChar char="•"/>
              <a:tabLst>
                <a:tab pos="2329180" algn="l"/>
              </a:tabLst>
            </a:pPr>
            <a:r>
              <a:rPr lang="en-US" b="1" dirty="0" smtClean="0">
                <a:latin typeface="Avenir-Roman"/>
                <a:cs typeface="Avenir-Roman"/>
              </a:rPr>
              <a:t>General revenue bond (“pay-as-you-use”): </a:t>
            </a:r>
            <a:r>
              <a:rPr lang="en-US" dirty="0" smtClean="0">
                <a:latin typeface="Avenir-Roman"/>
                <a:cs typeface="Avenir-Roman"/>
              </a:rPr>
              <a:t>authority is responsible for bond and uses increment from development project to directly make payments on the bond</a:t>
            </a:r>
            <a:endParaRPr lang="en-US" i="1" dirty="0" smtClean="0">
              <a:latin typeface="Avenir-Roman"/>
              <a:cs typeface="Avenir-Roman"/>
            </a:endParaRPr>
          </a:p>
          <a:p>
            <a:pPr marL="2329180" indent="-228600">
              <a:lnSpc>
                <a:spcPct val="100000"/>
              </a:lnSpc>
              <a:spcBef>
                <a:spcPts val="1440"/>
              </a:spcBef>
              <a:buFont typeface="Avenir-Roman"/>
              <a:buChar char="•"/>
              <a:tabLst>
                <a:tab pos="2329180" algn="l"/>
              </a:tabLst>
            </a:pPr>
            <a:r>
              <a:rPr lang="en-US" b="1" dirty="0" smtClean="0">
                <a:latin typeface="Avenir-Roman"/>
                <a:cs typeface="Avenir-Roman"/>
              </a:rPr>
              <a:t>Capital reserve funding (“pay-as-you-go”): </a:t>
            </a:r>
            <a:r>
              <a:rPr lang="en-US" dirty="0" smtClean="0">
                <a:latin typeface="Avenir-Roman"/>
                <a:cs typeface="Avenir-Roman"/>
              </a:rPr>
              <a:t>municipality does not borrow money and funds a development project through its capital reserve. After inception, tax increments begin to reimburse the municipality’s capital reserve account. </a:t>
            </a:r>
          </a:p>
        </p:txBody>
      </p:sp>
      <p:sp>
        <p:nvSpPr>
          <p:cNvPr id="3" name="object 3"/>
          <p:cNvSpPr txBox="1">
            <a:spLocks noGrp="1"/>
          </p:cNvSpPr>
          <p:nvPr>
            <p:ph type="title"/>
          </p:nvPr>
        </p:nvSpPr>
        <p:spPr>
          <a:xfrm>
            <a:off x="444500" y="593222"/>
            <a:ext cx="8255000" cy="369332"/>
          </a:xfrm>
          <a:prstGeom prst="rect">
            <a:avLst/>
          </a:prstGeom>
        </p:spPr>
        <p:txBody>
          <a:bodyPr vert="horz" wrap="square" lIns="0" tIns="0" rIns="0" bIns="0" rtlCol="0">
            <a:spAutoFit/>
          </a:bodyPr>
          <a:lstStyle/>
          <a:p>
            <a:pPr marL="12700">
              <a:lnSpc>
                <a:spcPct val="100000"/>
              </a:lnSpc>
            </a:pPr>
            <a:r>
              <a:rPr lang="en-US" dirty="0" smtClean="0"/>
              <a:t>How do you finance a TIF?</a:t>
            </a:r>
            <a:endParaRPr dirty="0"/>
          </a:p>
        </p:txBody>
      </p:sp>
      <p:sp>
        <p:nvSpPr>
          <p:cNvPr id="5" name="object 3"/>
          <p:cNvSpPr txBox="1"/>
          <p:nvPr/>
        </p:nvSpPr>
        <p:spPr>
          <a:xfrm>
            <a:off x="444500" y="1447800"/>
            <a:ext cx="5371084"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TIFs in a system of local public finance</a:t>
            </a:r>
            <a:endParaRPr sz="1800" dirty="0">
              <a:latin typeface="Avenir Next "/>
              <a:cs typeface="Avenir Next "/>
            </a:endParaRPr>
          </a:p>
        </p:txBody>
      </p:sp>
    </p:spTree>
    <p:extLst>
      <p:ext uri="{BB962C8B-B14F-4D97-AF65-F5344CB8AC3E}">
        <p14:creationId xmlns:p14="http://schemas.microsoft.com/office/powerpoint/2010/main" val="228007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8912" y="2322576"/>
            <a:ext cx="8851392" cy="2477601"/>
          </a:xfrm>
          <a:prstGeom prst="rect">
            <a:avLst/>
          </a:prstGeom>
        </p:spPr>
        <p:txBody>
          <a:bodyPr vert="horz" wrap="square" lIns="0" tIns="0" rIns="0" bIns="0" rtlCol="0">
            <a:spAutoFit/>
          </a:bodyPr>
          <a:lstStyle/>
          <a:p>
            <a:pPr marL="1643380">
              <a:lnSpc>
                <a:spcPct val="100000"/>
              </a:lnSpc>
              <a:spcBef>
                <a:spcPts val="1440"/>
              </a:spcBef>
            </a:pPr>
            <a:r>
              <a:rPr lang="en-US" b="1" dirty="0" smtClean="0">
                <a:latin typeface="Avenir Heavy"/>
                <a:cs typeface="Avenir Heavy"/>
              </a:rPr>
              <a:t>Characteristics of a Bond</a:t>
            </a:r>
            <a:endParaRPr lang="en-US" dirty="0">
              <a:latin typeface="Avenir Heavy"/>
              <a:cs typeface="Avenir Heavy"/>
            </a:endParaRPr>
          </a:p>
          <a:p>
            <a:pPr marL="2329180" indent="-228600">
              <a:lnSpc>
                <a:spcPct val="100000"/>
              </a:lnSpc>
              <a:spcBef>
                <a:spcPts val="1440"/>
              </a:spcBef>
              <a:buFont typeface="Avenir-Roman"/>
              <a:buChar char="•"/>
              <a:tabLst>
                <a:tab pos="2329180" algn="l"/>
              </a:tabLst>
            </a:pPr>
            <a:r>
              <a:rPr lang="en-US" dirty="0" smtClean="0">
                <a:latin typeface="Avenir-Roman"/>
                <a:cs typeface="Avenir-Roman"/>
              </a:rPr>
              <a:t>Marketable security (loan, public debt) with both </a:t>
            </a:r>
            <a:r>
              <a:rPr lang="en-US" dirty="0">
                <a:latin typeface="Avenir-Roman"/>
                <a:cs typeface="Avenir-Roman"/>
              </a:rPr>
              <a:t>p</a:t>
            </a:r>
            <a:r>
              <a:rPr lang="en-US" dirty="0" smtClean="0">
                <a:latin typeface="Avenir-Roman"/>
                <a:cs typeface="Avenir-Roman"/>
              </a:rPr>
              <a:t>rincipal and interest payments.</a:t>
            </a:r>
          </a:p>
          <a:p>
            <a:pPr marL="2329180" indent="-228600">
              <a:lnSpc>
                <a:spcPct val="100000"/>
              </a:lnSpc>
              <a:spcBef>
                <a:spcPts val="1440"/>
              </a:spcBef>
              <a:buFont typeface="Avenir-Roman"/>
              <a:buChar char="•"/>
              <a:tabLst>
                <a:tab pos="2329180" algn="l"/>
              </a:tabLst>
            </a:pPr>
            <a:r>
              <a:rPr lang="en-US" dirty="0" smtClean="0">
                <a:latin typeface="Avenir-Roman"/>
                <a:cs typeface="Avenir-Roman"/>
              </a:rPr>
              <a:t>Instead of a direct bank and borrower process, the bond’s issuer sells it to investors on capital market.</a:t>
            </a:r>
          </a:p>
          <a:p>
            <a:pPr marL="2329180" indent="-228600">
              <a:lnSpc>
                <a:spcPct val="100000"/>
              </a:lnSpc>
              <a:spcBef>
                <a:spcPts val="1440"/>
              </a:spcBef>
              <a:buFont typeface="Avenir-Roman"/>
              <a:buChar char="•"/>
              <a:tabLst>
                <a:tab pos="2329180" algn="l"/>
              </a:tabLst>
            </a:pPr>
            <a:r>
              <a:rPr lang="en-US" dirty="0" smtClean="0">
                <a:latin typeface="Avenir-Roman"/>
                <a:cs typeface="Avenir-Roman"/>
              </a:rPr>
              <a:t>Proceeds from the bond sale are then given to the borrower for their project.</a:t>
            </a:r>
            <a:endParaRPr lang="en-US" dirty="0">
              <a:latin typeface="Avenir-Roman"/>
              <a:cs typeface="Avenir-Roman"/>
            </a:endParaRPr>
          </a:p>
        </p:txBody>
      </p:sp>
      <p:sp>
        <p:nvSpPr>
          <p:cNvPr id="3" name="object 3"/>
          <p:cNvSpPr txBox="1">
            <a:spLocks noGrp="1"/>
          </p:cNvSpPr>
          <p:nvPr>
            <p:ph type="title"/>
          </p:nvPr>
        </p:nvSpPr>
        <p:spPr>
          <a:xfrm>
            <a:off x="444500" y="593222"/>
            <a:ext cx="8255000" cy="369332"/>
          </a:xfrm>
          <a:prstGeom prst="rect">
            <a:avLst/>
          </a:prstGeom>
        </p:spPr>
        <p:txBody>
          <a:bodyPr vert="horz" wrap="square" lIns="0" tIns="0" rIns="0" bIns="0" rtlCol="0">
            <a:spAutoFit/>
          </a:bodyPr>
          <a:lstStyle/>
          <a:p>
            <a:pPr marL="12700">
              <a:lnSpc>
                <a:spcPct val="100000"/>
              </a:lnSpc>
            </a:pPr>
            <a:r>
              <a:rPr lang="en-US" dirty="0" smtClean="0"/>
              <a:t>How do you finance a TIF?</a:t>
            </a:r>
            <a:endParaRPr dirty="0"/>
          </a:p>
        </p:txBody>
      </p:sp>
      <p:sp>
        <p:nvSpPr>
          <p:cNvPr id="5" name="object 3"/>
          <p:cNvSpPr txBox="1"/>
          <p:nvPr/>
        </p:nvSpPr>
        <p:spPr>
          <a:xfrm>
            <a:off x="444500" y="1447800"/>
            <a:ext cx="4203700" cy="276999"/>
          </a:xfrm>
          <a:prstGeom prst="rect">
            <a:avLst/>
          </a:prstGeom>
        </p:spPr>
        <p:txBody>
          <a:bodyPr vert="horz" wrap="square" lIns="0" tIns="0" rIns="0" bIns="0" rtlCol="0">
            <a:spAutoFit/>
          </a:bodyPr>
          <a:lstStyle/>
          <a:p>
            <a:pPr marL="12700">
              <a:lnSpc>
                <a:spcPct val="100000"/>
              </a:lnSpc>
            </a:pPr>
            <a:r>
              <a:rPr lang="en-US" b="1" dirty="0" smtClean="0">
                <a:solidFill>
                  <a:srgbClr val="FFFFFF"/>
                </a:solidFill>
                <a:latin typeface="Avenir Next "/>
                <a:cs typeface="Avenir Next "/>
              </a:rPr>
              <a:t>What is a Bond?</a:t>
            </a:r>
            <a:endParaRPr sz="1800" dirty="0">
              <a:latin typeface="Avenir Next "/>
              <a:cs typeface="Avenir Next "/>
            </a:endParaRPr>
          </a:p>
        </p:txBody>
      </p:sp>
    </p:spTree>
    <p:extLst>
      <p:ext uri="{BB962C8B-B14F-4D97-AF65-F5344CB8AC3E}">
        <p14:creationId xmlns:p14="http://schemas.microsoft.com/office/powerpoint/2010/main" val="2280071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4814</TotalTime>
  <Words>4507</Words>
  <Application>Microsoft Office PowerPoint</Application>
  <PresentationFormat>Custom</PresentationFormat>
  <Paragraphs>538</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Acknowledgements</vt:lpstr>
      <vt:lpstr>Webinar Overview</vt:lpstr>
      <vt:lpstr>Key Questions for Our Research</vt:lpstr>
      <vt:lpstr>Why Discuss TIFs Now?</vt:lpstr>
      <vt:lpstr>When Did Tax Increment Financing Begin?</vt:lpstr>
      <vt:lpstr>What is Tax Increment Financing?</vt:lpstr>
      <vt:lpstr>How do you finance a TIF?</vt:lpstr>
      <vt:lpstr>How do you finance a TIF?</vt:lpstr>
      <vt:lpstr>What do TIF Districts Look Like?</vt:lpstr>
      <vt:lpstr>PowerPoint Presentation</vt:lpstr>
      <vt:lpstr>Current Challenges to Tax Increment Financing</vt:lpstr>
      <vt:lpstr>Current Challenges to Tax Increment Financing</vt:lpstr>
      <vt:lpstr>Current Challenges to Tax Increment Financing</vt:lpstr>
      <vt:lpstr>Current Challenges to Tax Increment Financing</vt:lpstr>
      <vt:lpstr>Current Challenges to Tax Increment Financing</vt:lpstr>
      <vt:lpstr>Current Challenges to Tax Increment Financing</vt:lpstr>
      <vt:lpstr>PowerPoint Presentation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TIF Districts in Michigan</vt:lpstr>
      <vt:lpstr>PowerPoint Presentation</vt:lpstr>
      <vt:lpstr>The Reality: TIF Reporting and Transparency in Michigan</vt:lpstr>
      <vt:lpstr>The Reality: TIF Reporting and Transparency in Michigan</vt:lpstr>
      <vt:lpstr>The Reality: TIF Reporting and Transparency in Michigan</vt:lpstr>
      <vt:lpstr>The Reality: TIF Reporting and Transparency in Michigan</vt:lpstr>
      <vt:lpstr>PowerPoint Presentation</vt:lpstr>
      <vt:lpstr>The MiRTIF Prototype</vt:lpstr>
      <vt:lpstr>The MiRTIF Prototype</vt:lpstr>
      <vt:lpstr>The MiRTIF Prototype</vt:lpstr>
      <vt:lpstr>PowerPoint Presentation</vt:lpstr>
      <vt:lpstr>TIF Reporting Best Practices</vt:lpstr>
      <vt:lpstr>TIF Reporting Best Practices</vt:lpstr>
      <vt:lpstr>TIF Reporting Best Practices</vt:lpstr>
      <vt:lpstr>TIF Reporting Best Practices</vt:lpstr>
      <vt:lpstr>PowerPoint Presentation</vt:lpstr>
      <vt:lpstr>Next Steps</vt:lpstr>
      <vt:lpstr>Reference List</vt:lpstr>
      <vt:lpstr>Reference List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Markiewicz, Alexandra;David Bieri</dc:creator>
  <cp:lastModifiedBy>Jennifer Bruen</cp:lastModifiedBy>
  <cp:revision>220</cp:revision>
  <dcterms:created xsi:type="dcterms:W3CDTF">2014-07-24T23:13:45Z</dcterms:created>
  <dcterms:modified xsi:type="dcterms:W3CDTF">2014-07-31T13:32:00Z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2014-07-16T00:00:00Z</vt:filetime>
  </property>
  <property fmtid="{D5CDD505-2E9C-101B-9397-08002B2CF9AE}" pid="3" name="LastSaved">
    <vt:filetime>2014-07-18T00:00:00Z</vt:filetime>
  </property>
</Properties>
</file>