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58" r:id="rId4"/>
    <p:sldId id="307" r:id="rId5"/>
    <p:sldId id="280" r:id="rId6"/>
    <p:sldId id="274" r:id="rId7"/>
    <p:sldId id="268" r:id="rId8"/>
    <p:sldId id="269" r:id="rId9"/>
    <p:sldId id="272" r:id="rId10"/>
    <p:sldId id="296" r:id="rId11"/>
    <p:sldId id="282" r:id="rId12"/>
    <p:sldId id="288" r:id="rId13"/>
    <p:sldId id="283" r:id="rId14"/>
    <p:sldId id="284" r:id="rId15"/>
    <p:sldId id="286" r:id="rId16"/>
    <p:sldId id="287" r:id="rId17"/>
    <p:sldId id="302" r:id="rId18"/>
    <p:sldId id="303" r:id="rId19"/>
    <p:sldId id="305" r:id="rId20"/>
    <p:sldId id="304" r:id="rId21"/>
    <p:sldId id="308" r:id="rId22"/>
    <p:sldId id="306" r:id="rId23"/>
    <p:sldId id="309"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402"/>
    <a:srgbClr val="FC6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27" autoAdjust="0"/>
  </p:normalViewPr>
  <p:slideViewPr>
    <p:cSldViewPr>
      <p:cViewPr varScale="1">
        <p:scale>
          <a:sx n="73" d="100"/>
          <a:sy n="73" d="100"/>
        </p:scale>
        <p:origin x="18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AC43D-4BEB-4B88-9BFF-CD6D6990FACE}" type="datetimeFigureOut">
              <a:rPr lang="en-US" smtClean="0"/>
              <a:t>9/2/2014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6F3E8-8D3C-4D75-9237-ED22CE1DE103}" type="slidenum">
              <a:rPr lang="en-US" smtClean="0"/>
              <a:t>‹#›</a:t>
            </a:fld>
            <a:endParaRPr lang="en-US"/>
          </a:p>
        </p:txBody>
      </p:sp>
    </p:spTree>
    <p:extLst>
      <p:ext uri="{BB962C8B-B14F-4D97-AF65-F5344CB8AC3E}">
        <p14:creationId xmlns:p14="http://schemas.microsoft.com/office/powerpoint/2010/main" val="262379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loans to startup and existing businesses who create jobs</a:t>
            </a:r>
          </a:p>
          <a:p>
            <a:r>
              <a:rPr lang="en-US" baseline="0" dirty="0" smtClean="0"/>
              <a:t>Rural, isolated</a:t>
            </a:r>
          </a:p>
          <a:p>
            <a:endParaRPr lang="en-US" baseline="0" dirty="0" smtClean="0"/>
          </a:p>
          <a:p>
            <a:r>
              <a:rPr lang="en-US" baseline="0" dirty="0" smtClean="0"/>
              <a:t>51 counties</a:t>
            </a:r>
          </a:p>
          <a:p>
            <a:r>
              <a:rPr lang="en-US" baseline="0" dirty="0" smtClean="0"/>
              <a:t>37,564 square miles</a:t>
            </a:r>
          </a:p>
        </p:txBody>
      </p:sp>
      <p:sp>
        <p:nvSpPr>
          <p:cNvPr id="4" name="Slide Number Placeholder 3"/>
          <p:cNvSpPr>
            <a:spLocks noGrp="1"/>
          </p:cNvSpPr>
          <p:nvPr>
            <p:ph type="sldNum" sz="quarter" idx="10"/>
          </p:nvPr>
        </p:nvSpPr>
        <p:spPr/>
        <p:txBody>
          <a:bodyPr/>
          <a:lstStyle/>
          <a:p>
            <a:fld id="{8F4805C5-D578-46FB-BBA4-D7CE73BC4EC9}" type="slidenum">
              <a:rPr lang="en-US" smtClean="0"/>
              <a:pPr/>
              <a:t>2</a:t>
            </a:fld>
            <a:endParaRPr lang="en-US"/>
          </a:p>
        </p:txBody>
      </p:sp>
    </p:spTree>
    <p:extLst>
      <p:ext uri="{BB962C8B-B14F-4D97-AF65-F5344CB8AC3E}">
        <p14:creationId xmlns:p14="http://schemas.microsoft.com/office/powerpoint/2010/main" val="260741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Technology, for</a:t>
            </a:r>
            <a:r>
              <a:rPr lang="en-US" sz="1200" kern="1200" baseline="0" dirty="0" smtClean="0">
                <a:solidFill>
                  <a:schemeClr val="tx1"/>
                </a:solidFill>
                <a:effectLst/>
                <a:latin typeface="+mn-lt"/>
                <a:ea typeface="+mn-ea"/>
                <a:cs typeface="+mn-cs"/>
              </a:rPr>
              <a:t> individual coaching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Rural communities, given the proper tools and resources, can “grow their own businesses.”  This requires the skills to launch and grow businesses and, also, the wherewithal to transition ownership of family-owned businesses, through sale or passing on to the next generation.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critical to create scalable tools that will support the delivery of high quality technical assistance and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SBA states “50% businesses survive 5 years or more, 1/3 survive 10 years or more</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Business ownership one path to wealth creation</a:t>
            </a:r>
          </a:p>
          <a:p>
            <a:r>
              <a:rPr lang="en-US" dirty="0" smtClean="0"/>
              <a:t>SBA states, “50% of businesses survive 5 years or more”</a:t>
            </a:r>
          </a:p>
          <a:p>
            <a:r>
              <a:rPr lang="en-US" dirty="0" smtClean="0"/>
              <a:t>Not enough to simply provide capital; knowledge supports wealth creation and business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top reasons that businesses fail is because they run out of cash, but there are many underlying issues that lead up to the cash shortfall. Training and resources can help businesses to understand the potential pitfalls and put systems in place to help them manage their cash and profits. The video library focuses on the basics that every business should consider. Each item could have a significant impact on their long-term success as a business. For example, if a business doesn’t have proper insurance, and there is an injury due to a defective product, that business may not be able to survive the damage to their market reputation and expenses due to legal fees.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B6F3E8-8D3C-4D75-9237-ED22CE1DE103}" type="slidenum">
              <a:rPr lang="en-US" smtClean="0"/>
              <a:t>3</a:t>
            </a:fld>
            <a:endParaRPr lang="en-US"/>
          </a:p>
        </p:txBody>
      </p:sp>
    </p:spTree>
    <p:extLst>
      <p:ext uri="{BB962C8B-B14F-4D97-AF65-F5344CB8AC3E}">
        <p14:creationId xmlns:p14="http://schemas.microsoft.com/office/powerpoint/2010/main" val="251630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b="1" i="0" u="none" strike="noStrike" kern="1200" dirty="0" smtClean="0">
                <a:solidFill>
                  <a:schemeClr val="tx1"/>
                </a:solidFill>
                <a:effectLst/>
                <a:latin typeface="+mn-lt"/>
                <a:ea typeface="+mn-ea"/>
                <a:cs typeface="+mn-cs"/>
              </a:rPr>
              <a:t>Self Assessment of Business Acumen</a:t>
            </a:r>
            <a:endParaRPr lang="en-US" b="1" dirty="0" smtClean="0">
              <a:effectLst/>
            </a:endParaRPr>
          </a:p>
          <a:p>
            <a:pPr marL="171450" indent="-171450" rtl="0" fontAlgn="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Provides insights into broad view of operational touch points. </a:t>
            </a:r>
            <a:endParaRPr lang="en-US" b="0" dirty="0" smtClean="0">
              <a:effectLst/>
            </a:endParaRPr>
          </a:p>
          <a:p>
            <a:pPr marL="171450" indent="-171450" rtl="0" fontAlgn="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Provides framework for training plan.</a:t>
            </a:r>
            <a:endParaRPr lang="en-US" b="0" dirty="0" smtClean="0">
              <a:effectLst/>
            </a:endParaRPr>
          </a:p>
          <a:p>
            <a:pPr marL="171450" indent="-171450" rtl="0" fontAlgn="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Allows owner to focus on area of need.</a:t>
            </a:r>
            <a:endParaRPr lang="en-US" b="0" dirty="0" smtClean="0">
              <a:effectLst/>
            </a:endParaRPr>
          </a:p>
          <a:p>
            <a:pPr marL="171450" indent="-171450" rtl="0" fontAlgn="t">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Benefit: </a:t>
            </a:r>
            <a:r>
              <a:rPr lang="en-US" sz="1200" b="0" i="0" u="none" strike="noStrike" kern="1200" dirty="0" smtClean="0">
                <a:solidFill>
                  <a:schemeClr val="tx1"/>
                </a:solidFill>
                <a:effectLst/>
                <a:latin typeface="+mn-lt"/>
                <a:ea typeface="+mn-ea"/>
                <a:cs typeface="+mn-cs"/>
              </a:rPr>
              <a:t>Provide insights into strengths and weaknesses associated with the day to day running of customer’s small business</a:t>
            </a:r>
            <a:endParaRPr lang="en-US" b="0" dirty="0" smtClean="0">
              <a:effectLst/>
            </a:endParaRPr>
          </a:p>
          <a:p>
            <a:pPr marL="0" marR="0" indent="0" algn="l" defTabSz="914400" rtl="0" eaLnBrk="1" fontAlgn="t" latinLnBrk="0" hangingPunct="1">
              <a:lnSpc>
                <a:spcPct val="100000"/>
              </a:lnSpc>
              <a:spcBef>
                <a:spcPts val="0"/>
              </a:spcBef>
              <a:spcAft>
                <a:spcPts val="0"/>
              </a:spcAft>
              <a:buClrTx/>
              <a:buSzTx/>
              <a:buFontTx/>
              <a:buNone/>
              <a:tabLst/>
              <a:defRPr/>
            </a:pPr>
            <a:r>
              <a:rPr lang="en-US" b="0" dirty="0" smtClean="0">
                <a:effectLst/>
              </a:rPr>
              <a:t/>
            </a:r>
            <a:br>
              <a:rPr lang="en-US" b="0" dirty="0" smtClean="0">
                <a:effectLst/>
              </a:rPr>
            </a:br>
            <a:r>
              <a:rPr lang="en-US" sz="1200" b="1" i="0" u="none" strike="noStrike" kern="1200" dirty="0" smtClean="0">
                <a:solidFill>
                  <a:schemeClr val="tx1"/>
                </a:solidFill>
                <a:effectLst/>
                <a:latin typeface="+mn-lt"/>
                <a:ea typeface="+mn-ea"/>
                <a:cs typeface="+mn-cs"/>
              </a:rPr>
              <a:t>Secure web based platform.</a:t>
            </a:r>
            <a:endParaRPr lang="en-US" b="1"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24/7 access to training materials.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Central location for business advancement resources.</a:t>
            </a:r>
            <a:endParaRPr lang="en-US" b="0" dirty="0" smtClean="0">
              <a:effectLst/>
            </a:endParaRPr>
          </a:p>
          <a:p>
            <a:pPr marL="171450" indent="-171450" rtl="0">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Benefit: </a:t>
            </a:r>
            <a:r>
              <a:rPr lang="en-US" sz="1200" b="0" i="0" u="none" strike="noStrike" kern="1200" dirty="0" smtClean="0">
                <a:solidFill>
                  <a:schemeClr val="tx1"/>
                </a:solidFill>
                <a:effectLst/>
                <a:latin typeface="+mn-lt"/>
                <a:ea typeface="+mn-ea"/>
                <a:cs typeface="+mn-cs"/>
              </a:rPr>
              <a:t>Training provided on their timeline and accessible anywhere.</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Customized training plan</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Plan details training and resources specific to individual self identified needs.</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Suite of training videos and resources tailored to their training plan. </a:t>
            </a:r>
            <a:endParaRPr lang="en-US" b="0" dirty="0" smtClean="0">
              <a:effectLst/>
            </a:endParaRPr>
          </a:p>
          <a:p>
            <a:pPr marL="171450" indent="-171450" rtl="0">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Benefit: </a:t>
            </a:r>
            <a:r>
              <a:rPr lang="en-US" sz="1200" b="0" i="0" u="none" strike="noStrike" kern="1200" dirty="0" smtClean="0">
                <a:solidFill>
                  <a:schemeClr val="tx1"/>
                </a:solidFill>
                <a:effectLst/>
                <a:latin typeface="+mn-lt"/>
                <a:ea typeface="+mn-ea"/>
                <a:cs typeface="+mn-cs"/>
              </a:rPr>
              <a:t>Prioritizing areas of focus by expressed need/abilities.</a:t>
            </a:r>
          </a:p>
          <a:p>
            <a:pPr marL="0" indent="0" rtl="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1" i="0" u="none" strike="noStrike" kern="1200" dirty="0" smtClean="0">
                <a:solidFill>
                  <a:schemeClr val="tx1"/>
                </a:solidFill>
                <a:effectLst/>
                <a:latin typeface="+mn-lt"/>
                <a:ea typeface="+mn-ea"/>
                <a:cs typeface="+mn-cs"/>
              </a:rPr>
              <a:t>Training videos &amp; resources</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Marketing, and Management.</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10 videos based on the FDIC Money Smart for Small Business curriculum, with supplemental training and tools to support the videos and additional business topics.</a:t>
            </a:r>
            <a:endParaRPr lang="en-US" b="0" dirty="0" smtClean="0">
              <a:effectLst/>
            </a:endParaRPr>
          </a:p>
          <a:p>
            <a:pPr marL="171450" indent="-171450" rtl="0">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Benefit: </a:t>
            </a:r>
            <a:r>
              <a:rPr lang="en-US" sz="1200" b="0" i="0" u="none" strike="noStrike" kern="1200" dirty="0" smtClean="0">
                <a:solidFill>
                  <a:schemeClr val="tx1"/>
                </a:solidFill>
                <a:effectLst/>
                <a:latin typeface="+mn-lt"/>
                <a:ea typeface="+mn-ea"/>
                <a:cs typeface="+mn-cs"/>
              </a:rPr>
              <a:t>Easily accessible expert resources.</a:t>
            </a: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1" i="0" u="none" strike="noStrike" kern="1200" dirty="0" smtClean="0">
                <a:solidFill>
                  <a:schemeClr val="tx1"/>
                </a:solidFill>
                <a:effectLst/>
                <a:latin typeface="+mn-lt"/>
                <a:ea typeface="+mn-ea"/>
                <a:cs typeface="+mn-cs"/>
              </a:rPr>
              <a:t>Interactive business tools</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Tools and trainings to help businesses calculate break-even, plan sales, mark-up vs margin and calculate financial ratios.</a:t>
            </a:r>
            <a:endParaRPr lang="en-US" b="0" dirty="0" smtClean="0">
              <a:effectLst/>
            </a:endParaRPr>
          </a:p>
          <a:p>
            <a:pPr marL="171450" indent="-171450" rtl="0">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Benefit: </a:t>
            </a:r>
            <a:r>
              <a:rPr lang="en-US" sz="1200" b="0" i="0" u="none" strike="noStrike" kern="1200" dirty="0" smtClean="0">
                <a:solidFill>
                  <a:schemeClr val="tx1"/>
                </a:solidFill>
                <a:effectLst/>
                <a:latin typeface="+mn-lt"/>
                <a:ea typeface="+mn-ea"/>
                <a:cs typeface="+mn-cs"/>
              </a:rPr>
              <a:t>Allows business owners to work through various  planning scenarios and determine how best to align practices with financial goals.</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Forum &amp; messages</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Ability to submit questions and connect with peers through an online forum.</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Send direct messages to NI business coaches and receive updates.</a:t>
            </a:r>
            <a:endParaRPr lang="en-US" b="0" dirty="0" smtClean="0">
              <a:effectLst/>
            </a:endParaRPr>
          </a:p>
          <a:p>
            <a:pPr marL="171450" indent="-171450" rtl="0">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Benefit: </a:t>
            </a:r>
            <a:r>
              <a:rPr lang="en-US" sz="1200" b="0" i="0" u="none" strike="noStrike" kern="1200" dirty="0" smtClean="0">
                <a:solidFill>
                  <a:schemeClr val="tx1"/>
                </a:solidFill>
                <a:effectLst/>
                <a:latin typeface="+mn-lt"/>
                <a:ea typeface="+mn-ea"/>
                <a:cs typeface="+mn-cs"/>
              </a:rPr>
              <a:t>Connect with peers and coaches to answer business questions.</a:t>
            </a:r>
            <a:endParaRPr lang="en-US" b="0" dirty="0">
              <a:effectLst/>
            </a:endParaRPr>
          </a:p>
        </p:txBody>
      </p:sp>
      <p:sp>
        <p:nvSpPr>
          <p:cNvPr id="4" name="Slide Number Placeholder 3"/>
          <p:cNvSpPr>
            <a:spLocks noGrp="1"/>
          </p:cNvSpPr>
          <p:nvPr>
            <p:ph type="sldNum" sz="quarter" idx="10"/>
          </p:nvPr>
        </p:nvSpPr>
        <p:spPr/>
        <p:txBody>
          <a:bodyPr/>
          <a:lstStyle/>
          <a:p>
            <a:fld id="{9AB6F3E8-8D3C-4D75-9237-ED22CE1DE103}" type="slidenum">
              <a:rPr lang="en-US" smtClean="0"/>
              <a:t>4</a:t>
            </a:fld>
            <a:endParaRPr lang="en-US"/>
          </a:p>
        </p:txBody>
      </p:sp>
    </p:spTree>
    <p:extLst>
      <p:ext uri="{BB962C8B-B14F-4D97-AF65-F5344CB8AC3E}">
        <p14:creationId xmlns:p14="http://schemas.microsoft.com/office/powerpoint/2010/main" val="425003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satisfied</a:t>
            </a:r>
          </a:p>
          <a:p>
            <a:r>
              <a:rPr lang="en-US" dirty="0" smtClean="0"/>
              <a:t>Yes,</a:t>
            </a:r>
            <a:r>
              <a:rPr lang="en-US" baseline="0" dirty="0" smtClean="0"/>
              <a:t> needs improvement</a:t>
            </a:r>
          </a:p>
          <a:p>
            <a:r>
              <a:rPr lang="en-US" baseline="0" dirty="0" smtClean="0"/>
              <a:t>No, but plan/want to</a:t>
            </a:r>
          </a:p>
          <a:p>
            <a:r>
              <a:rPr lang="en-US" baseline="0" dirty="0" smtClean="0"/>
              <a:t>No, do not plan/want to</a:t>
            </a:r>
          </a:p>
          <a:p>
            <a:r>
              <a:rPr lang="en-US" baseline="0" dirty="0" smtClean="0"/>
              <a:t>Not sure at this time</a:t>
            </a:r>
            <a:endParaRPr lang="en-US" dirty="0"/>
          </a:p>
        </p:txBody>
      </p:sp>
      <p:sp>
        <p:nvSpPr>
          <p:cNvPr id="4" name="Slide Number Placeholder 3"/>
          <p:cNvSpPr>
            <a:spLocks noGrp="1"/>
          </p:cNvSpPr>
          <p:nvPr>
            <p:ph type="sldNum" sz="quarter" idx="10"/>
          </p:nvPr>
        </p:nvSpPr>
        <p:spPr/>
        <p:txBody>
          <a:bodyPr/>
          <a:lstStyle/>
          <a:p>
            <a:fld id="{9AB6F3E8-8D3C-4D75-9237-ED22CE1DE103}" type="slidenum">
              <a:rPr lang="en-US" smtClean="0"/>
              <a:t>5</a:t>
            </a:fld>
            <a:endParaRPr lang="en-US"/>
          </a:p>
        </p:txBody>
      </p:sp>
    </p:spTree>
    <p:extLst>
      <p:ext uri="{BB962C8B-B14F-4D97-AF65-F5344CB8AC3E}">
        <p14:creationId xmlns:p14="http://schemas.microsoft.com/office/powerpoint/2010/main" val="418454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Training Goals</a:t>
            </a:r>
            <a:r>
              <a:rPr lang="en-US" dirty="0" smtClean="0"/>
              <a:t>. Goals established based on the training questionnaire and goals identified by the business owner.</a:t>
            </a:r>
          </a:p>
          <a:p>
            <a:pPr lvl="0"/>
            <a:r>
              <a:rPr lang="en-US" b="1" dirty="0" smtClean="0"/>
              <a:t>Training Sessions</a:t>
            </a:r>
            <a:r>
              <a:rPr lang="en-US" dirty="0" smtClean="0"/>
              <a:t>. Videos based on the Money Smart for Small Business curriculum. Additional videos to be added based on funding and feedback from businesses.</a:t>
            </a:r>
          </a:p>
          <a:p>
            <a:pPr lvl="0"/>
            <a:r>
              <a:rPr lang="en-US" b="1" dirty="0" smtClean="0"/>
              <a:t>Business Tools.</a:t>
            </a:r>
            <a:r>
              <a:rPr lang="en-US" dirty="0" smtClean="0"/>
              <a:t> Interactive online business tools to calculate break-even, markup and sales by product/distribution channel.</a:t>
            </a:r>
          </a:p>
          <a:p>
            <a:pPr lvl="0"/>
            <a:r>
              <a:rPr lang="en-US" b="1" dirty="0" smtClean="0"/>
              <a:t>Articles.</a:t>
            </a:r>
            <a:r>
              <a:rPr lang="en-US" dirty="0" smtClean="0"/>
              <a:t> Recommended articles are displayed based on industry and preferences set in their profile.</a:t>
            </a:r>
          </a:p>
          <a:p>
            <a:pPr lvl="0"/>
            <a:r>
              <a:rPr lang="en-US" b="1" dirty="0" smtClean="0"/>
              <a:t>Forum.</a:t>
            </a:r>
            <a:r>
              <a:rPr lang="en-US" dirty="0" smtClean="0"/>
              <a:t> Ask a question and connect with peers and coaches.</a:t>
            </a:r>
          </a:p>
          <a:p>
            <a:pPr lvl="0"/>
            <a:r>
              <a:rPr lang="en-US" b="1" dirty="0" smtClean="0"/>
              <a:t>Messages.</a:t>
            </a:r>
            <a:r>
              <a:rPr lang="en-US" dirty="0" smtClean="0"/>
              <a:t> Connect directly with a Northern Initiatives coach and receive updates on the resources/trainings added to the portal.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B6F3E8-8D3C-4D75-9237-ED22CE1DE103}" type="slidenum">
              <a:rPr lang="en-US" smtClean="0"/>
              <a:t>6</a:t>
            </a:fld>
            <a:endParaRPr lang="en-US"/>
          </a:p>
        </p:txBody>
      </p:sp>
    </p:spTree>
    <p:extLst>
      <p:ext uri="{BB962C8B-B14F-4D97-AF65-F5344CB8AC3E}">
        <p14:creationId xmlns:p14="http://schemas.microsoft.com/office/powerpoint/2010/main" val="282151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Money Smart for Small Business curriculum features ten modules of instruction that include pre &amp; post training quizzes to assess comprehension. Applying the curriculum to support technical assistance for small business borrowers is a logical step for NI that will have useful implications for Economic Development Professionals and public organizations. The U.S. Small Business Administration estimates that 35% of all small businesses have been created in the last five years. Boosting economic literacy in this pool of talent is critical to adding jobs and economic capacity in communities.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Northern Initiatives’ application of the Money Smart for Small Business curriculum is in support of technical assistance to our loan borrowers. This effort to scale our technical assistance coincides importantly with this topic. This work will have implications for others who see value in using this resource to boost economic literacy in a small business community. The work could be relevant to educational institutions and economic development professionals, including community development financial institutions, small business counselors, and Downtown Development Authorities.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key issue for businesses is succession planning. Many businesses wait too long to think about retirement, selling their business, or handing it down to a family member or employee. One of the training videos focuses on succession planning and the importance of having a plan from the beginning. Many business owners plan to pass the business down to future generations, but the reality is much different. Only about 30% of family-owned businesses survive into the second generation, 12% are still viable into the third generation, and only about 3% of all family businesses operate into the fourth generation or beyond (Family Business Institute,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B6F3E8-8D3C-4D75-9237-ED22CE1DE103}" type="slidenum">
              <a:rPr lang="en-US" smtClean="0"/>
              <a:t>7</a:t>
            </a:fld>
            <a:endParaRPr lang="en-US"/>
          </a:p>
        </p:txBody>
      </p:sp>
    </p:spTree>
    <p:extLst>
      <p:ext uri="{BB962C8B-B14F-4D97-AF65-F5344CB8AC3E}">
        <p14:creationId xmlns:p14="http://schemas.microsoft.com/office/powerpoint/2010/main" val="178146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Allocate sufficient time to development</a:t>
            </a:r>
          </a:p>
          <a:p>
            <a:pPr marL="228600" indent="-228600">
              <a:buFont typeface="+mj-lt"/>
              <a:buAutoNum type="arabicPeriod"/>
            </a:pPr>
            <a:r>
              <a:rPr lang="en-US" dirty="0" smtClean="0"/>
              <a:t>Gather licensing and support early</a:t>
            </a:r>
          </a:p>
          <a:p>
            <a:endParaRPr lang="en-US" dirty="0"/>
          </a:p>
        </p:txBody>
      </p:sp>
      <p:sp>
        <p:nvSpPr>
          <p:cNvPr id="4" name="Slide Number Placeholder 3"/>
          <p:cNvSpPr>
            <a:spLocks noGrp="1"/>
          </p:cNvSpPr>
          <p:nvPr>
            <p:ph type="sldNum" sz="quarter" idx="10"/>
          </p:nvPr>
        </p:nvSpPr>
        <p:spPr/>
        <p:txBody>
          <a:bodyPr/>
          <a:lstStyle/>
          <a:p>
            <a:fld id="{9AB6F3E8-8D3C-4D75-9237-ED22CE1DE103}" type="slidenum">
              <a:rPr lang="en-US" smtClean="0"/>
              <a:t>9</a:t>
            </a:fld>
            <a:endParaRPr lang="en-US"/>
          </a:p>
        </p:txBody>
      </p:sp>
    </p:spTree>
    <p:extLst>
      <p:ext uri="{BB962C8B-B14F-4D97-AF65-F5344CB8AC3E}">
        <p14:creationId xmlns:p14="http://schemas.microsoft.com/office/powerpoint/2010/main" val="334339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Notes</a:t>
            </a:r>
          </a:p>
          <a:p>
            <a:r>
              <a:rPr lang="en-US" dirty="0" smtClean="0"/>
              <a:t>Full Script</a:t>
            </a:r>
          </a:p>
          <a:p>
            <a:r>
              <a:rPr lang="en-US" dirty="0" smtClean="0"/>
              <a:t>Tools</a:t>
            </a:r>
          </a:p>
          <a:p>
            <a:r>
              <a:rPr lang="en-US" dirty="0" smtClean="0"/>
              <a:t>Links &amp; Additional Resources</a:t>
            </a:r>
          </a:p>
          <a:p>
            <a:r>
              <a:rPr lang="en-US" dirty="0" smtClean="0"/>
              <a:t>Forum</a:t>
            </a:r>
          </a:p>
          <a:p>
            <a:r>
              <a:rPr lang="en-US" dirty="0" smtClean="0"/>
              <a:t>Ask a Coach</a:t>
            </a:r>
          </a:p>
          <a:p>
            <a:endParaRPr lang="en-US" dirty="0"/>
          </a:p>
        </p:txBody>
      </p:sp>
      <p:sp>
        <p:nvSpPr>
          <p:cNvPr id="4" name="Slide Number Placeholder 3"/>
          <p:cNvSpPr>
            <a:spLocks noGrp="1"/>
          </p:cNvSpPr>
          <p:nvPr>
            <p:ph type="sldNum" sz="quarter" idx="10"/>
          </p:nvPr>
        </p:nvSpPr>
        <p:spPr/>
        <p:txBody>
          <a:bodyPr/>
          <a:lstStyle/>
          <a:p>
            <a:fld id="{9AB6F3E8-8D3C-4D75-9237-ED22CE1DE103}" type="slidenum">
              <a:rPr lang="en-US" smtClean="0"/>
              <a:t>17</a:t>
            </a:fld>
            <a:endParaRPr lang="en-US"/>
          </a:p>
        </p:txBody>
      </p:sp>
    </p:spTree>
    <p:extLst>
      <p:ext uri="{BB962C8B-B14F-4D97-AF65-F5344CB8AC3E}">
        <p14:creationId xmlns:p14="http://schemas.microsoft.com/office/powerpoint/2010/main" val="206208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Lessons Learned:</a:t>
            </a:r>
          </a:p>
          <a:p>
            <a:r>
              <a:rPr lang="en-US" sz="1200" kern="1200" dirty="0" smtClean="0">
                <a:solidFill>
                  <a:schemeClr val="tx1"/>
                </a:solidFill>
                <a:effectLst/>
                <a:latin typeface="+mn-lt"/>
                <a:ea typeface="+mn-ea"/>
                <a:cs typeface="+mn-cs"/>
              </a:rPr>
              <a:t>Now that we have experience with this type of project, we could reduce the time needed to revise the scripts and graphics. Below are a few key lessons we have learned: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Time and resources.</a:t>
            </a:r>
            <a:r>
              <a:rPr lang="en-US" sz="1200" b="0" kern="1200" baseline="0" dirty="0" smtClean="0">
                <a:solidFill>
                  <a:schemeClr val="tx1"/>
                </a:solidFill>
                <a:effectLst/>
                <a:latin typeface="+mn-lt"/>
                <a:ea typeface="+mn-ea"/>
                <a:cs typeface="+mn-cs"/>
              </a:rPr>
              <a:t> If requesting funds for video development, ensure staff time is included.</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Read the script out loud</a:t>
            </a:r>
            <a:r>
              <a:rPr lang="en-US" sz="1200" kern="1200" dirty="0" smtClean="0">
                <a:solidFill>
                  <a:schemeClr val="tx1"/>
                </a:solidFill>
                <a:effectLst/>
                <a:latin typeface="+mn-lt"/>
                <a:ea typeface="+mn-ea"/>
                <a:cs typeface="+mn-cs"/>
              </a:rPr>
              <a:t>. Reading it silently versus out loud (how the businesses are going to hear it) made a big difference on how the content flowed.</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Be clear on expectations. </a:t>
            </a:r>
            <a:r>
              <a:rPr lang="en-US" sz="1200" kern="1200" dirty="0" smtClean="0">
                <a:solidFill>
                  <a:schemeClr val="tx1"/>
                </a:solidFill>
                <a:effectLst/>
                <a:latin typeface="+mn-lt"/>
                <a:ea typeface="+mn-ea"/>
                <a:cs typeface="+mn-cs"/>
              </a:rPr>
              <a:t>Understand limits for revisions, and be clear on expectations as you review and provide feedback. Do they want comments, or do they want you to edit? Set these expectations early to avoid additional costs, and stay within timeline.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Get sponsorships early. </a:t>
            </a:r>
            <a:r>
              <a:rPr lang="en-US" sz="1200" kern="1200" dirty="0" smtClean="0">
                <a:solidFill>
                  <a:schemeClr val="tx1"/>
                </a:solidFill>
                <a:effectLst/>
                <a:latin typeface="+mn-lt"/>
                <a:ea typeface="+mn-ea"/>
                <a:cs typeface="+mn-cs"/>
              </a:rPr>
              <a:t>Run the scripts by sponsors before finalization in case they have edits to content in order to avoid delays and additional costs.</a:t>
            </a:r>
            <a:r>
              <a:rPr lang="en-US" sz="1200" b="1"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Set</a:t>
            </a:r>
            <a:r>
              <a:rPr lang="en-US" sz="1200" b="0" i="1" kern="1200" baseline="0" dirty="0" smtClean="0">
                <a:solidFill>
                  <a:schemeClr val="tx1"/>
                </a:solidFill>
                <a:effectLst/>
                <a:latin typeface="+mn-lt"/>
                <a:ea typeface="+mn-ea"/>
                <a:cs typeface="+mn-cs"/>
              </a:rPr>
              <a:t> clear expectations on revisions and say for production.</a:t>
            </a:r>
            <a:endParaRPr lang="en-US" sz="1200" b="0" i="1"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AB6F3E8-8D3C-4D75-9237-ED22CE1DE103}" type="slidenum">
              <a:rPr lang="en-US" smtClean="0"/>
              <a:t>22</a:t>
            </a:fld>
            <a:endParaRPr lang="en-US"/>
          </a:p>
        </p:txBody>
      </p:sp>
    </p:spTree>
    <p:extLst>
      <p:ext uri="{BB962C8B-B14F-4D97-AF65-F5344CB8AC3E}">
        <p14:creationId xmlns:p14="http://schemas.microsoft.com/office/powerpoint/2010/main" val="342343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767" r="5011"/>
          <a:stretch/>
        </p:blipFill>
        <p:spPr bwMode="auto">
          <a:xfrm>
            <a:off x="0" y="1511300"/>
            <a:ext cx="9144000" cy="510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84" r="15387"/>
          <a:stretch/>
        </p:blipFill>
        <p:spPr bwMode="auto">
          <a:xfrm>
            <a:off x="190500" y="228600"/>
            <a:ext cx="8953500" cy="1219200"/>
          </a:xfrm>
          <a:prstGeom prst="rect">
            <a:avLst/>
          </a:prstGeom>
          <a:solidFill>
            <a:schemeClr val="accent1"/>
          </a:solidFill>
          <a:ln>
            <a:noFill/>
          </a:ln>
        </p:spPr>
      </p:pic>
    </p:spTree>
    <p:extLst>
      <p:ext uri="{BB962C8B-B14F-4D97-AF65-F5344CB8AC3E}">
        <p14:creationId xmlns:p14="http://schemas.microsoft.com/office/powerpoint/2010/main" val="145167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395667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413842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179270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134530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819400"/>
            <a:ext cx="8229600" cy="3306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70D4809-FE0E-45AC-96C6-A7ECE686BEFA}" type="datetimeFigureOut">
              <a:rPr lang="en-US" smtClean="0"/>
              <a:pPr/>
              <a:t>9/2/2014</a:t>
            </a:fld>
            <a:endParaRPr lang="en-US"/>
          </a:p>
        </p:txBody>
      </p:sp>
      <p:sp>
        <p:nvSpPr>
          <p:cNvPr id="5" name="Content Placeholder 2"/>
          <p:cNvSpPr>
            <a:spLocks noGrp="1"/>
          </p:cNvSpPr>
          <p:nvPr>
            <p:ph idx="11"/>
          </p:nvPr>
        </p:nvSpPr>
        <p:spPr>
          <a:xfrm>
            <a:off x="457200" y="1600201"/>
            <a:ext cx="8229600" cy="114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290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289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828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D4809-FE0E-45AC-96C6-A7ECE686BEFA}" type="datetimeFigureOut">
              <a:rPr lang="en-US" smtClean="0"/>
              <a:pPr/>
              <a:t>9/2/2014</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95601" y="6146438"/>
            <a:ext cx="6248399" cy="711562"/>
          </a:xfrm>
          <a:prstGeom prst="rect">
            <a:avLst/>
          </a:prstGeom>
          <a:solidFill>
            <a:schemeClr val="accent1"/>
          </a:solidFill>
          <a:ln>
            <a:noFill/>
          </a:ln>
        </p:spPr>
      </p:pic>
    </p:spTree>
    <p:extLst>
      <p:ext uri="{BB962C8B-B14F-4D97-AF65-F5344CB8AC3E}">
        <p14:creationId xmlns:p14="http://schemas.microsoft.com/office/powerpoint/2010/main" val="234089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3250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312233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33162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114722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D4809-FE0E-45AC-96C6-A7ECE686BEFA}" type="datetimeFigureOut">
              <a:rPr lang="en-US" smtClean="0"/>
              <a:pPr/>
              <a:t>9/2/2014</a:t>
            </a:fld>
            <a:endParaRPr lang="en-US"/>
          </a:p>
        </p:txBody>
      </p:sp>
    </p:spTree>
    <p:extLst>
      <p:ext uri="{BB962C8B-B14F-4D97-AF65-F5344CB8AC3E}">
        <p14:creationId xmlns:p14="http://schemas.microsoft.com/office/powerpoint/2010/main" val="268788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D4809-FE0E-45AC-96C6-A7ECE686BEFA}" type="datetimeFigureOut">
              <a:rPr lang="en-US" smtClean="0"/>
              <a:pPr/>
              <a:t>9/2/2014</a:t>
            </a:fld>
            <a:endParaRPr lang="en-US"/>
          </a:p>
        </p:txBody>
      </p:sp>
      <p:pic>
        <p:nvPicPr>
          <p:cNvPr id="9"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895601" y="6146438"/>
            <a:ext cx="6248399" cy="711562"/>
          </a:xfrm>
          <a:prstGeom prst="rect">
            <a:avLst/>
          </a:prstGeom>
          <a:solidFill>
            <a:schemeClr val="accent1"/>
          </a:solidFill>
          <a:ln>
            <a:noFill/>
          </a:ln>
        </p:spPr>
      </p:pic>
      <p:pic>
        <p:nvPicPr>
          <p:cNvPr id="8" name="Picture 2"/>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2683" t="19726"/>
          <a:stretch/>
        </p:blipFill>
        <p:spPr bwMode="auto">
          <a:xfrm>
            <a:off x="0" y="257474"/>
            <a:ext cx="457200" cy="1190325"/>
          </a:xfrm>
          <a:prstGeom prst="rect">
            <a:avLst/>
          </a:prstGeom>
          <a:solidFill>
            <a:schemeClr val="accent1"/>
          </a:solidFill>
          <a:ln>
            <a:noFill/>
          </a:ln>
        </p:spPr>
      </p:pic>
    </p:spTree>
    <p:extLst>
      <p:ext uri="{BB962C8B-B14F-4D97-AF65-F5344CB8AC3E}">
        <p14:creationId xmlns:p14="http://schemas.microsoft.com/office/powerpoint/2010/main" val="1235150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4800" b="1" kern="1200">
          <a:solidFill>
            <a:srgbClr val="FC6F0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656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Scripts</a:t>
            </a:r>
            <a:endParaRPr lang="en-US" dirty="0"/>
          </a:p>
        </p:txBody>
      </p:sp>
      <p:pic>
        <p:nvPicPr>
          <p:cNvPr id="4" name="Content Placeholder 3"/>
          <p:cNvPicPr>
            <a:picLocks noGrp="1" noChangeAspect="1"/>
          </p:cNvPicPr>
          <p:nvPr>
            <p:ph sz="half" idx="1"/>
          </p:nvPr>
        </p:nvPicPr>
        <p:blipFill>
          <a:blip r:embed="rId2"/>
          <a:stretch>
            <a:fillRect/>
          </a:stretch>
        </p:blipFill>
        <p:spPr>
          <a:xfrm>
            <a:off x="534256" y="1600200"/>
            <a:ext cx="3884487" cy="4525963"/>
          </a:xfrm>
          <a:prstGeom prst="rect">
            <a:avLst/>
          </a:prstGeom>
        </p:spPr>
      </p:pic>
      <p:sp>
        <p:nvSpPr>
          <p:cNvPr id="5" name="Content Placeholder 4"/>
          <p:cNvSpPr>
            <a:spLocks noGrp="1"/>
          </p:cNvSpPr>
          <p:nvPr>
            <p:ph sz="half" idx="2"/>
          </p:nvPr>
        </p:nvSpPr>
        <p:spPr/>
        <p:txBody>
          <a:bodyPr anchor="ctr"/>
          <a:lstStyle/>
          <a:p>
            <a:r>
              <a:rPr lang="en-US" dirty="0" smtClean="0"/>
              <a:t>Road map for the project</a:t>
            </a:r>
          </a:p>
          <a:p>
            <a:r>
              <a:rPr lang="en-US" dirty="0" smtClean="0"/>
              <a:t>Video content and timing</a:t>
            </a:r>
          </a:p>
          <a:p>
            <a:r>
              <a:rPr lang="en-US" dirty="0" smtClean="0"/>
              <a:t>Audio content for narration</a:t>
            </a:r>
          </a:p>
        </p:txBody>
      </p:sp>
    </p:spTree>
    <p:extLst>
      <p:ext uri="{BB962C8B-B14F-4D97-AF65-F5344CB8AC3E}">
        <p14:creationId xmlns:p14="http://schemas.microsoft.com/office/powerpoint/2010/main" val="234480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Business Perspective</a:t>
            </a:r>
            <a:endParaRPr lang="en-US" dirty="0"/>
          </a:p>
        </p:txBody>
      </p:sp>
      <p:pic>
        <p:nvPicPr>
          <p:cNvPr id="6" name="Content Placeholder 5"/>
          <p:cNvPicPr>
            <a:picLocks noGrp="1" noChangeAspect="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182427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 Perspective</a:t>
            </a:r>
          </a:p>
        </p:txBody>
      </p:sp>
      <p:pic>
        <p:nvPicPr>
          <p:cNvPr id="6" name="Content Placeholder 5"/>
          <p:cNvPicPr>
            <a:picLocks noGrp="1" noChangeAspect="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380759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 Perspective</a:t>
            </a:r>
          </a:p>
        </p:txBody>
      </p:sp>
      <p:pic>
        <p:nvPicPr>
          <p:cNvPr id="5" name="Content Placeholder 4"/>
          <p:cNvPicPr>
            <a:picLocks noGrp="1" noChangeAspect="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239794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 Perspective</a:t>
            </a:r>
          </a:p>
        </p:txBody>
      </p:sp>
      <p:pic>
        <p:nvPicPr>
          <p:cNvPr id="7" name="Content Placeholder 6"/>
          <p:cNvPicPr>
            <a:picLocks noGrp="1" noChangeAspect="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121495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Video Objectives</a:t>
            </a:r>
            <a:endParaRPr lang="en-US" dirty="0"/>
          </a:p>
        </p:txBody>
      </p:sp>
      <p:pic>
        <p:nvPicPr>
          <p:cNvPr id="7" name="Content Placeholder 6"/>
          <p:cNvPicPr>
            <a:picLocks noGrp="1" noChangeAspect="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43258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Content</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8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Sessions</a:t>
            </a:r>
            <a:endParaRPr lang="en-US" dirty="0"/>
          </a:p>
        </p:txBody>
      </p:sp>
      <p:pic>
        <p:nvPicPr>
          <p:cNvPr id="4" name="Content Placeholder 3"/>
          <p:cNvPicPr>
            <a:picLocks noGrp="1" noChangeAspect="1"/>
          </p:cNvPicPr>
          <p:nvPr>
            <p:ph idx="1"/>
          </p:nvPr>
        </p:nvPicPr>
        <p:blipFill>
          <a:blip r:embed="rId3"/>
          <a:stretch>
            <a:fillRect/>
          </a:stretch>
        </p:blipFill>
        <p:spPr>
          <a:xfrm>
            <a:off x="707764" y="1600200"/>
            <a:ext cx="7728471" cy="4525963"/>
          </a:xfrm>
          <a:prstGeom prst="rect">
            <a:avLst/>
          </a:prstGeom>
        </p:spPr>
      </p:pic>
    </p:spTree>
    <p:extLst>
      <p:ext uri="{BB962C8B-B14F-4D97-AF65-F5344CB8AC3E}">
        <p14:creationId xmlns:p14="http://schemas.microsoft.com/office/powerpoint/2010/main" val="13480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Evaluation</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Rate </a:t>
            </a:r>
            <a:r>
              <a:rPr lang="en-US" dirty="0"/>
              <a:t>the quality of the training.</a:t>
            </a:r>
          </a:p>
          <a:p>
            <a:pPr marL="514350" indent="-514350">
              <a:buFont typeface="+mj-lt"/>
              <a:buAutoNum type="arabicPeriod"/>
            </a:pPr>
            <a:r>
              <a:rPr lang="en-US" dirty="0" smtClean="0"/>
              <a:t>Rate </a:t>
            </a:r>
            <a:r>
              <a:rPr lang="en-US" dirty="0"/>
              <a:t>your knowledge/understanding BEFORE the training</a:t>
            </a:r>
          </a:p>
          <a:p>
            <a:pPr marL="514350" indent="-514350">
              <a:buFont typeface="+mj-lt"/>
              <a:buAutoNum type="arabicPeriod"/>
            </a:pPr>
            <a:r>
              <a:rPr lang="en-US" dirty="0" smtClean="0"/>
              <a:t>Rate </a:t>
            </a:r>
            <a:r>
              <a:rPr lang="en-US" dirty="0"/>
              <a:t>your knowledge/Understanding AFTER the training </a:t>
            </a:r>
          </a:p>
          <a:p>
            <a:pPr marL="514350" indent="-514350">
              <a:buFont typeface="+mj-lt"/>
              <a:buAutoNum type="arabicPeriod"/>
            </a:pPr>
            <a:r>
              <a:rPr lang="en-US" dirty="0" smtClean="0"/>
              <a:t>Rate </a:t>
            </a:r>
            <a:r>
              <a:rPr lang="en-US" dirty="0"/>
              <a:t>the value of this knowledge in running your business</a:t>
            </a:r>
          </a:p>
          <a:p>
            <a:pPr marL="514350" indent="-514350">
              <a:buFont typeface="+mj-lt"/>
              <a:buAutoNum type="arabicPeriod"/>
            </a:pPr>
            <a:r>
              <a:rPr lang="en-US" dirty="0" smtClean="0"/>
              <a:t>Having </a:t>
            </a:r>
            <a:r>
              <a:rPr lang="en-US" dirty="0"/>
              <a:t>completed the training, is there any area you would have liked to explore in more detail. If so please specify.</a:t>
            </a:r>
          </a:p>
          <a:p>
            <a:pPr marL="514350" indent="-514350">
              <a:buFont typeface="+mj-lt"/>
              <a:buAutoNum type="arabicPeriod"/>
            </a:pPr>
            <a:r>
              <a:rPr lang="en-US" dirty="0" smtClean="0"/>
              <a:t>What </a:t>
            </a:r>
            <a:r>
              <a:rPr lang="en-US" dirty="0"/>
              <a:t>is one change you can implement immediately based on the training. </a:t>
            </a:r>
          </a:p>
        </p:txBody>
      </p:sp>
    </p:spTree>
    <p:extLst>
      <p:ext uri="{BB962C8B-B14F-4D97-AF65-F5344CB8AC3E}">
        <p14:creationId xmlns:p14="http://schemas.microsoft.com/office/powerpoint/2010/main" val="701813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Resources</a:t>
            </a:r>
            <a:endParaRPr lang="en-US" dirty="0"/>
          </a:p>
        </p:txBody>
      </p:sp>
      <p:pic>
        <p:nvPicPr>
          <p:cNvPr id="4" name="Content Placeholder 3"/>
          <p:cNvPicPr>
            <a:picLocks noGrp="1" noChangeAspect="1"/>
          </p:cNvPicPr>
          <p:nvPr>
            <p:ph idx="1"/>
          </p:nvPr>
        </p:nvPicPr>
        <p:blipFill>
          <a:blip r:embed="rId2"/>
          <a:stretch>
            <a:fillRect/>
          </a:stretch>
        </p:blipFill>
        <p:spPr>
          <a:xfrm>
            <a:off x="1818422" y="1600200"/>
            <a:ext cx="5507155" cy="4525963"/>
          </a:xfrm>
          <a:prstGeom prst="rect">
            <a:avLst/>
          </a:prstGeom>
        </p:spPr>
      </p:pic>
    </p:spTree>
    <p:extLst>
      <p:ext uri="{BB962C8B-B14F-4D97-AF65-F5344CB8AC3E}">
        <p14:creationId xmlns:p14="http://schemas.microsoft.com/office/powerpoint/2010/main" val="326772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Arial" panose="020B0604020202020204" pitchFamily="34" charset="0"/>
                <a:ea typeface="Geneva" pitchFamily="-84" charset="0"/>
                <a:cs typeface="Arial" panose="020B0604020202020204" pitchFamily="34" charset="0"/>
              </a:rPr>
              <a:t>Our Mission</a:t>
            </a:r>
          </a:p>
        </p:txBody>
      </p:sp>
      <p:sp>
        <p:nvSpPr>
          <p:cNvPr id="8195" name="Content Placeholder 2"/>
          <p:cNvSpPr>
            <a:spLocks noGrp="1"/>
          </p:cNvSpPr>
          <p:nvPr>
            <p:ph idx="1"/>
          </p:nvPr>
        </p:nvSpPr>
        <p:spPr>
          <a:xfrm>
            <a:off x="457200" y="1200369"/>
            <a:ext cx="8229600" cy="4525963"/>
          </a:xfrm>
        </p:spPr>
        <p:txBody>
          <a:bodyPr/>
          <a:lstStyle/>
          <a:p>
            <a:pPr marL="0" indent="0">
              <a:buNone/>
            </a:pPr>
            <a:r>
              <a:rPr lang="en-US" dirty="0">
                <a:latin typeface="Arial" panose="020B0604020202020204" pitchFamily="34" charset="0"/>
                <a:ea typeface="Geneva" pitchFamily="-84" charset="0"/>
                <a:cs typeface="Arial" panose="020B0604020202020204" pitchFamily="34" charset="0"/>
              </a:rPr>
              <a:t>We </a:t>
            </a:r>
            <a:r>
              <a:rPr lang="en-US" b="1" dirty="0" smtClean="0">
                <a:latin typeface="Arial" panose="020B0604020202020204" pitchFamily="34" charset="0"/>
                <a:ea typeface="Geneva" pitchFamily="-84" charset="0"/>
                <a:cs typeface="Arial" panose="020B0604020202020204" pitchFamily="34" charset="0"/>
              </a:rPr>
              <a:t>deliver </a:t>
            </a:r>
            <a:r>
              <a:rPr lang="en-US" b="1" dirty="0">
                <a:latin typeface="Arial" panose="020B0604020202020204" pitchFamily="34" charset="0"/>
                <a:ea typeface="Geneva" pitchFamily="-84" charset="0"/>
                <a:cs typeface="Arial" panose="020B0604020202020204" pitchFamily="34" charset="0"/>
              </a:rPr>
              <a:t>loans </a:t>
            </a:r>
            <a:r>
              <a:rPr lang="en-US" dirty="0">
                <a:latin typeface="Arial" panose="020B0604020202020204" pitchFamily="34" charset="0"/>
                <a:ea typeface="Geneva" pitchFamily="-84" charset="0"/>
                <a:cs typeface="Arial" panose="020B0604020202020204" pitchFamily="34" charset="0"/>
              </a:rPr>
              <a:t>and business services to small business owners who </a:t>
            </a:r>
            <a:r>
              <a:rPr lang="en-US" b="1" dirty="0">
                <a:latin typeface="Arial" panose="020B0604020202020204" pitchFamily="34" charset="0"/>
                <a:ea typeface="Geneva" pitchFamily="-84" charset="0"/>
                <a:cs typeface="Arial" panose="020B0604020202020204" pitchFamily="34" charset="0"/>
              </a:rPr>
              <a:t>create jobs</a:t>
            </a:r>
            <a:r>
              <a:rPr lang="en-US" dirty="0">
                <a:latin typeface="Arial" panose="020B0604020202020204" pitchFamily="34" charset="0"/>
                <a:ea typeface="Geneva" pitchFamily="-84" charset="0"/>
                <a:cs typeface="Arial" panose="020B0604020202020204" pitchFamily="34" charset="0"/>
              </a:rPr>
              <a:t>. </a:t>
            </a:r>
          </a:p>
        </p:txBody>
      </p:sp>
      <p:sp>
        <p:nvSpPr>
          <p:cNvPr id="4" name="Rectangle 3"/>
          <p:cNvSpPr/>
          <p:nvPr/>
        </p:nvSpPr>
        <p:spPr>
          <a:xfrm>
            <a:off x="609600" y="4754940"/>
            <a:ext cx="8077200" cy="1569660"/>
          </a:xfrm>
          <a:prstGeom prst="rect">
            <a:avLst/>
          </a:prstGeom>
        </p:spPr>
        <p:txBody>
          <a:bodyPr wrap="square">
            <a:spAutoFit/>
          </a:bodyPr>
          <a:lstStyle/>
          <a:p>
            <a:r>
              <a:rPr lang="en-US" sz="3200" dirty="0" smtClean="0">
                <a:latin typeface="Arial" panose="020B0604020202020204" pitchFamily="34" charset="0"/>
                <a:ea typeface="Geneva" pitchFamily="-84" charset="0"/>
                <a:cs typeface="Arial" panose="020B0604020202020204" pitchFamily="34" charset="0"/>
              </a:rPr>
              <a:t>Enabling the </a:t>
            </a:r>
            <a:r>
              <a:rPr lang="en-US" sz="3200" dirty="0">
                <a:latin typeface="Arial" panose="020B0604020202020204" pitchFamily="34" charset="0"/>
                <a:ea typeface="Geneva" pitchFamily="-84" charset="0"/>
                <a:cs typeface="Arial" panose="020B0604020202020204" pitchFamily="34" charset="0"/>
              </a:rPr>
              <a:t>people and communities of Northern </a:t>
            </a:r>
            <a:r>
              <a:rPr lang="en-US" sz="3200" dirty="0" smtClean="0">
                <a:latin typeface="Arial" panose="020B0604020202020204" pitchFamily="34" charset="0"/>
                <a:ea typeface="Geneva" pitchFamily="-84" charset="0"/>
                <a:cs typeface="Arial" panose="020B0604020202020204" pitchFamily="34" charset="0"/>
              </a:rPr>
              <a:t>Michigan and </a:t>
            </a:r>
            <a:r>
              <a:rPr lang="en-US" sz="3200" dirty="0">
                <a:latin typeface="Arial" panose="020B0604020202020204" pitchFamily="34" charset="0"/>
                <a:ea typeface="Geneva" pitchFamily="-84" charset="0"/>
                <a:cs typeface="Arial" panose="020B0604020202020204" pitchFamily="34" charset="0"/>
              </a:rPr>
              <a:t>N</a:t>
            </a:r>
            <a:r>
              <a:rPr lang="en-US" sz="3200" dirty="0" smtClean="0">
                <a:latin typeface="Arial" panose="020B0604020202020204" pitchFamily="34" charset="0"/>
                <a:ea typeface="Geneva" pitchFamily="-84" charset="0"/>
                <a:cs typeface="Arial" panose="020B0604020202020204" pitchFamily="34" charset="0"/>
              </a:rPr>
              <a:t>ortheastern Wisconsin </a:t>
            </a:r>
            <a:r>
              <a:rPr lang="en-US" sz="3200" dirty="0">
                <a:latin typeface="Arial" panose="020B0604020202020204" pitchFamily="34" charset="0"/>
                <a:ea typeface="Geneva" pitchFamily="-84" charset="0"/>
                <a:cs typeface="Arial" panose="020B0604020202020204" pitchFamily="34" charset="0"/>
              </a:rPr>
              <a:t>to thrive.</a:t>
            </a:r>
          </a:p>
        </p:txBody>
      </p:sp>
      <p:sp>
        <p:nvSpPr>
          <p:cNvPr id="7" name="AutoShape 2" descr="https://mail.google.com/mail/u/0/?ui=2&amp;ik=98c2ed9a5f&amp;view=att&amp;th=144f5b4541006205&amp;attid=0.1.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2197688"/>
            <a:ext cx="8839200" cy="2651760"/>
          </a:xfrm>
          <a:prstGeom prst="rect">
            <a:avLst/>
          </a:prstGeom>
        </p:spPr>
      </p:pic>
    </p:spTree>
    <p:extLst>
      <p:ext uri="{BB962C8B-B14F-4D97-AF65-F5344CB8AC3E}">
        <p14:creationId xmlns:p14="http://schemas.microsoft.com/office/powerpoint/2010/main" val="1260592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Tools</a:t>
            </a:r>
            <a:endParaRPr lang="en-US" dirty="0"/>
          </a:p>
        </p:txBody>
      </p:sp>
      <p:pic>
        <p:nvPicPr>
          <p:cNvPr id="4" name="Content Placeholder 3"/>
          <p:cNvPicPr>
            <a:picLocks noGrp="1" noChangeAspect="1"/>
          </p:cNvPicPr>
          <p:nvPr>
            <p:ph idx="1"/>
          </p:nvPr>
        </p:nvPicPr>
        <p:blipFill>
          <a:blip r:embed="rId2"/>
          <a:stretch>
            <a:fillRect/>
          </a:stretch>
        </p:blipFill>
        <p:spPr>
          <a:xfrm>
            <a:off x="763568" y="1600200"/>
            <a:ext cx="7616864" cy="4525963"/>
          </a:xfrm>
          <a:prstGeom prst="rect">
            <a:avLst/>
          </a:prstGeom>
        </p:spPr>
      </p:pic>
    </p:spTree>
    <p:extLst>
      <p:ext uri="{BB962C8B-B14F-4D97-AF65-F5344CB8AC3E}">
        <p14:creationId xmlns:p14="http://schemas.microsoft.com/office/powerpoint/2010/main" val="213596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1"/>
          </p:nvPr>
        </p:nvSpPr>
        <p:spPr/>
        <p:txBody>
          <a:bodyPr/>
          <a:lstStyle/>
          <a:p>
            <a:pPr marL="0" indent="0">
              <a:buNone/>
            </a:pPr>
            <a:r>
              <a:rPr lang="en-US" dirty="0" smtClean="0"/>
              <a:t>Funding</a:t>
            </a:r>
          </a:p>
          <a:p>
            <a:r>
              <a:rPr lang="en-US" dirty="0" smtClean="0"/>
              <a:t>Federal</a:t>
            </a:r>
          </a:p>
          <a:p>
            <a:r>
              <a:rPr lang="en-US" dirty="0" smtClean="0"/>
              <a:t>State</a:t>
            </a:r>
          </a:p>
          <a:p>
            <a:r>
              <a:rPr lang="en-US" dirty="0" smtClean="0"/>
              <a:t>Private Foundations</a:t>
            </a:r>
          </a:p>
          <a:p>
            <a:r>
              <a:rPr lang="en-US" dirty="0" smtClean="0"/>
              <a:t>Sponsorships</a:t>
            </a:r>
          </a:p>
          <a:p>
            <a:endParaRPr lang="en-US" dirty="0" smtClean="0"/>
          </a:p>
          <a:p>
            <a:endParaRPr lang="en-US" dirty="0"/>
          </a:p>
        </p:txBody>
      </p:sp>
      <p:sp>
        <p:nvSpPr>
          <p:cNvPr id="4" name="Content Placeholder 3"/>
          <p:cNvSpPr>
            <a:spLocks noGrp="1"/>
          </p:cNvSpPr>
          <p:nvPr>
            <p:ph sz="half" idx="2"/>
          </p:nvPr>
        </p:nvSpPr>
        <p:spPr>
          <a:xfrm>
            <a:off x="4419600" y="1600200"/>
            <a:ext cx="4495800" cy="4525963"/>
          </a:xfrm>
        </p:spPr>
        <p:txBody>
          <a:bodyPr/>
          <a:lstStyle/>
          <a:p>
            <a:pPr marL="0" indent="0">
              <a:buNone/>
            </a:pPr>
            <a:r>
              <a:rPr lang="en-US" dirty="0" smtClean="0"/>
              <a:t>Internal &amp; External Resources</a:t>
            </a:r>
          </a:p>
          <a:p>
            <a:r>
              <a:rPr lang="en-US" dirty="0"/>
              <a:t>4 Business Coaches</a:t>
            </a:r>
          </a:p>
          <a:p>
            <a:r>
              <a:rPr lang="en-US" dirty="0"/>
              <a:t>7 Interns</a:t>
            </a:r>
          </a:p>
          <a:p>
            <a:r>
              <a:rPr lang="en-US" dirty="0" smtClean="0"/>
              <a:t>Developer</a:t>
            </a:r>
          </a:p>
          <a:p>
            <a:r>
              <a:rPr lang="en-US" dirty="0" smtClean="0"/>
              <a:t>Video Producer</a:t>
            </a:r>
          </a:p>
        </p:txBody>
      </p:sp>
    </p:spTree>
    <p:extLst>
      <p:ext uri="{BB962C8B-B14F-4D97-AF65-F5344CB8AC3E}">
        <p14:creationId xmlns:p14="http://schemas.microsoft.com/office/powerpoint/2010/main" val="181762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3" name="Content Placeholder 2"/>
          <p:cNvSpPr>
            <a:spLocks noGrp="1"/>
          </p:cNvSpPr>
          <p:nvPr>
            <p:ph idx="1"/>
          </p:nvPr>
        </p:nvSpPr>
        <p:spPr>
          <a:xfrm>
            <a:off x="457200" y="1600200"/>
            <a:ext cx="8382000" cy="4525963"/>
          </a:xfrm>
        </p:spPr>
        <p:txBody>
          <a:bodyPr>
            <a:noAutofit/>
          </a:bodyPr>
          <a:lstStyle/>
          <a:p>
            <a:pPr marL="0" indent="0">
              <a:spcBef>
                <a:spcPts val="0"/>
              </a:spcBef>
              <a:spcAft>
                <a:spcPts val="1000"/>
              </a:spcAft>
              <a:buNone/>
            </a:pPr>
            <a:r>
              <a:rPr lang="en-US" sz="2100" b="1" dirty="0" smtClean="0"/>
              <a:t>February </a:t>
            </a:r>
            <a:r>
              <a:rPr lang="en-US" sz="2100" b="1" dirty="0"/>
              <a:t>2014. </a:t>
            </a:r>
            <a:r>
              <a:rPr lang="en-US" sz="2100" dirty="0"/>
              <a:t>Contract signed and full day planning session conducted</a:t>
            </a:r>
            <a:r>
              <a:rPr lang="en-US" sz="2100" dirty="0" smtClean="0"/>
              <a:t>.</a:t>
            </a:r>
            <a:endParaRPr lang="en-US" sz="2100" dirty="0"/>
          </a:p>
          <a:p>
            <a:pPr marL="0" indent="0">
              <a:spcBef>
                <a:spcPts val="0"/>
              </a:spcBef>
              <a:spcAft>
                <a:spcPts val="1000"/>
              </a:spcAft>
              <a:buNone/>
            </a:pPr>
            <a:r>
              <a:rPr lang="en-US" sz="2100" b="1" dirty="0"/>
              <a:t>February – April 2014. </a:t>
            </a:r>
            <a:r>
              <a:rPr lang="en-US" sz="2100" dirty="0"/>
              <a:t>Script reviews, revisions, and finalization</a:t>
            </a:r>
            <a:r>
              <a:rPr lang="en-US" sz="2100" dirty="0" smtClean="0"/>
              <a:t>.</a:t>
            </a:r>
            <a:endParaRPr lang="en-US" sz="2100" dirty="0"/>
          </a:p>
          <a:p>
            <a:pPr marL="0" indent="0">
              <a:spcBef>
                <a:spcPts val="0"/>
              </a:spcBef>
              <a:spcAft>
                <a:spcPts val="1000"/>
              </a:spcAft>
              <a:buNone/>
            </a:pPr>
            <a:r>
              <a:rPr lang="en-US" sz="2100" b="1" dirty="0"/>
              <a:t>April 2014. </a:t>
            </a:r>
            <a:r>
              <a:rPr lang="en-US" sz="2100" dirty="0"/>
              <a:t>Business interviews and NI representative video introductions recorded</a:t>
            </a:r>
            <a:r>
              <a:rPr lang="en-US" sz="2100" dirty="0" smtClean="0"/>
              <a:t>.</a:t>
            </a:r>
            <a:endParaRPr lang="en-US" sz="2100" dirty="0"/>
          </a:p>
          <a:p>
            <a:pPr marL="0" indent="0">
              <a:spcBef>
                <a:spcPts val="0"/>
              </a:spcBef>
              <a:spcAft>
                <a:spcPts val="1000"/>
              </a:spcAft>
              <a:buNone/>
            </a:pPr>
            <a:r>
              <a:rPr lang="en-US" sz="2100" b="1" dirty="0"/>
              <a:t>May 2014.  </a:t>
            </a:r>
            <a:r>
              <a:rPr lang="en-US" sz="2100" dirty="0"/>
              <a:t>Sponsors secured. Narration recorded and graphics developed.</a:t>
            </a:r>
          </a:p>
          <a:p>
            <a:pPr marL="0" indent="0">
              <a:spcBef>
                <a:spcPts val="0"/>
              </a:spcBef>
              <a:spcAft>
                <a:spcPts val="1000"/>
              </a:spcAft>
              <a:buNone/>
            </a:pPr>
            <a:r>
              <a:rPr lang="en-US" sz="2100" b="1" dirty="0"/>
              <a:t>June 2014. </a:t>
            </a:r>
            <a:r>
              <a:rPr lang="en-US" sz="2100" dirty="0"/>
              <a:t>Review and finalization of videos.</a:t>
            </a:r>
          </a:p>
          <a:p>
            <a:pPr marL="0" indent="0">
              <a:spcBef>
                <a:spcPts val="0"/>
              </a:spcBef>
              <a:spcAft>
                <a:spcPts val="1000"/>
              </a:spcAft>
              <a:buNone/>
            </a:pPr>
            <a:r>
              <a:rPr lang="en-US" sz="2100" b="1" dirty="0"/>
              <a:t>July 2014. </a:t>
            </a:r>
            <a:r>
              <a:rPr lang="en-US" sz="2100" dirty="0"/>
              <a:t>Videos embedded into the education portal and supporting resources added.</a:t>
            </a:r>
          </a:p>
          <a:p>
            <a:pPr marL="0" indent="0">
              <a:spcBef>
                <a:spcPts val="0"/>
              </a:spcBef>
              <a:spcAft>
                <a:spcPts val="1000"/>
              </a:spcAft>
              <a:buNone/>
            </a:pPr>
            <a:r>
              <a:rPr lang="en-US" sz="2100" b="1" dirty="0" smtClean="0"/>
              <a:t>August – September 2014</a:t>
            </a:r>
            <a:r>
              <a:rPr lang="en-US" sz="2100" b="1" dirty="0"/>
              <a:t>. </a:t>
            </a:r>
            <a:r>
              <a:rPr lang="en-US" sz="2100" dirty="0"/>
              <a:t>Piloting the videos and portal.</a:t>
            </a:r>
          </a:p>
          <a:p>
            <a:pPr marL="0" indent="0">
              <a:spcBef>
                <a:spcPts val="0"/>
              </a:spcBef>
              <a:spcAft>
                <a:spcPts val="1000"/>
              </a:spcAft>
              <a:buNone/>
            </a:pPr>
            <a:r>
              <a:rPr lang="en-US" sz="2100" b="1" dirty="0" smtClean="0"/>
              <a:t>October 2014</a:t>
            </a:r>
            <a:r>
              <a:rPr lang="en-US" sz="2100" b="1" dirty="0"/>
              <a:t>. </a:t>
            </a:r>
            <a:r>
              <a:rPr lang="en-US" sz="2100" dirty="0"/>
              <a:t>Promotion and launch of the training series to </a:t>
            </a:r>
            <a:r>
              <a:rPr lang="en-US" sz="2100" dirty="0" smtClean="0"/>
              <a:t>new and existing borrowers</a:t>
            </a:r>
            <a:r>
              <a:rPr lang="en-US" sz="2100" dirty="0"/>
              <a:t>.</a:t>
            </a:r>
          </a:p>
        </p:txBody>
      </p:sp>
    </p:spTree>
    <p:extLst>
      <p:ext uri="{BB962C8B-B14F-4D97-AF65-F5344CB8AC3E}">
        <p14:creationId xmlns:p14="http://schemas.microsoft.com/office/powerpoint/2010/main" val="1436528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5" name="Content Placeholder 4"/>
          <p:cNvSpPr>
            <a:spLocks noGrp="1"/>
          </p:cNvSpPr>
          <p:nvPr>
            <p:ph idx="1"/>
          </p:nvPr>
        </p:nvSpPr>
        <p:spPr/>
        <p:txBody>
          <a:bodyPr/>
          <a:lstStyle/>
          <a:p>
            <a:r>
              <a:rPr lang="en-US" dirty="0" smtClean="0"/>
              <a:t>Allocate sufficient </a:t>
            </a:r>
            <a:r>
              <a:rPr lang="en-US" dirty="0" smtClean="0"/>
              <a:t>time and resources </a:t>
            </a:r>
            <a:r>
              <a:rPr lang="en-US" dirty="0" smtClean="0"/>
              <a:t>to development</a:t>
            </a:r>
          </a:p>
          <a:p>
            <a:r>
              <a:rPr lang="en-US" dirty="0"/>
              <a:t>Testing and feedback during development</a:t>
            </a:r>
          </a:p>
          <a:p>
            <a:r>
              <a:rPr lang="en-US" dirty="0" smtClean="0"/>
              <a:t>Gather </a:t>
            </a:r>
            <a:r>
              <a:rPr lang="en-US" dirty="0" smtClean="0"/>
              <a:t>licensing and support </a:t>
            </a:r>
            <a:r>
              <a:rPr lang="en-US" dirty="0" smtClean="0"/>
              <a:t>early</a:t>
            </a:r>
          </a:p>
          <a:p>
            <a:endParaRPr lang="en-US" dirty="0"/>
          </a:p>
        </p:txBody>
      </p:sp>
    </p:spTree>
    <p:extLst>
      <p:ext uri="{BB962C8B-B14F-4D97-AF65-F5344CB8AC3E}">
        <p14:creationId xmlns:p14="http://schemas.microsoft.com/office/powerpoint/2010/main" val="182406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33525"/>
            <a:ext cx="7772400" cy="1362075"/>
          </a:xfrm>
        </p:spPr>
        <p:txBody>
          <a:bodyPr>
            <a:normAutofit/>
          </a:bodyPr>
          <a:lstStyle/>
          <a:p>
            <a:pPr algn="ctr"/>
            <a:r>
              <a:rPr lang="en-US" sz="7200" dirty="0" smtClean="0"/>
              <a:t>Questions?</a:t>
            </a:r>
            <a:endParaRPr lang="en-US" sz="7200" dirty="0"/>
          </a:p>
        </p:txBody>
      </p:sp>
      <p:sp>
        <p:nvSpPr>
          <p:cNvPr id="5" name="Text Placeholder 4"/>
          <p:cNvSpPr>
            <a:spLocks noGrp="1"/>
          </p:cNvSpPr>
          <p:nvPr>
            <p:ph type="body" idx="1"/>
          </p:nvPr>
        </p:nvSpPr>
        <p:spPr>
          <a:xfrm>
            <a:off x="685800" y="3529013"/>
            <a:ext cx="7772400" cy="1500187"/>
          </a:xfrm>
        </p:spPr>
        <p:txBody>
          <a:bodyPr/>
          <a:lstStyle/>
          <a:p>
            <a:pPr algn="ctr"/>
            <a:r>
              <a:rPr lang="en-US" dirty="0" smtClean="0"/>
              <a:t>AMANDA BLONDEAU</a:t>
            </a:r>
          </a:p>
          <a:p>
            <a:pPr algn="ctr"/>
            <a:r>
              <a:rPr lang="en-US" dirty="0" smtClean="0"/>
              <a:t>DIRECTOR, BUSINESS ADVANCEMENT CENTER</a:t>
            </a:r>
          </a:p>
          <a:p>
            <a:pPr algn="ctr"/>
            <a:r>
              <a:rPr lang="en-US" sz="1800" dirty="0" smtClean="0"/>
              <a:t>ablondeau@northerninitiatives.org</a:t>
            </a:r>
            <a:endParaRPr lang="en-US" sz="1800" dirty="0" smtClean="0"/>
          </a:p>
          <a:p>
            <a:pPr algn="ctr"/>
            <a:r>
              <a:rPr lang="en-US" sz="1800" dirty="0" smtClean="0"/>
              <a:t>(906) 226-1667</a:t>
            </a:r>
            <a:endParaRPr lang="en-US" sz="1800" dirty="0"/>
          </a:p>
        </p:txBody>
      </p:sp>
    </p:spTree>
    <p:extLst>
      <p:ext uri="{BB962C8B-B14F-4D97-AF65-F5344CB8AC3E}">
        <p14:creationId xmlns:p14="http://schemas.microsoft.com/office/powerpoint/2010/main" val="285061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r>
              <a:rPr lang="en-US" dirty="0" smtClean="0"/>
              <a:t>Scale business services to match loan growth</a:t>
            </a:r>
            <a:endParaRPr lang="en-US" dirty="0" smtClean="0"/>
          </a:p>
          <a:p>
            <a:pPr fontAlgn="base"/>
            <a:r>
              <a:rPr lang="en-US" dirty="0" smtClean="0"/>
              <a:t>Provide business advancement support to all borrowers</a:t>
            </a:r>
            <a:endParaRPr lang="en-US" dirty="0"/>
          </a:p>
          <a:p>
            <a:pPr fontAlgn="base"/>
            <a:r>
              <a:rPr lang="en-US" dirty="0"/>
              <a:t>Focus on businesses committed to growth and learning</a:t>
            </a:r>
          </a:p>
          <a:p>
            <a:r>
              <a:rPr lang="en-US" dirty="0" smtClean="0"/>
              <a:t>Advance economic literacy</a:t>
            </a:r>
          </a:p>
          <a:p>
            <a:endParaRPr lang="en-US" dirty="0"/>
          </a:p>
        </p:txBody>
      </p:sp>
    </p:spTree>
    <p:extLst>
      <p:ext uri="{BB962C8B-B14F-4D97-AF65-F5344CB8AC3E}">
        <p14:creationId xmlns:p14="http://schemas.microsoft.com/office/powerpoint/2010/main" val="114609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Approach</a:t>
            </a:r>
            <a:endParaRPr lang="en-US" dirty="0"/>
          </a:p>
        </p:txBody>
      </p:sp>
      <p:sp>
        <p:nvSpPr>
          <p:cNvPr id="3" name="Content Placeholder 2"/>
          <p:cNvSpPr>
            <a:spLocks noGrp="1"/>
          </p:cNvSpPr>
          <p:nvPr>
            <p:ph idx="1"/>
          </p:nvPr>
        </p:nvSpPr>
        <p:spPr/>
        <p:txBody>
          <a:bodyPr/>
          <a:lstStyle/>
          <a:p>
            <a:pPr fontAlgn="base"/>
            <a:r>
              <a:rPr lang="en-US" dirty="0" smtClean="0"/>
              <a:t>Assessment </a:t>
            </a:r>
          </a:p>
          <a:p>
            <a:pPr fontAlgn="base"/>
            <a:r>
              <a:rPr lang="en-US" dirty="0" smtClean="0"/>
              <a:t>Training Plan </a:t>
            </a:r>
          </a:p>
          <a:p>
            <a:pPr fontAlgn="base"/>
            <a:r>
              <a:rPr lang="en-US" dirty="0" smtClean="0"/>
              <a:t>Videos</a:t>
            </a:r>
            <a:endParaRPr lang="en-US" dirty="0"/>
          </a:p>
          <a:p>
            <a:pPr fontAlgn="base"/>
            <a:r>
              <a:rPr lang="en-US" dirty="0"/>
              <a:t>Tools</a:t>
            </a:r>
          </a:p>
          <a:p>
            <a:pPr fontAlgn="base"/>
            <a:r>
              <a:rPr lang="en-US" dirty="0" smtClean="0"/>
              <a:t>Resources</a:t>
            </a:r>
          </a:p>
          <a:p>
            <a:pPr fontAlgn="base"/>
            <a:r>
              <a:rPr lang="en-US" dirty="0" smtClean="0"/>
              <a:t>Forum &amp; Messages</a:t>
            </a:r>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832324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Business Assessment</a:t>
            </a:r>
            <a:endParaRPr lang="en-US" dirty="0"/>
          </a:p>
        </p:txBody>
      </p:sp>
      <p:sp>
        <p:nvSpPr>
          <p:cNvPr id="6" name="Content Placeholder 5"/>
          <p:cNvSpPr>
            <a:spLocks noGrp="1"/>
          </p:cNvSpPr>
          <p:nvPr>
            <p:ph sz="half" idx="2"/>
          </p:nvPr>
        </p:nvSpPr>
        <p:spPr>
          <a:xfrm>
            <a:off x="5867400" y="1600200"/>
            <a:ext cx="2819400" cy="4525963"/>
          </a:xfrm>
        </p:spPr>
        <p:txBody>
          <a:bodyPr anchor="ctr"/>
          <a:lstStyle/>
          <a:p>
            <a:r>
              <a:rPr lang="en-US" dirty="0" smtClean="0"/>
              <a:t>Management</a:t>
            </a:r>
          </a:p>
          <a:p>
            <a:r>
              <a:rPr lang="en-US" dirty="0" smtClean="0"/>
              <a:t>Money</a:t>
            </a:r>
          </a:p>
          <a:p>
            <a:r>
              <a:rPr lang="en-US" dirty="0" smtClean="0"/>
              <a:t>Marketing</a:t>
            </a:r>
            <a:endParaRPr lang="en-US" dirty="0"/>
          </a:p>
        </p:txBody>
      </p:sp>
      <p:pic>
        <p:nvPicPr>
          <p:cNvPr id="10" name="Content Placeholder 9"/>
          <p:cNvPicPr>
            <a:picLocks noGrp="1" noChangeAspect="1"/>
          </p:cNvPicPr>
          <p:nvPr>
            <p:ph sz="half" idx="1"/>
          </p:nvPr>
        </p:nvPicPr>
        <p:blipFill rotWithShape="1">
          <a:blip r:embed="rId3"/>
          <a:srcRect b="7815"/>
          <a:stretch/>
        </p:blipFill>
        <p:spPr>
          <a:xfrm>
            <a:off x="533400" y="1421102"/>
            <a:ext cx="5181600" cy="463842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458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a:stretch>
            <a:fillRect/>
          </a:stretch>
        </p:blipFill>
        <p:spPr>
          <a:xfrm>
            <a:off x="1300939" y="1600200"/>
            <a:ext cx="6542121" cy="4525963"/>
          </a:xfrm>
          <a:prstGeom prst="rect">
            <a:avLst/>
          </a:prstGeom>
        </p:spPr>
      </p:pic>
      <p:sp>
        <p:nvSpPr>
          <p:cNvPr id="2" name="Title 1"/>
          <p:cNvSpPr>
            <a:spLocks noGrp="1"/>
          </p:cNvSpPr>
          <p:nvPr>
            <p:ph type="title"/>
          </p:nvPr>
        </p:nvSpPr>
        <p:spPr/>
        <p:txBody>
          <a:bodyPr/>
          <a:lstStyle/>
          <a:p>
            <a:r>
              <a:rPr lang="en-US" dirty="0" smtClean="0"/>
              <a:t>Online Learning Portal</a:t>
            </a:r>
            <a:endParaRPr lang="en-US" dirty="0"/>
          </a:p>
        </p:txBody>
      </p:sp>
      <p:sp>
        <p:nvSpPr>
          <p:cNvPr id="5" name="Line Callout 1 4"/>
          <p:cNvSpPr/>
          <p:nvPr/>
        </p:nvSpPr>
        <p:spPr>
          <a:xfrm>
            <a:off x="304800" y="2587933"/>
            <a:ext cx="1224212" cy="762000"/>
          </a:xfrm>
          <a:prstGeom prst="borderCallout1">
            <a:avLst>
              <a:gd name="adj1" fmla="val 85417"/>
              <a:gd name="adj2" fmla="val 104555"/>
              <a:gd name="adj3" fmla="val 83923"/>
              <a:gd name="adj4" fmla="val 127966"/>
            </a:avLst>
          </a:prstGeom>
          <a:solidFill>
            <a:srgbClr val="FC6F06"/>
          </a:solidFill>
          <a:ln>
            <a:solidFill>
              <a:srgbClr val="C2540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dirty="0" smtClean="0"/>
              <a:t>Track progress towards training plan</a:t>
            </a:r>
            <a:endParaRPr lang="en-US" sz="1300" dirty="0"/>
          </a:p>
        </p:txBody>
      </p:sp>
      <p:sp>
        <p:nvSpPr>
          <p:cNvPr id="6" name="Line Callout 1 5"/>
          <p:cNvSpPr/>
          <p:nvPr/>
        </p:nvSpPr>
        <p:spPr>
          <a:xfrm>
            <a:off x="7391400" y="2362200"/>
            <a:ext cx="1600200" cy="466814"/>
          </a:xfrm>
          <a:prstGeom prst="borderCallout1">
            <a:avLst>
              <a:gd name="adj1" fmla="val 52710"/>
              <a:gd name="adj2" fmla="val -2655"/>
              <a:gd name="adj3" fmla="val 54822"/>
              <a:gd name="adj4" fmla="val -13052"/>
            </a:avLst>
          </a:prstGeom>
          <a:solidFill>
            <a:srgbClr val="FC6F06"/>
          </a:solidFill>
          <a:ln>
            <a:solidFill>
              <a:srgbClr val="C2540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dirty="0" smtClean="0"/>
              <a:t>View Video Trainings</a:t>
            </a:r>
            <a:endParaRPr lang="en-US" sz="1300" dirty="0"/>
          </a:p>
        </p:txBody>
      </p:sp>
      <p:sp>
        <p:nvSpPr>
          <p:cNvPr id="7" name="Line Callout 1 6"/>
          <p:cNvSpPr/>
          <p:nvPr/>
        </p:nvSpPr>
        <p:spPr>
          <a:xfrm>
            <a:off x="7391401" y="3087309"/>
            <a:ext cx="1600199" cy="798892"/>
          </a:xfrm>
          <a:prstGeom prst="borderCallout1">
            <a:avLst>
              <a:gd name="adj1" fmla="val 59544"/>
              <a:gd name="adj2" fmla="val -5370"/>
              <a:gd name="adj3" fmla="val 59834"/>
              <a:gd name="adj4" fmla="val -20125"/>
            </a:avLst>
          </a:prstGeom>
          <a:solidFill>
            <a:srgbClr val="FC6F06"/>
          </a:solidFill>
          <a:ln>
            <a:solidFill>
              <a:srgbClr val="C2540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dirty="0" smtClean="0"/>
              <a:t>Calculate break-even, markup, ratios and sales by product or service</a:t>
            </a:r>
            <a:endParaRPr lang="en-US" sz="1300" dirty="0"/>
          </a:p>
        </p:txBody>
      </p:sp>
      <p:sp>
        <p:nvSpPr>
          <p:cNvPr id="8" name="Line Callout 1 7"/>
          <p:cNvSpPr/>
          <p:nvPr/>
        </p:nvSpPr>
        <p:spPr>
          <a:xfrm>
            <a:off x="7391401" y="4572000"/>
            <a:ext cx="1600199" cy="600205"/>
          </a:xfrm>
          <a:prstGeom prst="borderCallout1">
            <a:avLst>
              <a:gd name="adj1" fmla="val 27369"/>
              <a:gd name="adj2" fmla="val -7180"/>
              <a:gd name="adj3" fmla="val 30212"/>
              <a:gd name="adj4" fmla="val -24941"/>
            </a:avLst>
          </a:prstGeom>
          <a:solidFill>
            <a:srgbClr val="FC6F06"/>
          </a:solidFill>
          <a:ln>
            <a:solidFill>
              <a:srgbClr val="C2540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dirty="0" smtClean="0"/>
              <a:t>Recommended articles based on preferences</a:t>
            </a:r>
            <a:endParaRPr lang="en-US" sz="1300" dirty="0"/>
          </a:p>
        </p:txBody>
      </p:sp>
      <p:sp>
        <p:nvSpPr>
          <p:cNvPr id="9" name="Line Callout 1 8"/>
          <p:cNvSpPr/>
          <p:nvPr/>
        </p:nvSpPr>
        <p:spPr>
          <a:xfrm>
            <a:off x="7391402" y="5445472"/>
            <a:ext cx="1600198" cy="579438"/>
          </a:xfrm>
          <a:prstGeom prst="borderCallout1">
            <a:avLst>
              <a:gd name="adj1" fmla="val 19687"/>
              <a:gd name="adj2" fmla="val -5370"/>
              <a:gd name="adj3" fmla="val 20247"/>
              <a:gd name="adj4" fmla="val -19972"/>
            </a:avLst>
          </a:prstGeom>
          <a:solidFill>
            <a:srgbClr val="FC6F06"/>
          </a:solidFill>
          <a:ln>
            <a:solidFill>
              <a:srgbClr val="C2540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dirty="0" smtClean="0"/>
              <a:t>Ask a question and connect with peers</a:t>
            </a:r>
            <a:endParaRPr lang="en-US" sz="1300" dirty="0"/>
          </a:p>
        </p:txBody>
      </p:sp>
      <p:sp>
        <p:nvSpPr>
          <p:cNvPr id="10" name="Line Callout 1 9"/>
          <p:cNvSpPr/>
          <p:nvPr/>
        </p:nvSpPr>
        <p:spPr>
          <a:xfrm>
            <a:off x="304800" y="3547331"/>
            <a:ext cx="1191647" cy="868362"/>
          </a:xfrm>
          <a:prstGeom prst="borderCallout1">
            <a:avLst>
              <a:gd name="adj1" fmla="val 11850"/>
              <a:gd name="adj2" fmla="val 103504"/>
              <a:gd name="adj3" fmla="val 11793"/>
              <a:gd name="adj4" fmla="val 130513"/>
            </a:avLst>
          </a:prstGeom>
          <a:solidFill>
            <a:srgbClr val="FC6F06"/>
          </a:solidFill>
          <a:ln>
            <a:solidFill>
              <a:srgbClr val="C2540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dirty="0" smtClean="0"/>
              <a:t>Connect with NI coaches and receive updates</a:t>
            </a:r>
            <a:endParaRPr lang="en-US" sz="1300" dirty="0"/>
          </a:p>
        </p:txBody>
      </p:sp>
    </p:spTree>
    <p:extLst>
      <p:ext uri="{BB962C8B-B14F-4D97-AF65-F5344CB8AC3E}">
        <p14:creationId xmlns:p14="http://schemas.microsoft.com/office/powerpoint/2010/main" val="12606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FDIC Money Smart for Small Business Curriculum</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Insurance</a:t>
            </a:r>
          </a:p>
          <a:p>
            <a:pPr marL="514350" indent="-514350">
              <a:buFont typeface="+mj-lt"/>
              <a:buAutoNum type="arabicPeriod"/>
            </a:pPr>
            <a:r>
              <a:rPr lang="en-US" dirty="0" smtClean="0"/>
              <a:t>Tax Planning and Reporting</a:t>
            </a:r>
          </a:p>
          <a:p>
            <a:pPr marL="514350" indent="-514350">
              <a:buFont typeface="+mj-lt"/>
              <a:buAutoNum type="arabicPeriod"/>
            </a:pPr>
            <a:r>
              <a:rPr lang="en-US" dirty="0" smtClean="0"/>
              <a:t>Selling and Succession Planning</a:t>
            </a:r>
          </a:p>
          <a:p>
            <a:pPr marL="514350" indent="-514350">
              <a:buFont typeface="+mj-lt"/>
              <a:buAutoNum type="arabicPeriod"/>
            </a:pPr>
            <a:r>
              <a:rPr lang="en-US" dirty="0" smtClean="0"/>
              <a:t>Financial Management</a:t>
            </a:r>
          </a:p>
          <a:p>
            <a:pPr marL="514350" indent="-514350">
              <a:buFont typeface="+mj-lt"/>
              <a:buAutoNum type="arabicPeriod"/>
            </a:pPr>
            <a:r>
              <a:rPr lang="en-US" dirty="0" smtClean="0"/>
              <a:t>Banking Services</a:t>
            </a:r>
          </a:p>
          <a:p>
            <a:pPr marL="514350" indent="-514350">
              <a:buFont typeface="+mj-lt"/>
              <a:buAutoNum type="arabicPeriod"/>
            </a:pPr>
            <a:r>
              <a:rPr lang="en-US" dirty="0" smtClean="0"/>
              <a:t>Risk Management</a:t>
            </a:r>
          </a:p>
          <a:p>
            <a:pPr marL="514350" indent="-514350">
              <a:buFont typeface="+mj-lt"/>
              <a:buAutoNum type="arabicPeriod"/>
            </a:pPr>
            <a:r>
              <a:rPr lang="en-US" dirty="0" smtClean="0"/>
              <a:t>Credit Reporting</a:t>
            </a:r>
          </a:p>
          <a:p>
            <a:pPr marL="514350" indent="-514350">
              <a:buFont typeface="+mj-lt"/>
              <a:buAutoNum type="arabicPeriod"/>
            </a:pPr>
            <a:r>
              <a:rPr lang="en-US" dirty="0" smtClean="0"/>
              <a:t>Organizational Types and Considerations</a:t>
            </a:r>
          </a:p>
          <a:p>
            <a:pPr marL="514350" indent="-514350">
              <a:buFont typeface="+mj-lt"/>
              <a:buAutoNum type="arabicPeriod"/>
            </a:pPr>
            <a:r>
              <a:rPr lang="en-US" dirty="0" smtClean="0"/>
              <a:t>Time Management for Small Business</a:t>
            </a:r>
          </a:p>
          <a:p>
            <a:pPr marL="514350" indent="-514350">
              <a:buFont typeface="+mj-lt"/>
              <a:buAutoNum type="arabicPeriod"/>
            </a:pPr>
            <a:r>
              <a:rPr lang="en-US" dirty="0" smtClean="0"/>
              <a:t>Record Keeping as a Management Tool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581400"/>
            <a:ext cx="1505160" cy="2429214"/>
          </a:xfrm>
          <a:prstGeom prst="rect">
            <a:avLst/>
          </a:prstGeom>
        </p:spPr>
      </p:pic>
    </p:spTree>
    <p:extLst>
      <p:ext uri="{BB962C8B-B14F-4D97-AF65-F5344CB8AC3E}">
        <p14:creationId xmlns:p14="http://schemas.microsoft.com/office/powerpoint/2010/main" val="1106335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Smart Curriculum</a:t>
            </a:r>
            <a:endParaRPr lang="en-US" dirty="0"/>
          </a:p>
        </p:txBody>
      </p:sp>
      <p:sp>
        <p:nvSpPr>
          <p:cNvPr id="3" name="Content Placeholder 2"/>
          <p:cNvSpPr>
            <a:spLocks noGrp="1"/>
          </p:cNvSpPr>
          <p:nvPr>
            <p:ph idx="1"/>
          </p:nvPr>
        </p:nvSpPr>
        <p:spPr/>
        <p:txBody>
          <a:bodyPr/>
          <a:lstStyle/>
          <a:p>
            <a:r>
              <a:rPr lang="en-US" dirty="0" smtClean="0"/>
              <a:t>Complete component provided to conduct the 1-2 hour workshops:</a:t>
            </a:r>
          </a:p>
          <a:p>
            <a:pPr lvl="1"/>
            <a:r>
              <a:rPr lang="en-US" dirty="0" smtClean="0"/>
              <a:t>Instructor guide</a:t>
            </a:r>
          </a:p>
          <a:p>
            <a:pPr lvl="1"/>
            <a:r>
              <a:rPr lang="en-US" dirty="0" smtClean="0"/>
              <a:t>Presentation visuals</a:t>
            </a:r>
          </a:p>
          <a:p>
            <a:pPr lvl="1"/>
            <a:r>
              <a:rPr lang="en-US" dirty="0" smtClean="0"/>
              <a:t>Participant guide</a:t>
            </a:r>
          </a:p>
          <a:p>
            <a:pPr lvl="1"/>
            <a:endParaRPr lang="en-US" dirty="0"/>
          </a:p>
          <a:p>
            <a:r>
              <a:rPr lang="en-US" dirty="0" smtClean="0"/>
              <a:t>Instructor guide provided a roadmap for presenting the materials</a:t>
            </a:r>
          </a:p>
        </p:txBody>
      </p:sp>
    </p:spTree>
    <p:extLst>
      <p:ext uri="{BB962C8B-B14F-4D97-AF65-F5344CB8AC3E}">
        <p14:creationId xmlns:p14="http://schemas.microsoft.com/office/powerpoint/2010/main" val="2155412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to Online Learning</a:t>
            </a:r>
            <a:endParaRPr lang="en-US" dirty="0"/>
          </a:p>
        </p:txBody>
      </p:sp>
      <p:sp>
        <p:nvSpPr>
          <p:cNvPr id="3" name="Content Placeholder 2"/>
          <p:cNvSpPr>
            <a:spLocks noGrp="1"/>
          </p:cNvSpPr>
          <p:nvPr>
            <p:ph idx="1"/>
          </p:nvPr>
        </p:nvSpPr>
        <p:spPr/>
        <p:txBody>
          <a:bodyPr>
            <a:normAutofit/>
          </a:bodyPr>
          <a:lstStyle/>
          <a:p>
            <a:r>
              <a:rPr lang="en-US" dirty="0" smtClean="0"/>
              <a:t>15-20 minute videos</a:t>
            </a:r>
          </a:p>
          <a:p>
            <a:r>
              <a:rPr lang="en-US" dirty="0" smtClean="0"/>
              <a:t>Format for each video:</a:t>
            </a:r>
          </a:p>
          <a:p>
            <a:pPr lvl="1"/>
            <a:r>
              <a:rPr lang="en-US" sz="2400" dirty="0" smtClean="0"/>
              <a:t>Small business owner introduces the topic</a:t>
            </a:r>
            <a:endParaRPr lang="en-US" sz="2400" dirty="0"/>
          </a:p>
          <a:p>
            <a:pPr lvl="1"/>
            <a:r>
              <a:rPr lang="en-US" sz="2400" dirty="0" smtClean="0"/>
              <a:t>NI Representative sets objectives for the training</a:t>
            </a:r>
            <a:endParaRPr lang="en-US" sz="2400" dirty="0"/>
          </a:p>
          <a:p>
            <a:pPr lvl="1"/>
            <a:r>
              <a:rPr lang="en-US" sz="2400" dirty="0"/>
              <a:t>Key lessons and </a:t>
            </a:r>
            <a:r>
              <a:rPr lang="en-US" sz="2400" dirty="0" smtClean="0"/>
              <a:t>training</a:t>
            </a:r>
          </a:p>
          <a:p>
            <a:pPr lvl="1"/>
            <a:r>
              <a:rPr lang="en-US" sz="2400" dirty="0" smtClean="0"/>
              <a:t>Content </a:t>
            </a:r>
            <a:r>
              <a:rPr lang="en-US" sz="2400" dirty="0"/>
              <a:t>wraps up, sharing a perspective from another small business </a:t>
            </a:r>
          </a:p>
          <a:p>
            <a:pPr lvl="1"/>
            <a:r>
              <a:rPr lang="en-US" sz="2400" dirty="0"/>
              <a:t>NI representative wraps up the </a:t>
            </a:r>
            <a:r>
              <a:rPr lang="en-US" sz="2400" dirty="0" smtClean="0"/>
              <a:t>video</a:t>
            </a:r>
            <a:endParaRPr lang="en-US" sz="2400" dirty="0"/>
          </a:p>
        </p:txBody>
      </p:sp>
    </p:spTree>
    <p:extLst>
      <p:ext uri="{BB962C8B-B14F-4D97-AF65-F5344CB8AC3E}">
        <p14:creationId xmlns:p14="http://schemas.microsoft.com/office/powerpoint/2010/main" val="3086938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TotalTime>
  <Words>1448</Words>
  <Application>Microsoft Office PowerPoint</Application>
  <PresentationFormat>On-screen Show (4:3)</PresentationFormat>
  <Paragraphs>188</Paragraphs>
  <Slides>24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Geneva</vt:lpstr>
      <vt:lpstr>Office Theme</vt:lpstr>
      <vt:lpstr>PowerPoint Presentation</vt:lpstr>
      <vt:lpstr>Our Mission</vt:lpstr>
      <vt:lpstr>Opportunities</vt:lpstr>
      <vt:lpstr>The Approach</vt:lpstr>
      <vt:lpstr>Business Assessment</vt:lpstr>
      <vt:lpstr>Online Learning Portal</vt:lpstr>
      <vt:lpstr>FDIC Money Smart for Small Business Curriculum</vt:lpstr>
      <vt:lpstr>Money Smart Curriculum</vt:lpstr>
      <vt:lpstr>Conversion to Online Learning</vt:lpstr>
      <vt:lpstr>Video Scripts</vt:lpstr>
      <vt:lpstr>Small Business Perspective</vt:lpstr>
      <vt:lpstr>Small Business Perspective</vt:lpstr>
      <vt:lpstr>Small Business Perspective</vt:lpstr>
      <vt:lpstr>Small Business Perspective</vt:lpstr>
      <vt:lpstr>Setting Video Objectives</vt:lpstr>
      <vt:lpstr>Training Content</vt:lpstr>
      <vt:lpstr>Training Sessions</vt:lpstr>
      <vt:lpstr>Session Evaluation</vt:lpstr>
      <vt:lpstr>Training Resources</vt:lpstr>
      <vt:lpstr>Business Tools</vt:lpstr>
      <vt:lpstr>Resources</vt:lpstr>
      <vt:lpstr>Project Timeline</vt:lpstr>
      <vt:lpstr>Lessons Learned</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Rector</dc:creator>
  <cp:lastModifiedBy>Amanda Blondeau</cp:lastModifiedBy>
  <cp:revision>55</cp:revision>
  <dcterms:created xsi:type="dcterms:W3CDTF">2013-09-26T13:08:24Z</dcterms:created>
  <dcterms:modified xsi:type="dcterms:W3CDTF">2014-09-02T20:43:24Z</dcterms:modified>
</cp:coreProperties>
</file>