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8" r:id="rId2"/>
    <p:sldId id="282" r:id="rId3"/>
    <p:sldId id="289" r:id="rId4"/>
    <p:sldId id="290" r:id="rId5"/>
    <p:sldId id="260" r:id="rId6"/>
    <p:sldId id="268" r:id="rId7"/>
    <p:sldId id="276" r:id="rId8"/>
    <p:sldId id="277" r:id="rId9"/>
    <p:sldId id="269" r:id="rId10"/>
    <p:sldId id="280" r:id="rId11"/>
    <p:sldId id="283" r:id="rId12"/>
    <p:sldId id="284" r:id="rId13"/>
    <p:sldId id="28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B7D"/>
    <a:srgbClr val="C4AD96"/>
    <a:srgbClr val="CEA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22" d="100"/>
          <a:sy n="122" d="100"/>
        </p:scale>
        <p:origin x="-132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C8F37D-0295-5C48-AF82-C05143F475C7}" type="datetimeFigureOut">
              <a:rPr lang="en-US" smtClean="0"/>
              <a:t>8/6/2014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91E1A9-5994-0249-B22F-A4DB2F5EA453}" type="slidenum">
              <a:rPr lang="en-US" smtClean="0"/>
              <a:t>‹#›</a:t>
            </a:fld>
            <a:endParaRPr lang="en-US"/>
          </a:p>
        </p:txBody>
      </p:sp>
    </p:spTree>
    <p:extLst>
      <p:ext uri="{BB962C8B-B14F-4D97-AF65-F5344CB8AC3E}">
        <p14:creationId xmlns:p14="http://schemas.microsoft.com/office/powerpoint/2010/main" val="31907490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DCAFE7-5D37-47D5-ABAF-6887D9733BD0}"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906A4-BE4E-43D5-9A2B-512F627393C8}" type="slidenum">
              <a:rPr lang="en-US" smtClean="0"/>
              <a:t>‹#›</a:t>
            </a:fld>
            <a:endParaRPr lang="en-US"/>
          </a:p>
        </p:txBody>
      </p:sp>
    </p:spTree>
    <p:extLst>
      <p:ext uri="{BB962C8B-B14F-4D97-AF65-F5344CB8AC3E}">
        <p14:creationId xmlns:p14="http://schemas.microsoft.com/office/powerpoint/2010/main" val="272325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DCAFE7-5D37-47D5-ABAF-6887D9733BD0}"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906A4-BE4E-43D5-9A2B-512F627393C8}" type="slidenum">
              <a:rPr lang="en-US" smtClean="0"/>
              <a:t>‹#›</a:t>
            </a:fld>
            <a:endParaRPr lang="en-US"/>
          </a:p>
        </p:txBody>
      </p:sp>
    </p:spTree>
    <p:extLst>
      <p:ext uri="{BB962C8B-B14F-4D97-AF65-F5344CB8AC3E}">
        <p14:creationId xmlns:p14="http://schemas.microsoft.com/office/powerpoint/2010/main" val="274109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DCAFE7-5D37-47D5-ABAF-6887D9733BD0}"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906A4-BE4E-43D5-9A2B-512F627393C8}" type="slidenum">
              <a:rPr lang="en-US" smtClean="0"/>
              <a:t>‹#›</a:t>
            </a:fld>
            <a:endParaRPr lang="en-US"/>
          </a:p>
        </p:txBody>
      </p:sp>
    </p:spTree>
    <p:extLst>
      <p:ext uri="{BB962C8B-B14F-4D97-AF65-F5344CB8AC3E}">
        <p14:creationId xmlns:p14="http://schemas.microsoft.com/office/powerpoint/2010/main" val="212502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DCAFE7-5D37-47D5-ABAF-6887D9733BD0}"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906A4-BE4E-43D5-9A2B-512F627393C8}" type="slidenum">
              <a:rPr lang="en-US" smtClean="0"/>
              <a:t>‹#›</a:t>
            </a:fld>
            <a:endParaRPr lang="en-US"/>
          </a:p>
        </p:txBody>
      </p:sp>
    </p:spTree>
    <p:extLst>
      <p:ext uri="{BB962C8B-B14F-4D97-AF65-F5344CB8AC3E}">
        <p14:creationId xmlns:p14="http://schemas.microsoft.com/office/powerpoint/2010/main" val="256436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DCAFE7-5D37-47D5-ABAF-6887D9733BD0}"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906A4-BE4E-43D5-9A2B-512F627393C8}" type="slidenum">
              <a:rPr lang="en-US" smtClean="0"/>
              <a:t>‹#›</a:t>
            </a:fld>
            <a:endParaRPr lang="en-US"/>
          </a:p>
        </p:txBody>
      </p:sp>
    </p:spTree>
    <p:extLst>
      <p:ext uri="{BB962C8B-B14F-4D97-AF65-F5344CB8AC3E}">
        <p14:creationId xmlns:p14="http://schemas.microsoft.com/office/powerpoint/2010/main" val="193327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DCAFE7-5D37-47D5-ABAF-6887D9733BD0}"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906A4-BE4E-43D5-9A2B-512F627393C8}" type="slidenum">
              <a:rPr lang="en-US" smtClean="0"/>
              <a:t>‹#›</a:t>
            </a:fld>
            <a:endParaRPr lang="en-US"/>
          </a:p>
        </p:txBody>
      </p:sp>
    </p:spTree>
    <p:extLst>
      <p:ext uri="{BB962C8B-B14F-4D97-AF65-F5344CB8AC3E}">
        <p14:creationId xmlns:p14="http://schemas.microsoft.com/office/powerpoint/2010/main" val="265119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DCAFE7-5D37-47D5-ABAF-6887D9733BD0}" type="datetimeFigureOut">
              <a:rPr lang="en-US" smtClean="0"/>
              <a:t>8/6/2014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D906A4-BE4E-43D5-9A2B-512F627393C8}" type="slidenum">
              <a:rPr lang="en-US" smtClean="0"/>
              <a:t>‹#›</a:t>
            </a:fld>
            <a:endParaRPr lang="en-US"/>
          </a:p>
        </p:txBody>
      </p:sp>
    </p:spTree>
    <p:extLst>
      <p:ext uri="{BB962C8B-B14F-4D97-AF65-F5344CB8AC3E}">
        <p14:creationId xmlns:p14="http://schemas.microsoft.com/office/powerpoint/2010/main" val="1785651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DCAFE7-5D37-47D5-ABAF-6887D9733BD0}" type="datetimeFigureOut">
              <a:rPr lang="en-US" smtClean="0"/>
              <a:t>8/6/2014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906A4-BE4E-43D5-9A2B-512F627393C8}" type="slidenum">
              <a:rPr lang="en-US" smtClean="0"/>
              <a:t>‹#›</a:t>
            </a:fld>
            <a:endParaRPr lang="en-US"/>
          </a:p>
        </p:txBody>
      </p:sp>
    </p:spTree>
    <p:extLst>
      <p:ext uri="{BB962C8B-B14F-4D97-AF65-F5344CB8AC3E}">
        <p14:creationId xmlns:p14="http://schemas.microsoft.com/office/powerpoint/2010/main" val="311257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CAFE7-5D37-47D5-ABAF-6887D9733BD0}" type="datetimeFigureOut">
              <a:rPr lang="en-US" smtClean="0"/>
              <a:t>8/6/2014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D906A4-BE4E-43D5-9A2B-512F627393C8}" type="slidenum">
              <a:rPr lang="en-US" smtClean="0"/>
              <a:t>‹#›</a:t>
            </a:fld>
            <a:endParaRPr lang="en-US"/>
          </a:p>
        </p:txBody>
      </p:sp>
    </p:spTree>
    <p:extLst>
      <p:ext uri="{BB962C8B-B14F-4D97-AF65-F5344CB8AC3E}">
        <p14:creationId xmlns:p14="http://schemas.microsoft.com/office/powerpoint/2010/main" val="265837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CAFE7-5D37-47D5-ABAF-6887D9733BD0}"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906A4-BE4E-43D5-9A2B-512F627393C8}" type="slidenum">
              <a:rPr lang="en-US" smtClean="0"/>
              <a:t>‹#›</a:t>
            </a:fld>
            <a:endParaRPr lang="en-US"/>
          </a:p>
        </p:txBody>
      </p:sp>
    </p:spTree>
    <p:extLst>
      <p:ext uri="{BB962C8B-B14F-4D97-AF65-F5344CB8AC3E}">
        <p14:creationId xmlns:p14="http://schemas.microsoft.com/office/powerpoint/2010/main" val="77705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CAFE7-5D37-47D5-ABAF-6887D9733BD0}"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906A4-BE4E-43D5-9A2B-512F627393C8}" type="slidenum">
              <a:rPr lang="en-US" smtClean="0"/>
              <a:t>‹#›</a:t>
            </a:fld>
            <a:endParaRPr lang="en-US"/>
          </a:p>
        </p:txBody>
      </p:sp>
    </p:spTree>
    <p:extLst>
      <p:ext uri="{BB962C8B-B14F-4D97-AF65-F5344CB8AC3E}">
        <p14:creationId xmlns:p14="http://schemas.microsoft.com/office/powerpoint/2010/main" val="388681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CAFE7-5D37-47D5-ABAF-6887D9733BD0}" type="datetimeFigureOut">
              <a:rPr lang="en-US" smtClean="0"/>
              <a:t>8/6/2014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906A4-BE4E-43D5-9A2B-512F627393C8}" type="slidenum">
              <a:rPr lang="en-US" smtClean="0"/>
              <a:t>‹#›</a:t>
            </a:fld>
            <a:endParaRPr lang="en-US"/>
          </a:p>
        </p:txBody>
      </p:sp>
    </p:spTree>
    <p:extLst>
      <p:ext uri="{BB962C8B-B14F-4D97-AF65-F5344CB8AC3E}">
        <p14:creationId xmlns:p14="http://schemas.microsoft.com/office/powerpoint/2010/main" val="2886025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odLab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58" y="4280707"/>
            <a:ext cx="2848629" cy="2096437"/>
          </a:xfrm>
          <a:prstGeom prst="rect">
            <a:avLst/>
          </a:prstGeom>
        </p:spPr>
      </p:pic>
      <p:sp>
        <p:nvSpPr>
          <p:cNvPr id="2" name="TextBox 1"/>
          <p:cNvSpPr txBox="1"/>
          <p:nvPr/>
        </p:nvSpPr>
        <p:spPr>
          <a:xfrm>
            <a:off x="445644" y="2072374"/>
            <a:ext cx="7877194" cy="1826141"/>
          </a:xfrm>
          <a:prstGeom prst="rect">
            <a:avLst/>
          </a:prstGeom>
          <a:noFill/>
        </p:spPr>
        <p:txBody>
          <a:bodyPr wrap="square" rtlCol="0">
            <a:spAutoFit/>
          </a:bodyPr>
          <a:lstStyle/>
          <a:p>
            <a:pPr>
              <a:spcAft>
                <a:spcPts val="1000"/>
              </a:spcAft>
            </a:pPr>
            <a:r>
              <a:rPr lang="en-US" sz="2400" b="1" dirty="0" smtClean="0">
                <a:latin typeface="Avenir Book"/>
                <a:cs typeface="Avenir Book"/>
              </a:rPr>
              <a:t>MSU-REI Innovate Michigan! Summit: Sept 4, 2014</a:t>
            </a:r>
          </a:p>
          <a:p>
            <a:pPr>
              <a:spcAft>
                <a:spcPts val="1000"/>
              </a:spcAft>
            </a:pPr>
            <a:r>
              <a:rPr lang="en-US" sz="4000" b="1" dirty="0" smtClean="0">
                <a:latin typeface="Avenir Book"/>
                <a:cs typeface="Avenir Book"/>
              </a:rPr>
              <a:t>Operation Above Ground</a:t>
            </a:r>
          </a:p>
          <a:p>
            <a:r>
              <a:rPr lang="en-US" sz="2000" b="1" i="1" dirty="0" smtClean="0">
                <a:latin typeface="Avenir Book"/>
                <a:cs typeface="Avenir Book"/>
              </a:rPr>
              <a:t>Changing Detroit’s Shared-Use Kitchen Policy</a:t>
            </a:r>
          </a:p>
          <a:p>
            <a:endParaRPr lang="en-US" sz="1200" b="1" i="1" dirty="0" smtClean="0">
              <a:latin typeface="Avenir Book"/>
              <a:cs typeface="Avenir Book"/>
            </a:endParaRPr>
          </a:p>
        </p:txBody>
      </p:sp>
      <p:sp>
        <p:nvSpPr>
          <p:cNvPr id="5" name="Rectangle 4"/>
          <p:cNvSpPr/>
          <p:nvPr/>
        </p:nvSpPr>
        <p:spPr>
          <a:xfrm>
            <a:off x="0" y="0"/>
            <a:ext cx="9144000" cy="1605345"/>
          </a:xfrm>
          <a:prstGeom prst="rect">
            <a:avLst/>
          </a:prstGeom>
          <a:solidFill>
            <a:srgbClr val="B24B3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1218874" y="2610891"/>
            <a:ext cx="184666" cy="369332"/>
          </a:xfrm>
          <a:prstGeom prst="rect">
            <a:avLst/>
          </a:prstGeom>
          <a:noFill/>
        </p:spPr>
        <p:txBody>
          <a:bodyPr wrap="none" rtlCol="0">
            <a:spAutoFit/>
          </a:bodyPr>
          <a:lstStyle/>
          <a:p>
            <a:endParaRPr lang="en-US"/>
          </a:p>
        </p:txBody>
      </p:sp>
      <p:pic>
        <p:nvPicPr>
          <p:cNvPr id="8" name="Picture 7" descr="DKC_logo_final_RG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51" y="4022671"/>
            <a:ext cx="2354473" cy="2354473"/>
          </a:xfrm>
          <a:prstGeom prst="rect">
            <a:avLst/>
          </a:prstGeom>
        </p:spPr>
      </p:pic>
    </p:spTree>
    <p:extLst>
      <p:ext uri="{BB962C8B-B14F-4D97-AF65-F5344CB8AC3E}">
        <p14:creationId xmlns:p14="http://schemas.microsoft.com/office/powerpoint/2010/main" val="902360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759745" y="1916101"/>
            <a:ext cx="518614" cy="362359"/>
          </a:xfrm>
          <a:prstGeom prst="rightArrow">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2027" y="1622690"/>
            <a:ext cx="1945220" cy="923330"/>
          </a:xfrm>
          <a:prstGeom prst="rect">
            <a:avLst/>
          </a:prstGeom>
          <a:noFill/>
        </p:spPr>
        <p:txBody>
          <a:bodyPr wrap="square" rtlCol="0">
            <a:spAutoFit/>
          </a:bodyPr>
          <a:lstStyle/>
          <a:p>
            <a:r>
              <a:rPr lang="en-US" b="1" dirty="0" smtClean="0"/>
              <a:t>Organize</a:t>
            </a:r>
            <a:r>
              <a:rPr lang="en-US" dirty="0" smtClean="0"/>
              <a:t> Policy </a:t>
            </a:r>
          </a:p>
          <a:p>
            <a:r>
              <a:rPr lang="en-US" dirty="0" smtClean="0"/>
              <a:t>Workgroups. Form</a:t>
            </a:r>
          </a:p>
          <a:p>
            <a:r>
              <a:rPr lang="en-US" dirty="0" smtClean="0"/>
              <a:t>small committees </a:t>
            </a:r>
            <a:endParaRPr lang="en-US" dirty="0"/>
          </a:p>
        </p:txBody>
      </p:sp>
      <p:sp>
        <p:nvSpPr>
          <p:cNvPr id="4" name="TextBox 3"/>
          <p:cNvSpPr txBox="1"/>
          <p:nvPr/>
        </p:nvSpPr>
        <p:spPr>
          <a:xfrm>
            <a:off x="2951992" y="1622690"/>
            <a:ext cx="2676077" cy="923330"/>
          </a:xfrm>
          <a:prstGeom prst="rect">
            <a:avLst/>
          </a:prstGeom>
          <a:noFill/>
        </p:spPr>
        <p:txBody>
          <a:bodyPr wrap="square" rtlCol="0">
            <a:spAutoFit/>
          </a:bodyPr>
          <a:lstStyle/>
          <a:p>
            <a:r>
              <a:rPr lang="en-US" b="1" dirty="0" smtClean="0"/>
              <a:t>Research </a:t>
            </a:r>
            <a:r>
              <a:rPr lang="en-US" dirty="0" smtClean="0"/>
              <a:t>licensing issues &amp; procedures by surveying FoodLab members</a:t>
            </a:r>
            <a:endParaRPr lang="en-US" dirty="0"/>
          </a:p>
        </p:txBody>
      </p:sp>
      <p:sp>
        <p:nvSpPr>
          <p:cNvPr id="5" name="TextBox 4"/>
          <p:cNvSpPr txBox="1"/>
          <p:nvPr/>
        </p:nvSpPr>
        <p:spPr>
          <a:xfrm>
            <a:off x="6429111" y="1622690"/>
            <a:ext cx="2702012" cy="923330"/>
          </a:xfrm>
          <a:prstGeom prst="rect">
            <a:avLst/>
          </a:prstGeom>
          <a:noFill/>
        </p:spPr>
        <p:txBody>
          <a:bodyPr wrap="square" rtlCol="0">
            <a:spAutoFit/>
          </a:bodyPr>
          <a:lstStyle/>
          <a:p>
            <a:r>
              <a:rPr lang="en-US" b="1" dirty="0" smtClean="0"/>
              <a:t>Discover </a:t>
            </a:r>
            <a:r>
              <a:rPr lang="en-US" dirty="0" smtClean="0"/>
              <a:t>the policy &amp; procedures and begin to map out the process</a:t>
            </a:r>
            <a:endParaRPr lang="en-US" dirty="0"/>
          </a:p>
        </p:txBody>
      </p:sp>
      <p:sp>
        <p:nvSpPr>
          <p:cNvPr id="6" name="TextBox 5"/>
          <p:cNvSpPr txBox="1"/>
          <p:nvPr/>
        </p:nvSpPr>
        <p:spPr>
          <a:xfrm>
            <a:off x="6471544" y="3939789"/>
            <a:ext cx="2625907" cy="923330"/>
          </a:xfrm>
          <a:prstGeom prst="rect">
            <a:avLst/>
          </a:prstGeom>
          <a:noFill/>
        </p:spPr>
        <p:txBody>
          <a:bodyPr wrap="square" rtlCol="0">
            <a:spAutoFit/>
          </a:bodyPr>
          <a:lstStyle/>
          <a:p>
            <a:r>
              <a:rPr lang="en-US" b="1" dirty="0" smtClean="0"/>
              <a:t>Design </a:t>
            </a:r>
            <a:r>
              <a:rPr lang="en-US" dirty="0" smtClean="0"/>
              <a:t>the process flow by working with Graphic Designers</a:t>
            </a:r>
            <a:endParaRPr lang="en-US" dirty="0"/>
          </a:p>
        </p:txBody>
      </p:sp>
      <p:sp>
        <p:nvSpPr>
          <p:cNvPr id="7" name="TextBox 6"/>
          <p:cNvSpPr txBox="1"/>
          <p:nvPr/>
        </p:nvSpPr>
        <p:spPr>
          <a:xfrm>
            <a:off x="2965406" y="3939789"/>
            <a:ext cx="2977527" cy="923330"/>
          </a:xfrm>
          <a:prstGeom prst="rect">
            <a:avLst/>
          </a:prstGeom>
          <a:noFill/>
        </p:spPr>
        <p:txBody>
          <a:bodyPr wrap="square" rtlCol="0">
            <a:spAutoFit/>
          </a:bodyPr>
          <a:lstStyle/>
          <a:p>
            <a:r>
              <a:rPr lang="en-US" b="1" dirty="0" smtClean="0"/>
              <a:t>Educate </a:t>
            </a:r>
            <a:r>
              <a:rPr lang="en-US" dirty="0" smtClean="0"/>
              <a:t>other food businesses of our learning through office hours</a:t>
            </a:r>
            <a:endParaRPr lang="en-US" dirty="0"/>
          </a:p>
        </p:txBody>
      </p:sp>
      <p:sp>
        <p:nvSpPr>
          <p:cNvPr id="8" name="TextBox 7"/>
          <p:cNvSpPr txBox="1"/>
          <p:nvPr/>
        </p:nvSpPr>
        <p:spPr>
          <a:xfrm>
            <a:off x="232059" y="3939789"/>
            <a:ext cx="2342198" cy="1200329"/>
          </a:xfrm>
          <a:prstGeom prst="rect">
            <a:avLst/>
          </a:prstGeom>
          <a:noFill/>
        </p:spPr>
        <p:txBody>
          <a:bodyPr wrap="square" rtlCol="0">
            <a:spAutoFit/>
          </a:bodyPr>
          <a:lstStyle/>
          <a:p>
            <a:r>
              <a:rPr lang="en-US" b="1" dirty="0" smtClean="0"/>
              <a:t>Mobile &amp; Engage </a:t>
            </a:r>
            <a:r>
              <a:rPr lang="en-US" dirty="0" smtClean="0"/>
              <a:t>elected/appointed officials to deliver policy changes. </a:t>
            </a:r>
            <a:endParaRPr lang="en-US" dirty="0"/>
          </a:p>
        </p:txBody>
      </p:sp>
      <p:sp>
        <p:nvSpPr>
          <p:cNvPr id="9" name="Right Arrow 8"/>
          <p:cNvSpPr/>
          <p:nvPr/>
        </p:nvSpPr>
        <p:spPr>
          <a:xfrm>
            <a:off x="2198617" y="1916102"/>
            <a:ext cx="518614" cy="362359"/>
          </a:xfrm>
          <a:prstGeom prst="rightArrow">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flipH="1">
            <a:off x="2159730" y="4324629"/>
            <a:ext cx="592934" cy="352323"/>
          </a:xfrm>
          <a:prstGeom prst="rightArrow">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H="1">
            <a:off x="5664128" y="4259534"/>
            <a:ext cx="592934" cy="352323"/>
          </a:xfrm>
          <a:prstGeom prst="rightArrow">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12700" y="838200"/>
            <a:ext cx="9156700" cy="0"/>
          </a:xfrm>
          <a:prstGeom prst="line">
            <a:avLst/>
          </a:prstGeom>
          <a:ln w="15875">
            <a:solidFill>
              <a:srgbClr val="C4AD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0" y="6096000"/>
            <a:ext cx="9156700" cy="0"/>
          </a:xfrm>
          <a:prstGeom prst="line">
            <a:avLst/>
          </a:prstGeom>
          <a:ln w="15875">
            <a:solidFill>
              <a:srgbClr val="C4AD96"/>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4000" y="444500"/>
            <a:ext cx="4584700" cy="261610"/>
          </a:xfrm>
          <a:prstGeom prst="rect">
            <a:avLst/>
          </a:prstGeom>
          <a:noFill/>
        </p:spPr>
        <p:txBody>
          <a:bodyPr wrap="square" rtlCol="0">
            <a:spAutoFit/>
          </a:bodyPr>
          <a:lstStyle/>
          <a:p>
            <a:r>
              <a:rPr lang="en-US" sz="1100" dirty="0" smtClean="0">
                <a:solidFill>
                  <a:srgbClr val="CEAD8C"/>
                </a:solidFill>
              </a:rPr>
              <a:t>/   Organize</a:t>
            </a:r>
            <a:endParaRPr lang="en-US" sz="1100" dirty="0">
              <a:solidFill>
                <a:srgbClr val="CEAD8C"/>
              </a:solidFill>
            </a:endParaRPr>
          </a:p>
        </p:txBody>
      </p:sp>
      <p:sp>
        <p:nvSpPr>
          <p:cNvPr id="16" name="Right Arrow 15"/>
          <p:cNvSpPr/>
          <p:nvPr/>
        </p:nvSpPr>
        <p:spPr>
          <a:xfrm rot="5400000">
            <a:off x="7288181" y="3003320"/>
            <a:ext cx="518614" cy="362359"/>
          </a:xfrm>
          <a:prstGeom prst="rightArrow">
            <a:avLst/>
          </a:prstGeom>
          <a:solidFill>
            <a:schemeClr val="accent6">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213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4" name="Rectangle 3"/>
          <p:cNvSpPr/>
          <p:nvPr/>
        </p:nvSpPr>
        <p:spPr>
          <a:xfrm>
            <a:off x="0" y="0"/>
            <a:ext cx="9144000" cy="1605345"/>
          </a:xfrm>
          <a:prstGeom prst="rect">
            <a:avLst/>
          </a:prstGeom>
          <a:solidFill>
            <a:srgbClr val="B24B3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2" name="Shape 152"/>
          <p:cNvSpPr txBox="1">
            <a:spLocks noGrp="1"/>
          </p:cNvSpPr>
          <p:nvPr>
            <p:ph type="body" idx="1"/>
          </p:nvPr>
        </p:nvSpPr>
        <p:spPr>
          <a:xfrm>
            <a:off x="290057" y="1980467"/>
            <a:ext cx="8599300" cy="4276000"/>
          </a:xfrm>
          <a:prstGeom prst="rect">
            <a:avLst/>
          </a:prstGeom>
        </p:spPr>
        <p:txBody>
          <a:bodyPr lIns="91425" tIns="91425" rIns="91425" bIns="91425" anchor="t" anchorCtr="0">
            <a:noAutofit/>
          </a:bodyPr>
          <a:lstStyle/>
          <a:p>
            <a:pPr marL="0" lvl="0" indent="0" rtl="0">
              <a:spcBef>
                <a:spcPts val="0"/>
              </a:spcBef>
              <a:buNone/>
            </a:pPr>
            <a:r>
              <a:rPr lang="en" sz="2400" b="1" dirty="0">
                <a:solidFill>
                  <a:srgbClr val="000000"/>
                </a:solidFill>
              </a:rPr>
              <a:t>Conducting research for the report:</a:t>
            </a:r>
          </a:p>
          <a:p>
            <a:pPr marL="457200" lvl="0" indent="-342900" rtl="0">
              <a:spcBef>
                <a:spcPts val="0"/>
              </a:spcBef>
              <a:buClr>
                <a:schemeClr val="accent4"/>
              </a:buClr>
              <a:buSzPct val="100000"/>
              <a:buFont typeface="Arial"/>
              <a:buChar char="●"/>
            </a:pPr>
            <a:r>
              <a:rPr lang="en" sz="2400" dirty="0">
                <a:solidFill>
                  <a:srgbClr val="000000"/>
                </a:solidFill>
              </a:rPr>
              <a:t>Synthesized data from surveys, interviews &amp; outside reports on shared kitchens</a:t>
            </a:r>
          </a:p>
          <a:p>
            <a:pPr marL="457200" lvl="0" indent="-342900" rtl="0">
              <a:spcBef>
                <a:spcPts val="0"/>
              </a:spcBef>
              <a:buClr>
                <a:schemeClr val="accent4"/>
              </a:buClr>
              <a:buSzPct val="100000"/>
              <a:buFont typeface="Arial"/>
              <a:buChar char="●"/>
            </a:pPr>
            <a:r>
              <a:rPr lang="en" sz="2400" dirty="0">
                <a:solidFill>
                  <a:srgbClr val="000000"/>
                </a:solidFill>
              </a:rPr>
              <a:t>Recommendations informed by policy in Detroit, Michigan &amp; other U.S. cities</a:t>
            </a:r>
          </a:p>
          <a:p>
            <a:pPr marL="457200" lvl="0" indent="0" rtl="0">
              <a:spcBef>
                <a:spcPts val="0"/>
              </a:spcBef>
              <a:buNone/>
            </a:pPr>
            <a:endParaRPr sz="2400" dirty="0">
              <a:solidFill>
                <a:srgbClr val="000000"/>
              </a:solidFill>
            </a:endParaRPr>
          </a:p>
          <a:p>
            <a:pPr marL="0" lvl="0" indent="0" rtl="0">
              <a:spcBef>
                <a:spcPts val="0"/>
              </a:spcBef>
              <a:buNone/>
            </a:pPr>
            <a:r>
              <a:rPr lang="en" sz="2400" b="1" dirty="0">
                <a:solidFill>
                  <a:srgbClr val="000000"/>
                </a:solidFill>
              </a:rPr>
              <a:t>Primary objectives of the report:</a:t>
            </a:r>
          </a:p>
          <a:p>
            <a:pPr marL="457200" lvl="0" indent="-342900" rtl="0">
              <a:spcBef>
                <a:spcPts val="0"/>
              </a:spcBef>
              <a:buClr>
                <a:schemeClr val="accent4"/>
              </a:buClr>
              <a:buSzPct val="100000"/>
              <a:buFont typeface="Arial"/>
              <a:buChar char="●"/>
            </a:pPr>
            <a:r>
              <a:rPr lang="en" sz="2400" dirty="0">
                <a:solidFill>
                  <a:srgbClr val="000000"/>
                </a:solidFill>
              </a:rPr>
              <a:t>Improve licensing process for IPH licensed businesses operating from shared-use kitchens</a:t>
            </a:r>
          </a:p>
          <a:p>
            <a:pPr marL="457200" lvl="0" indent="-342900">
              <a:spcBef>
                <a:spcPts val="0"/>
              </a:spcBef>
              <a:buClr>
                <a:schemeClr val="accent4"/>
              </a:buClr>
              <a:buSzPct val="100000"/>
              <a:buFont typeface="Arial"/>
              <a:buChar char="●"/>
            </a:pPr>
            <a:r>
              <a:rPr lang="en" sz="2400" dirty="0">
                <a:solidFill>
                  <a:srgbClr val="000000"/>
                </a:solidFill>
              </a:rPr>
              <a:t>Strengthen Detroit’s shared-use kitchens as a local and regional resource</a:t>
            </a:r>
          </a:p>
        </p:txBody>
      </p:sp>
      <p:sp>
        <p:nvSpPr>
          <p:cNvPr id="5" name="Shape 157"/>
          <p:cNvSpPr txBox="1">
            <a:spLocks/>
          </p:cNvSpPr>
          <p:nvPr/>
        </p:nvSpPr>
        <p:spPr>
          <a:xfrm>
            <a:off x="290056" y="557364"/>
            <a:ext cx="11574927" cy="606860"/>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dirty="0" smtClean="0">
                <a:solidFill>
                  <a:schemeClr val="bg1"/>
                </a:solidFill>
                <a:latin typeface="Calibri"/>
                <a:cs typeface="Calibri"/>
              </a:rPr>
              <a:t>Policy Recommendation Report: Research &amp; Goals</a:t>
            </a:r>
            <a:endParaRPr lang="en" sz="3000" dirty="0">
              <a:solidFill>
                <a:schemeClr val="bg1"/>
              </a:solidFill>
              <a:latin typeface="Calibri"/>
              <a:cs typeface="Calibri"/>
            </a:endParaRPr>
          </a:p>
        </p:txBody>
      </p:sp>
    </p:spTree>
    <p:extLst>
      <p:ext uri="{BB962C8B-B14F-4D97-AF65-F5344CB8AC3E}">
        <p14:creationId xmlns:p14="http://schemas.microsoft.com/office/powerpoint/2010/main" val="2976659075"/>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Rectangle 3"/>
          <p:cNvSpPr/>
          <p:nvPr/>
        </p:nvSpPr>
        <p:spPr>
          <a:xfrm>
            <a:off x="0" y="0"/>
            <a:ext cx="9144000" cy="1605345"/>
          </a:xfrm>
          <a:prstGeom prst="rect">
            <a:avLst/>
          </a:prstGeom>
          <a:solidFill>
            <a:srgbClr val="B24B3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7" name="Shape 157"/>
          <p:cNvSpPr txBox="1">
            <a:spLocks noGrp="1"/>
          </p:cNvSpPr>
          <p:nvPr>
            <p:ph type="title"/>
          </p:nvPr>
        </p:nvSpPr>
        <p:spPr>
          <a:xfrm>
            <a:off x="290057" y="557364"/>
            <a:ext cx="8678670" cy="606860"/>
          </a:xfrm>
          <a:prstGeom prst="rect">
            <a:avLst/>
          </a:prstGeom>
        </p:spPr>
        <p:txBody>
          <a:bodyPr lIns="91425" tIns="91425" rIns="91425" bIns="91425" anchor="t" anchorCtr="0">
            <a:noAutofit/>
          </a:bodyPr>
          <a:lstStyle/>
          <a:p>
            <a:pPr rtl="0">
              <a:spcBef>
                <a:spcPts val="0"/>
              </a:spcBef>
              <a:buNone/>
            </a:pPr>
            <a:r>
              <a:rPr lang="en" sz="3000" dirty="0">
                <a:solidFill>
                  <a:schemeClr val="bg1"/>
                </a:solidFill>
                <a:latin typeface="Calibri"/>
                <a:cs typeface="Calibri"/>
              </a:rPr>
              <a:t>Report </a:t>
            </a:r>
            <a:r>
              <a:rPr lang="en" sz="3000" dirty="0" smtClean="0">
                <a:solidFill>
                  <a:schemeClr val="bg1"/>
                </a:solidFill>
                <a:latin typeface="Calibri"/>
                <a:cs typeface="Calibri"/>
              </a:rPr>
              <a:t>Contents:</a:t>
            </a:r>
            <a:r>
              <a:rPr lang="en-US" sz="3000" dirty="0" smtClean="0">
                <a:solidFill>
                  <a:schemeClr val="bg1"/>
                </a:solidFill>
                <a:latin typeface="Calibri"/>
                <a:cs typeface="Calibri"/>
              </a:rPr>
              <a:t> </a:t>
            </a:r>
            <a:r>
              <a:rPr lang="en" sz="3000" dirty="0" smtClean="0">
                <a:solidFill>
                  <a:schemeClr val="bg1"/>
                </a:solidFill>
                <a:latin typeface="Calibri"/>
                <a:cs typeface="Calibri"/>
              </a:rPr>
              <a:t>Why </a:t>
            </a:r>
            <a:r>
              <a:rPr lang="en" sz="3000" dirty="0">
                <a:solidFill>
                  <a:schemeClr val="bg1"/>
                </a:solidFill>
                <a:latin typeface="Calibri"/>
                <a:cs typeface="Calibri"/>
              </a:rPr>
              <a:t>Support Shared-Use Kitchens</a:t>
            </a:r>
            <a:r>
              <a:rPr lang="en" sz="3000" dirty="0" smtClean="0">
                <a:solidFill>
                  <a:schemeClr val="bg1"/>
                </a:solidFill>
                <a:latin typeface="Calibri"/>
                <a:cs typeface="Calibri"/>
              </a:rPr>
              <a:t>?</a:t>
            </a:r>
            <a:endParaRPr lang="en" sz="3000" dirty="0">
              <a:solidFill>
                <a:schemeClr val="bg1"/>
              </a:solidFill>
              <a:latin typeface="Calibri"/>
              <a:cs typeface="Calibri"/>
            </a:endParaRPr>
          </a:p>
        </p:txBody>
      </p:sp>
      <p:sp>
        <p:nvSpPr>
          <p:cNvPr id="158" name="Shape 158"/>
          <p:cNvSpPr txBox="1">
            <a:spLocks noGrp="1"/>
          </p:cNvSpPr>
          <p:nvPr>
            <p:ph type="body" idx="1"/>
          </p:nvPr>
        </p:nvSpPr>
        <p:spPr>
          <a:xfrm>
            <a:off x="290057" y="2113188"/>
            <a:ext cx="8156476" cy="4744812"/>
          </a:xfrm>
          <a:prstGeom prst="rect">
            <a:avLst/>
          </a:prstGeom>
        </p:spPr>
        <p:txBody>
          <a:bodyPr lIns="91425" tIns="91425" rIns="91425" bIns="91425" anchor="t" anchorCtr="0">
            <a:noAutofit/>
          </a:bodyPr>
          <a:lstStyle/>
          <a:p>
            <a:pPr marL="0" marR="0" lvl="0" indent="0" algn="l" rtl="0">
              <a:lnSpc>
                <a:spcPct val="100000"/>
              </a:lnSpc>
              <a:spcBef>
                <a:spcPts val="800"/>
              </a:spcBef>
              <a:spcAft>
                <a:spcPts val="0"/>
              </a:spcAft>
              <a:buNone/>
            </a:pPr>
            <a:r>
              <a:rPr lang="en" sz="2400" b="1" dirty="0">
                <a:solidFill>
                  <a:srgbClr val="000000"/>
                </a:solidFill>
              </a:rPr>
              <a:t>Expand Detroit’s economy</a:t>
            </a:r>
          </a:p>
          <a:p>
            <a:pPr marL="457200" marR="0" lvl="0" indent="-342900" algn="l" rtl="0">
              <a:lnSpc>
                <a:spcPct val="100000"/>
              </a:lnSpc>
              <a:spcBef>
                <a:spcPts val="800"/>
              </a:spcBef>
              <a:spcAft>
                <a:spcPts val="0"/>
              </a:spcAft>
              <a:buClr>
                <a:schemeClr val="accent4"/>
              </a:buClr>
              <a:buSzPct val="100000"/>
              <a:buFont typeface="Arial"/>
              <a:buChar char="●"/>
            </a:pPr>
            <a:r>
              <a:rPr lang="en" sz="2400" dirty="0">
                <a:solidFill>
                  <a:srgbClr val="000000"/>
                </a:solidFill>
              </a:rPr>
              <a:t>Eliminate financial leakage &amp; create jobs</a:t>
            </a:r>
          </a:p>
          <a:p>
            <a:pPr marL="0" marR="0" lvl="0" indent="0" algn="l" rtl="0">
              <a:lnSpc>
                <a:spcPct val="100000"/>
              </a:lnSpc>
              <a:spcBef>
                <a:spcPts val="800"/>
              </a:spcBef>
              <a:spcAft>
                <a:spcPts val="0"/>
              </a:spcAft>
              <a:buNone/>
            </a:pPr>
            <a:r>
              <a:rPr lang="en" sz="2400" b="1" dirty="0">
                <a:solidFill>
                  <a:srgbClr val="000000"/>
                </a:solidFill>
              </a:rPr>
              <a:t>Benefit local &amp; regional business</a:t>
            </a:r>
          </a:p>
          <a:p>
            <a:pPr marL="457200" marR="0" lvl="0" indent="-342900" algn="l" rtl="0">
              <a:lnSpc>
                <a:spcPct val="100000"/>
              </a:lnSpc>
              <a:spcBef>
                <a:spcPts val="800"/>
              </a:spcBef>
              <a:spcAft>
                <a:spcPts val="0"/>
              </a:spcAft>
              <a:buClr>
                <a:schemeClr val="accent4"/>
              </a:buClr>
              <a:buSzPct val="100000"/>
              <a:buFont typeface="Arial"/>
              <a:buChar char="●"/>
            </a:pPr>
            <a:r>
              <a:rPr lang="en" sz="2400" dirty="0">
                <a:solidFill>
                  <a:srgbClr val="000000"/>
                </a:solidFill>
              </a:rPr>
              <a:t>Meet market needs &amp; source products locally  </a:t>
            </a:r>
          </a:p>
          <a:p>
            <a:pPr marL="0" marR="0" lvl="0" indent="0" algn="l" rtl="0">
              <a:lnSpc>
                <a:spcPct val="100000"/>
              </a:lnSpc>
              <a:spcBef>
                <a:spcPts val="800"/>
              </a:spcBef>
              <a:spcAft>
                <a:spcPts val="0"/>
              </a:spcAft>
              <a:buNone/>
            </a:pPr>
            <a:r>
              <a:rPr lang="en" sz="2400" b="1" dirty="0">
                <a:solidFill>
                  <a:srgbClr val="000000"/>
                </a:solidFill>
              </a:rPr>
              <a:t>Encourage entrepreneurialism </a:t>
            </a:r>
          </a:p>
          <a:p>
            <a:pPr marL="457200" marR="0" lvl="0" indent="-342900" algn="l" rtl="0">
              <a:lnSpc>
                <a:spcPct val="100000"/>
              </a:lnSpc>
              <a:spcBef>
                <a:spcPts val="800"/>
              </a:spcBef>
              <a:spcAft>
                <a:spcPts val="0"/>
              </a:spcAft>
              <a:buClr>
                <a:schemeClr val="accent4"/>
              </a:buClr>
              <a:buSzPct val="100000"/>
              <a:buFont typeface="Arial"/>
              <a:buChar char="●"/>
            </a:pPr>
            <a:r>
              <a:rPr lang="en" sz="2400" dirty="0">
                <a:solidFill>
                  <a:srgbClr val="000000"/>
                </a:solidFill>
              </a:rPr>
              <a:t>Scale-up cottage businesses &amp; develop diversity</a:t>
            </a:r>
          </a:p>
          <a:p>
            <a:pPr marL="0" marR="0" lvl="0" indent="0" algn="l" rtl="0">
              <a:lnSpc>
                <a:spcPct val="100000"/>
              </a:lnSpc>
              <a:spcBef>
                <a:spcPts val="800"/>
              </a:spcBef>
              <a:spcAft>
                <a:spcPts val="0"/>
              </a:spcAft>
              <a:buNone/>
            </a:pPr>
            <a:r>
              <a:rPr lang="en" sz="2400" b="1" dirty="0">
                <a:solidFill>
                  <a:srgbClr val="000000"/>
                </a:solidFill>
              </a:rPr>
              <a:t>Contribute to Detroit Communities</a:t>
            </a:r>
          </a:p>
          <a:p>
            <a:pPr marL="914400" marR="0" lvl="1" indent="-342900" algn="l" rtl="0">
              <a:lnSpc>
                <a:spcPct val="100000"/>
              </a:lnSpc>
              <a:spcBef>
                <a:spcPts val="800"/>
              </a:spcBef>
              <a:spcAft>
                <a:spcPts val="0"/>
              </a:spcAft>
              <a:buClr>
                <a:schemeClr val="accent4"/>
              </a:buClr>
              <a:buSzPct val="100000"/>
              <a:buFont typeface="Arial"/>
              <a:buChar char="○"/>
            </a:pPr>
            <a:r>
              <a:rPr lang="en" dirty="0">
                <a:solidFill>
                  <a:srgbClr val="000000"/>
                </a:solidFill>
              </a:rPr>
              <a:t>Unite “two Detroits” </a:t>
            </a:r>
            <a:r>
              <a:rPr lang="en" dirty="0" smtClean="0">
                <a:solidFill>
                  <a:srgbClr val="000000"/>
                </a:solidFill>
              </a:rPr>
              <a:t>&amp;</a:t>
            </a:r>
            <a:r>
              <a:rPr lang="en-US" dirty="0" smtClean="0">
                <a:solidFill>
                  <a:srgbClr val="000000"/>
                </a:solidFill>
              </a:rPr>
              <a:t> u</a:t>
            </a:r>
            <a:r>
              <a:rPr lang="en" dirty="0" smtClean="0">
                <a:solidFill>
                  <a:srgbClr val="000000"/>
                </a:solidFill>
              </a:rPr>
              <a:t>se </a:t>
            </a:r>
            <a:r>
              <a:rPr lang="en" dirty="0">
                <a:solidFill>
                  <a:srgbClr val="000000"/>
                </a:solidFill>
              </a:rPr>
              <a:t>existing assets</a:t>
            </a:r>
          </a:p>
          <a:p>
            <a:pPr marL="0" marR="0" lvl="0" indent="0" algn="l" rtl="0">
              <a:lnSpc>
                <a:spcPct val="100000"/>
              </a:lnSpc>
              <a:spcBef>
                <a:spcPts val="800"/>
              </a:spcBef>
              <a:spcAft>
                <a:spcPts val="0"/>
              </a:spcAft>
              <a:buNone/>
            </a:pPr>
            <a:endParaRPr sz="1800" dirty="0">
              <a:solidFill>
                <a:schemeClr val="accent4"/>
              </a:solidFill>
            </a:endParaRPr>
          </a:p>
        </p:txBody>
      </p:sp>
    </p:spTree>
    <p:extLst>
      <p:ext uri="{BB962C8B-B14F-4D97-AF65-F5344CB8AC3E}">
        <p14:creationId xmlns:p14="http://schemas.microsoft.com/office/powerpoint/2010/main" val="417421166"/>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4" name="Rectangle 3"/>
          <p:cNvSpPr/>
          <p:nvPr/>
        </p:nvSpPr>
        <p:spPr>
          <a:xfrm>
            <a:off x="0" y="0"/>
            <a:ext cx="9144000" cy="1605345"/>
          </a:xfrm>
          <a:prstGeom prst="rect">
            <a:avLst/>
          </a:prstGeom>
          <a:solidFill>
            <a:srgbClr val="B24B3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4" name="Shape 164"/>
          <p:cNvSpPr txBox="1">
            <a:spLocks noGrp="1"/>
          </p:cNvSpPr>
          <p:nvPr>
            <p:ph type="body" idx="1"/>
          </p:nvPr>
        </p:nvSpPr>
        <p:spPr>
          <a:xfrm>
            <a:off x="238108" y="1640496"/>
            <a:ext cx="8638021" cy="4908258"/>
          </a:xfrm>
          <a:prstGeom prst="rect">
            <a:avLst/>
          </a:prstGeom>
        </p:spPr>
        <p:txBody>
          <a:bodyPr lIns="91425" tIns="91425" rIns="91425" bIns="91425" anchor="t" anchorCtr="0">
            <a:noAutofit/>
          </a:bodyPr>
          <a:lstStyle/>
          <a:p>
            <a:pPr marL="0" marR="0" indent="0" algn="l" rtl="0">
              <a:lnSpc>
                <a:spcPct val="100000"/>
              </a:lnSpc>
              <a:spcBef>
                <a:spcPts val="800"/>
              </a:spcBef>
              <a:spcAft>
                <a:spcPts val="0"/>
              </a:spcAft>
              <a:buNone/>
            </a:pPr>
            <a:r>
              <a:rPr lang="en" sz="2400" dirty="0"/>
              <a:t>Several sets of suggestions are made but two critical types of recommendations</a:t>
            </a:r>
            <a:r>
              <a:rPr lang="en" sz="2400" dirty="0" smtClean="0"/>
              <a:t>:</a:t>
            </a:r>
            <a:endParaRPr lang="en-US" sz="2400" dirty="0" smtClean="0"/>
          </a:p>
          <a:p>
            <a:pPr marL="0" marR="0" indent="0" algn="l" rtl="0">
              <a:lnSpc>
                <a:spcPct val="100000"/>
              </a:lnSpc>
              <a:spcBef>
                <a:spcPts val="800"/>
              </a:spcBef>
              <a:spcAft>
                <a:spcPts val="0"/>
              </a:spcAft>
              <a:buNone/>
            </a:pPr>
            <a:endParaRPr lang="en" sz="2400" dirty="0"/>
          </a:p>
          <a:p>
            <a:pPr marL="457200" marR="0" lvl="0" indent="-342900" algn="l" rtl="0">
              <a:lnSpc>
                <a:spcPct val="100000"/>
              </a:lnSpc>
              <a:spcBef>
                <a:spcPts val="800"/>
              </a:spcBef>
              <a:spcAft>
                <a:spcPts val="0"/>
              </a:spcAft>
              <a:buClr>
                <a:schemeClr val="accent4"/>
              </a:buClr>
              <a:buSzPct val="100000"/>
              <a:buFont typeface="Arial"/>
              <a:buAutoNum type="arabicPeriod"/>
            </a:pPr>
            <a:r>
              <a:rPr lang="en" sz="2400" b="1" dirty="0"/>
              <a:t>Aim to improve the culture of collaboration </a:t>
            </a:r>
          </a:p>
          <a:p>
            <a:pPr marL="914400" marR="0" lvl="1" indent="-342900" algn="l" rtl="0">
              <a:lnSpc>
                <a:spcPct val="100000"/>
              </a:lnSpc>
              <a:spcBef>
                <a:spcPts val="800"/>
              </a:spcBef>
              <a:spcAft>
                <a:spcPts val="0"/>
              </a:spcAft>
              <a:buClr>
                <a:schemeClr val="accent4"/>
              </a:buClr>
              <a:buSzPct val="100000"/>
              <a:buFont typeface="Arial"/>
              <a:buAutoNum type="alphaLcPeriod"/>
            </a:pPr>
            <a:r>
              <a:rPr lang="en" dirty="0"/>
              <a:t>Remove $150 consultation fee</a:t>
            </a:r>
          </a:p>
          <a:p>
            <a:pPr marL="914400" marR="0" lvl="1" indent="-342900" algn="l" rtl="0">
              <a:lnSpc>
                <a:spcPct val="100000"/>
              </a:lnSpc>
              <a:spcBef>
                <a:spcPts val="800"/>
              </a:spcBef>
              <a:spcAft>
                <a:spcPts val="0"/>
              </a:spcAft>
              <a:buClr>
                <a:schemeClr val="accent4"/>
              </a:buClr>
              <a:buSzPct val="100000"/>
              <a:buFont typeface="Arial"/>
              <a:buAutoNum type="alphaLcPeriod"/>
            </a:pPr>
            <a:r>
              <a:rPr lang="en" dirty="0"/>
              <a:t>Create MOU to memorialize mutual goals </a:t>
            </a:r>
          </a:p>
          <a:p>
            <a:pPr marL="457200" marR="0" lvl="0" indent="0" algn="l" rtl="0">
              <a:lnSpc>
                <a:spcPct val="100000"/>
              </a:lnSpc>
              <a:spcBef>
                <a:spcPts val="800"/>
              </a:spcBef>
              <a:spcAft>
                <a:spcPts val="0"/>
              </a:spcAft>
              <a:buNone/>
            </a:pPr>
            <a:endParaRPr sz="2400" dirty="0"/>
          </a:p>
          <a:p>
            <a:pPr marL="457200" marR="0" lvl="0" indent="-342900" algn="l" rtl="0">
              <a:lnSpc>
                <a:spcPct val="100000"/>
              </a:lnSpc>
              <a:spcBef>
                <a:spcPts val="800"/>
              </a:spcBef>
              <a:spcAft>
                <a:spcPts val="0"/>
              </a:spcAft>
              <a:buClr>
                <a:schemeClr val="accent4"/>
              </a:buClr>
              <a:buSzPct val="100000"/>
              <a:buFont typeface="Arial"/>
              <a:buAutoNum type="arabicPeriod"/>
            </a:pPr>
            <a:r>
              <a:rPr lang="en" sz="2400" b="1" dirty="0"/>
              <a:t>Encourage IPH to follow the  policy precedents set forth by MDARD &amp; other licensing agencies</a:t>
            </a:r>
          </a:p>
          <a:p>
            <a:pPr marL="914400" marR="0" lvl="1" indent="-342900" algn="l" rtl="0">
              <a:lnSpc>
                <a:spcPct val="100000"/>
              </a:lnSpc>
              <a:spcBef>
                <a:spcPts val="800"/>
              </a:spcBef>
              <a:spcAft>
                <a:spcPts val="0"/>
              </a:spcAft>
              <a:buClr>
                <a:schemeClr val="accent4"/>
              </a:buClr>
              <a:buSzPct val="100000"/>
              <a:buFont typeface="Arial"/>
              <a:buAutoNum type="alphaLcPeriod"/>
            </a:pPr>
            <a:r>
              <a:rPr lang="en" dirty="0"/>
              <a:t>Initiate policy allowing simultaneous-use in kitchens</a:t>
            </a:r>
          </a:p>
          <a:p>
            <a:pPr marL="914400" marR="0" lvl="1" indent="-342900" algn="l" rtl="0">
              <a:lnSpc>
                <a:spcPct val="100000"/>
              </a:lnSpc>
              <a:spcBef>
                <a:spcPts val="800"/>
              </a:spcBef>
              <a:spcAft>
                <a:spcPts val="0"/>
              </a:spcAft>
              <a:buClr>
                <a:schemeClr val="accent4"/>
              </a:buClr>
              <a:buSzPct val="100000"/>
              <a:buFont typeface="Arial"/>
              <a:buAutoNum type="alphaLcPeriod"/>
            </a:pPr>
            <a:r>
              <a:rPr lang="en" dirty="0"/>
              <a:t>Lower the cost of licensing </a:t>
            </a:r>
          </a:p>
          <a:p>
            <a:pPr marL="0" marR="0" lvl="0" indent="0" algn="l" rtl="0">
              <a:lnSpc>
                <a:spcPct val="100000"/>
              </a:lnSpc>
              <a:spcBef>
                <a:spcPts val="800"/>
              </a:spcBef>
              <a:spcAft>
                <a:spcPts val="0"/>
              </a:spcAft>
              <a:buNone/>
            </a:pPr>
            <a:endParaRPr sz="1800" dirty="0"/>
          </a:p>
        </p:txBody>
      </p:sp>
      <p:sp>
        <p:nvSpPr>
          <p:cNvPr id="5" name="Shape 157"/>
          <p:cNvSpPr txBox="1">
            <a:spLocks/>
          </p:cNvSpPr>
          <p:nvPr/>
        </p:nvSpPr>
        <p:spPr>
          <a:xfrm>
            <a:off x="290057" y="557364"/>
            <a:ext cx="8678670" cy="606860"/>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000" dirty="0" smtClean="0">
                <a:solidFill>
                  <a:schemeClr val="bg1"/>
                </a:solidFill>
                <a:latin typeface="Calibri"/>
                <a:cs typeface="Calibri"/>
              </a:rPr>
              <a:t>Report Contents:</a:t>
            </a:r>
            <a:r>
              <a:rPr lang="en-US" sz="3000" dirty="0" smtClean="0">
                <a:solidFill>
                  <a:schemeClr val="bg1"/>
                </a:solidFill>
                <a:latin typeface="Calibri"/>
                <a:cs typeface="Calibri"/>
              </a:rPr>
              <a:t> Making Specific Recommendations</a:t>
            </a:r>
            <a:endParaRPr lang="en" sz="3000" dirty="0">
              <a:solidFill>
                <a:schemeClr val="bg1"/>
              </a:solidFill>
              <a:latin typeface="Calibri"/>
              <a:cs typeface="Calibri"/>
            </a:endParaRPr>
          </a:p>
        </p:txBody>
      </p:sp>
    </p:spTree>
    <p:extLst>
      <p:ext uri="{BB962C8B-B14F-4D97-AF65-F5344CB8AC3E}">
        <p14:creationId xmlns:p14="http://schemas.microsoft.com/office/powerpoint/2010/main" val="2673230024"/>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4" name="Rectangle 3"/>
          <p:cNvSpPr/>
          <p:nvPr/>
        </p:nvSpPr>
        <p:spPr>
          <a:xfrm>
            <a:off x="0" y="0"/>
            <a:ext cx="9144000" cy="1605345"/>
          </a:xfrm>
          <a:prstGeom prst="rect">
            <a:avLst/>
          </a:prstGeom>
          <a:solidFill>
            <a:srgbClr val="B24B3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6" name="Shape 146"/>
          <p:cNvSpPr txBox="1">
            <a:spLocks noGrp="1"/>
          </p:cNvSpPr>
          <p:nvPr>
            <p:ph type="body" idx="1"/>
          </p:nvPr>
        </p:nvSpPr>
        <p:spPr>
          <a:xfrm>
            <a:off x="2062639" y="1812484"/>
            <a:ext cx="6787032" cy="4802418"/>
          </a:xfrm>
          <a:prstGeom prst="rect">
            <a:avLst/>
          </a:prstGeom>
        </p:spPr>
        <p:txBody>
          <a:bodyPr lIns="91425" tIns="91425" rIns="91425" bIns="91425" anchor="t" anchorCtr="0">
            <a:noAutofit/>
          </a:bodyPr>
          <a:lstStyle/>
          <a:p>
            <a:pPr marL="0" indent="0">
              <a:spcBef>
                <a:spcPts val="0"/>
              </a:spcBef>
              <a:buNone/>
            </a:pPr>
            <a:r>
              <a:rPr lang="en-US" sz="2400" b="1" dirty="0" smtClean="0">
                <a:solidFill>
                  <a:srgbClr val="000000"/>
                </a:solidFill>
              </a:rPr>
              <a:t>Team </a:t>
            </a:r>
            <a:r>
              <a:rPr lang="en-US" sz="2400" b="1" dirty="0">
                <a:solidFill>
                  <a:srgbClr val="000000"/>
                </a:solidFill>
              </a:rPr>
              <a:t>Leads &amp; OAG partners</a:t>
            </a:r>
            <a:endParaRPr lang="en" sz="2400" b="1" dirty="0">
              <a:solidFill>
                <a:srgbClr val="000000"/>
              </a:solidFill>
            </a:endParaRPr>
          </a:p>
          <a:p>
            <a:pPr marL="0" lvl="0" indent="0" rtl="0">
              <a:spcBef>
                <a:spcPts val="0"/>
              </a:spcBef>
              <a:buNone/>
            </a:pPr>
            <a:endParaRPr lang="en-US" sz="2400" b="1" dirty="0">
              <a:solidFill>
                <a:srgbClr val="000000"/>
              </a:solidFill>
            </a:endParaRPr>
          </a:p>
          <a:p>
            <a:pPr marL="0" lvl="0" indent="0" rtl="0">
              <a:spcBef>
                <a:spcPts val="0"/>
              </a:spcBef>
              <a:buNone/>
            </a:pPr>
            <a:r>
              <a:rPr lang="en" sz="2400" b="1" dirty="0" smtClean="0">
                <a:solidFill>
                  <a:srgbClr val="000000"/>
                </a:solidFill>
              </a:rPr>
              <a:t>Rebecca </a:t>
            </a:r>
            <a:r>
              <a:rPr lang="en-US" sz="2400" b="1" dirty="0" smtClean="0">
                <a:solidFill>
                  <a:srgbClr val="000000"/>
                </a:solidFill>
              </a:rPr>
              <a:t>Baylor</a:t>
            </a:r>
            <a:endParaRPr lang="en" sz="2400" b="1" dirty="0">
              <a:solidFill>
                <a:srgbClr val="000000"/>
              </a:solidFill>
            </a:endParaRPr>
          </a:p>
          <a:p>
            <a:pPr marL="457200" indent="-342900">
              <a:spcBef>
                <a:spcPts val="0"/>
              </a:spcBef>
              <a:buClr>
                <a:schemeClr val="accent4"/>
              </a:buClr>
              <a:buSzPct val="100000"/>
            </a:pPr>
            <a:r>
              <a:rPr lang="en" sz="2400" dirty="0">
                <a:solidFill>
                  <a:srgbClr val="000000"/>
                </a:solidFill>
              </a:rPr>
              <a:t>FoodLab </a:t>
            </a:r>
            <a:r>
              <a:rPr lang="en-US" sz="2400" dirty="0" smtClean="0">
                <a:solidFill>
                  <a:srgbClr val="000000"/>
                </a:solidFill>
              </a:rPr>
              <a:t>S</a:t>
            </a:r>
            <a:r>
              <a:rPr lang="en" sz="2400" dirty="0" smtClean="0">
                <a:solidFill>
                  <a:srgbClr val="000000"/>
                </a:solidFill>
              </a:rPr>
              <a:t>ummer Fellow</a:t>
            </a:r>
            <a:r>
              <a:rPr lang="en-US" sz="2400" dirty="0" smtClean="0">
                <a:solidFill>
                  <a:srgbClr val="000000"/>
                </a:solidFill>
              </a:rPr>
              <a:t> &amp; </a:t>
            </a:r>
            <a:r>
              <a:rPr lang="en" sz="2400" dirty="0" smtClean="0">
                <a:solidFill>
                  <a:srgbClr val="000000"/>
                </a:solidFill>
              </a:rPr>
              <a:t>UM </a:t>
            </a:r>
            <a:r>
              <a:rPr lang="en-US" sz="2400" dirty="0" smtClean="0">
                <a:solidFill>
                  <a:srgbClr val="000000"/>
                </a:solidFill>
              </a:rPr>
              <a:t>Grad </a:t>
            </a:r>
            <a:r>
              <a:rPr lang="en-US" sz="2400" dirty="0">
                <a:solidFill>
                  <a:srgbClr val="000000"/>
                </a:solidFill>
              </a:rPr>
              <a:t>S</a:t>
            </a:r>
            <a:r>
              <a:rPr lang="en" sz="2400" dirty="0" smtClean="0">
                <a:solidFill>
                  <a:srgbClr val="000000"/>
                </a:solidFill>
              </a:rPr>
              <a:t>tudent </a:t>
            </a:r>
            <a:endParaRPr lang="en-US" sz="2400" dirty="0" smtClean="0">
              <a:solidFill>
                <a:srgbClr val="000000"/>
              </a:solidFill>
            </a:endParaRPr>
          </a:p>
          <a:p>
            <a:pPr marL="457200" indent="-342900">
              <a:spcBef>
                <a:spcPts val="0"/>
              </a:spcBef>
              <a:buClr>
                <a:schemeClr val="accent4"/>
              </a:buClr>
              <a:buSzPct val="100000"/>
            </a:pPr>
            <a:r>
              <a:rPr lang="en" sz="2400" dirty="0" smtClean="0">
                <a:solidFill>
                  <a:srgbClr val="000000"/>
                </a:solidFill>
              </a:rPr>
              <a:t>Researching </a:t>
            </a:r>
            <a:r>
              <a:rPr lang="en" sz="2400" dirty="0">
                <a:solidFill>
                  <a:srgbClr val="000000"/>
                </a:solidFill>
              </a:rPr>
              <a:t>policy &amp; advocacy related to creating a more sustainable food </a:t>
            </a:r>
            <a:r>
              <a:rPr lang="en" sz="2400" dirty="0" smtClean="0">
                <a:solidFill>
                  <a:srgbClr val="000000"/>
                </a:solidFill>
              </a:rPr>
              <a:t>system</a:t>
            </a:r>
            <a:endParaRPr lang="en-US" sz="2400" dirty="0" smtClean="0">
              <a:solidFill>
                <a:srgbClr val="000000"/>
              </a:solidFill>
            </a:endParaRPr>
          </a:p>
          <a:p>
            <a:pPr marL="457200" lvl="0" indent="-342900" rtl="0">
              <a:spcBef>
                <a:spcPts val="0"/>
              </a:spcBef>
              <a:buClr>
                <a:schemeClr val="accent4"/>
              </a:buClr>
              <a:buSzPct val="100000"/>
              <a:buFont typeface="Arial"/>
              <a:buChar char="●"/>
            </a:pPr>
            <a:endParaRPr lang="en-US" sz="2400" dirty="0">
              <a:solidFill>
                <a:srgbClr val="000000"/>
              </a:solidFill>
            </a:endParaRPr>
          </a:p>
          <a:p>
            <a:pPr marL="114300" lvl="0" indent="0" rtl="0">
              <a:spcBef>
                <a:spcPts val="0"/>
              </a:spcBef>
              <a:buClr>
                <a:schemeClr val="accent4"/>
              </a:buClr>
              <a:buSzPct val="100000"/>
              <a:buNone/>
            </a:pPr>
            <a:r>
              <a:rPr lang="en-US" sz="2400" b="1" dirty="0" smtClean="0">
                <a:solidFill>
                  <a:srgbClr val="000000"/>
                </a:solidFill>
              </a:rPr>
              <a:t>Jess Daniel</a:t>
            </a:r>
          </a:p>
          <a:p>
            <a:pPr marL="457200" indent="-342900">
              <a:spcBef>
                <a:spcPts val="0"/>
              </a:spcBef>
              <a:buClr>
                <a:schemeClr val="accent4"/>
              </a:buClr>
              <a:buSzPct val="100000"/>
            </a:pPr>
            <a:r>
              <a:rPr lang="en-US" sz="2400" dirty="0" smtClean="0">
                <a:solidFill>
                  <a:srgbClr val="000000"/>
                </a:solidFill>
              </a:rPr>
              <a:t>Founder &amp; Director of FoodLab Detroit</a:t>
            </a:r>
          </a:p>
          <a:p>
            <a:pPr marL="114300" lvl="0" indent="0" rtl="0">
              <a:spcBef>
                <a:spcPts val="0"/>
              </a:spcBef>
              <a:buClr>
                <a:schemeClr val="accent4"/>
              </a:buClr>
              <a:buSzPct val="100000"/>
              <a:buNone/>
            </a:pPr>
            <a:endParaRPr lang="en-US" sz="2400" b="1" dirty="0">
              <a:solidFill>
                <a:srgbClr val="000000"/>
              </a:solidFill>
            </a:endParaRPr>
          </a:p>
          <a:p>
            <a:pPr marL="114300" lvl="0" indent="0" rtl="0">
              <a:spcBef>
                <a:spcPts val="0"/>
              </a:spcBef>
              <a:buClr>
                <a:schemeClr val="accent4"/>
              </a:buClr>
              <a:buSzPct val="100000"/>
              <a:buNone/>
            </a:pPr>
            <a:r>
              <a:rPr lang="en-US" sz="2400" b="1" dirty="0" err="1" smtClean="0">
                <a:solidFill>
                  <a:srgbClr val="000000"/>
                </a:solidFill>
              </a:rPr>
              <a:t>Devita</a:t>
            </a:r>
            <a:r>
              <a:rPr lang="en-US" sz="2400" b="1" dirty="0" smtClean="0">
                <a:solidFill>
                  <a:srgbClr val="000000"/>
                </a:solidFill>
              </a:rPr>
              <a:t> Davison</a:t>
            </a:r>
          </a:p>
          <a:p>
            <a:pPr marL="457200" indent="-342900">
              <a:spcBef>
                <a:spcPts val="0"/>
              </a:spcBef>
              <a:buClr>
                <a:schemeClr val="accent4"/>
              </a:buClr>
              <a:buSzPct val="100000"/>
            </a:pPr>
            <a:r>
              <a:rPr lang="en-US" sz="2400" dirty="0" smtClean="0">
                <a:solidFill>
                  <a:srgbClr val="000000"/>
                </a:solidFill>
              </a:rPr>
              <a:t>Community Kitchen Manager at Detroit Kitchen Connect &amp; Steering Committee Member at FoodLab Detroit </a:t>
            </a:r>
          </a:p>
        </p:txBody>
      </p:sp>
      <p:sp>
        <p:nvSpPr>
          <p:cNvPr id="5" name="Shape 157"/>
          <p:cNvSpPr txBox="1">
            <a:spLocks/>
          </p:cNvSpPr>
          <p:nvPr/>
        </p:nvSpPr>
        <p:spPr>
          <a:xfrm>
            <a:off x="290057" y="557364"/>
            <a:ext cx="8678670" cy="606860"/>
          </a:xfrm>
          <a:prstGeom prst="rect">
            <a:avLst/>
          </a:prstGeom>
        </p:spPr>
        <p:txBody>
          <a:bodyPr vert="horz"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dirty="0" smtClean="0">
                <a:solidFill>
                  <a:schemeClr val="bg1"/>
                </a:solidFill>
                <a:latin typeface="Calibri"/>
                <a:cs typeface="Calibri"/>
              </a:rPr>
              <a:t>About the Team</a:t>
            </a:r>
            <a:endParaRPr lang="en" sz="3000" dirty="0">
              <a:solidFill>
                <a:schemeClr val="bg1"/>
              </a:solidFill>
              <a:latin typeface="Calibri"/>
              <a:cs typeface="Calibri"/>
            </a:endParaRPr>
          </a:p>
        </p:txBody>
      </p:sp>
      <p:pic>
        <p:nvPicPr>
          <p:cNvPr id="3" name="Picture 2" descr="922886_428808143881286_1545586246_n-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35" y="5080244"/>
            <a:ext cx="1746124" cy="1446789"/>
          </a:xfrm>
          <a:prstGeom prst="rect">
            <a:avLst/>
          </a:prstGeom>
        </p:spPr>
      </p:pic>
      <p:pic>
        <p:nvPicPr>
          <p:cNvPr id="6" name="Picture 5" descr="196317_1957812827134_640559505_n-2.jpg"/>
          <p:cNvPicPr>
            <a:picLocks noChangeAspect="1"/>
          </p:cNvPicPr>
          <p:nvPr/>
        </p:nvPicPr>
        <p:blipFill rotWithShape="1">
          <a:blip r:embed="rId4">
            <a:extLst>
              <a:ext uri="{28A0092B-C50C-407E-A947-70E740481C1C}">
                <a14:useLocalDpi xmlns:a14="http://schemas.microsoft.com/office/drawing/2010/main" val="0"/>
              </a:ext>
            </a:extLst>
          </a:blip>
          <a:srcRect t="25191" r="3981"/>
          <a:stretch/>
        </p:blipFill>
        <p:spPr>
          <a:xfrm>
            <a:off x="251335" y="2497946"/>
            <a:ext cx="1746124" cy="1360402"/>
          </a:xfrm>
          <a:prstGeom prst="rect">
            <a:avLst/>
          </a:prstGeom>
        </p:spPr>
      </p:pic>
      <p:pic>
        <p:nvPicPr>
          <p:cNvPr id="7" name="Picture 6" descr="g-o-williams-assoicates-24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335" y="3893143"/>
            <a:ext cx="1746124" cy="1162178"/>
          </a:xfrm>
          <a:prstGeom prst="rect">
            <a:avLst/>
          </a:prstGeom>
        </p:spPr>
      </p:pic>
    </p:spTree>
    <p:extLst>
      <p:ext uri="{BB962C8B-B14F-4D97-AF65-F5344CB8AC3E}">
        <p14:creationId xmlns:p14="http://schemas.microsoft.com/office/powerpoint/2010/main" val="1179648098"/>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38330" y="1408467"/>
            <a:ext cx="5517444" cy="4016484"/>
          </a:xfrm>
          <a:prstGeom prst="rect">
            <a:avLst/>
          </a:prstGeom>
          <a:noFill/>
        </p:spPr>
        <p:txBody>
          <a:bodyPr wrap="square" rtlCol="0">
            <a:spAutoFit/>
          </a:bodyPr>
          <a:lstStyle/>
          <a:p>
            <a:pPr algn="ctr"/>
            <a:r>
              <a:rPr lang="en-US" sz="8500" dirty="0" smtClean="0">
                <a:solidFill>
                  <a:schemeClr val="bg1"/>
                </a:solidFill>
              </a:rPr>
              <a:t>CULTIVATE</a:t>
            </a:r>
            <a:endParaRPr lang="en-US" sz="8500" dirty="0">
              <a:solidFill>
                <a:schemeClr val="bg1"/>
              </a:solidFill>
            </a:endParaRPr>
          </a:p>
          <a:p>
            <a:pPr algn="ctr"/>
            <a:r>
              <a:rPr lang="en-US" sz="8500" dirty="0" smtClean="0">
                <a:solidFill>
                  <a:schemeClr val="bg1"/>
                </a:solidFill>
              </a:rPr>
              <a:t>CONNECT</a:t>
            </a:r>
            <a:endParaRPr lang="en-US" sz="8500" dirty="0">
              <a:solidFill>
                <a:schemeClr val="bg1"/>
              </a:solidFill>
            </a:endParaRPr>
          </a:p>
          <a:p>
            <a:pPr algn="ctr"/>
            <a:r>
              <a:rPr lang="en-US" sz="8500" dirty="0" smtClean="0">
                <a:solidFill>
                  <a:schemeClr val="bg1"/>
                </a:solidFill>
              </a:rPr>
              <a:t>CATALYZE</a:t>
            </a:r>
            <a:endParaRPr lang="en-US" sz="8500" dirty="0">
              <a:solidFill>
                <a:schemeClr val="bg1"/>
              </a:solidFill>
            </a:endParaRPr>
          </a:p>
        </p:txBody>
      </p:sp>
    </p:spTree>
    <p:extLst>
      <p:ext uri="{BB962C8B-B14F-4D97-AF65-F5344CB8AC3E}">
        <p14:creationId xmlns:p14="http://schemas.microsoft.com/office/powerpoint/2010/main" val="230779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465931_513977988697634_469110412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238" y="0"/>
            <a:ext cx="3217762" cy="2146707"/>
          </a:xfrm>
          <a:prstGeom prst="rect">
            <a:avLst/>
          </a:prstGeom>
        </p:spPr>
      </p:pic>
      <p:pic>
        <p:nvPicPr>
          <p:cNvPr id="6" name="Picture 5" descr="shak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080" y="-502732"/>
            <a:ext cx="3737486" cy="2685650"/>
          </a:xfrm>
          <a:prstGeom prst="rect">
            <a:avLst/>
          </a:prstGeom>
        </p:spPr>
      </p:pic>
      <p:pic>
        <p:nvPicPr>
          <p:cNvPr id="9" name="Picture 8" descr="09_201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72" y="1732970"/>
            <a:ext cx="9144000" cy="3048000"/>
          </a:xfrm>
          <a:prstGeom prst="rect">
            <a:avLst/>
          </a:prstGeom>
        </p:spPr>
      </p:pic>
      <p:pic>
        <p:nvPicPr>
          <p:cNvPr id="4" name="Picture 3" descr="chloe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645641" cy="3948718"/>
          </a:xfrm>
          <a:prstGeom prst="rect">
            <a:avLst/>
          </a:prstGeom>
        </p:spPr>
      </p:pic>
      <p:pic>
        <p:nvPicPr>
          <p:cNvPr id="7" name="Picture 6" descr="08_201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830320"/>
            <a:ext cx="9144000" cy="3027680"/>
          </a:xfrm>
          <a:prstGeom prst="rect">
            <a:avLst/>
          </a:prstGeom>
        </p:spPr>
      </p:pic>
      <p:pic>
        <p:nvPicPr>
          <p:cNvPr id="8" name="Picture 7" descr="IMG_5539.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7138" y="1765575"/>
            <a:ext cx="3450517" cy="2301988"/>
          </a:xfrm>
          <a:prstGeom prst="rect">
            <a:avLst/>
          </a:prstGeom>
        </p:spPr>
      </p:pic>
    </p:spTree>
    <p:extLst>
      <p:ext uri="{BB962C8B-B14F-4D97-AF65-F5344CB8AC3E}">
        <p14:creationId xmlns:p14="http://schemas.microsoft.com/office/powerpoint/2010/main" val="869382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12700" y="838200"/>
            <a:ext cx="9156700" cy="0"/>
          </a:xfrm>
          <a:prstGeom prst="line">
            <a:avLst/>
          </a:prstGeom>
          <a:ln w="15875">
            <a:solidFill>
              <a:srgbClr val="C4AD9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0" y="6405095"/>
            <a:ext cx="9156700" cy="0"/>
          </a:xfrm>
          <a:prstGeom prst="line">
            <a:avLst/>
          </a:prstGeom>
          <a:ln w="15875">
            <a:solidFill>
              <a:srgbClr val="C4AD96"/>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9455" y="415004"/>
            <a:ext cx="4584700" cy="261610"/>
          </a:xfrm>
          <a:prstGeom prst="rect">
            <a:avLst/>
          </a:prstGeom>
          <a:noFill/>
        </p:spPr>
        <p:txBody>
          <a:bodyPr wrap="square" rtlCol="0">
            <a:spAutoFit/>
          </a:bodyPr>
          <a:lstStyle/>
          <a:p>
            <a:r>
              <a:rPr lang="en-US" sz="1100" dirty="0" smtClean="0">
                <a:solidFill>
                  <a:srgbClr val="CEAD8C"/>
                </a:solidFill>
              </a:rPr>
              <a:t>/   Community</a:t>
            </a:r>
            <a:endParaRPr lang="en-US" sz="1100" dirty="0">
              <a:solidFill>
                <a:srgbClr val="CEAD8C"/>
              </a:solidFill>
            </a:endParaRPr>
          </a:p>
        </p:txBody>
      </p:sp>
      <p:sp>
        <p:nvSpPr>
          <p:cNvPr id="20" name="TextBox 19"/>
          <p:cNvSpPr txBox="1"/>
          <p:nvPr/>
        </p:nvSpPr>
        <p:spPr>
          <a:xfrm>
            <a:off x="349455" y="1397000"/>
            <a:ext cx="3457083" cy="369332"/>
          </a:xfrm>
          <a:prstGeom prst="rect">
            <a:avLst/>
          </a:prstGeom>
          <a:noFill/>
        </p:spPr>
        <p:txBody>
          <a:bodyPr wrap="square" rtlCol="0">
            <a:spAutoFit/>
          </a:bodyPr>
          <a:lstStyle/>
          <a:p>
            <a:r>
              <a:rPr lang="en-US" dirty="0" err="1" smtClean="0">
                <a:solidFill>
                  <a:srgbClr val="CEAD8C"/>
                </a:solidFill>
              </a:rPr>
              <a:t>FoodLab’s</a:t>
            </a:r>
            <a:r>
              <a:rPr lang="en-US" dirty="0" smtClean="0">
                <a:solidFill>
                  <a:srgbClr val="CEAD8C"/>
                </a:solidFill>
              </a:rPr>
              <a:t> Member Summit</a:t>
            </a:r>
            <a:endParaRPr lang="en-US" dirty="0">
              <a:solidFill>
                <a:srgbClr val="CEAD8C"/>
              </a:solidFill>
            </a:endParaRPr>
          </a:p>
        </p:txBody>
      </p:sp>
      <p:sp>
        <p:nvSpPr>
          <p:cNvPr id="21" name="TextBox 20"/>
          <p:cNvSpPr txBox="1"/>
          <p:nvPr/>
        </p:nvSpPr>
        <p:spPr>
          <a:xfrm>
            <a:off x="362156" y="1802032"/>
            <a:ext cx="3659342" cy="1569660"/>
          </a:xfrm>
          <a:prstGeom prst="rect">
            <a:avLst/>
          </a:prstGeom>
          <a:noFill/>
        </p:spPr>
        <p:txBody>
          <a:bodyPr wrap="square" rtlCol="0">
            <a:spAutoFit/>
          </a:bodyPr>
          <a:lstStyle/>
          <a:p>
            <a:pPr fontAlgn="base"/>
            <a:r>
              <a:rPr lang="en-US" sz="1200" dirty="0"/>
              <a:t>On Friday, November 15th, </a:t>
            </a:r>
            <a:r>
              <a:rPr lang="en-US" sz="1200" dirty="0" smtClean="0"/>
              <a:t>FoodLab Detroit hosted </a:t>
            </a:r>
            <a:r>
              <a:rPr lang="en-US" sz="1200" dirty="0"/>
              <a:t>a day-long Founding Member </a:t>
            </a:r>
            <a:r>
              <a:rPr lang="en-US" sz="1200" dirty="0" smtClean="0"/>
              <a:t>summit. </a:t>
            </a:r>
            <a:r>
              <a:rPr lang="en-US" sz="1200" dirty="0"/>
              <a:t> </a:t>
            </a:r>
            <a:r>
              <a:rPr lang="en-US" sz="1200" dirty="0" smtClean="0"/>
              <a:t>A big </a:t>
            </a:r>
            <a:r>
              <a:rPr lang="en-US" sz="1200" dirty="0"/>
              <a:t>part of </a:t>
            </a:r>
            <a:r>
              <a:rPr lang="en-US" sz="1200" dirty="0" smtClean="0"/>
              <a:t>the first </a:t>
            </a:r>
            <a:r>
              <a:rPr lang="en-US" sz="1200" dirty="0"/>
              <a:t>membership summit was dedicated to setting specific intentions and strategy for our collective in 2014. </a:t>
            </a:r>
            <a:r>
              <a:rPr lang="en-US" sz="1200" dirty="0" smtClean="0"/>
              <a:t>The 65</a:t>
            </a:r>
            <a:r>
              <a:rPr lang="en-US" sz="1200" dirty="0"/>
              <a:t>+ business members voted to </a:t>
            </a:r>
            <a:r>
              <a:rPr lang="en-US" sz="1200" dirty="0" smtClean="0"/>
              <a:t>focus on</a:t>
            </a:r>
            <a:br>
              <a:rPr lang="en-US" sz="1200" dirty="0" smtClean="0"/>
            </a:br>
            <a:r>
              <a:rPr lang="en-US" sz="1200" b="1" dirty="0" smtClean="0"/>
              <a:t>improving the </a:t>
            </a:r>
            <a:r>
              <a:rPr lang="en-US" sz="1200" b="1" dirty="0"/>
              <a:t>licensing process and policy </a:t>
            </a:r>
            <a:r>
              <a:rPr lang="en-US" sz="1200" b="1" dirty="0" smtClean="0"/>
              <a:t>for food businesses </a:t>
            </a:r>
            <a:r>
              <a:rPr lang="en-US" sz="1200" dirty="0" smtClean="0"/>
              <a:t>in </a:t>
            </a:r>
            <a:r>
              <a:rPr lang="en-US" sz="1200" dirty="0"/>
              <a:t>the city of Detroit. Some specific outcomes we're working towards in 2014 include</a:t>
            </a:r>
            <a:r>
              <a:rPr lang="en-US" sz="1200" dirty="0" smtClean="0"/>
              <a:t>:</a:t>
            </a:r>
            <a:endParaRPr lang="en-US" sz="1200" dirty="0"/>
          </a:p>
        </p:txBody>
      </p:sp>
      <p:sp>
        <p:nvSpPr>
          <p:cNvPr id="2" name="TextBox 1"/>
          <p:cNvSpPr txBox="1"/>
          <p:nvPr/>
        </p:nvSpPr>
        <p:spPr>
          <a:xfrm>
            <a:off x="618186" y="3387142"/>
            <a:ext cx="3232597" cy="2954655"/>
          </a:xfrm>
          <a:prstGeom prst="rect">
            <a:avLst/>
          </a:prstGeom>
          <a:noFill/>
        </p:spPr>
        <p:txBody>
          <a:bodyPr wrap="square" rtlCol="0">
            <a:spAutoFit/>
          </a:bodyPr>
          <a:lstStyle/>
          <a:p>
            <a:pPr marL="171450" indent="-171450" fontAlgn="base">
              <a:buFont typeface="Arial" panose="020B0604020202020204" pitchFamily="34" charset="0"/>
              <a:buChar char="•"/>
            </a:pPr>
            <a:r>
              <a:rPr lang="en-US" sz="1200" dirty="0"/>
              <a:t>Ensure that 100% of Founding Members who wish to grow their businesses are licensed and "legit" by the end of the year</a:t>
            </a:r>
            <a:r>
              <a:rPr lang="en-US" sz="1200" dirty="0" smtClean="0"/>
              <a:t>.</a:t>
            </a:r>
            <a:br>
              <a:rPr lang="en-US" sz="1200" dirty="0" smtClean="0"/>
            </a:br>
            <a:endParaRPr lang="en-US" sz="1200" dirty="0"/>
          </a:p>
          <a:p>
            <a:pPr marL="171450" indent="-171450" fontAlgn="base">
              <a:buFont typeface="Arial" panose="020B0604020202020204" pitchFamily="34" charset="0"/>
              <a:buChar char="•"/>
            </a:pPr>
            <a:r>
              <a:rPr lang="en-US" sz="1200" dirty="0"/>
              <a:t>Map the current licensing process for top five alternative food business models, getting agreement from partners in licensing agencies (IPH and MDARD), and develop a list of recommendations for improvement. </a:t>
            </a:r>
            <a:r>
              <a:rPr lang="en-US" sz="1200" dirty="0" smtClean="0"/>
              <a:t/>
            </a:r>
            <a:br>
              <a:rPr lang="en-US" sz="1200" dirty="0" smtClean="0"/>
            </a:br>
            <a:endParaRPr lang="en-US" sz="1200" dirty="0"/>
          </a:p>
          <a:p>
            <a:pPr marL="171450" indent="-171450" fontAlgn="base">
              <a:buFont typeface="Arial" panose="020B0604020202020204" pitchFamily="34" charset="0"/>
              <a:buChar char="•"/>
            </a:pPr>
            <a:r>
              <a:rPr lang="en-US" sz="1200" dirty="0"/>
              <a:t>Make progress toward a fairer fee structure for cooperative and alternative food business structures like temporary-to-permanent pop-ups and shared-use kitchens.</a:t>
            </a:r>
          </a:p>
          <a:p>
            <a:pPr marL="285750" indent="-285750">
              <a:buFont typeface="Arial" panose="020B0604020202020204" pitchFamily="34" charset="0"/>
              <a:buChar char="•"/>
            </a:pPr>
            <a:endParaRPr lang="en-US" dirty="0"/>
          </a:p>
        </p:txBody>
      </p:sp>
      <p:pic>
        <p:nvPicPr>
          <p:cNvPr id="10" name="Picture 9"/>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7840" r="21393"/>
          <a:stretch/>
        </p:blipFill>
        <p:spPr>
          <a:xfrm>
            <a:off x="4065742" y="1140704"/>
            <a:ext cx="4653796" cy="4788112"/>
          </a:xfrm>
          <a:prstGeom prst="rect">
            <a:avLst/>
          </a:prstGeom>
        </p:spPr>
      </p:pic>
    </p:spTree>
    <p:extLst>
      <p:ext uri="{BB962C8B-B14F-4D97-AF65-F5344CB8AC3E}">
        <p14:creationId xmlns:p14="http://schemas.microsoft.com/office/powerpoint/2010/main" val="515381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12700" y="838200"/>
            <a:ext cx="9156700" cy="0"/>
          </a:xfrm>
          <a:prstGeom prst="line">
            <a:avLst/>
          </a:prstGeom>
          <a:ln w="15875">
            <a:solidFill>
              <a:srgbClr val="C4AD9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8899" y="6456608"/>
            <a:ext cx="9156700" cy="0"/>
          </a:xfrm>
          <a:prstGeom prst="line">
            <a:avLst/>
          </a:prstGeom>
          <a:ln w="15875">
            <a:solidFill>
              <a:srgbClr val="C4AD96"/>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4000" y="444500"/>
            <a:ext cx="4584700" cy="261610"/>
          </a:xfrm>
          <a:prstGeom prst="rect">
            <a:avLst/>
          </a:prstGeom>
          <a:noFill/>
        </p:spPr>
        <p:txBody>
          <a:bodyPr wrap="square" rtlCol="0">
            <a:spAutoFit/>
          </a:bodyPr>
          <a:lstStyle/>
          <a:p>
            <a:r>
              <a:rPr lang="en-US" sz="1100" dirty="0" smtClean="0">
                <a:solidFill>
                  <a:srgbClr val="CEAD8C"/>
                </a:solidFill>
              </a:rPr>
              <a:t>/   Collaborate</a:t>
            </a:r>
            <a:endParaRPr lang="en-US" sz="1100" dirty="0">
              <a:solidFill>
                <a:srgbClr val="CEAD8C"/>
              </a:solidFill>
            </a:endParaRPr>
          </a:p>
        </p:txBody>
      </p:sp>
      <p:sp>
        <p:nvSpPr>
          <p:cNvPr id="3" name="TextBox 2"/>
          <p:cNvSpPr txBox="1"/>
          <p:nvPr/>
        </p:nvSpPr>
        <p:spPr>
          <a:xfrm>
            <a:off x="367584" y="1620205"/>
            <a:ext cx="3441700" cy="2123658"/>
          </a:xfrm>
          <a:prstGeom prst="rect">
            <a:avLst/>
          </a:prstGeom>
          <a:noFill/>
        </p:spPr>
        <p:txBody>
          <a:bodyPr wrap="square" rtlCol="0">
            <a:spAutoFit/>
          </a:bodyPr>
          <a:lstStyle>
            <a:defPPr>
              <a:defRPr lang="en-US"/>
            </a:defPPr>
            <a:lvl1pPr>
              <a:defRPr sz="1200"/>
            </a:lvl1pPr>
          </a:lstStyle>
          <a:p>
            <a:r>
              <a:rPr lang="en-US" dirty="0"/>
              <a:t>Our goal of having 100% of  our Founding Members licensed by the end of the year brings  us in alignment with the Michigan Good Food Charter, </a:t>
            </a:r>
            <a:r>
              <a:rPr lang="en-US" dirty="0" smtClean="0"/>
              <a:t>and </a:t>
            </a:r>
            <a:r>
              <a:rPr lang="en-US" dirty="0"/>
              <a:t>it’s mission to generate new </a:t>
            </a:r>
            <a:r>
              <a:rPr lang="en-US" dirty="0" err="1"/>
              <a:t>agri</a:t>
            </a:r>
            <a:r>
              <a:rPr lang="en-US" dirty="0"/>
              <a:t>-food businesses at a rate that enables 20 percent of food purchased in Michigan to come from </a:t>
            </a:r>
            <a:r>
              <a:rPr lang="en-US" dirty="0" smtClean="0"/>
              <a:t>Michigan. </a:t>
            </a:r>
            <a:r>
              <a:rPr lang="en-US" dirty="0"/>
              <a:t/>
            </a:r>
            <a:br>
              <a:rPr lang="en-US" dirty="0"/>
            </a:br>
            <a:r>
              <a:rPr lang="en-US" dirty="0" smtClean="0"/>
              <a:t/>
            </a:r>
            <a:br>
              <a:rPr lang="en-US" dirty="0" smtClean="0"/>
            </a:br>
            <a:r>
              <a:rPr lang="en-US" dirty="0" smtClean="0"/>
              <a:t>To achieve this goal, the </a:t>
            </a:r>
            <a:r>
              <a:rPr lang="en-US" dirty="0"/>
              <a:t>importance of maintaining a strong working relationship with state AND local regulatory agencies like MDARD and </a:t>
            </a:r>
            <a:r>
              <a:rPr lang="en-US" dirty="0" smtClean="0"/>
              <a:t>IPH is key</a:t>
            </a:r>
            <a:br>
              <a:rPr lang="en-US" dirty="0" smtClean="0"/>
            </a:br>
            <a:endParaRPr lang="en-US" dirty="0"/>
          </a:p>
        </p:txBody>
      </p:sp>
      <p:pic>
        <p:nvPicPr>
          <p:cNvPr id="1028" name="Picture 4" descr="http://virginiafarmtotable.org/wordpress/wp-content/uploads/2012/02/Food_connections_suppor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7000" r="3289"/>
          <a:stretch/>
        </p:blipFill>
        <p:spPr bwMode="auto">
          <a:xfrm>
            <a:off x="4121240" y="1595693"/>
            <a:ext cx="4838846" cy="416116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41827" y="1292075"/>
            <a:ext cx="3467458" cy="369332"/>
          </a:xfrm>
          <a:prstGeom prst="rect">
            <a:avLst/>
          </a:prstGeom>
          <a:noFill/>
        </p:spPr>
        <p:txBody>
          <a:bodyPr wrap="square" rtlCol="0">
            <a:spAutoFit/>
          </a:bodyPr>
          <a:lstStyle/>
          <a:p>
            <a:r>
              <a:rPr lang="en-US" dirty="0">
                <a:solidFill>
                  <a:srgbClr val="D19B7D"/>
                </a:solidFill>
              </a:rPr>
              <a:t>The </a:t>
            </a:r>
            <a:r>
              <a:rPr lang="en-US" dirty="0" smtClean="0">
                <a:solidFill>
                  <a:srgbClr val="D19B7D"/>
                </a:solidFill>
              </a:rPr>
              <a:t>Circle Of Food System Support</a:t>
            </a:r>
            <a:endParaRPr lang="en-US" dirty="0">
              <a:solidFill>
                <a:srgbClr val="D19B7D"/>
              </a:solidFill>
            </a:endParaRPr>
          </a:p>
        </p:txBody>
      </p:sp>
      <p:sp>
        <p:nvSpPr>
          <p:cNvPr id="8" name="TextBox 7"/>
          <p:cNvSpPr txBox="1"/>
          <p:nvPr/>
        </p:nvSpPr>
        <p:spPr>
          <a:xfrm>
            <a:off x="436516" y="4002052"/>
            <a:ext cx="520700" cy="461665"/>
          </a:xfrm>
          <a:prstGeom prst="rect">
            <a:avLst/>
          </a:prstGeom>
          <a:noFill/>
        </p:spPr>
        <p:txBody>
          <a:bodyPr wrap="square" rtlCol="0">
            <a:spAutoFit/>
          </a:bodyPr>
          <a:lstStyle/>
          <a:p>
            <a:r>
              <a:rPr lang="en-US" sz="1200" dirty="0" smtClean="0"/>
              <a:t> </a:t>
            </a:r>
            <a:r>
              <a:rPr lang="en-US" sz="1000" b="1" dirty="0" smtClean="0">
                <a:solidFill>
                  <a:srgbClr val="D19B7D"/>
                </a:solidFill>
              </a:rPr>
              <a:t>&gt;&gt;&gt;</a:t>
            </a:r>
          </a:p>
          <a:p>
            <a:endParaRPr lang="en-US" sz="1200" dirty="0" smtClean="0"/>
          </a:p>
        </p:txBody>
      </p:sp>
      <p:sp>
        <p:nvSpPr>
          <p:cNvPr id="9" name="TextBox 8"/>
          <p:cNvSpPr txBox="1"/>
          <p:nvPr/>
        </p:nvSpPr>
        <p:spPr>
          <a:xfrm>
            <a:off x="467228" y="3760669"/>
            <a:ext cx="3365500" cy="276999"/>
          </a:xfrm>
          <a:prstGeom prst="rect">
            <a:avLst/>
          </a:prstGeom>
          <a:noFill/>
        </p:spPr>
        <p:txBody>
          <a:bodyPr wrap="square" rtlCol="0">
            <a:spAutoFit/>
          </a:bodyPr>
          <a:lstStyle/>
          <a:p>
            <a:r>
              <a:rPr lang="en-US" sz="1200" b="1" dirty="0" smtClean="0"/>
              <a:t>Ways we’ve been working together thus far:</a:t>
            </a:r>
            <a:endParaRPr lang="en-US" sz="1200" b="1" dirty="0"/>
          </a:p>
        </p:txBody>
      </p:sp>
      <p:sp>
        <p:nvSpPr>
          <p:cNvPr id="10" name="TextBox 9"/>
          <p:cNvSpPr txBox="1"/>
          <p:nvPr/>
        </p:nvSpPr>
        <p:spPr>
          <a:xfrm>
            <a:off x="819698" y="4018639"/>
            <a:ext cx="3324985" cy="2308324"/>
          </a:xfrm>
          <a:prstGeom prst="rect">
            <a:avLst/>
          </a:prstGeom>
          <a:noFill/>
        </p:spPr>
        <p:txBody>
          <a:bodyPr wrap="square" rtlCol="0">
            <a:spAutoFit/>
          </a:bodyPr>
          <a:lstStyle/>
          <a:p>
            <a:r>
              <a:rPr lang="en-US" sz="1200" dirty="0" smtClean="0"/>
              <a:t>Consultation with MDARD Inspectors to create </a:t>
            </a:r>
            <a:br>
              <a:rPr lang="en-US" sz="1200" dirty="0" smtClean="0"/>
            </a:br>
            <a:r>
              <a:rPr lang="en-US" sz="1200" dirty="0" smtClean="0"/>
              <a:t>licensing guide</a:t>
            </a:r>
          </a:p>
          <a:p>
            <a:r>
              <a:rPr lang="en-US" sz="1200" dirty="0"/>
              <a:t/>
            </a:r>
            <a:br>
              <a:rPr lang="en-US" sz="1200" dirty="0"/>
            </a:br>
            <a:r>
              <a:rPr lang="en-US" sz="1200" dirty="0" smtClean="0"/>
              <a:t>Working meeting with local health department</a:t>
            </a:r>
            <a:br>
              <a:rPr lang="en-US" sz="1200" dirty="0" smtClean="0"/>
            </a:br>
            <a:r>
              <a:rPr lang="en-US" sz="1200" dirty="0" smtClean="0"/>
              <a:t>(IPH) to map out existing licensing process for </a:t>
            </a:r>
            <a:br>
              <a:rPr lang="en-US" sz="1200" dirty="0" smtClean="0"/>
            </a:br>
            <a:r>
              <a:rPr lang="en-US" sz="1200" dirty="0" smtClean="0"/>
              <a:t>opening a Food Service Establishment</a:t>
            </a:r>
            <a:endParaRPr lang="en-US" sz="1200" dirty="0"/>
          </a:p>
          <a:p>
            <a:r>
              <a:rPr lang="en-US" sz="1200" dirty="0" smtClean="0"/>
              <a:t/>
            </a:r>
            <a:br>
              <a:rPr lang="en-US" sz="1200" dirty="0" smtClean="0"/>
            </a:br>
            <a:r>
              <a:rPr lang="en-US" sz="1200" dirty="0" smtClean="0"/>
              <a:t>Meeting with Detroit’s City Council members</a:t>
            </a:r>
            <a:br>
              <a:rPr lang="en-US" sz="1200" dirty="0" smtClean="0"/>
            </a:br>
            <a:r>
              <a:rPr lang="en-US" sz="1200" dirty="0" smtClean="0"/>
              <a:t/>
            </a:r>
            <a:br>
              <a:rPr lang="en-US" sz="1200" dirty="0" smtClean="0"/>
            </a:br>
            <a:r>
              <a:rPr lang="en-US" sz="1200" dirty="0" smtClean="0"/>
              <a:t>Meeting with MDARD Deputy Director</a:t>
            </a:r>
            <a:r>
              <a:rPr lang="en-US" sz="1200" dirty="0"/>
              <a:t/>
            </a:r>
            <a:br>
              <a:rPr lang="en-US" sz="1200" dirty="0"/>
            </a:br>
            <a:r>
              <a:rPr lang="en-US" sz="1200" dirty="0" smtClean="0"/>
              <a:t/>
            </a:r>
            <a:br>
              <a:rPr lang="en-US" sz="1200" dirty="0" smtClean="0"/>
            </a:br>
            <a:r>
              <a:rPr lang="en-US" sz="1200" dirty="0" smtClean="0"/>
              <a:t>Meeting with IPH Deputy Director</a:t>
            </a:r>
            <a:endParaRPr lang="en-US" sz="1200" dirty="0"/>
          </a:p>
        </p:txBody>
      </p:sp>
      <p:sp>
        <p:nvSpPr>
          <p:cNvPr id="11" name="TextBox 10"/>
          <p:cNvSpPr txBox="1"/>
          <p:nvPr/>
        </p:nvSpPr>
        <p:spPr>
          <a:xfrm>
            <a:off x="436516" y="4590829"/>
            <a:ext cx="520700" cy="461665"/>
          </a:xfrm>
          <a:prstGeom prst="rect">
            <a:avLst/>
          </a:prstGeom>
          <a:noFill/>
        </p:spPr>
        <p:txBody>
          <a:bodyPr wrap="square" rtlCol="0">
            <a:spAutoFit/>
          </a:bodyPr>
          <a:lstStyle/>
          <a:p>
            <a:r>
              <a:rPr lang="en-US" sz="1200" dirty="0" smtClean="0"/>
              <a:t> </a:t>
            </a:r>
            <a:r>
              <a:rPr lang="en-US" sz="1000" b="1" dirty="0" smtClean="0">
                <a:solidFill>
                  <a:srgbClr val="D19B7D"/>
                </a:solidFill>
              </a:rPr>
              <a:t>&gt;&gt;&gt;</a:t>
            </a:r>
          </a:p>
          <a:p>
            <a:endParaRPr lang="en-US" sz="1200" dirty="0" smtClean="0"/>
          </a:p>
        </p:txBody>
      </p:sp>
      <p:sp>
        <p:nvSpPr>
          <p:cNvPr id="12" name="TextBox 11"/>
          <p:cNvSpPr txBox="1"/>
          <p:nvPr/>
        </p:nvSpPr>
        <p:spPr>
          <a:xfrm>
            <a:off x="436516" y="5271893"/>
            <a:ext cx="520700" cy="461665"/>
          </a:xfrm>
          <a:prstGeom prst="rect">
            <a:avLst/>
          </a:prstGeom>
          <a:noFill/>
        </p:spPr>
        <p:txBody>
          <a:bodyPr wrap="square" rtlCol="0">
            <a:spAutoFit/>
          </a:bodyPr>
          <a:lstStyle/>
          <a:p>
            <a:r>
              <a:rPr lang="en-US" sz="1200" dirty="0" smtClean="0"/>
              <a:t> </a:t>
            </a:r>
            <a:r>
              <a:rPr lang="en-US" sz="1000" b="1" dirty="0" smtClean="0">
                <a:solidFill>
                  <a:srgbClr val="D19B7D"/>
                </a:solidFill>
              </a:rPr>
              <a:t>&gt;&gt;&gt;</a:t>
            </a:r>
          </a:p>
          <a:p>
            <a:endParaRPr lang="en-US" sz="1200" dirty="0" smtClean="0"/>
          </a:p>
        </p:txBody>
      </p:sp>
      <p:sp>
        <p:nvSpPr>
          <p:cNvPr id="13" name="TextBox 12"/>
          <p:cNvSpPr txBox="1"/>
          <p:nvPr/>
        </p:nvSpPr>
        <p:spPr>
          <a:xfrm>
            <a:off x="436516" y="5668994"/>
            <a:ext cx="520700" cy="461665"/>
          </a:xfrm>
          <a:prstGeom prst="rect">
            <a:avLst/>
          </a:prstGeom>
          <a:noFill/>
        </p:spPr>
        <p:txBody>
          <a:bodyPr wrap="square" rtlCol="0">
            <a:spAutoFit/>
          </a:bodyPr>
          <a:lstStyle/>
          <a:p>
            <a:r>
              <a:rPr lang="en-US" sz="1200" dirty="0" smtClean="0"/>
              <a:t> </a:t>
            </a:r>
            <a:r>
              <a:rPr lang="en-US" sz="1000" b="1" dirty="0" smtClean="0">
                <a:solidFill>
                  <a:srgbClr val="D19B7D"/>
                </a:solidFill>
              </a:rPr>
              <a:t>&gt;&gt;&gt;</a:t>
            </a:r>
          </a:p>
          <a:p>
            <a:endParaRPr lang="en-US" sz="1200" dirty="0" smtClean="0"/>
          </a:p>
        </p:txBody>
      </p:sp>
      <p:sp>
        <p:nvSpPr>
          <p:cNvPr id="14" name="TextBox 13"/>
          <p:cNvSpPr txBox="1"/>
          <p:nvPr/>
        </p:nvSpPr>
        <p:spPr>
          <a:xfrm>
            <a:off x="436516" y="6001700"/>
            <a:ext cx="520700" cy="461665"/>
          </a:xfrm>
          <a:prstGeom prst="rect">
            <a:avLst/>
          </a:prstGeom>
          <a:noFill/>
        </p:spPr>
        <p:txBody>
          <a:bodyPr wrap="square" rtlCol="0">
            <a:spAutoFit/>
          </a:bodyPr>
          <a:lstStyle/>
          <a:p>
            <a:r>
              <a:rPr lang="en-US" sz="1200" dirty="0" smtClean="0"/>
              <a:t> </a:t>
            </a:r>
            <a:r>
              <a:rPr lang="en-US" sz="1000" b="1" dirty="0" smtClean="0">
                <a:solidFill>
                  <a:srgbClr val="D19B7D"/>
                </a:solidFill>
              </a:rPr>
              <a:t>&gt;&gt;&gt;</a:t>
            </a:r>
          </a:p>
          <a:p>
            <a:endParaRPr lang="en-US" sz="1200" dirty="0" smtClean="0"/>
          </a:p>
        </p:txBody>
      </p:sp>
    </p:spTree>
    <p:extLst>
      <p:ext uri="{BB962C8B-B14F-4D97-AF65-F5344CB8AC3E}">
        <p14:creationId xmlns:p14="http://schemas.microsoft.com/office/powerpoint/2010/main" val="2411859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12700" y="838200"/>
            <a:ext cx="9156700" cy="0"/>
          </a:xfrm>
          <a:prstGeom prst="line">
            <a:avLst/>
          </a:prstGeom>
          <a:ln w="15875">
            <a:solidFill>
              <a:srgbClr val="C4AD9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0" y="6366457"/>
            <a:ext cx="9156700" cy="0"/>
          </a:xfrm>
          <a:prstGeom prst="line">
            <a:avLst/>
          </a:prstGeom>
          <a:ln w="15875">
            <a:solidFill>
              <a:srgbClr val="C4AD96"/>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4000" y="444500"/>
            <a:ext cx="4584700" cy="261610"/>
          </a:xfrm>
          <a:prstGeom prst="rect">
            <a:avLst/>
          </a:prstGeom>
          <a:noFill/>
        </p:spPr>
        <p:txBody>
          <a:bodyPr wrap="square" rtlCol="0">
            <a:spAutoFit/>
          </a:bodyPr>
          <a:lstStyle/>
          <a:p>
            <a:r>
              <a:rPr lang="en-US" sz="1100" dirty="0" smtClean="0">
                <a:solidFill>
                  <a:srgbClr val="CEAD8C"/>
                </a:solidFill>
              </a:rPr>
              <a:t>/   Catalyze</a:t>
            </a:r>
            <a:endParaRPr lang="en-US" sz="1100" dirty="0">
              <a:solidFill>
                <a:srgbClr val="CEAD8C"/>
              </a:solidFill>
            </a:endParaRPr>
          </a:p>
        </p:txBody>
      </p:sp>
      <p:grpSp>
        <p:nvGrpSpPr>
          <p:cNvPr id="3" name="Group 2"/>
          <p:cNvGrpSpPr/>
          <p:nvPr/>
        </p:nvGrpSpPr>
        <p:grpSpPr>
          <a:xfrm>
            <a:off x="430516" y="1281268"/>
            <a:ext cx="3519541" cy="3961279"/>
            <a:chOff x="404759" y="1384300"/>
            <a:chExt cx="3519541" cy="3961279"/>
          </a:xfrm>
        </p:grpSpPr>
        <p:sp>
          <p:nvSpPr>
            <p:cNvPr id="20" name="TextBox 19"/>
            <p:cNvSpPr txBox="1"/>
            <p:nvPr/>
          </p:nvSpPr>
          <p:spPr>
            <a:xfrm>
              <a:off x="406400" y="1384300"/>
              <a:ext cx="3517900" cy="369332"/>
            </a:xfrm>
            <a:prstGeom prst="rect">
              <a:avLst/>
            </a:prstGeom>
            <a:noFill/>
          </p:spPr>
          <p:txBody>
            <a:bodyPr wrap="square" rtlCol="0">
              <a:spAutoFit/>
            </a:bodyPr>
            <a:lstStyle/>
            <a:p>
              <a:r>
                <a:rPr lang="en-US" dirty="0" smtClean="0">
                  <a:solidFill>
                    <a:srgbClr val="CEAD8C"/>
                  </a:solidFill>
                </a:rPr>
                <a:t>Objective</a:t>
              </a:r>
              <a:endParaRPr lang="en-US" dirty="0">
                <a:solidFill>
                  <a:srgbClr val="CEAD8C"/>
                </a:solidFill>
              </a:endParaRPr>
            </a:p>
          </p:txBody>
        </p:sp>
        <p:sp>
          <p:nvSpPr>
            <p:cNvPr id="4" name="TextBox 3"/>
            <p:cNvSpPr txBox="1"/>
            <p:nvPr/>
          </p:nvSpPr>
          <p:spPr>
            <a:xfrm>
              <a:off x="423079" y="1760558"/>
              <a:ext cx="3170126" cy="1754326"/>
            </a:xfrm>
            <a:prstGeom prst="rect">
              <a:avLst/>
            </a:prstGeom>
            <a:noFill/>
          </p:spPr>
          <p:txBody>
            <a:bodyPr wrap="square" rtlCol="0">
              <a:spAutoFit/>
            </a:bodyPr>
            <a:lstStyle/>
            <a:p>
              <a:r>
                <a:rPr lang="en-US" sz="1200" dirty="0" smtClean="0"/>
                <a:t>Understanding the regulatory environment is the first </a:t>
              </a:r>
              <a:r>
                <a:rPr lang="en-US" sz="1200" dirty="0"/>
                <a:t>step in </a:t>
              </a:r>
              <a:r>
                <a:rPr lang="en-US" sz="1200" dirty="0" smtClean="0"/>
                <a:t>working towards removing some of the </a:t>
              </a:r>
              <a:r>
                <a:rPr lang="en-US" sz="1200" dirty="0"/>
                <a:t>significant </a:t>
              </a:r>
              <a:r>
                <a:rPr lang="en-US" sz="1200" dirty="0" smtClean="0"/>
                <a:t>barriers that hamper the emergence </a:t>
              </a:r>
              <a:r>
                <a:rPr lang="en-US" sz="1200" dirty="0"/>
                <a:t>of a more diverse, thriving, healthy and innovative food economy in Detroit</a:t>
              </a:r>
              <a:r>
                <a:rPr lang="en-US" sz="1200" dirty="0" smtClean="0"/>
                <a:t>.</a:t>
              </a:r>
              <a:br>
                <a:rPr lang="en-US" sz="1200" dirty="0" smtClean="0"/>
              </a:br>
              <a:r>
                <a:rPr lang="en-US" sz="1200" dirty="0" smtClean="0"/>
                <a:t/>
              </a:r>
              <a:br>
                <a:rPr lang="en-US" sz="1200" dirty="0" smtClean="0"/>
              </a:br>
              <a:r>
                <a:rPr lang="en-US" sz="1200" dirty="0"/>
                <a:t>Our </a:t>
              </a:r>
              <a:r>
                <a:rPr lang="en-US" sz="1200" dirty="0" smtClean="0"/>
                <a:t>first objective </a:t>
              </a:r>
              <a:r>
                <a:rPr lang="en-US" sz="1200" dirty="0"/>
                <a:t>is to research and visually map the current licensing process of </a:t>
              </a:r>
              <a:r>
                <a:rPr lang="en-US" sz="1200" dirty="0" smtClean="0"/>
                <a:t>four new </a:t>
              </a:r>
              <a:r>
                <a:rPr lang="en-US" sz="1200" dirty="0"/>
                <a:t>and alternative </a:t>
              </a:r>
              <a:r>
                <a:rPr lang="en-US" sz="1200" dirty="0" smtClean="0"/>
                <a:t>food business models:</a:t>
              </a:r>
              <a:endParaRPr lang="en-US" sz="1200" dirty="0"/>
            </a:p>
          </p:txBody>
        </p:sp>
        <p:sp>
          <p:nvSpPr>
            <p:cNvPr id="8" name="TextBox 7"/>
            <p:cNvSpPr txBox="1"/>
            <p:nvPr/>
          </p:nvSpPr>
          <p:spPr>
            <a:xfrm>
              <a:off x="404759" y="3611054"/>
              <a:ext cx="520700" cy="461665"/>
            </a:xfrm>
            <a:prstGeom prst="rect">
              <a:avLst/>
            </a:prstGeom>
            <a:noFill/>
          </p:spPr>
          <p:txBody>
            <a:bodyPr wrap="square" rtlCol="0">
              <a:spAutoFit/>
            </a:bodyPr>
            <a:lstStyle/>
            <a:p>
              <a:r>
                <a:rPr lang="en-US" sz="1200" dirty="0" smtClean="0"/>
                <a:t> </a:t>
              </a:r>
              <a:r>
                <a:rPr lang="en-US" sz="1000" b="1" dirty="0" smtClean="0">
                  <a:solidFill>
                    <a:srgbClr val="D19B7D"/>
                  </a:solidFill>
                </a:rPr>
                <a:t>&gt;&gt;&gt;</a:t>
              </a:r>
            </a:p>
            <a:p>
              <a:endParaRPr lang="en-US" sz="1200" dirty="0" smtClean="0"/>
            </a:p>
          </p:txBody>
        </p:sp>
        <p:sp>
          <p:nvSpPr>
            <p:cNvPr id="9" name="TextBox 8"/>
            <p:cNvSpPr txBox="1"/>
            <p:nvPr/>
          </p:nvSpPr>
          <p:spPr>
            <a:xfrm>
              <a:off x="681416" y="3636812"/>
              <a:ext cx="2911788" cy="276999"/>
            </a:xfrm>
            <a:prstGeom prst="rect">
              <a:avLst/>
            </a:prstGeom>
            <a:noFill/>
          </p:spPr>
          <p:txBody>
            <a:bodyPr wrap="square" rtlCol="0">
              <a:spAutoFit/>
            </a:bodyPr>
            <a:lstStyle/>
            <a:p>
              <a:r>
                <a:rPr lang="en-US" sz="1200" dirty="0" smtClean="0"/>
                <a:t>Catering/Permanent Food Establishment</a:t>
              </a:r>
              <a:endParaRPr lang="en-US" sz="1200" dirty="0"/>
            </a:p>
          </p:txBody>
        </p:sp>
        <p:sp>
          <p:nvSpPr>
            <p:cNvPr id="10" name="TextBox 9"/>
            <p:cNvSpPr txBox="1"/>
            <p:nvPr/>
          </p:nvSpPr>
          <p:spPr>
            <a:xfrm>
              <a:off x="404759" y="4008155"/>
              <a:ext cx="520700" cy="461665"/>
            </a:xfrm>
            <a:prstGeom prst="rect">
              <a:avLst/>
            </a:prstGeom>
            <a:noFill/>
          </p:spPr>
          <p:txBody>
            <a:bodyPr wrap="square" rtlCol="0">
              <a:spAutoFit/>
            </a:bodyPr>
            <a:lstStyle/>
            <a:p>
              <a:r>
                <a:rPr lang="en-US" sz="1200" dirty="0" smtClean="0"/>
                <a:t> </a:t>
              </a:r>
              <a:r>
                <a:rPr lang="en-US" sz="1000" b="1" dirty="0" smtClean="0">
                  <a:solidFill>
                    <a:srgbClr val="D19B7D"/>
                  </a:solidFill>
                </a:rPr>
                <a:t>&gt;&gt;&gt;</a:t>
              </a:r>
            </a:p>
            <a:p>
              <a:endParaRPr lang="en-US" sz="1200" dirty="0" smtClean="0"/>
            </a:p>
          </p:txBody>
        </p:sp>
        <p:sp>
          <p:nvSpPr>
            <p:cNvPr id="11" name="TextBox 10"/>
            <p:cNvSpPr txBox="1"/>
            <p:nvPr/>
          </p:nvSpPr>
          <p:spPr>
            <a:xfrm>
              <a:off x="694295" y="4033913"/>
              <a:ext cx="2911788" cy="276999"/>
            </a:xfrm>
            <a:prstGeom prst="rect">
              <a:avLst/>
            </a:prstGeom>
            <a:noFill/>
          </p:spPr>
          <p:txBody>
            <a:bodyPr wrap="square" rtlCol="0">
              <a:spAutoFit/>
            </a:bodyPr>
            <a:lstStyle/>
            <a:p>
              <a:r>
                <a:rPr lang="en-US" sz="1200" dirty="0" smtClean="0"/>
                <a:t>Food Trucks/STFU/Mobile Vending</a:t>
              </a:r>
              <a:endParaRPr lang="en-US" sz="1200" dirty="0"/>
            </a:p>
          </p:txBody>
        </p:sp>
        <p:sp>
          <p:nvSpPr>
            <p:cNvPr id="12" name="TextBox 11"/>
            <p:cNvSpPr txBox="1"/>
            <p:nvPr/>
          </p:nvSpPr>
          <p:spPr>
            <a:xfrm>
              <a:off x="404759" y="4433155"/>
              <a:ext cx="520700" cy="461665"/>
            </a:xfrm>
            <a:prstGeom prst="rect">
              <a:avLst/>
            </a:prstGeom>
            <a:noFill/>
          </p:spPr>
          <p:txBody>
            <a:bodyPr wrap="square" rtlCol="0">
              <a:spAutoFit/>
            </a:bodyPr>
            <a:lstStyle/>
            <a:p>
              <a:r>
                <a:rPr lang="en-US" sz="1200" dirty="0" smtClean="0"/>
                <a:t> </a:t>
              </a:r>
              <a:r>
                <a:rPr lang="en-US" sz="1000" b="1" dirty="0" smtClean="0">
                  <a:solidFill>
                    <a:srgbClr val="D19B7D"/>
                  </a:solidFill>
                </a:rPr>
                <a:t>&gt;&gt;&gt;</a:t>
              </a:r>
            </a:p>
            <a:p>
              <a:endParaRPr lang="en-US" sz="1200" dirty="0" smtClean="0"/>
            </a:p>
          </p:txBody>
        </p:sp>
        <p:sp>
          <p:nvSpPr>
            <p:cNvPr id="13" name="TextBox 12"/>
            <p:cNvSpPr txBox="1"/>
            <p:nvPr/>
          </p:nvSpPr>
          <p:spPr>
            <a:xfrm>
              <a:off x="707174" y="4458913"/>
              <a:ext cx="2911788" cy="276999"/>
            </a:xfrm>
            <a:prstGeom prst="rect">
              <a:avLst/>
            </a:prstGeom>
            <a:noFill/>
          </p:spPr>
          <p:txBody>
            <a:bodyPr wrap="square" rtlCol="0">
              <a:spAutoFit/>
            </a:bodyPr>
            <a:lstStyle/>
            <a:p>
              <a:r>
                <a:rPr lang="en-US" sz="1200" b="1" dirty="0" smtClean="0"/>
                <a:t>Shared Use Kitchen</a:t>
              </a:r>
              <a:endParaRPr lang="en-US" sz="1200" b="1" dirty="0"/>
            </a:p>
          </p:txBody>
        </p:sp>
        <p:sp>
          <p:nvSpPr>
            <p:cNvPr id="14" name="TextBox 13"/>
            <p:cNvSpPr txBox="1"/>
            <p:nvPr/>
          </p:nvSpPr>
          <p:spPr>
            <a:xfrm>
              <a:off x="404759" y="4883914"/>
              <a:ext cx="520700" cy="461665"/>
            </a:xfrm>
            <a:prstGeom prst="rect">
              <a:avLst/>
            </a:prstGeom>
            <a:noFill/>
          </p:spPr>
          <p:txBody>
            <a:bodyPr wrap="square" rtlCol="0">
              <a:spAutoFit/>
            </a:bodyPr>
            <a:lstStyle/>
            <a:p>
              <a:r>
                <a:rPr lang="en-US" sz="1200" dirty="0" smtClean="0"/>
                <a:t> </a:t>
              </a:r>
              <a:r>
                <a:rPr lang="en-US" sz="1000" b="1" dirty="0" smtClean="0">
                  <a:solidFill>
                    <a:srgbClr val="D19B7D"/>
                  </a:solidFill>
                </a:rPr>
                <a:t>&gt;&gt;&gt;</a:t>
              </a:r>
            </a:p>
            <a:p>
              <a:endParaRPr lang="en-US" sz="1200" dirty="0" smtClean="0"/>
            </a:p>
          </p:txBody>
        </p:sp>
        <p:sp>
          <p:nvSpPr>
            <p:cNvPr id="15" name="TextBox 14"/>
            <p:cNvSpPr txBox="1"/>
            <p:nvPr/>
          </p:nvSpPr>
          <p:spPr>
            <a:xfrm>
              <a:off x="694294" y="4909672"/>
              <a:ext cx="3139375" cy="276999"/>
            </a:xfrm>
            <a:prstGeom prst="rect">
              <a:avLst/>
            </a:prstGeom>
            <a:noFill/>
          </p:spPr>
          <p:txBody>
            <a:bodyPr wrap="square" rtlCol="0">
              <a:spAutoFit/>
            </a:bodyPr>
            <a:lstStyle/>
            <a:p>
              <a:r>
                <a:rPr lang="en-US" sz="1200" dirty="0" smtClean="0"/>
                <a:t>Pop-Ups/Non-traditional Food Establishments</a:t>
              </a:r>
              <a:endParaRPr lang="en-US" sz="1200" dirty="0"/>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677" r="3549"/>
          <a:stretch/>
        </p:blipFill>
        <p:spPr>
          <a:xfrm>
            <a:off x="3858646" y="1168241"/>
            <a:ext cx="4993553" cy="4657372"/>
          </a:xfrm>
          <a:prstGeom prst="rect">
            <a:avLst/>
          </a:prstGeom>
        </p:spPr>
      </p:pic>
    </p:spTree>
    <p:extLst>
      <p:ext uri="{BB962C8B-B14F-4D97-AF65-F5344CB8AC3E}">
        <p14:creationId xmlns:p14="http://schemas.microsoft.com/office/powerpoint/2010/main" val="1412213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12700" y="838200"/>
            <a:ext cx="9156700" cy="0"/>
          </a:xfrm>
          <a:prstGeom prst="line">
            <a:avLst/>
          </a:prstGeom>
          <a:ln w="15875">
            <a:solidFill>
              <a:srgbClr val="C4AD9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0" y="6096000"/>
            <a:ext cx="9156700" cy="0"/>
          </a:xfrm>
          <a:prstGeom prst="line">
            <a:avLst/>
          </a:prstGeom>
          <a:ln w="15875">
            <a:solidFill>
              <a:srgbClr val="C4AD96"/>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4000" y="444500"/>
            <a:ext cx="4584700" cy="261610"/>
          </a:xfrm>
          <a:prstGeom prst="rect">
            <a:avLst/>
          </a:prstGeom>
          <a:noFill/>
        </p:spPr>
        <p:txBody>
          <a:bodyPr wrap="square" rtlCol="0">
            <a:spAutoFit/>
          </a:bodyPr>
          <a:lstStyle/>
          <a:p>
            <a:r>
              <a:rPr lang="en-US" sz="1100" dirty="0" smtClean="0">
                <a:solidFill>
                  <a:srgbClr val="CEAD8C"/>
                </a:solidFill>
              </a:rPr>
              <a:t>/   Shared Use Kitchen</a:t>
            </a:r>
            <a:endParaRPr lang="en-US" sz="1100" dirty="0">
              <a:solidFill>
                <a:srgbClr val="CEAD8C"/>
              </a:solidFill>
            </a:endParaRPr>
          </a:p>
        </p:txBody>
      </p:sp>
      <p:sp>
        <p:nvSpPr>
          <p:cNvPr id="20" name="TextBox 19"/>
          <p:cNvSpPr txBox="1"/>
          <p:nvPr/>
        </p:nvSpPr>
        <p:spPr>
          <a:xfrm>
            <a:off x="406400" y="1384300"/>
            <a:ext cx="3517900" cy="369332"/>
          </a:xfrm>
          <a:prstGeom prst="rect">
            <a:avLst/>
          </a:prstGeom>
          <a:noFill/>
        </p:spPr>
        <p:txBody>
          <a:bodyPr wrap="square" rtlCol="0">
            <a:spAutoFit/>
          </a:bodyPr>
          <a:lstStyle/>
          <a:p>
            <a:r>
              <a:rPr lang="en-US" dirty="0" smtClean="0">
                <a:solidFill>
                  <a:srgbClr val="CEAD8C"/>
                </a:solidFill>
              </a:rPr>
              <a:t>Shared Use Kitchens</a:t>
            </a:r>
            <a:endParaRPr lang="en-US" dirty="0">
              <a:solidFill>
                <a:srgbClr val="CEAD8C"/>
              </a:solidFill>
            </a:endParaRPr>
          </a:p>
        </p:txBody>
      </p:sp>
      <p:sp>
        <p:nvSpPr>
          <p:cNvPr id="9" name="TextBox 8"/>
          <p:cNvSpPr txBox="1"/>
          <p:nvPr/>
        </p:nvSpPr>
        <p:spPr>
          <a:xfrm>
            <a:off x="399014" y="1700398"/>
            <a:ext cx="3501222" cy="4339650"/>
          </a:xfrm>
          <a:prstGeom prst="rect">
            <a:avLst/>
          </a:prstGeom>
          <a:noFill/>
        </p:spPr>
        <p:txBody>
          <a:bodyPr wrap="square" rtlCol="0">
            <a:spAutoFit/>
          </a:bodyPr>
          <a:lstStyle/>
          <a:p>
            <a:r>
              <a:rPr lang="en-US" sz="1200" dirty="0" smtClean="0"/>
              <a:t>REDUCES MAJOR START UP BARRIER AND ALLOWS</a:t>
            </a:r>
            <a:br>
              <a:rPr lang="en-US" sz="1200" dirty="0" smtClean="0"/>
            </a:br>
            <a:r>
              <a:rPr lang="en-US" sz="1200" dirty="0" smtClean="0"/>
              <a:t>FOOD ENTREPRENUERS TO SHARE THE COST OF HAVING ACCESS TO A COMMERICALLY LICENSED KITCHEN</a:t>
            </a:r>
            <a:br>
              <a:rPr lang="en-US" sz="1200" dirty="0" smtClean="0"/>
            </a:br>
            <a:r>
              <a:rPr lang="en-US" sz="1200" dirty="0" smtClean="0"/>
              <a:t/>
            </a:r>
            <a:br>
              <a:rPr lang="en-US" sz="1200" dirty="0" smtClean="0"/>
            </a:br>
            <a:r>
              <a:rPr lang="en-US" sz="1200" dirty="0" smtClean="0"/>
              <a:t>While new businesses encounter formidable challenges food entrepreneurs often face a unique problem: finding affordable space in a licensed commercial kitchen. </a:t>
            </a:r>
            <a:r>
              <a:rPr lang="en-US" sz="1200" dirty="0"/>
              <a:t> </a:t>
            </a:r>
            <a:r>
              <a:rPr lang="en-US" sz="1200" dirty="0" smtClean="0"/>
              <a:t>A number of entrepreneurs in the food industry today work out of home kitchen under Michigan Cottage Law; but to grow these entrepreneurs need larger ovens, more counter space and additional storage capacity</a:t>
            </a:r>
            <a:r>
              <a:rPr lang="en-US" sz="1200" dirty="0"/>
              <a:t>.</a:t>
            </a:r>
            <a:br>
              <a:rPr lang="en-US" sz="1200" dirty="0"/>
            </a:br>
            <a:r>
              <a:rPr lang="en-US" sz="1200" dirty="0"/>
              <a:t/>
            </a:r>
            <a:br>
              <a:rPr lang="en-US" sz="1200" dirty="0"/>
            </a:br>
            <a:r>
              <a:rPr lang="en-US" sz="1200" dirty="0"/>
              <a:t>Shared-use and incubator kitchens nurture homegrown enterprises that are more likely to employ local residents and purchase from other small businesses, thereby helping to grow local wealth in places where wealth has traditionally been extracted. </a:t>
            </a:r>
          </a:p>
          <a:p>
            <a:r>
              <a:rPr lang="en-US" sz="1200" dirty="0" smtClean="0"/>
              <a:t/>
            </a:r>
            <a:br>
              <a:rPr lang="en-US" sz="1200" dirty="0" smtClean="0"/>
            </a:br>
            <a:r>
              <a:rPr lang="en-US" sz="1200" dirty="0" smtClean="0"/>
              <a:t/>
            </a:r>
            <a:br>
              <a:rPr lang="en-US" sz="1200" dirty="0" smtClean="0"/>
            </a:br>
            <a:endParaRPr lang="en-US" sz="12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7304" t="12966"/>
          <a:stretch/>
        </p:blipFill>
        <p:spPr>
          <a:xfrm>
            <a:off x="4031087" y="1436805"/>
            <a:ext cx="4906852" cy="4178383"/>
          </a:xfrm>
          <a:prstGeom prst="rect">
            <a:avLst/>
          </a:prstGeom>
        </p:spPr>
      </p:pic>
    </p:spTree>
    <p:extLst>
      <p:ext uri="{BB962C8B-B14F-4D97-AF65-F5344CB8AC3E}">
        <p14:creationId xmlns:p14="http://schemas.microsoft.com/office/powerpoint/2010/main" val="3391570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12700" y="838200"/>
            <a:ext cx="9156700" cy="0"/>
          </a:xfrm>
          <a:prstGeom prst="line">
            <a:avLst/>
          </a:prstGeom>
          <a:ln w="15875">
            <a:solidFill>
              <a:srgbClr val="C4AD9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0" y="6327822"/>
            <a:ext cx="9156700" cy="0"/>
          </a:xfrm>
          <a:prstGeom prst="line">
            <a:avLst/>
          </a:prstGeom>
          <a:ln w="15875">
            <a:solidFill>
              <a:srgbClr val="C4AD96"/>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4000" y="444500"/>
            <a:ext cx="4584700" cy="261610"/>
          </a:xfrm>
          <a:prstGeom prst="rect">
            <a:avLst/>
          </a:prstGeom>
          <a:noFill/>
        </p:spPr>
        <p:txBody>
          <a:bodyPr wrap="square" rtlCol="0">
            <a:spAutoFit/>
          </a:bodyPr>
          <a:lstStyle/>
          <a:p>
            <a:r>
              <a:rPr lang="en-US" sz="1100" dirty="0" smtClean="0">
                <a:solidFill>
                  <a:srgbClr val="CEAD8C"/>
                </a:solidFill>
              </a:rPr>
              <a:t>/   Onward!</a:t>
            </a:r>
            <a:endParaRPr lang="en-US" sz="1100" dirty="0">
              <a:solidFill>
                <a:srgbClr val="CEAD8C"/>
              </a:solidFill>
            </a:endParaRPr>
          </a:p>
        </p:txBody>
      </p:sp>
      <p:sp>
        <p:nvSpPr>
          <p:cNvPr id="20" name="TextBox 19"/>
          <p:cNvSpPr txBox="1"/>
          <p:nvPr/>
        </p:nvSpPr>
        <p:spPr>
          <a:xfrm>
            <a:off x="418432" y="1071471"/>
            <a:ext cx="3517900" cy="369332"/>
          </a:xfrm>
          <a:prstGeom prst="rect">
            <a:avLst/>
          </a:prstGeom>
          <a:noFill/>
        </p:spPr>
        <p:txBody>
          <a:bodyPr wrap="square" rtlCol="0">
            <a:spAutoFit/>
          </a:bodyPr>
          <a:lstStyle/>
          <a:p>
            <a:r>
              <a:rPr lang="en-US" dirty="0" smtClean="0">
                <a:solidFill>
                  <a:srgbClr val="CEAD8C"/>
                </a:solidFill>
              </a:rPr>
              <a:t>Be the Change You Want To See</a:t>
            </a:r>
            <a:endParaRPr lang="en-US" dirty="0">
              <a:solidFill>
                <a:srgbClr val="CEAD8C"/>
              </a:solidFill>
            </a:endParaRPr>
          </a:p>
        </p:txBody>
      </p:sp>
      <p:sp>
        <p:nvSpPr>
          <p:cNvPr id="6" name="TextBox 5"/>
          <p:cNvSpPr txBox="1"/>
          <p:nvPr/>
        </p:nvSpPr>
        <p:spPr>
          <a:xfrm>
            <a:off x="406400" y="1445266"/>
            <a:ext cx="3227137" cy="5078313"/>
          </a:xfrm>
          <a:prstGeom prst="rect">
            <a:avLst/>
          </a:prstGeom>
          <a:noFill/>
        </p:spPr>
        <p:txBody>
          <a:bodyPr wrap="square" rtlCol="0">
            <a:spAutoFit/>
          </a:bodyPr>
          <a:lstStyle/>
          <a:p>
            <a:r>
              <a:rPr lang="en-US" sz="1200" dirty="0"/>
              <a:t>While regulatory changes truly require strong levels of executive and legislative support, FoodLab </a:t>
            </a:r>
            <a:r>
              <a:rPr lang="en-US" sz="1200" dirty="0" smtClean="0"/>
              <a:t>is already working to make </a:t>
            </a:r>
            <a:r>
              <a:rPr lang="en-US" sz="1200" dirty="0"/>
              <a:t>the process simpler and less burdensome for businesses.  </a:t>
            </a:r>
            <a:r>
              <a:rPr lang="en-US" sz="1200" dirty="0" smtClean="0"/>
              <a:t/>
            </a:r>
            <a:br>
              <a:rPr lang="en-US" sz="1200" dirty="0" smtClean="0"/>
            </a:br>
            <a:endParaRPr lang="en-US" sz="1200" dirty="0"/>
          </a:p>
          <a:p>
            <a:r>
              <a:rPr lang="en-US" sz="1200" dirty="0" smtClean="0"/>
              <a:t>Our team leads, who </a:t>
            </a:r>
            <a:r>
              <a:rPr lang="en-US" sz="1200" dirty="0"/>
              <a:t>are already </a:t>
            </a:r>
            <a:r>
              <a:rPr lang="en-US" sz="1200" dirty="0" smtClean="0"/>
              <a:t>licensed, host office hours &amp; provides </a:t>
            </a:r>
            <a:r>
              <a:rPr lang="en-US" sz="1200" dirty="0"/>
              <a:t>direct technical assistance to </a:t>
            </a:r>
            <a:r>
              <a:rPr lang="en-US" sz="1200" dirty="0" smtClean="0"/>
              <a:t>start-up </a:t>
            </a:r>
            <a:r>
              <a:rPr lang="en-US" sz="1200" dirty="0"/>
              <a:t>businesses who require support to navigate the current complex process while we work towards a better long-term solution</a:t>
            </a:r>
            <a:r>
              <a:rPr lang="en-US" sz="1200" dirty="0" smtClean="0"/>
              <a:t>.</a:t>
            </a:r>
            <a:br>
              <a:rPr lang="en-US" sz="1200" dirty="0" smtClean="0"/>
            </a:br>
            <a:r>
              <a:rPr lang="en-US" sz="1200" dirty="0" smtClean="0"/>
              <a:t/>
            </a:r>
            <a:br>
              <a:rPr lang="en-US" sz="1200" dirty="0" smtClean="0"/>
            </a:br>
            <a:r>
              <a:rPr lang="en-US" sz="1200" dirty="0" smtClean="0"/>
              <a:t>We’re working on easy to-understand </a:t>
            </a:r>
            <a:r>
              <a:rPr lang="en-US" sz="1200" dirty="0"/>
              <a:t>informational material </a:t>
            </a:r>
            <a:r>
              <a:rPr lang="en-US" sz="1200" dirty="0" smtClean="0"/>
              <a:t>that will be translated in Spanish.</a:t>
            </a:r>
            <a:br>
              <a:rPr lang="en-US" sz="1200" dirty="0" smtClean="0"/>
            </a:br>
            <a:endParaRPr lang="en-US" sz="1200" dirty="0" smtClean="0"/>
          </a:p>
          <a:p>
            <a:r>
              <a:rPr lang="en-US" sz="1200" dirty="0" smtClean="0"/>
              <a:t>We’re </a:t>
            </a:r>
            <a:r>
              <a:rPr lang="en-US" sz="1200" dirty="0"/>
              <a:t>hosting meetings/workshops with business </a:t>
            </a:r>
            <a:r>
              <a:rPr lang="en-US" sz="1200" dirty="0" smtClean="0"/>
              <a:t>owners/entrepreneurs in the community so that they can discuss the </a:t>
            </a:r>
            <a:r>
              <a:rPr lang="en-US" sz="1200" dirty="0"/>
              <a:t>needs and challenges they deal with on a day-to-day basis.  </a:t>
            </a:r>
          </a:p>
          <a:p>
            <a:r>
              <a:rPr lang="en-US" sz="1200" dirty="0" smtClean="0"/>
              <a:t/>
            </a:r>
            <a:br>
              <a:rPr lang="en-US" sz="1200" dirty="0" smtClean="0"/>
            </a:br>
            <a:r>
              <a:rPr lang="en-US" sz="1200" dirty="0" smtClean="0"/>
              <a:t>We’ve developed a model/white paper that will better </a:t>
            </a:r>
            <a:r>
              <a:rPr lang="en-US" sz="1200" dirty="0"/>
              <a:t>inform the creation, implementation and policy </a:t>
            </a:r>
            <a:r>
              <a:rPr lang="en-US" sz="1200" dirty="0" smtClean="0"/>
              <a:t>recommendations</a:t>
            </a:r>
            <a:r>
              <a:rPr lang="en-US" sz="1200" dirty="0"/>
              <a:t>.</a:t>
            </a:r>
            <a:r>
              <a:rPr lang="en-US" sz="1200" dirty="0" smtClean="0"/>
              <a:t/>
            </a:r>
            <a:br>
              <a:rPr lang="en-US" sz="1200" dirty="0" smtClean="0"/>
            </a:br>
            <a:endParaRPr lang="en-US" sz="1200" dirty="0"/>
          </a:p>
          <a:p>
            <a:endParaRPr lang="en-US" sz="1200" dirty="0"/>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3840076" y="1167063"/>
            <a:ext cx="4972022" cy="4504663"/>
          </a:xfrm>
          <a:prstGeom prst="rect">
            <a:avLst/>
          </a:prstGeom>
        </p:spPr>
      </p:pic>
    </p:spTree>
    <p:extLst>
      <p:ext uri="{BB962C8B-B14F-4D97-AF65-F5344CB8AC3E}">
        <p14:creationId xmlns:p14="http://schemas.microsoft.com/office/powerpoint/2010/main" val="504291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7896</TotalTime>
  <Words>578</Words>
  <Application>Microsoft Office PowerPoint</Application>
  <PresentationFormat>On-screen Show (4:3)</PresentationFormat>
  <Paragraphs>93</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 Contents: Why Support Shared-Use Kitchens?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Devita Davison</dc:creator>
  <cp:lastModifiedBy>Conor Ott</cp:lastModifiedBy>
  <cp:revision>184</cp:revision>
  <dcterms:created xsi:type="dcterms:W3CDTF">2014-01-14T03:03:21Z</dcterms:created>
  <dcterms:modified xsi:type="dcterms:W3CDTF">2014-08-06T17:15:26Z</dcterms:modified>
</cp:coreProperties>
</file>