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22" r:id="rId3"/>
    <p:sldId id="320" r:id="rId4"/>
    <p:sldId id="321" r:id="rId5"/>
    <p:sldId id="329" r:id="rId6"/>
    <p:sldId id="324" r:id="rId7"/>
    <p:sldId id="325" r:id="rId8"/>
    <p:sldId id="326" r:id="rId9"/>
    <p:sldId id="327" r:id="rId10"/>
    <p:sldId id="328" r:id="rId11"/>
    <p:sldId id="265" r:id="rId12"/>
    <p:sldId id="308" r:id="rId13"/>
    <p:sldId id="309" r:id="rId14"/>
    <p:sldId id="310" r:id="rId15"/>
    <p:sldId id="311" r:id="rId16"/>
    <p:sldId id="313" r:id="rId17"/>
    <p:sldId id="314" r:id="rId18"/>
    <p:sldId id="273" r:id="rId19"/>
    <p:sldId id="316" r:id="rId20"/>
    <p:sldId id="330" r:id="rId21"/>
    <p:sldId id="332" r:id="rId22"/>
    <p:sldId id="333" r:id="rId23"/>
    <p:sldId id="334" r:id="rId24"/>
    <p:sldId id="335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284" r:id="rId35"/>
    <p:sldId id="285" r:id="rId36"/>
    <p:sldId id="286" r:id="rId37"/>
    <p:sldId id="288" r:id="rId38"/>
    <p:sldId id="289" r:id="rId39"/>
    <p:sldId id="290" r:id="rId40"/>
    <p:sldId id="292" r:id="rId41"/>
    <p:sldId id="293" r:id="rId42"/>
    <p:sldId id="346" r:id="rId43"/>
    <p:sldId id="297" r:id="rId44"/>
    <p:sldId id="347" r:id="rId45"/>
    <p:sldId id="348" r:id="rId46"/>
    <p:sldId id="349" r:id="rId47"/>
    <p:sldId id="350" r:id="rId48"/>
    <p:sldId id="299" r:id="rId49"/>
    <p:sldId id="300" r:id="rId50"/>
    <p:sldId id="301" r:id="rId51"/>
    <p:sldId id="351" r:id="rId52"/>
    <p:sldId id="352" r:id="rId53"/>
    <p:sldId id="353" r:id="rId54"/>
    <p:sldId id="354" r:id="rId55"/>
    <p:sldId id="356" r:id="rId56"/>
    <p:sldId id="357" r:id="rId57"/>
    <p:sldId id="302" r:id="rId58"/>
    <p:sldId id="305" r:id="rId59"/>
    <p:sldId id="307" r:id="rId60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26" autoAdjust="0"/>
  </p:normalViewPr>
  <p:slideViewPr>
    <p:cSldViewPr snapToGrid="0" snapToObjects="1">
      <p:cViewPr>
        <p:scale>
          <a:sx n="100" d="100"/>
          <a:sy n="100" d="100"/>
        </p:scale>
        <p:origin x="-1626" y="-7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838F7-42D1-48DA-9D1E-24455BD5ABF4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55F9A-4484-4AD4-8A29-7B853E99C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7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16A1-D0A8-6E4C-9682-9C075C3EA54E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BDA3-7668-D94F-870F-CAA2B2F05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df"/><Relationship Id="rId13" Type="http://schemas.openxmlformats.org/officeDocument/2006/relationships/image" Target="../media/image6.png"/><Relationship Id="rId18" Type="http://schemas.openxmlformats.org/officeDocument/2006/relationships/image" Target="../media/image9.pdf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6.pdf"/><Relationship Id="rId17" Type="http://schemas.openxmlformats.org/officeDocument/2006/relationships/image" Target="../media/image8.png"/><Relationship Id="rId2" Type="http://schemas.openxmlformats.org/officeDocument/2006/relationships/image" Target="../media/image1.pdf"/><Relationship Id="rId16" Type="http://schemas.openxmlformats.org/officeDocument/2006/relationships/image" Target="../media/image8.pdf"/><Relationship Id="rId20" Type="http://schemas.openxmlformats.org/officeDocument/2006/relationships/image" Target="../media/image10.pd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df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2.jpeg"/><Relationship Id="rId10" Type="http://schemas.openxmlformats.org/officeDocument/2006/relationships/image" Target="../media/image5.pdf"/><Relationship Id="rId19" Type="http://schemas.openxmlformats.org/officeDocument/2006/relationships/image" Target="../media/image9.png"/><Relationship Id="rId4" Type="http://schemas.openxmlformats.org/officeDocument/2006/relationships/image" Target="../media/image2.pdf"/><Relationship Id="rId9" Type="http://schemas.openxmlformats.org/officeDocument/2006/relationships/image" Target="../media/image4.png"/><Relationship Id="rId14" Type="http://schemas.openxmlformats.org/officeDocument/2006/relationships/image" Target="../media/image7.pdf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6.pdf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df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5.pdf"/><Relationship Id="rId4" Type="http://schemas.openxmlformats.org/officeDocument/2006/relationships/image" Target="../media/image2.pdf"/><Relationship Id="rId14" Type="http://schemas.openxmlformats.org/officeDocument/2006/relationships/image" Target="../media/image7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vimeo.com/79398573" TargetMode="Externa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8.jpeg"/><Relationship Id="rId9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7.jpeg"/><Relationship Id="rId4" Type="http://schemas.openxmlformats.org/officeDocument/2006/relationships/image" Target="../media/image48.jpeg"/><Relationship Id="rId9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volvedetroit.com/resource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df"/><Relationship Id="rId13" Type="http://schemas.openxmlformats.org/officeDocument/2006/relationships/image" Target="../media/image6.png"/><Relationship Id="rId18" Type="http://schemas.openxmlformats.org/officeDocument/2006/relationships/image" Target="../media/image9.pd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df"/><Relationship Id="rId17" Type="http://schemas.openxmlformats.org/officeDocument/2006/relationships/image" Target="../media/image8.png"/><Relationship Id="rId2" Type="http://schemas.openxmlformats.org/officeDocument/2006/relationships/image" Target="../media/image1.pdf"/><Relationship Id="rId16" Type="http://schemas.openxmlformats.org/officeDocument/2006/relationships/image" Target="../media/image8.pdf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df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5.pdf"/><Relationship Id="rId19" Type="http://schemas.openxmlformats.org/officeDocument/2006/relationships/image" Target="../media/image9.png"/><Relationship Id="rId4" Type="http://schemas.openxmlformats.org/officeDocument/2006/relationships/image" Target="../media/image2.pdf"/><Relationship Id="rId9" Type="http://schemas.openxmlformats.org/officeDocument/2006/relationships/image" Target="../media/image4.png"/><Relationship Id="rId14" Type="http://schemas.openxmlformats.org/officeDocument/2006/relationships/image" Target="../media/image7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.pdf"/><Relationship Id="rId4" Type="http://schemas.openxmlformats.org/officeDocument/2006/relationships/image" Target="../media/image4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436322"/>
            <a:ext cx="22733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77344" y="436322"/>
            <a:ext cx="2273300" cy="219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03916" y="436322"/>
            <a:ext cx="2273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0772" y="2820292"/>
            <a:ext cx="2273300" cy="219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77344" y="2820292"/>
            <a:ext cx="2273300" cy="219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074002" y="2820292"/>
            <a:ext cx="2273300" cy="219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532386" y="436322"/>
            <a:ext cx="2273300" cy="2197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532386" y="2820292"/>
            <a:ext cx="2273300" cy="2197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936750" y="5389590"/>
            <a:ext cx="61849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2589760" y="6721484"/>
            <a:ext cx="4775200" cy="495300"/>
          </a:xfrm>
          <a:prstGeom prst="rect">
            <a:avLst/>
          </a:prstGeom>
        </p:spPr>
      </p:pic>
      <p:pic>
        <p:nvPicPr>
          <p:cNvPr id="16" name="Picture 15" descr="REVO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63509" y="1644045"/>
            <a:ext cx="2263381" cy="2263381"/>
          </a:xfrm>
          <a:prstGeom prst="rect">
            <a:avLst/>
          </a:prstGeom>
        </p:spPr>
      </p:pic>
      <p:pic>
        <p:nvPicPr>
          <p:cNvPr id="17" name="Picture 16" descr="::Documents:DEGC:2014 Projects:Co-Learning:Co-Learning Cover.jpg"/>
          <p:cNvPicPr/>
          <p:nvPr/>
        </p:nvPicPr>
        <p:blipFill>
          <a:blip r:embed="rId23"/>
          <a:srcRect t="84091" b="12727"/>
          <a:stretch>
            <a:fillRect/>
          </a:stretch>
        </p:blipFill>
        <p:spPr bwMode="auto">
          <a:xfrm>
            <a:off x="1104449" y="6122295"/>
            <a:ext cx="7692390" cy="31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1224622"/>
            <a:ext cx="22733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77344" y="1224622"/>
            <a:ext cx="2273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0772" y="3608592"/>
            <a:ext cx="2273300" cy="219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77344" y="3608592"/>
            <a:ext cx="2273300" cy="21971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441898" y="3074276"/>
            <a:ext cx="2581742" cy="2731416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 fontScale="97500"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WHY YOU SHOULD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074002" y="3608592"/>
            <a:ext cx="2273300" cy="219710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5108304" y="1008498"/>
            <a:ext cx="2238998" cy="2731416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 fontScale="97500"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HOW TO DO THIS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532386" y="1224622"/>
            <a:ext cx="2273300" cy="219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133173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latin typeface="Knockout-HTF49-Liteweight"/>
                <a:cs typeface="Knockout-HTF49-Liteweight"/>
              </a:rPr>
              <a:t>Q: WHAT IS POP-UP? </a:t>
            </a:r>
            <a:endParaRPr lang="en-US" sz="8800" dirty="0">
              <a:latin typeface="Knockout-HTF49-Liteweight"/>
              <a:cs typeface="Knockout-HTF49-Litewe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2920" y="3930442"/>
            <a:ext cx="9052560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smtClean="0">
                <a:latin typeface="Knockout-HTF49-Liteweight"/>
                <a:ea typeface="+mj-ea"/>
                <a:cs typeface="Knockout-HTF49-Liteweight"/>
              </a:rPr>
              <a:t>A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: TEMPORARY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0" y="778159"/>
            <a:ext cx="10056083" cy="616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:dellinside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3324"/>
            <a:ext cx="10077022" cy="58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::Dropbox:REVOLVE Photos:Nina DDF Photos:lul_jpg:jpg:lul-1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2894"/>
            <a:ext cx="10058400" cy="621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www.downtownpittsburgh.com/_files/images/webphot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64170"/>
            <a:ext cx="10064783" cy="579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mforsyth.DEGC\Dropbox\REVOLVE Photos\Nina DDF Photos\lul_jpg\jpg\lul-18.jpg"/>
          <p:cNvPicPr/>
          <p:nvPr/>
        </p:nvPicPr>
        <p:blipFill>
          <a:blip r:embed="rId2" cstate="print"/>
          <a:srcRect l="6014"/>
          <a:stretch>
            <a:fillRect/>
          </a:stretch>
        </p:blipFill>
        <p:spPr bwMode="auto">
          <a:xfrm>
            <a:off x="0" y="895898"/>
            <a:ext cx="10058400" cy="590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5" descr="http://sphotos-b.xx.fbcdn.net/hphotos-ash3/554599_362414503822123_178969150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364"/>
            <a:ext cx="100584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COMMON PRINCIPLES IN  POP-UP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8608116" cy="5898823"/>
          </a:xfrm>
        </p:spPr>
        <p:txBody>
          <a:bodyPr>
            <a:noAutofit/>
          </a:bodyPr>
          <a:lstStyle/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Citizens become temporary users in order to follow different aims</a:t>
            </a:r>
          </a:p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Specific vacant sites attract specific temporary uses</a:t>
            </a:r>
          </a:p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Temporary uses flourish with a minimum of investment</a:t>
            </a:r>
          </a:p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Temporary uses are mostly organized in networks and use clusters. </a:t>
            </a:r>
          </a:p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Temporary uses are initiated through agents</a:t>
            </a:r>
          </a:p>
          <a:p>
            <a:pPr marL="279400" lvl="2" indent="-2540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Temporary uses are a laboratory for new cultures and economies</a:t>
            </a:r>
          </a:p>
          <a:p>
            <a:pPr lvl="0">
              <a:buFont typeface="+mj-lt"/>
              <a:buAutoNum type="arabicPeriod"/>
            </a:pP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054343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latin typeface="Knockout-HTF49-Liteweight"/>
                <a:cs typeface="Knockout-HTF49-Liteweight"/>
              </a:rPr>
              <a:t>Q: CAN POP-UP SOLVE YOUR PROBLEMS? </a:t>
            </a:r>
            <a:endParaRPr lang="en-US" sz="8000" dirty="0">
              <a:latin typeface="Knockout-HTF49-Liteweight"/>
              <a:cs typeface="Knockout-HTF49-Litewe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2920" y="5112843"/>
            <a:ext cx="9052560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latin typeface="Knockout-HTF49-Liteweight"/>
                <a:ea typeface="+mj-ea"/>
                <a:cs typeface="Knockout-HTF49-Liteweight"/>
              </a:rPr>
              <a:t>A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: YES. BUT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HOW MANY PROBLEMS DO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 YOU HAVE?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http://sphotos-b.xx.fbcdn.net/hphotos-prn1/64663_312148362224154_20265939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1780" y="0"/>
            <a:ext cx="3436620" cy="2655570"/>
          </a:xfrm>
          <a:prstGeom prst="rect">
            <a:avLst/>
          </a:prstGeom>
          <a:noFill/>
        </p:spPr>
      </p:pic>
      <p:pic>
        <p:nvPicPr>
          <p:cNvPr id="1043" name="Picture 19" descr="http://sphotos-a.xx.fbcdn.net/hphotos-prn1/548396_192623250862780_582100095_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956" y="5095240"/>
            <a:ext cx="3879445" cy="2677160"/>
          </a:xfrm>
          <a:prstGeom prst="rect">
            <a:avLst/>
          </a:prstGeom>
          <a:noFill/>
        </p:spPr>
      </p:pic>
      <p:pic>
        <p:nvPicPr>
          <p:cNvPr id="1041" name="Picture 17" descr="http://sphotos-b.xx.fbcdn.net/hphotos-prn1/65997_229683123829410_175524755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0441" y="1"/>
            <a:ext cx="3897631" cy="2677161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1480" y="2590800"/>
            <a:ext cx="3296920" cy="254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P:\Business Development Group\Retail\Pop-up\pics\W Village Block Party\IMG_16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95240"/>
            <a:ext cx="3464560" cy="2677160"/>
          </a:xfrm>
          <a:prstGeom prst="rect">
            <a:avLst/>
          </a:prstGeom>
          <a:noFill/>
        </p:spPr>
      </p:pic>
      <p:pic>
        <p:nvPicPr>
          <p:cNvPr id="1036" name="Picture 12" descr="P:\Business Development Group\Retail\Pop-up\pics\IMG_11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88080" y="2590800"/>
            <a:ext cx="3288659" cy="2590800"/>
          </a:xfrm>
          <a:prstGeom prst="rect">
            <a:avLst/>
          </a:prstGeom>
          <a:noFill/>
        </p:spPr>
      </p:pic>
      <p:pic>
        <p:nvPicPr>
          <p:cNvPr id="1037" name="Picture 13" descr="P:\Business Development Group\Retail\Pop-up\pics\IMG_11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604260" cy="2785110"/>
          </a:xfrm>
          <a:prstGeom prst="rect">
            <a:avLst/>
          </a:prstGeom>
          <a:noFill/>
        </p:spPr>
      </p:pic>
      <p:pic>
        <p:nvPicPr>
          <p:cNvPr id="1039" name="Picture 15" descr="http://sphotos-b.xx.fbcdn.net/hphotos-ash3/554599_362414503822123_1789691509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590800"/>
            <a:ext cx="3688080" cy="2533227"/>
          </a:xfrm>
          <a:prstGeom prst="rect">
            <a:avLst/>
          </a:prstGeom>
          <a:noFill/>
        </p:spPr>
      </p:pic>
      <p:pic>
        <p:nvPicPr>
          <p:cNvPr id="1035" name="Picture 11" descr="P:\Business Development Group\Retail\Pop-up\pics\IMG_107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36620" y="5127465"/>
            <a:ext cx="3436620" cy="2644936"/>
          </a:xfrm>
          <a:prstGeom prst="rect">
            <a:avLst/>
          </a:prstGeom>
          <a:noFill/>
        </p:spPr>
      </p:pic>
      <p:pic>
        <p:nvPicPr>
          <p:cNvPr id="11" name="Picture 10" descr="logo-revolve-large.png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-23000"/>
          </a:blip>
          <a:stretch>
            <a:fillRect/>
          </a:stretch>
        </p:blipFill>
        <p:spPr>
          <a:xfrm>
            <a:off x="1676400" y="345440"/>
            <a:ext cx="6705600" cy="690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74" name="AutoShape 2" descr="https://mail-attachment.googleusercontent.com/attachment/u/1/?ui=2&amp;ik=e95db093d0&amp;view=att&amp;th=13c4bc9470b76b1e&amp;attid=0.1&amp;disp=inline&amp;safe=1&amp;zw&amp;saduie=AG9B_P-OtW20Hgg4hy7swN72sq0L&amp;sadet=1358481315992&amp;sads=R6tviFdmKyJb7pDpJARUPPcmxYM"/>
          <p:cNvSpPr>
            <a:spLocks noChangeAspect="1" noChangeArrowheads="1"/>
          </p:cNvSpPr>
          <p:nvPr/>
        </p:nvSpPr>
        <p:spPr bwMode="auto">
          <a:xfrm>
            <a:off x="171133" y="-163724"/>
            <a:ext cx="335280" cy="345441"/>
          </a:xfrm>
          <a:prstGeom prst="rect">
            <a:avLst/>
          </a:prstGeom>
          <a:noFill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6" name="AutoShape 4" descr="https://mail-attachment.googleusercontent.com/attachment/u/1/?ui=2&amp;ik=e95db093d0&amp;view=att&amp;th=13c4bc9470b76b1e&amp;attid=0.1&amp;disp=inline&amp;safe=1&amp;zw&amp;saduie=AG9B_P-OtW20Hgg4hy7swN72sq0L&amp;sadet=1358481315992&amp;sads=R6tviFdmKyJb7pDpJARUPPcmxYM"/>
          <p:cNvSpPr>
            <a:spLocks noChangeAspect="1" noChangeArrowheads="1"/>
          </p:cNvSpPr>
          <p:nvPr/>
        </p:nvSpPr>
        <p:spPr bwMode="auto">
          <a:xfrm>
            <a:off x="171133" y="-163724"/>
            <a:ext cx="335280" cy="345441"/>
          </a:xfrm>
          <a:prstGeom prst="rect">
            <a:avLst/>
          </a:prstGeom>
          <a:noFill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8" name="AutoShape 6" descr="https://mail-attachment.googleusercontent.com/attachment/u/1/?ui=2&amp;ik=e95db093d0&amp;view=att&amp;th=13c4bc9470b76b1e&amp;attid=0.1&amp;disp=inline&amp;safe=1&amp;zw&amp;saduie=AG9B_P-OtW20Hgg4hy7swN72sq0L&amp;sadet=1358481315992&amp;sads=R6tviFdmKyJb7pDpJARUPPcmxYM"/>
          <p:cNvSpPr>
            <a:spLocks noChangeAspect="1" noChangeArrowheads="1"/>
          </p:cNvSpPr>
          <p:nvPr/>
        </p:nvSpPr>
        <p:spPr bwMode="auto">
          <a:xfrm>
            <a:off x="171133" y="-163724"/>
            <a:ext cx="335280" cy="345441"/>
          </a:xfrm>
          <a:prstGeom prst="rect">
            <a:avLst/>
          </a:prstGeom>
          <a:noFill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9" name="Picture 7" descr="C:\Users\mforsyth.DEGC\Desktop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17520" y="3050736"/>
            <a:ext cx="6035040" cy="87203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4900" dirty="0" smtClean="0">
                <a:solidFill>
                  <a:schemeClr val="bg1"/>
                </a:solidFill>
                <a:latin typeface="Knockout-HTF49-Liteweight" pitchFamily="2" charset="0"/>
                <a:cs typeface="Arial" pitchFamily="34" charset="0"/>
              </a:rPr>
              <a:t>SPACE TO EXPIREMENT</a:t>
            </a:r>
            <a:endParaRPr lang="en-US" sz="3100" dirty="0">
              <a:solidFill>
                <a:schemeClr val="bg1"/>
              </a:solidFill>
              <a:latin typeface="Knockout-HTF49-Liteweight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7520" y="3050736"/>
            <a:ext cx="6035040" cy="87203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4900" dirty="0" smtClean="0">
                <a:solidFill>
                  <a:schemeClr val="bg1"/>
                </a:solidFill>
                <a:latin typeface="Knockout-HTF49-Liteweight" pitchFamily="2" charset="0"/>
                <a:cs typeface="Arial" pitchFamily="34" charset="0"/>
              </a:rPr>
              <a:t>MAKING CONNECTIONS</a:t>
            </a:r>
            <a:endParaRPr lang="en-US" sz="3100" dirty="0">
              <a:solidFill>
                <a:schemeClr val="bg1"/>
              </a:solidFill>
              <a:latin typeface="Knockout-HTF49-Liteweight" pitchFamily="2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520" y="3022601"/>
            <a:ext cx="7040880" cy="87203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4900" dirty="0" smtClean="0">
                <a:solidFill>
                  <a:schemeClr val="bg1"/>
                </a:solidFill>
                <a:latin typeface="Knockout-HTF49-Liteweight" pitchFamily="2" charset="0"/>
                <a:cs typeface="Arial" pitchFamily="34" charset="0"/>
              </a:rPr>
              <a:t>WE BUILD IT &amp; WE WILL COME</a:t>
            </a:r>
            <a:endParaRPr lang="en-US" sz="3100" dirty="0">
              <a:solidFill>
                <a:schemeClr val="bg1"/>
              </a:solidFill>
              <a:latin typeface="Knockout-HTF49-Liteweight" pitchFamily="2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0" y="3022601"/>
            <a:ext cx="7040880" cy="87203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4900" dirty="0" smtClean="0">
                <a:solidFill>
                  <a:schemeClr val="bg1"/>
                </a:solidFill>
                <a:latin typeface="Knockout-HTF49-Liteweight" pitchFamily="2" charset="0"/>
                <a:cs typeface="Arial" pitchFamily="34" charset="0"/>
              </a:rPr>
              <a:t>TELL THE STORY</a:t>
            </a:r>
            <a:endParaRPr lang="en-US" sz="3100" dirty="0">
              <a:solidFill>
                <a:schemeClr val="bg1"/>
              </a:solidFill>
              <a:latin typeface="Knockout-HTF49-Liteweight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7520" y="3050736"/>
            <a:ext cx="7040880" cy="87203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4900" dirty="0" smtClean="0">
                <a:solidFill>
                  <a:schemeClr val="bg1"/>
                </a:solidFill>
                <a:latin typeface="Knockout-HTF49-Liteweight" pitchFamily="2" charset="0"/>
                <a:cs typeface="Arial" pitchFamily="34" charset="0"/>
              </a:rPr>
              <a:t>OUR PHILOSOPHY</a:t>
            </a:r>
            <a:endParaRPr lang="en-US" sz="3100" dirty="0">
              <a:solidFill>
                <a:schemeClr val="bg1"/>
              </a:solidFill>
              <a:latin typeface="Knockout-HTF49-Liteweight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1" name="AutoShape 3" descr="https://mail-attachment.googleusercontent.com/attachment/u/1/?ui=2&amp;ik=e95db093d0&amp;view=att&amp;th=13c4bca59d445443&amp;attid=0.1&amp;disp=inline&amp;safe=1&amp;zw&amp;saduie=AG9B_P-OtW20Hgg4hy7swN72sq0L&amp;sadet=1358482756174&amp;sads=TUVap9PqngWd_MSMkbN6b5SU5bQ"/>
          <p:cNvSpPr>
            <a:spLocks noChangeAspect="1" noChangeArrowheads="1"/>
          </p:cNvSpPr>
          <p:nvPr/>
        </p:nvSpPr>
        <p:spPr bwMode="auto">
          <a:xfrm>
            <a:off x="171133" y="-163724"/>
            <a:ext cx="335280" cy="345441"/>
          </a:xfrm>
          <a:prstGeom prst="rect">
            <a:avLst/>
          </a:prstGeom>
          <a:noFill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16667" r="16667"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P:\Business Development Group\Retail\Pop-up\pics\IMG_1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forsyth.DEGC\Dropbox\REVOLVE Photos\Mandy Moran -Livernois\1082259_10151834344614439_210994141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8061"/>
            <a:ext cx="10058400" cy="6416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1800"/>
            <a:ext cx="10058400" cy="68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1801"/>
            <a:ext cx="10058400" cy="69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FORSY~1.DEG\AppData\Local\Temp\notes256C9A\Michael_Owen_LastDay02.jpg"/>
          <p:cNvPicPr>
            <a:picLocks noChangeAspect="1" noChangeArrowheads="1"/>
          </p:cNvPicPr>
          <p:nvPr/>
        </p:nvPicPr>
        <p:blipFill>
          <a:blip r:embed="rId2" cstate="print"/>
          <a:srcRect r="3333"/>
          <a:stretch>
            <a:fillRect/>
          </a:stretch>
        </p:blipFill>
        <p:spPr bwMode="auto">
          <a:xfrm>
            <a:off x="0" y="761047"/>
            <a:ext cx="10100962" cy="6493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https://fbcdn-sphotos-f-a.akamaihd.net/hphotos-ak-ash4/1237413_415014915270831_106552208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058400" cy="5052061"/>
          </a:xfrm>
          <a:prstGeom prst="rect">
            <a:avLst/>
          </a:prstGeom>
          <a:noFill/>
        </p:spPr>
      </p:pic>
      <p:pic>
        <p:nvPicPr>
          <p:cNvPr id="3080" name="Picture 8" descr="https://fbcdn-sphotos-a-a.akamaihd.net/hphotos-ak-ash3/1266910_415017121937277_192973242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15008"/>
            <a:ext cx="5951220" cy="3257392"/>
          </a:xfrm>
          <a:prstGeom prst="rect">
            <a:avLst/>
          </a:prstGeom>
          <a:noFill/>
        </p:spPr>
      </p:pic>
      <p:pic>
        <p:nvPicPr>
          <p:cNvPr id="3084" name="Picture 12" descr="https://fbcdn-sphotos-e-a.akamaihd.net/hphotos-ak-ash3/1271834_422436941195295_125436863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0660" y="4492001"/>
            <a:ext cx="4777740" cy="3280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0560" y="1295400"/>
            <a:ext cx="9136380" cy="564285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258244" indent="-258244">
              <a:spcAft>
                <a:spcPts val="2006"/>
              </a:spcAft>
              <a:buFont typeface="Arial" pitchFamily="34" charset="0"/>
              <a:buChar char="•"/>
            </a:pPr>
            <a:r>
              <a:rPr lang="en-US" sz="3100" b="1" dirty="0" smtClean="0">
                <a:latin typeface="Myriad Pro" pitchFamily="34" charset="0"/>
                <a:cs typeface="Arial" pitchFamily="34" charset="0"/>
              </a:rPr>
              <a:t>Who we are: </a:t>
            </a:r>
            <a:r>
              <a:rPr lang="en-US" sz="3100" dirty="0" smtClean="0">
                <a:latin typeface="Myriad Pro" pitchFamily="34" charset="0"/>
                <a:cs typeface="Arial" pitchFamily="34" charset="0"/>
              </a:rPr>
              <a:t>A collaborative program of the Detroit Economic Growth Corporation (DEGC) that partners with local leaders, building owners, entrepreneurs and artists. </a:t>
            </a:r>
          </a:p>
          <a:p>
            <a:pPr marL="258244" indent="-258244">
              <a:spcAft>
                <a:spcPts val="2006"/>
              </a:spcAft>
              <a:buFont typeface="Arial" pitchFamily="34" charset="0"/>
              <a:buChar char="•"/>
            </a:pPr>
            <a:r>
              <a:rPr lang="en-US" sz="3100" b="1" dirty="0" smtClean="0">
                <a:latin typeface="Myriad Pro" pitchFamily="34" charset="0"/>
                <a:cs typeface="Arial" pitchFamily="34" charset="0"/>
              </a:rPr>
              <a:t>What we do: </a:t>
            </a:r>
            <a:r>
              <a:rPr lang="en-US" sz="3100" dirty="0" smtClean="0">
                <a:latin typeface="Myriad Pro" pitchFamily="34" charset="0"/>
                <a:cs typeface="Arial" pitchFamily="34" charset="0"/>
              </a:rPr>
              <a:t>Activate vacant storefronts with transformational businesses and art installations.</a:t>
            </a:r>
            <a:r>
              <a:rPr lang="en-US" sz="3100" dirty="0" smtClean="0">
                <a:latin typeface="Myriad Pro" pitchFamily="34" charset="0"/>
              </a:rPr>
              <a:t>  </a:t>
            </a:r>
          </a:p>
          <a:p>
            <a:pPr marL="258244" indent="-258244">
              <a:spcAft>
                <a:spcPts val="2006"/>
              </a:spcAft>
              <a:buFont typeface="Arial" pitchFamily="34" charset="0"/>
              <a:buChar char="•"/>
            </a:pPr>
            <a:r>
              <a:rPr lang="en-US" sz="3100" b="1" dirty="0" smtClean="0">
                <a:latin typeface="Myriad Pro" pitchFamily="34" charset="0"/>
                <a:cs typeface="Arial" pitchFamily="34" charset="0"/>
              </a:rPr>
              <a:t>Why we do it: </a:t>
            </a:r>
            <a:r>
              <a:rPr lang="en-US" sz="3100" dirty="0" smtClean="0">
                <a:latin typeface="Myriad Pro" pitchFamily="34" charset="0"/>
                <a:cs typeface="Arial" pitchFamily="34" charset="0"/>
              </a:rPr>
              <a:t>Foster the evolution and vibrancy of Detroit’s neighborhood business districts.</a:t>
            </a:r>
          </a:p>
          <a:p>
            <a:pPr marL="258244" indent="-258244">
              <a:spcAft>
                <a:spcPts val="2006"/>
              </a:spcAft>
              <a:buFont typeface="Arial" pitchFamily="34" charset="0"/>
              <a:buChar char="•"/>
            </a:pPr>
            <a:r>
              <a:rPr lang="en-US" sz="3100" b="1" dirty="0" smtClean="0">
                <a:latin typeface="Myriad Pro" pitchFamily="34" charset="0"/>
                <a:cs typeface="Arial" pitchFamily="34" charset="0"/>
              </a:rPr>
              <a:t>How we do it: </a:t>
            </a:r>
            <a:r>
              <a:rPr lang="en-US" sz="3100" dirty="0" smtClean="0">
                <a:latin typeface="Myriad Pro" pitchFamily="34" charset="0"/>
                <a:cs typeface="Arial" pitchFamily="34" charset="0"/>
              </a:rPr>
              <a:t>Small investments to reduce risk and prove demand for larger investments.</a:t>
            </a:r>
            <a:endParaRPr lang="en-US" sz="3100" dirty="0">
              <a:latin typeface="Myriad Pro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129540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latin typeface="Knockout-HTF49-Liteweight" pitchFamily="2" charset="0"/>
              </a:rPr>
              <a:t>REVOLVE DETROIT</a:t>
            </a:r>
            <a:endParaRPr lang="en-US" sz="6000" dirty="0">
              <a:latin typeface="Knockout-HTF49-Liteweigh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427"/>
            <a:ext cx="10058400" cy="691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1761"/>
            <a:ext cx="10057045" cy="50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1800"/>
            <a:ext cx="10053491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054343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latin typeface="Knockout-HTF49-Liteweight"/>
                <a:cs typeface="Knockout-HTF49-Liteweight"/>
              </a:rPr>
              <a:t>Q: WHAT ARE COMMON CHALLENGES AND BEST PRACTICES? </a:t>
            </a:r>
            <a:endParaRPr lang="en-US" sz="8000" dirty="0">
              <a:latin typeface="Knockout-HTF49-Liteweight"/>
              <a:cs typeface="Knockout-HTF49-Litewe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2920" y="5506993"/>
            <a:ext cx="9052560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latin typeface="Knockout-HTF49-Liteweight"/>
                <a:ea typeface="+mj-ea"/>
                <a:cs typeface="Knockout-HTF49-Liteweight"/>
              </a:rPr>
              <a:t>A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: ASK THOSE WHO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 DO IT BEST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TEMPORARY URBANISM INITIATIVE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71139"/>
            <a:ext cx="4504734" cy="464048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4400" b="1" dirty="0" smtClean="0">
                <a:latin typeface="Knockout-HTF49-Liteweight"/>
                <a:ea typeface="+mj-ea"/>
                <a:cs typeface="Knockout-HTF49-Liteweight"/>
              </a:rPr>
              <a:t>”</a:t>
            </a:r>
            <a:r>
              <a:rPr lang="en-US" sz="6000" b="1" dirty="0" smtClean="0">
                <a:latin typeface="Knockout-HTF49-Liteweight"/>
                <a:ea typeface="+mj-ea"/>
                <a:cs typeface="Knockout-HTF49-Liteweight"/>
              </a:rPr>
              <a:t>KEEPING THE PLAN ALIVE”</a:t>
            </a:r>
            <a:endParaRPr lang="en-US" sz="4400" b="1" dirty="0" smtClean="0">
              <a:latin typeface="Knockout-HTF49-Liteweight"/>
              <a:ea typeface="+mj-ea"/>
              <a:cs typeface="Knockout-HTF49-Liteweight"/>
            </a:endParaRPr>
          </a:p>
          <a:p>
            <a:pPr marL="514350" indent="-514350"/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162110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4366960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Case-Study-D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035" y="1621108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Case-Study-DC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5034" y="436695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766447" y="1146882"/>
            <a:ext cx="278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sz="2800" dirty="0" smtClean="0">
                <a:latin typeface="Arial"/>
                <a:cs typeface="Arial"/>
              </a:rPr>
              <a:t>Washington, DC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" y="3782184"/>
            <a:ext cx="443019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- Kimberly Driggins, Associate Director,</a:t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Washington,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PROJECT POP-UP: DOWNTOWN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1"/>
            <a:ext cx="4504734" cy="3482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Knockout-HTF49-Liteweight"/>
                <a:ea typeface="+mj-ea"/>
                <a:cs typeface="Knockout-HTF49-Liteweight"/>
              </a:rPr>
              <a:t>“A trial program that created incentives and removed barriers to get into the downtown market,” </a:t>
            </a:r>
          </a:p>
          <a:p>
            <a:pPr marL="514350" indent="-514350">
              <a:buNone/>
            </a:pPr>
            <a:endParaRPr lang="en-US" sz="1800" dirty="0" smtClean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ttp://aipideas.files.wordpress.com/2012/02/39617416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654" y="1811866"/>
            <a:ext cx="4555445" cy="536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742163" y="1244955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dirty="0" smtClean="0">
                <a:latin typeface="Arial"/>
                <a:cs typeface="Arial"/>
              </a:rPr>
              <a:t>Pittsburgh, PA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400" y="5308600"/>
            <a:ext cx="465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Morton Brown, Pittsburgh's Public Arts Manager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Pittsburgh, PA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CREATE HERE NOW CONNECTICUT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162110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4366960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Case-Study-D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035" y="1621108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Case-Study-DC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5034" y="436695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:Case-Study-DC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5035" y="1621108"/>
            <a:ext cx="4230444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Case-Study-DC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25033" y="4366960"/>
            <a:ext cx="4230445" cy="259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742163" y="1177223"/>
            <a:ext cx="1539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dirty="0" smtClean="0">
                <a:latin typeface="Arial"/>
                <a:cs typeface="Arial"/>
              </a:rPr>
              <a:t>Connecticut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02920" y="1621109"/>
            <a:ext cx="4504734" cy="3482590"/>
          </a:xfrm>
          <a:prstGeom prst="rect">
            <a:avLst/>
          </a:prstGeom>
        </p:spPr>
        <p:txBody>
          <a:bodyPr vert="horz" lIns="101882" tIns="50941" rIns="101882" bIns="50941" rtlCol="0">
            <a:noAutofit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“Art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 programming in Connecticut functions with history.”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3943" y="4214559"/>
            <a:ext cx="465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latin typeface="Arial"/>
                <a:cs typeface="Arial"/>
              </a:rPr>
              <a:t>Kip Bergstrom, Deputy Commissioner</a:t>
            </a:r>
          </a:p>
          <a:p>
            <a:r>
              <a:rPr lang="en-US" sz="1600" dirty="0" smtClean="0">
                <a:latin typeface="Arial"/>
                <a:cs typeface="Arial"/>
              </a:rPr>
              <a:t>Connecticut</a:t>
            </a:r>
          </a:p>
          <a:p>
            <a:pPr>
              <a:buFontTx/>
              <a:buChar char="-"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COLLINWOOD RISING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162110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4366960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Case-Study-D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035" y="1621108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Case-Study-DC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5034" y="436695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:Case-Study-DC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5035" y="1621108"/>
            <a:ext cx="4230444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Case-Study-DC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25033" y="4366960"/>
            <a:ext cx="4230445" cy="259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:MayBlog2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5035" y="1590040"/>
            <a:ext cx="4230443" cy="26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:MayBlog2.jpe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325037" y="4366960"/>
            <a:ext cx="4230441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702940" y="1094704"/>
            <a:ext cx="1852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dirty="0" smtClean="0">
                <a:latin typeface="Arial"/>
                <a:cs typeface="Arial"/>
              </a:rPr>
              <a:t>Cleveland, OH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02920" y="2443655"/>
            <a:ext cx="4504734" cy="4904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b="1" dirty="0" smtClean="0">
                <a:latin typeface="Knockout-HTF49-Liteweight"/>
                <a:ea typeface="+mj-ea"/>
                <a:cs typeface="Knockout-HTF49-Liteweight"/>
              </a:rPr>
              <a:t>“$10,000 AWESOME” </a:t>
            </a:r>
          </a:p>
          <a:p>
            <a:pPr marL="514350" indent="-514350"/>
            <a:endParaRPr lang="en-US" sz="1800" dirty="0" smtClean="0">
              <a:latin typeface="Arial"/>
              <a:cs typeface="Arial"/>
            </a:endParaRPr>
          </a:p>
          <a:p>
            <a:pPr marL="514350" indent="-514350">
              <a:buNone/>
            </a:pPr>
            <a:r>
              <a:rPr lang="en-US" sz="1800" dirty="0" smtClean="0">
                <a:latin typeface="Arial"/>
                <a:cs typeface="Arial"/>
              </a:rPr>
              <a:t>-Brian Friedman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JUNE ON JEFFERSON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162110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4366960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Case-Study-D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035" y="1621108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Case-Study-DC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5034" y="436695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:Case-Study-DC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5035" y="1621108"/>
            <a:ext cx="4230444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Case-Study-DC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25033" y="4366960"/>
            <a:ext cx="4230445" cy="259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:MayBlog2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5035" y="1590040"/>
            <a:ext cx="4230443" cy="26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:MayBlog2.jpe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325037" y="4366960"/>
            <a:ext cx="4230441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:jeba-03-62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5036" y="1590039"/>
            <a:ext cx="4230441" cy="262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702940" y="1094704"/>
            <a:ext cx="1367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dirty="0" smtClean="0">
                <a:latin typeface="Arial"/>
                <a:cs typeface="Arial"/>
              </a:rPr>
              <a:t>Detroit, MI</a:t>
            </a:r>
          </a:p>
        </p:txBody>
      </p:sp>
      <p:pic>
        <p:nvPicPr>
          <p:cNvPr id="17" name="Picture 16" descr=":jeba-03-620.jpg"/>
          <p:cNvPicPr/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325033" y="4366959"/>
            <a:ext cx="4230444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502920" y="1445010"/>
            <a:ext cx="4504734" cy="5903275"/>
          </a:xfrm>
          <a:prstGeom prst="rect">
            <a:avLst/>
          </a:prstGeom>
        </p:spPr>
        <p:txBody>
          <a:bodyPr vert="horz" lIns="101882" tIns="50941" rIns="101882" bIns="50941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4400" b="1" dirty="0" smtClean="0">
                <a:latin typeface="Knockout-HTF49-Liteweight"/>
                <a:ea typeface="+mj-ea"/>
                <a:cs typeface="Knockout-HTF49-Liteweight"/>
              </a:rPr>
              <a:t>“"We're looking at ways we can begin to bring people out to our community.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” </a:t>
            </a:r>
          </a:p>
          <a:p>
            <a:pPr marL="514350" marR="0" lvl="0" indent="-51435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14350" marR="0" lvl="0" indent="-51435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 smtClean="0">
                <a:latin typeface="Arial"/>
                <a:cs typeface="Arial"/>
              </a:rPr>
              <a:t>-Ritchie Harrison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THESTOREFRONT.COM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162110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Dropbox:REVOLVE Photos:Mandy Moran -Livernois:DDF_21_Regal.jpg"/>
          <p:cNvPicPr/>
          <p:nvPr/>
        </p:nvPicPr>
        <p:blipFill>
          <a:blip r:embed="rId2" cstate="print"/>
          <a:srcRect l="23568" t="6146" r="7628" b="18340"/>
          <a:stretch>
            <a:fillRect/>
          </a:stretch>
        </p:blipFill>
        <p:spPr bwMode="auto">
          <a:xfrm>
            <a:off x="5325035" y="4366960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Case-Study-D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035" y="1621108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Case-Study-DC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5034" y="4366959"/>
            <a:ext cx="4230445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:Case-Study-DC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5035" y="1621108"/>
            <a:ext cx="4230444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Case-Study-DC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25033" y="4366960"/>
            <a:ext cx="4230445" cy="259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:MayBlog2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5035" y="1590040"/>
            <a:ext cx="4230443" cy="26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:MayBlog2.jpe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325037" y="4366960"/>
            <a:ext cx="4230441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:QWMcZfHVRu2MizpKlrLB_IMG_1348.png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325037" y="4366959"/>
            <a:ext cx="4230443" cy="259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:QWMcZfHVRu2MizpKlrLB_IMG_1348.png"/>
          <p:cNvPicPr/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325037" y="1621108"/>
            <a:ext cx="4230441" cy="25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229200" y="1103094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dirty="0" smtClean="0">
                <a:latin typeface="Arial"/>
                <a:cs typeface="Arial"/>
              </a:rPr>
              <a:t>San Francisco, CA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02920" y="1445010"/>
            <a:ext cx="4504734" cy="5903275"/>
          </a:xfrm>
          <a:prstGeom prst="rect">
            <a:avLst/>
          </a:prstGeom>
        </p:spPr>
        <p:txBody>
          <a:bodyPr vert="horz" lIns="101882" tIns="50941" rIns="101882" bIns="50941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4400" b="1" dirty="0" smtClean="0">
                <a:latin typeface="Knockout-HTF49-Liteweight"/>
                <a:ea typeface="+mj-ea"/>
                <a:cs typeface="Knockout-HTF49-Liteweight"/>
              </a:rPr>
              <a:t>“We wanted to change the dynamic and reinvigorate these areas.” 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  <a:p>
            <a:pPr marL="514350" marR="0" lvl="0" indent="-51435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800" dirty="0" smtClean="0">
              <a:latin typeface="Arial"/>
              <a:cs typeface="Arial"/>
            </a:endParaRPr>
          </a:p>
          <a:p>
            <a:pPr marL="514350" marR="0" lvl="0" indent="-514350" algn="l" defTabSz="5094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Tristan Pollock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542162"/>
            <a:ext cx="9052560" cy="364842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latin typeface="Knockout-HTF49-Liteweight"/>
                <a:cs typeface="Knockout-HTF49-Liteweight"/>
              </a:rPr>
              <a:t>MORE ABOUT US...</a:t>
            </a:r>
            <a:endParaRPr lang="en-US" sz="4800" dirty="0">
              <a:latin typeface="Knockout-HTF49-Liteweight"/>
              <a:cs typeface="Knockout-HTF49-Litewe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063" y="1083618"/>
            <a:ext cx="5709077" cy="561100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>
              <a:spcAft>
                <a:spcPts val="2674"/>
              </a:spcAft>
            </a:pPr>
            <a:r>
              <a:rPr lang="en-US" sz="3100" dirty="0" smtClean="0">
                <a:latin typeface="Myriad Pro"/>
                <a:cs typeface="Myriad Pro"/>
              </a:rPr>
              <a:t>Launched in fall 2012. </a:t>
            </a:r>
          </a:p>
          <a:p>
            <a:pPr>
              <a:spcAft>
                <a:spcPts val="1337"/>
              </a:spcAft>
            </a:pPr>
            <a:r>
              <a:rPr lang="en-US" sz="3100" dirty="0" smtClean="0">
                <a:latin typeface="Myriad Pro"/>
                <a:cs typeface="Myriad Pro"/>
              </a:rPr>
              <a:t>Results to date: 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3 neighborhoods, 19 sites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8 properties fully renovated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11 permanent businesses </a:t>
            </a:r>
            <a:br>
              <a:rPr lang="en-US" sz="2700" dirty="0" smtClean="0">
                <a:latin typeface="Myriad Pro"/>
                <a:cs typeface="Myriad Pro"/>
              </a:rPr>
            </a:br>
            <a:r>
              <a:rPr lang="en-US" sz="2700" dirty="0" smtClean="0">
                <a:latin typeface="Myriad Pro"/>
                <a:cs typeface="Myriad Pro"/>
              </a:rPr>
              <a:t>(6 opened, 5 pending)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40 temporary businesses and art installations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42 jobs created</a:t>
            </a:r>
          </a:p>
          <a:p>
            <a:pPr marL="382059" lvl="1" indent="-382059">
              <a:spcAft>
                <a:spcPts val="1337"/>
              </a:spcAft>
              <a:buFont typeface="Arial"/>
              <a:buChar char="•"/>
            </a:pPr>
            <a:r>
              <a:rPr lang="en-US" sz="2700" dirty="0" smtClean="0">
                <a:latin typeface="Myriad Pro"/>
                <a:cs typeface="Myriad Pro"/>
              </a:rPr>
              <a:t>30+ instances of media coverage</a:t>
            </a:r>
            <a:r>
              <a:rPr lang="en-US" sz="2200" dirty="0" smtClean="0">
                <a:latin typeface="Myriad Pro"/>
                <a:cs typeface="Myriad Pro"/>
              </a:rPr>
              <a:t/>
            </a:r>
            <a:br>
              <a:rPr lang="en-US" sz="2200" dirty="0" smtClean="0">
                <a:latin typeface="Myriad Pro"/>
                <a:cs typeface="Myriad Pro"/>
              </a:rPr>
            </a:br>
            <a:endParaRPr lang="en-US" sz="2200" dirty="0" smtClean="0">
              <a:latin typeface="Myriad Pro"/>
              <a:cs typeface="Myriad Pro"/>
            </a:endParaRPr>
          </a:p>
          <a:p>
            <a:endParaRPr lang="en-US" sz="1700" dirty="0" smtClean="0">
              <a:latin typeface="Myriad Pro"/>
              <a:cs typeface="Myriad Pro"/>
            </a:endParaRPr>
          </a:p>
        </p:txBody>
      </p:sp>
      <p:pic>
        <p:nvPicPr>
          <p:cNvPr id="2051" name="Picture 3" descr="C:\Users\mforsyth.DEGC\Dropbox\REVOLVE Photos\Mandy Moran -Livernois\Michael_Owen_LastDay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676" y="2903855"/>
            <a:ext cx="3089327" cy="1919713"/>
          </a:xfrm>
          <a:prstGeom prst="rect">
            <a:avLst/>
          </a:prstGeom>
          <a:noFill/>
        </p:spPr>
      </p:pic>
      <p:pic>
        <p:nvPicPr>
          <p:cNvPr id="2052" name="Picture 4" descr="C:\Users\mforsyth.DEGC\Dropbox\REVOLVE Photos\Mandy Moran -Livernois\DDF_Dacha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362" y="1019685"/>
            <a:ext cx="3092148" cy="1910174"/>
          </a:xfrm>
          <a:prstGeom prst="rect">
            <a:avLst/>
          </a:prstGeom>
          <a:noFill/>
        </p:spPr>
      </p:pic>
      <p:pic>
        <p:nvPicPr>
          <p:cNvPr id="2050" name="Picture 2" descr="C:\Users\mforsyth.DEGC\Dropbox\REVOLVE Photos\Mandy Moran -Livernois\DDF_21_Regal.jpg"/>
          <p:cNvPicPr>
            <a:picLocks noChangeAspect="1" noChangeArrowheads="1"/>
          </p:cNvPicPr>
          <p:nvPr/>
        </p:nvPicPr>
        <p:blipFill>
          <a:blip r:embed="rId4" cstate="print"/>
          <a:srcRect l="35312" t="11433" r="7396" b="14439"/>
          <a:stretch>
            <a:fillRect/>
          </a:stretch>
        </p:blipFill>
        <p:spPr bwMode="auto">
          <a:xfrm>
            <a:off x="6440362" y="4653846"/>
            <a:ext cx="3095153" cy="2526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COMMON CHALLENGES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9052560" cy="5903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 smtClean="0">
                <a:latin typeface="Arial"/>
                <a:cs typeface="Arial"/>
              </a:rPr>
              <a:t>Project Scoping: The Balance of Planning Versus Doing</a:t>
            </a:r>
            <a:endParaRPr lang="en-US" sz="32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 smtClean="0">
                <a:latin typeface="Arial"/>
                <a:cs typeface="Arial"/>
              </a:rPr>
              <a:t>Growing Financial and Social Capital</a:t>
            </a:r>
            <a:r>
              <a:rPr lang="en-US" sz="3200" dirty="0" smtClean="0">
                <a:latin typeface="Arial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 smtClean="0">
                <a:latin typeface="Arial"/>
                <a:cs typeface="Arial"/>
              </a:rPr>
              <a:t>Community Engagement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 smtClean="0">
                <a:latin typeface="Arial"/>
                <a:cs typeface="Arial"/>
              </a:rPr>
              <a:t>Entrepreneur Services</a:t>
            </a:r>
            <a:endParaRPr lang="en-US" sz="32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 smtClean="0">
                <a:latin typeface="Arial"/>
                <a:cs typeface="Arial"/>
              </a:rPr>
              <a:t>Transition and Momentum</a:t>
            </a:r>
            <a:r>
              <a:rPr lang="en-US" sz="3200" dirty="0" smtClean="0">
                <a:latin typeface="Arial"/>
                <a:cs typeface="Arial"/>
              </a:rPr>
              <a:t> </a:t>
            </a:r>
          </a:p>
          <a:p>
            <a:endParaRPr lang="en-US" sz="2800" b="1" dirty="0" smtClean="0">
              <a:latin typeface="Arial"/>
              <a:cs typeface="Arial"/>
            </a:endParaRPr>
          </a:p>
          <a:p>
            <a:endParaRPr lang="en-US" sz="2800" b="1" dirty="0" smtClean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Knockout-HTF49-Liteweight"/>
                <a:cs typeface="Knockout-HTF49-Liteweight"/>
              </a:rPr>
              <a:t>BEST PRACTICES AND LESSONS LEARNED</a:t>
            </a:r>
            <a:endParaRPr lang="en-US" sz="4400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9052560" cy="5903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Partnership and Collaboration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Small Investments and Big Wins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Programming and Community Engagement</a:t>
            </a:r>
            <a:endParaRPr lang="en-US" sz="28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Small Business Consulting</a:t>
            </a:r>
            <a:r>
              <a:rPr lang="en-US" sz="2800" dirty="0" smtClean="0">
                <a:latin typeface="Arial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Finding and Selecting Participants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Marketing and Promotion</a:t>
            </a:r>
            <a:r>
              <a:rPr lang="en-US" sz="2800" dirty="0" smtClean="0">
                <a:latin typeface="Arial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Continue To Learn</a:t>
            </a:r>
            <a:r>
              <a:rPr lang="en-US" sz="2800" dirty="0" smtClean="0">
                <a:latin typeface="Arial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b="1" dirty="0" smtClean="0">
                <a:latin typeface="Arial"/>
                <a:cs typeface="Arial"/>
              </a:rPr>
              <a:t>Next-Level Thinking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b="1" dirty="0" smtClean="0">
              <a:latin typeface="Arial"/>
              <a:cs typeface="Arial"/>
            </a:endParaRPr>
          </a:p>
          <a:p>
            <a:endParaRPr lang="en-US" sz="2800" b="1" dirty="0" smtClean="0">
              <a:latin typeface="Arial"/>
              <a:cs typeface="Arial"/>
            </a:endParaRPr>
          </a:p>
          <a:p>
            <a:endParaRPr lang="en-US" sz="2800" b="1" dirty="0" smtClean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572" y="2238683"/>
            <a:ext cx="8719908" cy="783448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Knockout-HTF49-Liteweight"/>
                <a:cs typeface="Knockout-HTF49-Liteweight"/>
              </a:rPr>
              <a:t>Q: How do you Start Pop-Up Program?  </a:t>
            </a:r>
            <a:endParaRPr lang="en-US" sz="6000" dirty="0">
              <a:latin typeface="Knockout-HTF49-Liteweight"/>
              <a:cs typeface="Knockout-HTF49-Litewe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5572" y="4721119"/>
            <a:ext cx="9996914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Knockout-HTF49-Liteweight"/>
                <a:ea typeface="+mj-ea"/>
                <a:cs typeface="Knockout-HTF49-Liteweight"/>
              </a:rPr>
              <a:t>A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: We’ll Tell You How We Did It. </a:t>
            </a:r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But...We’re Still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 Figuring it Out.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B. PROGRAM FRAMEWORK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1"/>
            <a:ext cx="3509937" cy="523798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Partnership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Strategy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Tools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540" y="1445011"/>
            <a:ext cx="5098179" cy="5237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813819"/>
            <a:ext cx="9052560" cy="364842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Knockout-HTF49-Liteweight"/>
                <a:cs typeface="Knockout-HTF49-Liteweight"/>
              </a:rPr>
              <a:t>PARTNERSHIP</a:t>
            </a:r>
            <a:endParaRPr lang="en-US" sz="3300" dirty="0">
              <a:latin typeface="Knockout-HTF49-Liteweight"/>
              <a:cs typeface="Knockout-HTF49-Litewe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7320" y="1813560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NEIGHBORHOODS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065" y="604520"/>
            <a:ext cx="9052560" cy="18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art.jpg"/>
          <p:cNvPicPr>
            <a:picLocks noChangeAspect="1"/>
          </p:cNvPicPr>
          <p:nvPr/>
        </p:nvPicPr>
        <p:blipFill>
          <a:blip r:embed="rId2" cstate="print"/>
          <a:srcRect l="33333" r="36667"/>
          <a:stretch>
            <a:fillRect/>
          </a:stretch>
        </p:blipFill>
        <p:spPr>
          <a:xfrm>
            <a:off x="447041" y="1527672"/>
            <a:ext cx="1652026" cy="564938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70559" y="2595777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0560" y="4152057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0560" y="5898448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667667" y="4309565"/>
            <a:ext cx="5531724" cy="1749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355185" y="4309566"/>
            <a:ext cx="5531725" cy="175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97320" y="3079866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BUILDING OWNERS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7320" y="4766173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ENTREPRENEURS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97320" y="6390334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ARTISTS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7812" y="1733978"/>
            <a:ext cx="5435308" cy="67217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3100" baseline="30000" dirty="0" smtClean="0">
                <a:latin typeface="Myriad Pro" pitchFamily="34" charset="0"/>
              </a:rPr>
              <a:t>Transform </a:t>
            </a:r>
            <a:r>
              <a:rPr lang="en-US" sz="3100" baseline="30000" dirty="0">
                <a:latin typeface="Myriad Pro" pitchFamily="34" charset="0"/>
              </a:rPr>
              <a:t>neighborhoods into vibrant retail </a:t>
            </a:r>
            <a:r>
              <a:rPr lang="en-US" sz="3100" baseline="30000" dirty="0" smtClean="0">
                <a:latin typeface="Myriad Pro" pitchFamily="34" charset="0"/>
              </a:rPr>
              <a:t>districts.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7812" y="3022601"/>
            <a:ext cx="5435308" cy="86108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3100" baseline="30000" dirty="0" smtClean="0">
                <a:latin typeface="Myriad Pro" pitchFamily="34" charset="0"/>
              </a:rPr>
              <a:t>Revolutionize the retail development and recruitment process.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87813" y="4842937"/>
            <a:ext cx="5435308" cy="74177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3100" baseline="30000" dirty="0">
                <a:latin typeface="Myriad Pro" pitchFamily="34" charset="0"/>
              </a:rPr>
              <a:t>Create venues for new business ventures</a:t>
            </a:r>
            <a:r>
              <a:rPr lang="en-US" sz="3100" baseline="30000" dirty="0" smtClean="0">
                <a:latin typeface="Myriad Pro" pitchFamily="34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87813" y="6477000"/>
            <a:ext cx="5435308" cy="86599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3100" baseline="30000" dirty="0">
                <a:latin typeface="Myriad Pro" pitchFamily="34" charset="0"/>
              </a:rPr>
              <a:t>Re-image neighborhoods through creative expression</a:t>
            </a:r>
            <a:r>
              <a:rPr lang="en-US" sz="3100" baseline="30000" dirty="0" smtClean="0">
                <a:latin typeface="Myriad Pro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86836" y="925766"/>
            <a:ext cx="6774195" cy="36484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latin typeface="Myriad Pro"/>
                <a:cs typeface="Myriad Pro"/>
              </a:rPr>
              <a:t>REVOLVE partners with 4 stakeholders to support retail evolution.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art3.jpg"/>
          <p:cNvPicPr>
            <a:picLocks noChangeAspect="1"/>
          </p:cNvPicPr>
          <p:nvPr/>
        </p:nvPicPr>
        <p:blipFill>
          <a:blip r:embed="rId2" cstate="print"/>
          <a:srcRect l="36667" r="33333"/>
          <a:stretch>
            <a:fillRect/>
          </a:stretch>
        </p:blipFill>
        <p:spPr>
          <a:xfrm>
            <a:off x="778708" y="1668427"/>
            <a:ext cx="1226574" cy="421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979761"/>
            <a:ext cx="9052560" cy="364842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Knockout-HTF49-Liteweight"/>
                <a:cs typeface="Knockout-HTF49-Liteweight"/>
              </a:rPr>
              <a:t>STRATEGY</a:t>
            </a:r>
            <a:endParaRPr lang="en-US" sz="3300" dirty="0">
              <a:latin typeface="Knockout-HTF49-Liteweight"/>
              <a:cs typeface="Knockout-HTF49-Litewe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7320" y="1851942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PLAN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065" y="770463"/>
            <a:ext cx="9052560" cy="18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559" y="2425878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0560" y="3682298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0560" y="4868953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667667" y="4475508"/>
            <a:ext cx="5531724" cy="1749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355185" y="4475508"/>
            <a:ext cx="5531725" cy="175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97320" y="2785225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LAUNCH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7320" y="4073486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SCALE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7811" y="1734510"/>
            <a:ext cx="5770589" cy="42449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Establish partnerships, building owner commitments, strategy development for each neighborhood.</a:t>
            </a:r>
            <a:endParaRPr lang="en-US" sz="2700" baseline="300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7813" y="2679673"/>
            <a:ext cx="5435307" cy="86108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Pop-up retail at one prime space and major art installations.  Small grants provide fast, visible impacts; major marketing promotes opportunities.</a:t>
            </a:r>
            <a:endParaRPr lang="en-US" sz="2700" baseline="300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87810" y="5100532"/>
            <a:ext cx="5435308" cy="77194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Leverage success and awareness to keep recruiting new businesses. Build-out grants help support larger projects after the market is stimulated. </a:t>
            </a:r>
            <a:endParaRPr lang="en-US" sz="2700" baseline="300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4604" y="1091709"/>
            <a:ext cx="6774195" cy="36484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latin typeface="Myriad Pro"/>
                <a:cs typeface="Myriad Pro"/>
              </a:rPr>
              <a:t>REVOLVE applies a four step strategy to transform business districts.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45065" y="6103115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99071" y="5300973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TRANSFORM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87811" y="3886201"/>
            <a:ext cx="5435307" cy="86108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Increase pop-up business activity. When permanent tenants are secured, issue grants  and help secure financing to support build-out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09549" y="6553193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  <a:t>MAINTAIN</a:t>
            </a:r>
            <a:b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</a:br>
            <a: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  <a:t>(future)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Knockout-HTF49-Liteweight"/>
              <a:cs typeface="Knockout-HTF49-Litewe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2318" y="6379407"/>
            <a:ext cx="5435308" cy="77194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Provide resources and technical assistance to help retain and grow existing businesses. </a:t>
            </a:r>
            <a:endParaRPr lang="en-US" sz="2700" baseline="300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026" name="Picture 2" descr="C:\Users\MFORSY~1.DEG\AppData\Local\Temp\notes142542\~6292438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4379" y="6195131"/>
            <a:ext cx="1068704" cy="110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art4.jpg"/>
          <p:cNvPicPr>
            <a:picLocks noChangeAspect="1"/>
          </p:cNvPicPr>
          <p:nvPr/>
        </p:nvPicPr>
        <p:blipFill>
          <a:blip r:embed="rId2" cstate="print"/>
          <a:srcRect l="33333" r="35000"/>
          <a:stretch>
            <a:fillRect/>
          </a:stretch>
        </p:blipFill>
        <p:spPr>
          <a:xfrm>
            <a:off x="763048" y="1762009"/>
            <a:ext cx="1210293" cy="3937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979761"/>
            <a:ext cx="9052560" cy="364842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Knockout-HTF49-Liteweight"/>
                <a:cs typeface="Knockout-HTF49-Liteweight"/>
              </a:rPr>
              <a:t>TOOLS</a:t>
            </a:r>
            <a:endParaRPr lang="en-US" sz="3300" dirty="0">
              <a:latin typeface="Knockout-HTF49-Liteweight"/>
              <a:cs typeface="Knockout-HTF49-Litewe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7320" y="1837435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PROGRAM OPERATIONS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065" y="770463"/>
            <a:ext cx="9052560" cy="18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558" y="3029795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0560" y="4407965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667667" y="4475508"/>
            <a:ext cx="5531724" cy="1749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355185" y="4475508"/>
            <a:ext cx="5531725" cy="175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97320" y="3368269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POP-UP FUND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7811" y="1664828"/>
            <a:ext cx="5435309" cy="118505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marL="1018824" indent="-1018824"/>
            <a:r>
              <a:rPr lang="en-US" sz="2700" baseline="300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Goal:</a:t>
            </a:r>
            <a:r>
              <a:rPr lang="en-US" sz="27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 	</a:t>
            </a:r>
            <a:r>
              <a:rPr lang="en-US" sz="2700" baseline="30000" dirty="0" smtClean="0">
                <a:latin typeface="Myriad Pro" pitchFamily="34" charset="0"/>
              </a:rPr>
              <a:t>Support staff, marketing and entrepreneur TA</a:t>
            </a:r>
            <a:endParaRPr lang="en-US" sz="2700" baseline="30000" dirty="0" smtClean="0">
              <a:latin typeface="Myriad Pro" pitchFamily="34" charset="0"/>
              <a:cs typeface="Myriad Pro"/>
            </a:endParaRPr>
          </a:p>
          <a:p>
            <a:pPr marL="1018824" indent="-1018824"/>
            <a:endParaRPr lang="en-US" sz="2700" baseline="30000" dirty="0" smtClean="0">
              <a:latin typeface="Myriad Pro" pitchFamily="34" charset="0"/>
              <a:cs typeface="Myriad Pro"/>
            </a:endParaRPr>
          </a:p>
          <a:p>
            <a:pPr marL="1018824" indent="-1018824"/>
            <a:r>
              <a:rPr lang="en-US" sz="2700" baseline="30000" dirty="0" smtClean="0">
                <a:latin typeface="Myriad Pro" pitchFamily="34" charset="0"/>
                <a:cs typeface="Myriad Pro"/>
              </a:rPr>
              <a:t>Theory:	</a:t>
            </a:r>
            <a:r>
              <a:rPr lang="en-US" sz="2700" baseline="30000" dirty="0" smtClean="0">
                <a:latin typeface="Myriad Pro" pitchFamily="34" charset="0"/>
              </a:rPr>
              <a:t>Wrap-around services and strong program management are necessary for success</a:t>
            </a:r>
            <a:endParaRPr lang="en-US" sz="2700" baseline="30000" dirty="0" smtClean="0">
              <a:latin typeface="Myriad Pro" pitchFamily="34" charset="0"/>
              <a:cs typeface="Myriad Pr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1923" y="1107701"/>
            <a:ext cx="8568267" cy="36484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2700" baseline="30000" dirty="0" smtClean="0">
                <a:latin typeface="Myriad Pro"/>
                <a:cs typeface="Myriad Pro"/>
              </a:rPr>
              <a:t>REVOLVE applies a three-tier investment strategy to support transformation.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9071" y="4951477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latin typeface="Knockout-HTF49-Liteweight"/>
                <a:cs typeface="Knockout-HTF49-Liteweight"/>
              </a:rPr>
              <a:t>RETAIL READINESS FUND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7809" y="3022600"/>
            <a:ext cx="5435309" cy="156427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marL="1018824" indent="-1018824"/>
            <a:r>
              <a:rPr lang="en-US" sz="2700" baseline="300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Goal:</a:t>
            </a:r>
            <a:r>
              <a:rPr lang="en-US" sz="27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 	</a:t>
            </a:r>
            <a:r>
              <a:rPr lang="en-US" sz="2700" baseline="30000" dirty="0" smtClean="0">
                <a:latin typeface="Myriad Pro" pitchFamily="34" charset="0"/>
              </a:rPr>
              <a:t>Support temporary business, art installations, and events</a:t>
            </a:r>
          </a:p>
          <a:p>
            <a:pPr marL="1018824" indent="-1018824"/>
            <a:r>
              <a:rPr lang="en-US" sz="2700" baseline="30000" dirty="0" smtClean="0">
                <a:latin typeface="Myriad Pro" pitchFamily="34" charset="0"/>
                <a:cs typeface="Myriad Pro"/>
              </a:rPr>
              <a:t>Theory:	</a:t>
            </a:r>
            <a:r>
              <a:rPr lang="en-US" sz="2700" baseline="30000" dirty="0" smtClean="0">
                <a:latin typeface="Myriad Pro" pitchFamily="34" charset="0"/>
              </a:rPr>
              <a:t>“Lighter, quicker, cheaper” investments in</a:t>
            </a:r>
            <a:r>
              <a:rPr lang="en-US" sz="2700" dirty="0" smtClean="0">
                <a:latin typeface="Myriad Pro" pitchFamily="34" charset="0"/>
              </a:rPr>
              <a:t> </a:t>
            </a:r>
            <a:r>
              <a:rPr lang="en-US" sz="2700" baseline="30000" dirty="0" smtClean="0">
                <a:latin typeface="Myriad Pro" pitchFamily="34" charset="0"/>
              </a:rPr>
              <a:t>transformational  </a:t>
            </a:r>
            <a:r>
              <a:rPr lang="en-US" sz="2700" baseline="30000" dirty="0" err="1" smtClean="0">
                <a:latin typeface="Myriad Pro" pitchFamily="34" charset="0"/>
              </a:rPr>
              <a:t>placemaking</a:t>
            </a:r>
            <a:endParaRPr lang="en-US" sz="2700" baseline="30000" dirty="0" smtClean="0">
              <a:latin typeface="Myriad Pro" pitchFamily="34" charset="0"/>
              <a:cs typeface="Myriad Pr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19241" y="4546916"/>
            <a:ext cx="5435309" cy="156427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>
              <a:spcAft>
                <a:spcPts val="669"/>
              </a:spcAft>
            </a:pPr>
            <a:r>
              <a:rPr lang="en-US" sz="2700" baseline="300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Goal:</a:t>
            </a:r>
            <a:r>
              <a:rPr lang="en-US" sz="2700" dirty="0" smtClean="0">
                <a:solidFill>
                  <a:srgbClr val="000000"/>
                </a:solidFill>
                <a:latin typeface="Myriad Pro" pitchFamily="34" charset="0"/>
                <a:cs typeface="Myriad Pro"/>
              </a:rPr>
              <a:t> 	</a:t>
            </a:r>
            <a:r>
              <a:rPr lang="en-US" sz="2700" baseline="30000" dirty="0" smtClean="0">
                <a:latin typeface="Myriad Pro" pitchFamily="34" charset="0"/>
              </a:rPr>
              <a:t>Create move-in ready space</a:t>
            </a:r>
          </a:p>
          <a:p>
            <a:r>
              <a:rPr lang="en-US" sz="2700" baseline="30000" dirty="0" smtClean="0">
                <a:latin typeface="Myriad Pro" pitchFamily="34" charset="0"/>
                <a:cs typeface="Myriad Pro"/>
              </a:rPr>
              <a:t>Theory:	</a:t>
            </a:r>
            <a:r>
              <a:rPr lang="en-US" sz="2700" baseline="30000" dirty="0" smtClean="0">
                <a:latin typeface="Myriad Pro" pitchFamily="34" charset="0"/>
              </a:rPr>
              <a:t>Direct investments into space is also indirect </a:t>
            </a:r>
          </a:p>
          <a:p>
            <a:pPr>
              <a:spcAft>
                <a:spcPts val="669"/>
              </a:spcAft>
            </a:pPr>
            <a:r>
              <a:rPr lang="en-US" sz="2700" baseline="30000" dirty="0" smtClean="0">
                <a:latin typeface="Myriad Pro" pitchFamily="34" charset="0"/>
              </a:rPr>
              <a:t>	investment into full-time tenants.</a:t>
            </a:r>
            <a:endParaRPr lang="en-US" sz="2700" baseline="30000" dirty="0" smtClean="0">
              <a:latin typeface="Myriad Pro" pitchFamily="34" charset="0"/>
              <a:cs typeface="Myriad Pro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91515" y="5984035"/>
            <a:ext cx="9052560" cy="18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99071" y="6170099"/>
            <a:ext cx="2022853" cy="26616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algn="ctr">
              <a:spcAft>
                <a:spcPts val="669"/>
              </a:spcAft>
            </a:pPr>
            <a: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  <a:t>ADDITIONAL PROGRAM SUPPORTS</a:t>
            </a:r>
            <a:b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</a:br>
            <a:r>
              <a:rPr lang="en-US" sz="3100" baseline="30000" dirty="0" smtClean="0">
                <a:solidFill>
                  <a:schemeClr val="bg1">
                    <a:lumMod val="50000"/>
                  </a:schemeClr>
                </a:solidFill>
                <a:latin typeface="Knockout-HTF49-Liteweight"/>
                <a:cs typeface="Knockout-HTF49-Liteweight"/>
              </a:rPr>
              <a:t>(future)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Knockout-HTF49-Liteweight"/>
              <a:cs typeface="Knockout-HTF49-Litewe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9241" y="6144576"/>
            <a:ext cx="5435309" cy="156427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pPr marL="1018824" indent="-1018824">
              <a:spcAft>
                <a:spcPts val="669"/>
              </a:spcAft>
            </a:pPr>
            <a:r>
              <a:rPr lang="en-US" sz="2700" baseline="30000" dirty="0" smtClean="0">
                <a:latin typeface="Myriad Pro" pitchFamily="34" charset="0"/>
              </a:rPr>
              <a:t>Goal: 	Grow existing businesses and create retail destinations</a:t>
            </a:r>
          </a:p>
          <a:p>
            <a:pPr marL="1018824" indent="-1018824">
              <a:spcAft>
                <a:spcPts val="669"/>
              </a:spcAft>
            </a:pPr>
            <a:r>
              <a:rPr lang="en-US" sz="2700" baseline="30000" dirty="0" smtClean="0">
                <a:latin typeface="Myriad Pro" pitchFamily="34" charset="0"/>
              </a:rPr>
              <a:t>Theory:	Balance retention and recruiting to foster sustainable districts.</a:t>
            </a:r>
          </a:p>
        </p:txBody>
      </p:sp>
      <p:pic>
        <p:nvPicPr>
          <p:cNvPr id="3074" name="Picture 2" descr="C:\Users\MFORSY~1.DEG\AppData\Local\Temp\notes142542\part5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1771" t="30903" r="30903" b="44792"/>
          <a:stretch>
            <a:fillRect/>
          </a:stretch>
        </p:blipFill>
        <p:spPr bwMode="auto">
          <a:xfrm>
            <a:off x="891414" y="6365622"/>
            <a:ext cx="1019062" cy="683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979762"/>
            <a:ext cx="5029200" cy="401999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latin typeface="Knockout-HTF49-Liteweight"/>
                <a:cs typeface="Knockout-HTF49-Liteweight"/>
              </a:rPr>
              <a:t>RETAIL EVOLUTION PROCESS</a:t>
            </a:r>
            <a:endParaRPr lang="en-US" sz="3300" dirty="0">
              <a:latin typeface="Knockout-HTF49-Liteweight"/>
              <a:cs typeface="Knockout-HTF49-Litewe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065" y="770463"/>
            <a:ext cx="9052560" cy="18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" y="1640840"/>
            <a:ext cx="2472690" cy="26483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7630" y="1640840"/>
            <a:ext cx="2472690" cy="2662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7060" y="1640840"/>
            <a:ext cx="2472690" cy="26483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" y="4692227"/>
            <a:ext cx="2472690" cy="26483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7630" y="4692227"/>
            <a:ext cx="2472690" cy="26483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5150" y="4692227"/>
            <a:ext cx="2472690" cy="26483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280" y="2504441"/>
            <a:ext cx="251460" cy="39185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 flipV="1">
            <a:off x="9387840" y="2418081"/>
            <a:ext cx="335280" cy="3918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0" y="2590800"/>
            <a:ext cx="387668" cy="86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54140" y="2590800"/>
            <a:ext cx="387668" cy="863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454140" y="6217920"/>
            <a:ext cx="387668" cy="863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352800" y="6217920"/>
            <a:ext cx="387668" cy="8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SCOPING PROJECTS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::Documents:DEGC:2014 Projects:Co-Learning:Untitled-1.jpg"/>
          <p:cNvPicPr/>
          <p:nvPr/>
        </p:nvPicPr>
        <p:blipFill>
          <a:blip r:embed="rId2" cstate="print"/>
          <a:srcRect l="16000" t="18000" r="18000" b="14000"/>
          <a:stretch>
            <a:fillRect/>
          </a:stretch>
        </p:blipFill>
        <p:spPr bwMode="auto">
          <a:xfrm>
            <a:off x="1985667" y="1434059"/>
            <a:ext cx="5046542" cy="520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TIMING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8608116" cy="5898823"/>
          </a:xfrm>
        </p:spPr>
        <p:txBody>
          <a:bodyPr>
            <a:noAutofit/>
          </a:bodyPr>
          <a:lstStyle/>
          <a:p>
            <a:pPr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The most beneficial aspect of a pop-up program.  </a:t>
            </a:r>
          </a:p>
          <a:p>
            <a:pPr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The most challenging aspect of a pop-up program. </a:t>
            </a:r>
          </a:p>
          <a:p>
            <a:pPr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Ask yourself: What do you want to achieve? 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" y="820420"/>
            <a:ext cx="5144453" cy="68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670560" y="882624"/>
            <a:ext cx="912706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99760" y="5872480"/>
            <a:ext cx="3939540" cy="120904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noAutofit/>
          </a:bodyPr>
          <a:lstStyle/>
          <a:p>
            <a:r>
              <a:rPr lang="en-US" sz="4000" baseline="30000" dirty="0" smtClean="0">
                <a:latin typeface="Myriad Pro"/>
                <a:cs typeface="Myriad Pro"/>
              </a:rPr>
              <a:t>Guidebook available: </a:t>
            </a:r>
            <a:r>
              <a:rPr lang="en-US" sz="4000" baseline="30000" dirty="0" smtClean="0">
                <a:latin typeface="Myriad Pro"/>
                <a:cs typeface="Myriad Pro"/>
                <a:hlinkClick r:id="rId3"/>
              </a:rPr>
              <a:t>http://revolvedetroit.com/resources</a:t>
            </a:r>
            <a:r>
              <a:rPr lang="en-US" sz="4000" baseline="30000" dirty="0" smtClean="0">
                <a:latin typeface="Myriad Pro"/>
                <a:cs typeface="Myriad Pro"/>
              </a:rPr>
              <a:t>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1858" y="173419"/>
            <a:ext cx="9052560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 fontScale="97500" lnSpcReduction="10000"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REVOLVE GUIDEBOOK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865826"/>
            <a:ext cx="3116580" cy="783448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latin typeface="Knockout-HTF49-Liteweight"/>
                <a:cs typeface="Knockout-HTF49-Liteweight"/>
              </a:rPr>
              <a:t>IT’S ALL ABOUT THE TEAM</a:t>
            </a:r>
            <a:endParaRPr lang="en-US" sz="8000" dirty="0">
              <a:latin typeface="Knockout-HTF49-Liteweight"/>
              <a:cs typeface="Knockout-HTF49-Liteweigh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283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rcRect t="20723" r="79699" b="38035"/>
          <a:stretch>
            <a:fillRect/>
          </a:stretch>
        </p:blipFill>
        <p:spPr bwMode="auto">
          <a:xfrm>
            <a:off x="613277" y="173426"/>
            <a:ext cx="2618652" cy="715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23192" t="50064" r="51960"/>
          <a:stretch>
            <a:fillRect/>
          </a:stretch>
        </p:blipFill>
        <p:spPr bwMode="auto">
          <a:xfrm>
            <a:off x="436507" y="0"/>
            <a:ext cx="2822028" cy="763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rcRect l="24687" t="7190" r="51626" b="51034"/>
          <a:stretch>
            <a:fillRect/>
          </a:stretch>
        </p:blipFill>
        <p:spPr bwMode="auto">
          <a:xfrm>
            <a:off x="295274" y="219075"/>
            <a:ext cx="3145327" cy="746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50709" t="17564" r="23853" b="49593"/>
          <a:stretch>
            <a:fillRect/>
          </a:stretch>
        </p:blipFill>
        <p:spPr bwMode="auto">
          <a:xfrm>
            <a:off x="247649" y="638175"/>
            <a:ext cx="3733623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rcRect l="50876" t="53552" r="23853" b="13349"/>
          <a:stretch>
            <a:fillRect/>
          </a:stretch>
        </p:blipFill>
        <p:spPr bwMode="auto">
          <a:xfrm>
            <a:off x="364955" y="381000"/>
            <a:ext cx="398320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8" y="0"/>
            <a:ext cx="5710242" cy="768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 l="74729" t="38553" r="1924" b="36158"/>
          <a:stretch>
            <a:fillRect/>
          </a:stretch>
        </p:blipFill>
        <p:spPr bwMode="auto">
          <a:xfrm>
            <a:off x="457200" y="1333499"/>
            <a:ext cx="32480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ADMINISTRATION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2920" y="1333500"/>
            <a:ext cx="9052560" cy="5743575"/>
          </a:xfrm>
        </p:spPr>
        <p:txBody>
          <a:bodyPr>
            <a:normAutofit fontScale="70000" lnSpcReduction="20000"/>
          </a:bodyPr>
          <a:lstStyle/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Agreement between host organization and local community organization partner.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Agreement between host organization and participating landlords.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Agreement between host organization and contractual organizations (if necessary).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Call for Entries or Request for Proposal Document.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Grantee Award Letter/ Grantee Participation &amp; Responsibilities Agreement.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Standard pop-up license agreement between tenant and landlord.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Project tri-party agreement or multi-party agreement.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I. EVALUATION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8608116" cy="5898823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>
                <a:latin typeface="Arial"/>
                <a:cs typeface="Arial"/>
              </a:rPr>
              <a:t>Permanent businesses started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Jobs created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Private and public investment leveraged through program investments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Properties activated and renovated 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Temporary projects (business and art)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Artist fees paid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Social media metrics such as Facebook likes, Twitter followers, etc. 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Press stories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Number of volunteers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Attendance at events</a:t>
            </a:r>
          </a:p>
          <a:p>
            <a:pPr lvl="0"/>
            <a:r>
              <a:rPr lang="en-US" sz="2200" dirty="0" smtClean="0">
                <a:latin typeface="Arial"/>
                <a:cs typeface="Arial"/>
              </a:rPr>
              <a:t>Funds or resources raised for program partners to sustain independent programming</a:t>
            </a:r>
          </a:p>
          <a:p>
            <a:endParaRPr lang="en-US" sz="22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7834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Knockout-HTF49-Liteweight"/>
                <a:cs typeface="Knockout-HTF49-Liteweight"/>
              </a:rPr>
              <a:t>CONTENTS</a:t>
            </a:r>
            <a:endParaRPr lang="en-US" dirty="0">
              <a:latin typeface="Knockout-HTF49-Liteweight"/>
              <a:cs typeface="Knockout-HTF49-Litewe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45010"/>
            <a:ext cx="8608116" cy="5927340"/>
          </a:xfrm>
        </p:spPr>
        <p:txBody>
          <a:bodyPr>
            <a:normAutofit/>
          </a:bodyPr>
          <a:lstStyle/>
          <a:p>
            <a:pPr marL="857250" indent="-857250"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Different concepts, common principles</a:t>
            </a:r>
          </a:p>
          <a:p>
            <a:pPr marL="857250" indent="-857250"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Pop-up can solve some of the many problems facing challenged urban retail environments</a:t>
            </a:r>
          </a:p>
          <a:p>
            <a:pPr marL="857250" indent="-857250"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It’s all about the team</a:t>
            </a:r>
          </a:p>
          <a:p>
            <a:pPr marL="857250" indent="-857250"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Collaboration + engagement+ implementation</a:t>
            </a:r>
          </a:p>
          <a:p>
            <a:pPr marL="857250" indent="-857250">
              <a:spcAft>
                <a:spcPts val="3600"/>
              </a:spcAft>
            </a:pP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Expirement</a:t>
            </a:r>
            <a:r>
              <a:rPr lang="en-US" sz="2800" dirty="0" smtClean="0">
                <a:latin typeface="Arial"/>
                <a:cs typeface="Arial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" y="1103094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1224622"/>
            <a:ext cx="22733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77344" y="1224622"/>
            <a:ext cx="2273300" cy="219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03916" y="1224622"/>
            <a:ext cx="2273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0772" y="3608592"/>
            <a:ext cx="2273300" cy="219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77344" y="3608592"/>
            <a:ext cx="2273300" cy="219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074002" y="3608592"/>
            <a:ext cx="2273300" cy="219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532386" y="1224622"/>
            <a:ext cx="2273300" cy="2197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532386" y="3608592"/>
            <a:ext cx="2273300" cy="2197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936750" y="6177890"/>
            <a:ext cx="6184900" cy="635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50772" y="236483"/>
            <a:ext cx="9052560" cy="783448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 fontScale="97500" lnSpcReduction="10000"/>
          </a:bodyPr>
          <a:lstStyle/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CO-LEARNING PLAN </a:t>
            </a:r>
            <a:r>
              <a:rPr kumimoji="0" lang="en-US" sz="4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nockout-HTF49-Liteweight"/>
                <a:ea typeface="+mj-ea"/>
                <a:cs typeface="Knockout-HTF49-Liteweight"/>
              </a:rPr>
              <a:t>OVERVIEW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nockout-HTF49-Liteweight"/>
              <a:ea typeface="+mj-ea"/>
              <a:cs typeface="Knockout-HTF49-Liteweigh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02920" y="1008498"/>
            <a:ext cx="9052560" cy="4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::Documents:DEGC:2014 Projects:Co-Learning:Co-Learning Cover.jpg"/>
          <p:cNvPicPr/>
          <p:nvPr/>
        </p:nvPicPr>
        <p:blipFill>
          <a:blip r:embed="rId20"/>
          <a:srcRect t="84091" b="12727"/>
          <a:stretch>
            <a:fillRect/>
          </a:stretch>
        </p:blipFill>
        <p:spPr bwMode="auto">
          <a:xfrm>
            <a:off x="1227807" y="6912759"/>
            <a:ext cx="7692390" cy="31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1224622"/>
            <a:ext cx="2273300" cy="2197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55578" y="1219234"/>
            <a:ext cx="50292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600" dirty="0" smtClean="0">
                <a:latin typeface="Knockout-HTF49-Liteweight"/>
                <a:ea typeface="+mj-ea"/>
                <a:cs typeface="Knockout-HTF49-Liteweight"/>
              </a:rPr>
              <a:t>What is </a:t>
            </a:r>
            <a:br>
              <a:rPr lang="en-US" sz="66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6600" dirty="0" smtClean="0">
                <a:latin typeface="Knockout-HTF49-Liteweight"/>
                <a:ea typeface="+mj-ea"/>
                <a:cs typeface="Knockout-HTF49-Liteweight"/>
              </a:rPr>
              <a:t>Pop-Up?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1224622"/>
            <a:ext cx="2273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0772" y="3608592"/>
            <a:ext cx="2273300" cy="2197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24061" y="1382282"/>
            <a:ext cx="61218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Can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Temporary Uses 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Solve 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Long-Term 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Problems?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0772" y="1224622"/>
            <a:ext cx="2273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0772" y="3608592"/>
            <a:ext cx="2273300" cy="219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77344" y="3608592"/>
            <a:ext cx="2273300" cy="2197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61006" y="3418538"/>
            <a:ext cx="49407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Challenges 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&amp; Best </a:t>
            </a:r>
            <a:br>
              <a:rPr lang="en-US" sz="5400" dirty="0" smtClean="0">
                <a:latin typeface="Knockout-HTF49-Liteweight"/>
                <a:ea typeface="+mj-ea"/>
                <a:cs typeface="Knockout-HTF49-Liteweight"/>
              </a:rPr>
            </a:br>
            <a:r>
              <a:rPr lang="en-US" sz="5400" dirty="0" smtClean="0">
                <a:latin typeface="Knockout-HTF49-Liteweight"/>
                <a:ea typeface="+mj-ea"/>
                <a:cs typeface="Knockout-HTF49-Liteweight"/>
              </a:rPr>
              <a:t>Practices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87136" y="1250766"/>
            <a:ext cx="42413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latin typeface="Knockout-HTF49-Liteweight"/>
                <a:ea typeface="+mj-ea"/>
                <a:cs typeface="Knockout-HTF49-Liteweight"/>
              </a:rPr>
              <a:t>Case</a:t>
            </a:r>
          </a:p>
          <a:p>
            <a:r>
              <a:rPr lang="en-US" sz="6600" dirty="0" smtClean="0">
                <a:latin typeface="Knockout-HTF49-Liteweight"/>
                <a:ea typeface="+mj-ea"/>
                <a:cs typeface="Knockout-HTF49-Liteweight"/>
              </a:rPr>
              <a:t>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847</Words>
  <Application>Microsoft Office PowerPoint</Application>
  <PresentationFormat>Custom</PresentationFormat>
  <Paragraphs>170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REVOLVE DETROIT</vt:lpstr>
      <vt:lpstr>MORE ABOUT US...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Q: WHAT IS POP-UP?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PRINCIPLES IN  POP-UP</vt:lpstr>
      <vt:lpstr>Q: CAN POP-UP SOLVE YOUR PROBLEMS?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Q: WHAT ARE COMMON CHALLENGES AND BEST PRACTICES? </vt:lpstr>
      <vt:lpstr>TEMPORARY URBANISM INITIATIVE</vt:lpstr>
      <vt:lpstr>PROJECT POP-UP: DOWNTOWN</vt:lpstr>
      <vt:lpstr>CREATE HERE NOW CONNECTICUT</vt:lpstr>
      <vt:lpstr>COLLINWOOD RISING</vt:lpstr>
      <vt:lpstr>JUNE ON JEFFERSON</vt:lpstr>
      <vt:lpstr>THESTOREFRONT.COM</vt:lpstr>
      <vt:lpstr>COMMON CHALLENGES</vt:lpstr>
      <vt:lpstr>BEST PRACTICES AND LESSONS LEARNED</vt:lpstr>
      <vt:lpstr>Q: How do you Start Pop-Up Program?  </vt:lpstr>
      <vt:lpstr>B. PROGRAM FRAMEWORK</vt:lpstr>
      <vt:lpstr>PARTNERSHIP</vt:lpstr>
      <vt:lpstr>STRATEGY</vt:lpstr>
      <vt:lpstr>TOOLS</vt:lpstr>
      <vt:lpstr>RETAIL EVOLUTION PROCESS</vt:lpstr>
      <vt:lpstr>SCOPING PROJECTS</vt:lpstr>
      <vt:lpstr>TIMING</vt:lpstr>
      <vt:lpstr>IT’S ALL ABOUT THE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ADMINISTRATION</vt:lpstr>
      <vt:lpstr>I. EVALUATION</vt:lpstr>
      <vt:lpstr>CONTENTS</vt:lpstr>
    </vt:vector>
  </TitlesOfParts>
  <Company>University of Detroit Mercy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LORI ALLAN</dc:creator>
  <cp:lastModifiedBy>Conor Ott</cp:lastModifiedBy>
  <cp:revision>30</cp:revision>
  <dcterms:created xsi:type="dcterms:W3CDTF">2014-08-08T20:34:51Z</dcterms:created>
  <dcterms:modified xsi:type="dcterms:W3CDTF">2014-08-11T16:51:17Z</dcterms:modified>
</cp:coreProperties>
</file>