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779" r:id="rId3"/>
    <p:sldMasterId id="2147483793" r:id="rId4"/>
    <p:sldMasterId id="2147483807" r:id="rId5"/>
    <p:sldMasterId id="2147483821" r:id="rId6"/>
    <p:sldMasterId id="2147483835" r:id="rId7"/>
    <p:sldMasterId id="2147483901" r:id="rId8"/>
  </p:sldMasterIdLst>
  <p:notesMasterIdLst>
    <p:notesMasterId r:id="rId48"/>
  </p:notesMasterIdLst>
  <p:handoutMasterIdLst>
    <p:handoutMasterId r:id="rId49"/>
  </p:handoutMasterIdLst>
  <p:sldIdLst>
    <p:sldId id="257" r:id="rId9"/>
    <p:sldId id="488" r:id="rId10"/>
    <p:sldId id="505" r:id="rId11"/>
    <p:sldId id="507" r:id="rId12"/>
    <p:sldId id="506" r:id="rId13"/>
    <p:sldId id="536" r:id="rId14"/>
    <p:sldId id="509" r:id="rId15"/>
    <p:sldId id="537" r:id="rId16"/>
    <p:sldId id="454" r:id="rId17"/>
    <p:sldId id="514" r:id="rId18"/>
    <p:sldId id="513" r:id="rId19"/>
    <p:sldId id="512" r:id="rId20"/>
    <p:sldId id="538" r:id="rId21"/>
    <p:sldId id="515" r:id="rId22"/>
    <p:sldId id="539" r:id="rId23"/>
    <p:sldId id="540" r:id="rId24"/>
    <p:sldId id="520" r:id="rId25"/>
    <p:sldId id="521" r:id="rId26"/>
    <p:sldId id="522" r:id="rId27"/>
    <p:sldId id="523" r:id="rId28"/>
    <p:sldId id="524" r:id="rId29"/>
    <p:sldId id="526" r:id="rId30"/>
    <p:sldId id="541" r:id="rId31"/>
    <p:sldId id="527" r:id="rId32"/>
    <p:sldId id="528" r:id="rId33"/>
    <p:sldId id="529" r:id="rId34"/>
    <p:sldId id="550" r:id="rId35"/>
    <p:sldId id="542" r:id="rId36"/>
    <p:sldId id="543" r:id="rId37"/>
    <p:sldId id="544" r:id="rId38"/>
    <p:sldId id="532" r:id="rId39"/>
    <p:sldId id="545" r:id="rId40"/>
    <p:sldId id="546" r:id="rId41"/>
    <p:sldId id="547" r:id="rId42"/>
    <p:sldId id="551" r:id="rId43"/>
    <p:sldId id="548" r:id="rId44"/>
    <p:sldId id="535" r:id="rId45"/>
    <p:sldId id="493" r:id="rId46"/>
    <p:sldId id="549" r:id="rId47"/>
  </p:sldIdLst>
  <p:sldSz cx="9144000" cy="6858000" type="screen4x3"/>
  <p:notesSz cx="7086600" cy="9372600"/>
  <p:custDataLst>
    <p:tags r:id="rId50"/>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82222"/>
    <a:srgbClr val="4E84C4"/>
    <a:srgbClr val="5B952D"/>
    <a:srgbClr val="02367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168" autoAdjust="0"/>
    <p:restoredTop sz="86470" autoAdjust="0"/>
  </p:normalViewPr>
  <p:slideViewPr>
    <p:cSldViewPr snapToGrid="0">
      <p:cViewPr varScale="1">
        <p:scale>
          <a:sx n="92" d="100"/>
          <a:sy n="92" d="100"/>
        </p:scale>
        <p:origin x="-264" y="-108"/>
      </p:cViewPr>
      <p:guideLst>
        <p:guide orient="horz" pos="2160"/>
        <p:guide pos="2880"/>
      </p:guideLst>
    </p:cSldViewPr>
  </p:slideViewPr>
  <p:outlineViewPr>
    <p:cViewPr>
      <p:scale>
        <a:sx n="33" d="100"/>
        <a:sy n="33" d="100"/>
      </p:scale>
      <p:origin x="0" y="3568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0" d="100"/>
          <a:sy n="80" d="100"/>
        </p:scale>
        <p:origin x="-1842" y="-90"/>
      </p:cViewPr>
      <p:guideLst>
        <p:guide orient="horz" pos="2952"/>
        <p:guide pos="2232"/>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Michigan Business’ Technology Adoption</a:t>
            </a:r>
            <a:endParaRPr lang="en-US" dirty="0"/>
          </a:p>
        </c:rich>
      </c:tx>
      <c:layout/>
    </c:title>
    <c:plotArea>
      <c:layout/>
      <c:barChart>
        <c:barDir val="col"/>
        <c:grouping val="clustered"/>
        <c:ser>
          <c:idx val="0"/>
          <c:order val="0"/>
          <c:tx>
            <c:strRef>
              <c:f>Sheet1!$B$1</c:f>
              <c:strCache>
                <c:ptCount val="1"/>
                <c:pt idx="0">
                  <c:v>All Michigan Businesses</c:v>
                </c:pt>
              </c:strCache>
            </c:strRef>
          </c:tx>
          <c:spPr>
            <a:solidFill>
              <a:srgbClr val="02367A"/>
            </a:solidFill>
          </c:spPr>
          <c:dLbls>
            <c:numFmt formatCode="0%" sourceLinked="0"/>
            <c:txPr>
              <a:bodyPr rot="5400000" vert="horz"/>
              <a:lstStyle/>
              <a:p>
                <a:pPr>
                  <a:defRPr sz="2200" b="1">
                    <a:solidFill>
                      <a:schemeClr val="bg1"/>
                    </a:solidFill>
                  </a:defRPr>
                </a:pPr>
                <a:endParaRPr lang="en-US"/>
              </a:p>
            </c:txPr>
            <c:dLblPos val="inEnd"/>
            <c:showVal val="1"/>
          </c:dLbls>
          <c:cat>
            <c:strRef>
              <c:f>Sheet1!$A$2:$A$5</c:f>
              <c:strCache>
                <c:ptCount val="4"/>
                <c:pt idx="0">
                  <c:v>Use a Computer</c:v>
                </c:pt>
                <c:pt idx="1">
                  <c:v>Subscribe to Broadband</c:v>
                </c:pt>
                <c:pt idx="2">
                  <c:v>Allow Teleworking</c:v>
                </c:pt>
                <c:pt idx="3">
                  <c:v>Have a Website</c:v>
                </c:pt>
              </c:strCache>
            </c:strRef>
          </c:cat>
          <c:val>
            <c:numRef>
              <c:f>Sheet1!$B$2:$B$5</c:f>
              <c:numCache>
                <c:formatCode>General</c:formatCode>
                <c:ptCount val="4"/>
                <c:pt idx="0">
                  <c:v>0.8200000000000004</c:v>
                </c:pt>
                <c:pt idx="1">
                  <c:v>0.69000000000000061</c:v>
                </c:pt>
                <c:pt idx="2">
                  <c:v>0.2900000000000002</c:v>
                </c:pt>
                <c:pt idx="3">
                  <c:v>0.69000000000000061</c:v>
                </c:pt>
              </c:numCache>
            </c:numRef>
          </c:val>
        </c:ser>
        <c:ser>
          <c:idx val="1"/>
          <c:order val="1"/>
          <c:tx>
            <c:strRef>
              <c:f>Sheet1!$C$1</c:f>
              <c:strCache>
                <c:ptCount val="1"/>
                <c:pt idx="0">
                  <c:v>More than 20 Employees</c:v>
                </c:pt>
              </c:strCache>
            </c:strRef>
          </c:tx>
          <c:spPr>
            <a:solidFill>
              <a:srgbClr val="4E84C4"/>
            </a:solidFill>
          </c:spPr>
          <c:dLbls>
            <c:numFmt formatCode="0%" sourceLinked="0"/>
            <c:txPr>
              <a:bodyPr rot="5400000" vert="horz"/>
              <a:lstStyle/>
              <a:p>
                <a:pPr>
                  <a:defRPr sz="2200" b="1">
                    <a:solidFill>
                      <a:schemeClr val="bg1"/>
                    </a:solidFill>
                  </a:defRPr>
                </a:pPr>
                <a:endParaRPr lang="en-US"/>
              </a:p>
            </c:txPr>
            <c:dLblPos val="inEnd"/>
            <c:showVal val="1"/>
          </c:dLbls>
          <c:cat>
            <c:strRef>
              <c:f>Sheet1!$A$2:$A$5</c:f>
              <c:strCache>
                <c:ptCount val="4"/>
                <c:pt idx="0">
                  <c:v>Use a Computer</c:v>
                </c:pt>
                <c:pt idx="1">
                  <c:v>Subscribe to Broadband</c:v>
                </c:pt>
                <c:pt idx="2">
                  <c:v>Allow Teleworking</c:v>
                </c:pt>
                <c:pt idx="3">
                  <c:v>Have a Website</c:v>
                </c:pt>
              </c:strCache>
            </c:strRef>
          </c:cat>
          <c:val>
            <c:numRef>
              <c:f>Sheet1!$C$2:$C$5</c:f>
              <c:numCache>
                <c:formatCode>General</c:formatCode>
                <c:ptCount val="4"/>
                <c:pt idx="0">
                  <c:v>0.94000000000000039</c:v>
                </c:pt>
                <c:pt idx="1">
                  <c:v>0.79</c:v>
                </c:pt>
                <c:pt idx="2">
                  <c:v>0.34000000000000025</c:v>
                </c:pt>
                <c:pt idx="3">
                  <c:v>0.74000000000000044</c:v>
                </c:pt>
              </c:numCache>
            </c:numRef>
          </c:val>
        </c:ser>
        <c:ser>
          <c:idx val="2"/>
          <c:order val="2"/>
          <c:tx>
            <c:strRef>
              <c:f>Sheet1!$D$1</c:f>
              <c:strCache>
                <c:ptCount val="1"/>
                <c:pt idx="0">
                  <c:v>All Small Businesses</c:v>
                </c:pt>
              </c:strCache>
            </c:strRef>
          </c:tx>
          <c:spPr>
            <a:solidFill>
              <a:srgbClr val="5B952D"/>
            </a:solidFill>
          </c:spPr>
          <c:dLbls>
            <c:numFmt formatCode="0%" sourceLinked="0"/>
            <c:txPr>
              <a:bodyPr rot="5400000" vert="horz"/>
              <a:lstStyle/>
              <a:p>
                <a:pPr>
                  <a:defRPr sz="2200" b="1">
                    <a:solidFill>
                      <a:schemeClr val="bg1"/>
                    </a:solidFill>
                  </a:defRPr>
                </a:pPr>
                <a:endParaRPr lang="en-US"/>
              </a:p>
            </c:txPr>
            <c:dLblPos val="inEnd"/>
            <c:showVal val="1"/>
          </c:dLbls>
          <c:cat>
            <c:strRef>
              <c:f>Sheet1!$A$2:$A$5</c:f>
              <c:strCache>
                <c:ptCount val="4"/>
                <c:pt idx="0">
                  <c:v>Use a Computer</c:v>
                </c:pt>
                <c:pt idx="1">
                  <c:v>Subscribe to Broadband</c:v>
                </c:pt>
                <c:pt idx="2">
                  <c:v>Allow Teleworking</c:v>
                </c:pt>
                <c:pt idx="3">
                  <c:v>Have a Website</c:v>
                </c:pt>
              </c:strCache>
            </c:strRef>
          </c:cat>
          <c:val>
            <c:numRef>
              <c:f>Sheet1!$D$2:$D$5</c:f>
              <c:numCache>
                <c:formatCode>General</c:formatCode>
                <c:ptCount val="4"/>
                <c:pt idx="0">
                  <c:v>0.8</c:v>
                </c:pt>
                <c:pt idx="1">
                  <c:v>0.67000000000000071</c:v>
                </c:pt>
                <c:pt idx="2">
                  <c:v>0.28000000000000008</c:v>
                </c:pt>
                <c:pt idx="3">
                  <c:v>0.49000000000000021</c:v>
                </c:pt>
              </c:numCache>
            </c:numRef>
          </c:val>
        </c:ser>
        <c:ser>
          <c:idx val="3"/>
          <c:order val="3"/>
          <c:tx>
            <c:strRef>
              <c:f>Sheet1!$E$1</c:f>
              <c:strCache>
                <c:ptCount val="1"/>
                <c:pt idx="0">
                  <c:v>Rural Small Businesses</c:v>
                </c:pt>
              </c:strCache>
            </c:strRef>
          </c:tx>
          <c:spPr>
            <a:solidFill>
              <a:srgbClr val="982222"/>
            </a:solidFill>
          </c:spPr>
          <c:dLbls>
            <c:numFmt formatCode="0%" sourceLinked="0"/>
            <c:txPr>
              <a:bodyPr rot="5400000" vert="horz"/>
              <a:lstStyle/>
              <a:p>
                <a:pPr>
                  <a:defRPr sz="2200" b="1">
                    <a:solidFill>
                      <a:schemeClr val="bg1"/>
                    </a:solidFill>
                  </a:defRPr>
                </a:pPr>
                <a:endParaRPr lang="en-US"/>
              </a:p>
            </c:txPr>
            <c:dLblPos val="inEnd"/>
            <c:showVal val="1"/>
          </c:dLbls>
          <c:cat>
            <c:strRef>
              <c:f>Sheet1!$A$2:$A$5</c:f>
              <c:strCache>
                <c:ptCount val="4"/>
                <c:pt idx="0">
                  <c:v>Use a Computer</c:v>
                </c:pt>
                <c:pt idx="1">
                  <c:v>Subscribe to Broadband</c:v>
                </c:pt>
                <c:pt idx="2">
                  <c:v>Allow Teleworking</c:v>
                </c:pt>
                <c:pt idx="3">
                  <c:v>Have a Website</c:v>
                </c:pt>
              </c:strCache>
            </c:strRef>
          </c:cat>
          <c:val>
            <c:numRef>
              <c:f>Sheet1!$E$2:$E$5</c:f>
              <c:numCache>
                <c:formatCode>General</c:formatCode>
                <c:ptCount val="4"/>
                <c:pt idx="0">
                  <c:v>0.76000000000000045</c:v>
                </c:pt>
                <c:pt idx="1">
                  <c:v>0.60000000000000042</c:v>
                </c:pt>
                <c:pt idx="2">
                  <c:v>0.2100000000000001</c:v>
                </c:pt>
                <c:pt idx="3">
                  <c:v>0.43000000000000022</c:v>
                </c:pt>
              </c:numCache>
            </c:numRef>
          </c:val>
        </c:ser>
        <c:gapWidth val="20"/>
        <c:axId val="86883712"/>
        <c:axId val="86889600"/>
      </c:barChart>
      <c:catAx>
        <c:axId val="86883712"/>
        <c:scaling>
          <c:orientation val="minMax"/>
        </c:scaling>
        <c:axPos val="b"/>
        <c:majorGridlines/>
        <c:tickLblPos val="nextTo"/>
        <c:crossAx val="86889600"/>
        <c:crosses val="autoZero"/>
        <c:auto val="1"/>
        <c:lblAlgn val="ctr"/>
        <c:lblOffset val="100"/>
      </c:catAx>
      <c:valAx>
        <c:axId val="86889600"/>
        <c:scaling>
          <c:orientation val="minMax"/>
          <c:max val="1"/>
        </c:scaling>
        <c:axPos val="l"/>
        <c:majorGridlines/>
        <c:numFmt formatCode="0%" sourceLinked="0"/>
        <c:tickLblPos val="nextTo"/>
        <c:crossAx val="86883712"/>
        <c:crosses val="autoZero"/>
        <c:crossBetween val="between"/>
      </c:valAx>
    </c:plotArea>
    <c:legend>
      <c:legendPos val="b"/>
      <c:layout/>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Rural</a:t>
            </a:r>
            <a:r>
              <a:rPr lang="en-US" baseline="0" dirty="0" smtClean="0"/>
              <a:t> Small Business Technology Adoption</a:t>
            </a:r>
            <a:endParaRPr lang="en-US" dirty="0"/>
          </a:p>
        </c:rich>
      </c:tx>
      <c:layout/>
    </c:title>
    <c:plotArea>
      <c:layout/>
      <c:barChart>
        <c:barDir val="col"/>
        <c:grouping val="clustered"/>
        <c:ser>
          <c:idx val="0"/>
          <c:order val="0"/>
          <c:tx>
            <c:strRef>
              <c:f>Sheet1!$B$1</c:f>
              <c:strCache>
                <c:ptCount val="1"/>
                <c:pt idx="0">
                  <c:v>United States</c:v>
                </c:pt>
              </c:strCache>
            </c:strRef>
          </c:tx>
          <c:spPr>
            <a:solidFill>
              <a:srgbClr val="02367A"/>
            </a:solidFill>
          </c:spPr>
          <c:dLbls>
            <c:numFmt formatCode="0%" sourceLinked="0"/>
            <c:txPr>
              <a:bodyPr rot="5400000" vert="horz"/>
              <a:lstStyle/>
              <a:p>
                <a:pPr>
                  <a:defRPr sz="2200" b="1">
                    <a:solidFill>
                      <a:schemeClr val="bg1"/>
                    </a:solidFill>
                  </a:defRPr>
                </a:pPr>
                <a:endParaRPr lang="en-US"/>
              </a:p>
            </c:txPr>
            <c:dLblPos val="inEnd"/>
            <c:showVal val="1"/>
          </c:dLbls>
          <c:cat>
            <c:strRef>
              <c:f>Sheet1!$A$2:$A$5</c:f>
              <c:strCache>
                <c:ptCount val="4"/>
                <c:pt idx="0">
                  <c:v>Use a Computer</c:v>
                </c:pt>
                <c:pt idx="1">
                  <c:v>Subscribe to Broadband</c:v>
                </c:pt>
                <c:pt idx="2">
                  <c:v>Allow Teleworking</c:v>
                </c:pt>
                <c:pt idx="3">
                  <c:v>Have a Website</c:v>
                </c:pt>
              </c:strCache>
            </c:strRef>
          </c:cat>
          <c:val>
            <c:numRef>
              <c:f>Sheet1!$B$2:$B$5</c:f>
              <c:numCache>
                <c:formatCode>General</c:formatCode>
                <c:ptCount val="4"/>
                <c:pt idx="0">
                  <c:v>0.85000000000000042</c:v>
                </c:pt>
                <c:pt idx="1">
                  <c:v>0.71000000000000041</c:v>
                </c:pt>
                <c:pt idx="2">
                  <c:v>0.2400000000000001</c:v>
                </c:pt>
                <c:pt idx="3">
                  <c:v>0.4800000000000002</c:v>
                </c:pt>
              </c:numCache>
            </c:numRef>
          </c:val>
        </c:ser>
        <c:ser>
          <c:idx val="1"/>
          <c:order val="1"/>
          <c:tx>
            <c:strRef>
              <c:f>Sheet1!$C$1</c:f>
              <c:strCache>
                <c:ptCount val="1"/>
                <c:pt idx="0">
                  <c:v>Iowa</c:v>
                </c:pt>
              </c:strCache>
            </c:strRef>
          </c:tx>
          <c:spPr>
            <a:solidFill>
              <a:srgbClr val="4E84C4"/>
            </a:solidFill>
          </c:spPr>
          <c:dLbls>
            <c:numFmt formatCode="0%" sourceLinked="0"/>
            <c:txPr>
              <a:bodyPr rot="5400000" vert="horz"/>
              <a:lstStyle/>
              <a:p>
                <a:pPr>
                  <a:defRPr sz="2200" b="1">
                    <a:solidFill>
                      <a:schemeClr val="bg1"/>
                    </a:solidFill>
                  </a:defRPr>
                </a:pPr>
                <a:endParaRPr lang="en-US"/>
              </a:p>
            </c:txPr>
            <c:dLblPos val="inEnd"/>
            <c:showVal val="1"/>
          </c:dLbls>
          <c:cat>
            <c:strRef>
              <c:f>Sheet1!$A$2:$A$5</c:f>
              <c:strCache>
                <c:ptCount val="4"/>
                <c:pt idx="0">
                  <c:v>Use a Computer</c:v>
                </c:pt>
                <c:pt idx="1">
                  <c:v>Subscribe to Broadband</c:v>
                </c:pt>
                <c:pt idx="2">
                  <c:v>Allow Teleworking</c:v>
                </c:pt>
                <c:pt idx="3">
                  <c:v>Have a Website</c:v>
                </c:pt>
              </c:strCache>
            </c:strRef>
          </c:cat>
          <c:val>
            <c:numRef>
              <c:f>Sheet1!$C$2:$C$5</c:f>
              <c:numCache>
                <c:formatCode>General</c:formatCode>
                <c:ptCount val="4"/>
                <c:pt idx="0">
                  <c:v>0.81</c:v>
                </c:pt>
                <c:pt idx="1">
                  <c:v>0.73000000000000043</c:v>
                </c:pt>
                <c:pt idx="2">
                  <c:v>0.22</c:v>
                </c:pt>
                <c:pt idx="3">
                  <c:v>0.47000000000000008</c:v>
                </c:pt>
              </c:numCache>
            </c:numRef>
          </c:val>
        </c:ser>
        <c:ser>
          <c:idx val="2"/>
          <c:order val="2"/>
          <c:tx>
            <c:strRef>
              <c:f>Sheet1!$D$1</c:f>
              <c:strCache>
                <c:ptCount val="1"/>
                <c:pt idx="0">
                  <c:v>Michigan</c:v>
                </c:pt>
              </c:strCache>
            </c:strRef>
          </c:tx>
          <c:spPr>
            <a:solidFill>
              <a:srgbClr val="5B952D"/>
            </a:solidFill>
          </c:spPr>
          <c:dLbls>
            <c:numFmt formatCode="0%" sourceLinked="0"/>
            <c:txPr>
              <a:bodyPr rot="5400000" vert="horz"/>
              <a:lstStyle/>
              <a:p>
                <a:pPr>
                  <a:defRPr sz="2200" b="1">
                    <a:solidFill>
                      <a:schemeClr val="bg1"/>
                    </a:solidFill>
                  </a:defRPr>
                </a:pPr>
                <a:endParaRPr lang="en-US"/>
              </a:p>
            </c:txPr>
            <c:dLblPos val="inEnd"/>
            <c:showVal val="1"/>
          </c:dLbls>
          <c:cat>
            <c:strRef>
              <c:f>Sheet1!$A$2:$A$5</c:f>
              <c:strCache>
                <c:ptCount val="4"/>
                <c:pt idx="0">
                  <c:v>Use a Computer</c:v>
                </c:pt>
                <c:pt idx="1">
                  <c:v>Subscribe to Broadband</c:v>
                </c:pt>
                <c:pt idx="2">
                  <c:v>Allow Teleworking</c:v>
                </c:pt>
                <c:pt idx="3">
                  <c:v>Have a Website</c:v>
                </c:pt>
              </c:strCache>
            </c:strRef>
          </c:cat>
          <c:val>
            <c:numRef>
              <c:f>Sheet1!$D$2:$D$5</c:f>
              <c:numCache>
                <c:formatCode>General</c:formatCode>
                <c:ptCount val="4"/>
                <c:pt idx="0">
                  <c:v>0.76000000000000045</c:v>
                </c:pt>
                <c:pt idx="1">
                  <c:v>0.60000000000000042</c:v>
                </c:pt>
                <c:pt idx="2">
                  <c:v>0.2100000000000001</c:v>
                </c:pt>
                <c:pt idx="3">
                  <c:v>0.43000000000000022</c:v>
                </c:pt>
              </c:numCache>
            </c:numRef>
          </c:val>
        </c:ser>
        <c:gapWidth val="20"/>
        <c:axId val="105807872"/>
        <c:axId val="105809408"/>
      </c:barChart>
      <c:catAx>
        <c:axId val="105807872"/>
        <c:scaling>
          <c:orientation val="minMax"/>
        </c:scaling>
        <c:axPos val="b"/>
        <c:majorGridlines/>
        <c:tickLblPos val="nextTo"/>
        <c:crossAx val="105809408"/>
        <c:crosses val="autoZero"/>
        <c:auto val="1"/>
        <c:lblAlgn val="ctr"/>
        <c:lblOffset val="100"/>
      </c:catAx>
      <c:valAx>
        <c:axId val="105809408"/>
        <c:scaling>
          <c:orientation val="minMax"/>
          <c:max val="1"/>
        </c:scaling>
        <c:axPos val="l"/>
        <c:majorGridlines/>
        <c:numFmt formatCode="0%" sourceLinked="0"/>
        <c:tickLblPos val="nextTo"/>
        <c:crossAx val="105807872"/>
        <c:crosses val="autoZero"/>
        <c:crossBetween val="between"/>
      </c:valAx>
    </c:plotArea>
    <c:legend>
      <c:legendPos val="b"/>
      <c:layout/>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7282083160657539E-2"/>
          <c:y val="2.9569892473118291E-2"/>
          <c:w val="0.82470196159690579"/>
          <c:h val="0.86316759800186249"/>
        </c:manualLayout>
      </c:layout>
      <c:barChart>
        <c:barDir val="bar"/>
        <c:grouping val="clustered"/>
        <c:ser>
          <c:idx val="0"/>
          <c:order val="0"/>
          <c:tx>
            <c:strRef>
              <c:f>Sheet1!$B$1</c:f>
              <c:strCache>
                <c:ptCount val="1"/>
                <c:pt idx="0">
                  <c:v>No Broadband/Internet</c:v>
                </c:pt>
              </c:strCache>
            </c:strRef>
          </c:tx>
          <c:spPr>
            <a:solidFill>
              <a:srgbClr val="4E84C4"/>
            </a:solidFill>
          </c:spPr>
          <c:cat>
            <c:numRef>
              <c:f>Sheet1!$A$2</c:f>
              <c:numCache>
                <c:formatCode>General</c:formatCode>
                <c:ptCount val="1"/>
                <c:pt idx="0">
                  <c:v>2011</c:v>
                </c:pt>
              </c:numCache>
            </c:numRef>
          </c:cat>
          <c:val>
            <c:numRef>
              <c:f>Sheet1!$B$2</c:f>
              <c:numCache>
                <c:formatCode>"$"#,##0</c:formatCode>
                <c:ptCount val="1"/>
                <c:pt idx="0">
                  <c:v>70000</c:v>
                </c:pt>
              </c:numCache>
            </c:numRef>
          </c:val>
        </c:ser>
        <c:ser>
          <c:idx val="1"/>
          <c:order val="1"/>
          <c:tx>
            <c:strRef>
              <c:f>Sheet1!$C$1</c:f>
              <c:strCache>
                <c:ptCount val="1"/>
                <c:pt idx="0">
                  <c:v>Broadband Connected</c:v>
                </c:pt>
              </c:strCache>
            </c:strRef>
          </c:tx>
          <c:spPr>
            <a:solidFill>
              <a:srgbClr val="5B952D"/>
            </a:solidFill>
          </c:spPr>
          <c:cat>
            <c:numRef>
              <c:f>Sheet1!$A$2</c:f>
              <c:numCache>
                <c:formatCode>General</c:formatCode>
                <c:ptCount val="1"/>
                <c:pt idx="0">
                  <c:v>2011</c:v>
                </c:pt>
              </c:numCache>
            </c:numRef>
          </c:cat>
          <c:val>
            <c:numRef>
              <c:f>Sheet1!$C$2</c:f>
              <c:numCache>
                <c:formatCode>"$"#,##0</c:formatCode>
                <c:ptCount val="1"/>
                <c:pt idx="0">
                  <c:v>310000</c:v>
                </c:pt>
              </c:numCache>
            </c:numRef>
          </c:val>
        </c:ser>
        <c:ser>
          <c:idx val="2"/>
          <c:order val="2"/>
          <c:tx>
            <c:strRef>
              <c:f>Sheet1!$D$1</c:f>
              <c:strCache>
                <c:ptCount val="1"/>
                <c:pt idx="0">
                  <c:v>Broadband Connected w/Website</c:v>
                </c:pt>
              </c:strCache>
            </c:strRef>
          </c:tx>
          <c:spPr>
            <a:solidFill>
              <a:srgbClr val="4E84C4"/>
            </a:solidFill>
          </c:spPr>
          <c:dPt>
            <c:idx val="0"/>
            <c:spPr>
              <a:solidFill>
                <a:srgbClr val="02367A"/>
              </a:solidFill>
            </c:spPr>
          </c:dPt>
          <c:cat>
            <c:numRef>
              <c:f>Sheet1!$A$2</c:f>
              <c:numCache>
                <c:formatCode>General</c:formatCode>
                <c:ptCount val="1"/>
                <c:pt idx="0">
                  <c:v>2011</c:v>
                </c:pt>
              </c:numCache>
            </c:numRef>
          </c:cat>
          <c:val>
            <c:numRef>
              <c:f>Sheet1!$D$2</c:f>
              <c:numCache>
                <c:formatCode>"$"#,##0</c:formatCode>
                <c:ptCount val="1"/>
                <c:pt idx="0">
                  <c:v>430000</c:v>
                </c:pt>
              </c:numCache>
            </c:numRef>
          </c:val>
        </c:ser>
        <c:gapWidth val="25"/>
        <c:axId val="107393792"/>
        <c:axId val="107395328"/>
      </c:barChart>
      <c:catAx>
        <c:axId val="107393792"/>
        <c:scaling>
          <c:orientation val="minMax"/>
        </c:scaling>
        <c:axPos val="l"/>
        <c:numFmt formatCode="General" sourceLinked="1"/>
        <c:tickLblPos val="nextTo"/>
        <c:txPr>
          <a:bodyPr/>
          <a:lstStyle/>
          <a:p>
            <a:pPr>
              <a:defRPr>
                <a:solidFill>
                  <a:schemeClr val="bg1"/>
                </a:solidFill>
              </a:defRPr>
            </a:pPr>
            <a:endParaRPr lang="en-US"/>
          </a:p>
        </c:txPr>
        <c:crossAx val="107395328"/>
        <c:crosses val="autoZero"/>
        <c:auto val="1"/>
        <c:lblAlgn val="ctr"/>
        <c:lblOffset val="100"/>
      </c:catAx>
      <c:valAx>
        <c:axId val="107395328"/>
        <c:scaling>
          <c:orientation val="minMax"/>
          <c:max val="500000"/>
        </c:scaling>
        <c:axPos val="b"/>
        <c:majorGridlines/>
        <c:numFmt formatCode="&quot;$&quot;#,##0" sourceLinked="0"/>
        <c:tickLblPos val="nextTo"/>
        <c:crossAx val="107393792"/>
        <c:crosses val="autoZero"/>
        <c:crossBetween val="between"/>
      </c:valAx>
    </c:plotArea>
    <c:plotVisOnly val="1"/>
    <c:dispBlanksAs val="gap"/>
  </c:chart>
  <c:txPr>
    <a:bodyPr/>
    <a:lstStyle/>
    <a:p>
      <a:pPr>
        <a:defRPr sz="1800"/>
      </a:pPr>
      <a:endParaRPr lang="en-US"/>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0B69E7-0148-4698-8AB4-171F3F9DCBD4}" type="doc">
      <dgm:prSet loTypeId="urn:microsoft.com/office/officeart/2005/8/layout/cycle8" loCatId="cycle" qsTypeId="urn:microsoft.com/office/officeart/2005/8/quickstyle/simple1" qsCatId="simple" csTypeId="urn:microsoft.com/office/officeart/2005/8/colors/accent1_2" csCatId="accent1" phldr="1"/>
      <dgm:spPr/>
    </dgm:pt>
    <dgm:pt modelId="{A97C390E-FBD5-4161-8782-76FAF882FECC}">
      <dgm:prSet phldrT="[Text]" custT="1"/>
      <dgm:spPr>
        <a:solidFill>
          <a:srgbClr val="5B952D"/>
        </a:solidFill>
      </dgm:spPr>
      <dgm:t>
        <a:bodyPr/>
        <a:lstStyle/>
        <a:p>
          <a:pPr>
            <a:lnSpc>
              <a:spcPct val="100000"/>
            </a:lnSpc>
            <a:spcAft>
              <a:spcPts val="0"/>
            </a:spcAft>
          </a:pPr>
          <a:r>
            <a:rPr lang="en-US" sz="1400" dirty="0" smtClean="0"/>
            <a:t>Mapping</a:t>
          </a:r>
        </a:p>
      </dgm:t>
    </dgm:pt>
    <dgm:pt modelId="{1B54B53A-2225-4ACB-AD64-54BBBE0048B1}" type="parTrans" cxnId="{6F7BA71C-EA7F-4BA1-A3B5-EA4B38CBEB90}">
      <dgm:prSet/>
      <dgm:spPr/>
      <dgm:t>
        <a:bodyPr/>
        <a:lstStyle/>
        <a:p>
          <a:endParaRPr lang="en-US"/>
        </a:p>
      </dgm:t>
    </dgm:pt>
    <dgm:pt modelId="{C4C8A671-BB34-45C9-BB31-3E4F56DB2EE2}" type="sibTrans" cxnId="{6F7BA71C-EA7F-4BA1-A3B5-EA4B38CBEB90}">
      <dgm:prSet/>
      <dgm:spPr/>
      <dgm:t>
        <a:bodyPr/>
        <a:lstStyle/>
        <a:p>
          <a:endParaRPr lang="en-US"/>
        </a:p>
      </dgm:t>
    </dgm:pt>
    <dgm:pt modelId="{FC5E662A-D634-41CC-844F-40891824A2E6}">
      <dgm:prSet phldrT="[Text]" custT="1"/>
      <dgm:spPr>
        <a:solidFill>
          <a:srgbClr val="4E84C4"/>
        </a:solidFill>
      </dgm:spPr>
      <dgm:t>
        <a:bodyPr/>
        <a:lstStyle/>
        <a:p>
          <a:pPr>
            <a:lnSpc>
              <a:spcPct val="100000"/>
            </a:lnSpc>
            <a:spcAft>
              <a:spcPts val="0"/>
            </a:spcAft>
          </a:pPr>
          <a:r>
            <a:rPr lang="en-US" sz="1400" dirty="0" smtClean="0"/>
            <a:t>Research</a:t>
          </a:r>
        </a:p>
      </dgm:t>
    </dgm:pt>
    <dgm:pt modelId="{7BB02AF0-CF16-4F1F-B741-CAFA6831CFBB}" type="parTrans" cxnId="{546D35D9-2DDB-4E86-AD85-B77CEB33BD9D}">
      <dgm:prSet/>
      <dgm:spPr/>
      <dgm:t>
        <a:bodyPr/>
        <a:lstStyle/>
        <a:p>
          <a:endParaRPr lang="en-US"/>
        </a:p>
      </dgm:t>
    </dgm:pt>
    <dgm:pt modelId="{2FACF337-1044-4ADD-A36B-8B20BA8F5718}" type="sibTrans" cxnId="{546D35D9-2DDB-4E86-AD85-B77CEB33BD9D}">
      <dgm:prSet/>
      <dgm:spPr/>
      <dgm:t>
        <a:bodyPr/>
        <a:lstStyle/>
        <a:p>
          <a:endParaRPr lang="en-US"/>
        </a:p>
      </dgm:t>
    </dgm:pt>
    <dgm:pt modelId="{26664F89-AF7D-4FB4-9115-012774BBB17E}">
      <dgm:prSet phldrT="[Text]" custT="1"/>
      <dgm:spPr>
        <a:solidFill>
          <a:srgbClr val="813939"/>
        </a:solidFill>
      </dgm:spPr>
      <dgm:t>
        <a:bodyPr lIns="0" tIns="0" rIns="0" bIns="0"/>
        <a:lstStyle/>
        <a:p>
          <a:pPr>
            <a:lnSpc>
              <a:spcPct val="100000"/>
            </a:lnSpc>
            <a:spcAft>
              <a:spcPts val="0"/>
            </a:spcAft>
          </a:pPr>
          <a:r>
            <a:rPr lang="en-US" sz="1200" dirty="0" smtClean="0"/>
            <a:t>Community Planning &amp; Outreach</a:t>
          </a:r>
        </a:p>
      </dgm:t>
    </dgm:pt>
    <dgm:pt modelId="{512BA802-7BA7-4D32-B932-8BA78BED7422}" type="parTrans" cxnId="{C4B003F7-2086-475A-9D1F-F72A1BBDAD5D}">
      <dgm:prSet/>
      <dgm:spPr/>
      <dgm:t>
        <a:bodyPr/>
        <a:lstStyle/>
        <a:p>
          <a:endParaRPr lang="en-US"/>
        </a:p>
      </dgm:t>
    </dgm:pt>
    <dgm:pt modelId="{786A9D72-ADA1-4F2F-8AFA-E1B939C24009}" type="sibTrans" cxnId="{C4B003F7-2086-475A-9D1F-F72A1BBDAD5D}">
      <dgm:prSet/>
      <dgm:spPr/>
      <dgm:t>
        <a:bodyPr/>
        <a:lstStyle/>
        <a:p>
          <a:endParaRPr lang="en-US"/>
        </a:p>
      </dgm:t>
    </dgm:pt>
    <dgm:pt modelId="{96CFA1AD-9DFB-4103-AF07-EAE51B3C10A1}" type="pres">
      <dgm:prSet presAssocID="{110B69E7-0148-4698-8AB4-171F3F9DCBD4}" presName="compositeShape" presStyleCnt="0">
        <dgm:presLayoutVars>
          <dgm:chMax val="7"/>
          <dgm:dir/>
          <dgm:resizeHandles val="exact"/>
        </dgm:presLayoutVars>
      </dgm:prSet>
      <dgm:spPr/>
    </dgm:pt>
    <dgm:pt modelId="{537D3EF2-AD36-4EC6-82BF-CF44AA6C8D96}" type="pres">
      <dgm:prSet presAssocID="{110B69E7-0148-4698-8AB4-171F3F9DCBD4}" presName="wedge1" presStyleLbl="node1" presStyleIdx="0" presStyleCnt="3"/>
      <dgm:spPr/>
      <dgm:t>
        <a:bodyPr/>
        <a:lstStyle/>
        <a:p>
          <a:endParaRPr lang="en-US"/>
        </a:p>
      </dgm:t>
    </dgm:pt>
    <dgm:pt modelId="{F724D33A-1628-4DA5-B435-1A42897E98A6}" type="pres">
      <dgm:prSet presAssocID="{110B69E7-0148-4698-8AB4-171F3F9DCBD4}" presName="dummy1a" presStyleCnt="0"/>
      <dgm:spPr/>
    </dgm:pt>
    <dgm:pt modelId="{420F4362-6C78-446E-9B10-C267DF91ED38}" type="pres">
      <dgm:prSet presAssocID="{110B69E7-0148-4698-8AB4-171F3F9DCBD4}" presName="dummy1b" presStyleCnt="0"/>
      <dgm:spPr/>
    </dgm:pt>
    <dgm:pt modelId="{8FACEAB2-367E-4B3E-8606-7EE794E84DE8}" type="pres">
      <dgm:prSet presAssocID="{110B69E7-0148-4698-8AB4-171F3F9DCBD4}" presName="wedge1Tx" presStyleLbl="node1" presStyleIdx="0" presStyleCnt="3">
        <dgm:presLayoutVars>
          <dgm:chMax val="0"/>
          <dgm:chPref val="0"/>
          <dgm:bulletEnabled val="1"/>
        </dgm:presLayoutVars>
      </dgm:prSet>
      <dgm:spPr/>
      <dgm:t>
        <a:bodyPr/>
        <a:lstStyle/>
        <a:p>
          <a:endParaRPr lang="en-US"/>
        </a:p>
      </dgm:t>
    </dgm:pt>
    <dgm:pt modelId="{76FC43B6-7F60-4693-9C46-0B4584C94696}" type="pres">
      <dgm:prSet presAssocID="{110B69E7-0148-4698-8AB4-171F3F9DCBD4}" presName="wedge2" presStyleLbl="node1" presStyleIdx="1" presStyleCnt="3"/>
      <dgm:spPr/>
      <dgm:t>
        <a:bodyPr/>
        <a:lstStyle/>
        <a:p>
          <a:endParaRPr lang="en-US"/>
        </a:p>
      </dgm:t>
    </dgm:pt>
    <dgm:pt modelId="{656CC65B-9D3C-421D-BAAD-5109B5027D4A}" type="pres">
      <dgm:prSet presAssocID="{110B69E7-0148-4698-8AB4-171F3F9DCBD4}" presName="dummy2a" presStyleCnt="0"/>
      <dgm:spPr/>
    </dgm:pt>
    <dgm:pt modelId="{5692B3D3-5D66-4B4B-AA9E-E94DBA3314EF}" type="pres">
      <dgm:prSet presAssocID="{110B69E7-0148-4698-8AB4-171F3F9DCBD4}" presName="dummy2b" presStyleCnt="0"/>
      <dgm:spPr/>
    </dgm:pt>
    <dgm:pt modelId="{395CC5F2-6F18-4013-8B72-EFFE99AD2BAA}" type="pres">
      <dgm:prSet presAssocID="{110B69E7-0148-4698-8AB4-171F3F9DCBD4}" presName="wedge2Tx" presStyleLbl="node1" presStyleIdx="1" presStyleCnt="3">
        <dgm:presLayoutVars>
          <dgm:chMax val="0"/>
          <dgm:chPref val="0"/>
          <dgm:bulletEnabled val="1"/>
        </dgm:presLayoutVars>
      </dgm:prSet>
      <dgm:spPr/>
      <dgm:t>
        <a:bodyPr/>
        <a:lstStyle/>
        <a:p>
          <a:endParaRPr lang="en-US"/>
        </a:p>
      </dgm:t>
    </dgm:pt>
    <dgm:pt modelId="{188283B7-F54B-49F8-ACF1-3F9F3059277B}" type="pres">
      <dgm:prSet presAssocID="{110B69E7-0148-4698-8AB4-171F3F9DCBD4}" presName="wedge3" presStyleLbl="node1" presStyleIdx="2" presStyleCnt="3"/>
      <dgm:spPr/>
      <dgm:t>
        <a:bodyPr/>
        <a:lstStyle/>
        <a:p>
          <a:endParaRPr lang="en-US"/>
        </a:p>
      </dgm:t>
    </dgm:pt>
    <dgm:pt modelId="{E149BE14-07AD-41E0-BAEF-ECA118969A47}" type="pres">
      <dgm:prSet presAssocID="{110B69E7-0148-4698-8AB4-171F3F9DCBD4}" presName="dummy3a" presStyleCnt="0"/>
      <dgm:spPr/>
    </dgm:pt>
    <dgm:pt modelId="{81B366CD-371D-49E4-9670-B2F5DB3CE54D}" type="pres">
      <dgm:prSet presAssocID="{110B69E7-0148-4698-8AB4-171F3F9DCBD4}" presName="dummy3b" presStyleCnt="0"/>
      <dgm:spPr/>
    </dgm:pt>
    <dgm:pt modelId="{E04A77CA-15A0-42EE-894C-65C084817EA6}" type="pres">
      <dgm:prSet presAssocID="{110B69E7-0148-4698-8AB4-171F3F9DCBD4}" presName="wedge3Tx" presStyleLbl="node1" presStyleIdx="2" presStyleCnt="3">
        <dgm:presLayoutVars>
          <dgm:chMax val="0"/>
          <dgm:chPref val="0"/>
          <dgm:bulletEnabled val="1"/>
        </dgm:presLayoutVars>
      </dgm:prSet>
      <dgm:spPr/>
      <dgm:t>
        <a:bodyPr/>
        <a:lstStyle/>
        <a:p>
          <a:endParaRPr lang="en-US"/>
        </a:p>
      </dgm:t>
    </dgm:pt>
    <dgm:pt modelId="{772BA361-CD8C-4FD3-BB97-9B7B0E7BF08A}" type="pres">
      <dgm:prSet presAssocID="{C4C8A671-BB34-45C9-BB31-3E4F56DB2EE2}" presName="arrowWedge1" presStyleLbl="fgSibTrans2D1" presStyleIdx="0" presStyleCnt="3"/>
      <dgm:spPr>
        <a:solidFill>
          <a:srgbClr val="02367A"/>
        </a:solidFill>
      </dgm:spPr>
    </dgm:pt>
    <dgm:pt modelId="{37928C5D-17A0-455B-ABA3-B08471B86D8C}" type="pres">
      <dgm:prSet presAssocID="{2FACF337-1044-4ADD-A36B-8B20BA8F5718}" presName="arrowWedge2" presStyleLbl="fgSibTrans2D1" presStyleIdx="1" presStyleCnt="3"/>
      <dgm:spPr>
        <a:solidFill>
          <a:srgbClr val="02367A"/>
        </a:solidFill>
      </dgm:spPr>
    </dgm:pt>
    <dgm:pt modelId="{2F18A7C2-82B6-4D44-95EE-511C5EB82EF7}" type="pres">
      <dgm:prSet presAssocID="{786A9D72-ADA1-4F2F-8AFA-E1B939C24009}" presName="arrowWedge3" presStyleLbl="fgSibTrans2D1" presStyleIdx="2" presStyleCnt="3"/>
      <dgm:spPr>
        <a:solidFill>
          <a:srgbClr val="02367A"/>
        </a:solidFill>
      </dgm:spPr>
    </dgm:pt>
  </dgm:ptLst>
  <dgm:cxnLst>
    <dgm:cxn modelId="{49E31B73-F152-4295-A181-4FF8778749B3}" type="presOf" srcId="{A97C390E-FBD5-4161-8782-76FAF882FECC}" destId="{537D3EF2-AD36-4EC6-82BF-CF44AA6C8D96}" srcOrd="0" destOrd="0" presId="urn:microsoft.com/office/officeart/2005/8/layout/cycle8"/>
    <dgm:cxn modelId="{C4B003F7-2086-475A-9D1F-F72A1BBDAD5D}" srcId="{110B69E7-0148-4698-8AB4-171F3F9DCBD4}" destId="{26664F89-AF7D-4FB4-9115-012774BBB17E}" srcOrd="2" destOrd="0" parTransId="{512BA802-7BA7-4D32-B932-8BA78BED7422}" sibTransId="{786A9D72-ADA1-4F2F-8AFA-E1B939C24009}"/>
    <dgm:cxn modelId="{2F49A376-341F-4C5B-B7BB-D4880EBC4B8A}" type="presOf" srcId="{26664F89-AF7D-4FB4-9115-012774BBB17E}" destId="{E04A77CA-15A0-42EE-894C-65C084817EA6}" srcOrd="1" destOrd="0" presId="urn:microsoft.com/office/officeart/2005/8/layout/cycle8"/>
    <dgm:cxn modelId="{EF65ED32-317D-4083-B1BF-CA73C9158077}" type="presOf" srcId="{26664F89-AF7D-4FB4-9115-012774BBB17E}" destId="{188283B7-F54B-49F8-ACF1-3F9F3059277B}" srcOrd="0" destOrd="0" presId="urn:microsoft.com/office/officeart/2005/8/layout/cycle8"/>
    <dgm:cxn modelId="{6F7BA71C-EA7F-4BA1-A3B5-EA4B38CBEB90}" srcId="{110B69E7-0148-4698-8AB4-171F3F9DCBD4}" destId="{A97C390E-FBD5-4161-8782-76FAF882FECC}" srcOrd="0" destOrd="0" parTransId="{1B54B53A-2225-4ACB-AD64-54BBBE0048B1}" sibTransId="{C4C8A671-BB34-45C9-BB31-3E4F56DB2EE2}"/>
    <dgm:cxn modelId="{876C9929-1823-441C-8A19-8D1E9300F874}" type="presOf" srcId="{FC5E662A-D634-41CC-844F-40891824A2E6}" destId="{395CC5F2-6F18-4013-8B72-EFFE99AD2BAA}" srcOrd="1" destOrd="0" presId="urn:microsoft.com/office/officeart/2005/8/layout/cycle8"/>
    <dgm:cxn modelId="{546D35D9-2DDB-4E86-AD85-B77CEB33BD9D}" srcId="{110B69E7-0148-4698-8AB4-171F3F9DCBD4}" destId="{FC5E662A-D634-41CC-844F-40891824A2E6}" srcOrd="1" destOrd="0" parTransId="{7BB02AF0-CF16-4F1F-B741-CAFA6831CFBB}" sibTransId="{2FACF337-1044-4ADD-A36B-8B20BA8F5718}"/>
    <dgm:cxn modelId="{2DE07262-F371-40D6-979F-8BFA09D970E2}" type="presOf" srcId="{110B69E7-0148-4698-8AB4-171F3F9DCBD4}" destId="{96CFA1AD-9DFB-4103-AF07-EAE51B3C10A1}" srcOrd="0" destOrd="0" presId="urn:microsoft.com/office/officeart/2005/8/layout/cycle8"/>
    <dgm:cxn modelId="{5ED282BE-A088-41A1-8E19-7887FC55E2C1}" type="presOf" srcId="{A97C390E-FBD5-4161-8782-76FAF882FECC}" destId="{8FACEAB2-367E-4B3E-8606-7EE794E84DE8}" srcOrd="1" destOrd="0" presId="urn:microsoft.com/office/officeart/2005/8/layout/cycle8"/>
    <dgm:cxn modelId="{58360610-9911-4E66-A633-76448B6D65C3}" type="presOf" srcId="{FC5E662A-D634-41CC-844F-40891824A2E6}" destId="{76FC43B6-7F60-4693-9C46-0B4584C94696}" srcOrd="0" destOrd="0" presId="urn:microsoft.com/office/officeart/2005/8/layout/cycle8"/>
    <dgm:cxn modelId="{75792480-C764-41FE-8E65-BD97A2FCF84D}" type="presParOf" srcId="{96CFA1AD-9DFB-4103-AF07-EAE51B3C10A1}" destId="{537D3EF2-AD36-4EC6-82BF-CF44AA6C8D96}" srcOrd="0" destOrd="0" presId="urn:microsoft.com/office/officeart/2005/8/layout/cycle8"/>
    <dgm:cxn modelId="{FCE386ED-A5C7-47EC-9DA1-0D21A525C89D}" type="presParOf" srcId="{96CFA1AD-9DFB-4103-AF07-EAE51B3C10A1}" destId="{F724D33A-1628-4DA5-B435-1A42897E98A6}" srcOrd="1" destOrd="0" presId="urn:microsoft.com/office/officeart/2005/8/layout/cycle8"/>
    <dgm:cxn modelId="{B0DCF5AC-1AAE-4178-B25A-AAC5D143A574}" type="presParOf" srcId="{96CFA1AD-9DFB-4103-AF07-EAE51B3C10A1}" destId="{420F4362-6C78-446E-9B10-C267DF91ED38}" srcOrd="2" destOrd="0" presId="urn:microsoft.com/office/officeart/2005/8/layout/cycle8"/>
    <dgm:cxn modelId="{63EBC2AC-36F7-484C-B975-94A6AF57705E}" type="presParOf" srcId="{96CFA1AD-9DFB-4103-AF07-EAE51B3C10A1}" destId="{8FACEAB2-367E-4B3E-8606-7EE794E84DE8}" srcOrd="3" destOrd="0" presId="urn:microsoft.com/office/officeart/2005/8/layout/cycle8"/>
    <dgm:cxn modelId="{B1267B03-F2AD-4582-B703-96CC24D8A22A}" type="presParOf" srcId="{96CFA1AD-9DFB-4103-AF07-EAE51B3C10A1}" destId="{76FC43B6-7F60-4693-9C46-0B4584C94696}" srcOrd="4" destOrd="0" presId="urn:microsoft.com/office/officeart/2005/8/layout/cycle8"/>
    <dgm:cxn modelId="{49E4AEAD-E931-41C3-8777-68B1CD0590EB}" type="presParOf" srcId="{96CFA1AD-9DFB-4103-AF07-EAE51B3C10A1}" destId="{656CC65B-9D3C-421D-BAAD-5109B5027D4A}" srcOrd="5" destOrd="0" presId="urn:microsoft.com/office/officeart/2005/8/layout/cycle8"/>
    <dgm:cxn modelId="{94A3FB2D-9233-40EE-896B-56282BF6B2B2}" type="presParOf" srcId="{96CFA1AD-9DFB-4103-AF07-EAE51B3C10A1}" destId="{5692B3D3-5D66-4B4B-AA9E-E94DBA3314EF}" srcOrd="6" destOrd="0" presId="urn:microsoft.com/office/officeart/2005/8/layout/cycle8"/>
    <dgm:cxn modelId="{9EC0C0DD-E98C-4EF6-AD25-665EDD986C3E}" type="presParOf" srcId="{96CFA1AD-9DFB-4103-AF07-EAE51B3C10A1}" destId="{395CC5F2-6F18-4013-8B72-EFFE99AD2BAA}" srcOrd="7" destOrd="0" presId="urn:microsoft.com/office/officeart/2005/8/layout/cycle8"/>
    <dgm:cxn modelId="{50A41233-6289-4AED-81E3-EA655762E3E3}" type="presParOf" srcId="{96CFA1AD-9DFB-4103-AF07-EAE51B3C10A1}" destId="{188283B7-F54B-49F8-ACF1-3F9F3059277B}" srcOrd="8" destOrd="0" presId="urn:microsoft.com/office/officeart/2005/8/layout/cycle8"/>
    <dgm:cxn modelId="{F28B6A7B-2D03-4861-B662-0B7A564BEE82}" type="presParOf" srcId="{96CFA1AD-9DFB-4103-AF07-EAE51B3C10A1}" destId="{E149BE14-07AD-41E0-BAEF-ECA118969A47}" srcOrd="9" destOrd="0" presId="urn:microsoft.com/office/officeart/2005/8/layout/cycle8"/>
    <dgm:cxn modelId="{4A4E40AA-2ADD-4B48-BA3B-FF547BD8ECA9}" type="presParOf" srcId="{96CFA1AD-9DFB-4103-AF07-EAE51B3C10A1}" destId="{81B366CD-371D-49E4-9670-B2F5DB3CE54D}" srcOrd="10" destOrd="0" presId="urn:microsoft.com/office/officeart/2005/8/layout/cycle8"/>
    <dgm:cxn modelId="{156297A1-3F45-4DFC-B33D-1316CD544EFF}" type="presParOf" srcId="{96CFA1AD-9DFB-4103-AF07-EAE51B3C10A1}" destId="{E04A77CA-15A0-42EE-894C-65C084817EA6}" srcOrd="11" destOrd="0" presId="urn:microsoft.com/office/officeart/2005/8/layout/cycle8"/>
    <dgm:cxn modelId="{47CF6033-9897-40BE-842C-23FAD1795518}" type="presParOf" srcId="{96CFA1AD-9DFB-4103-AF07-EAE51B3C10A1}" destId="{772BA361-CD8C-4FD3-BB97-9B7B0E7BF08A}" srcOrd="12" destOrd="0" presId="urn:microsoft.com/office/officeart/2005/8/layout/cycle8"/>
    <dgm:cxn modelId="{D0511A33-BB66-4821-B22E-5B019D6C8C10}" type="presParOf" srcId="{96CFA1AD-9DFB-4103-AF07-EAE51B3C10A1}" destId="{37928C5D-17A0-455B-ABA3-B08471B86D8C}" srcOrd="13" destOrd="0" presId="urn:microsoft.com/office/officeart/2005/8/layout/cycle8"/>
    <dgm:cxn modelId="{6F6A82C0-D773-448C-8179-F39D3F5557E9}" type="presParOf" srcId="{96CFA1AD-9DFB-4103-AF07-EAE51B3C10A1}" destId="{2F18A7C2-82B6-4D44-95EE-511C5EB82EF7}" srcOrd="14" destOrd="0" presId="urn:microsoft.com/office/officeart/2005/8/layout/cycle8"/>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8B62AB-5919-445C-AF2E-9B985E079C51}" type="doc">
      <dgm:prSet loTypeId="urn:microsoft.com/office/officeart/2011/layout/ConvergingText#1" loCatId="process" qsTypeId="urn:microsoft.com/office/officeart/2005/8/quickstyle/simple1" qsCatId="simple" csTypeId="urn:microsoft.com/office/officeart/2005/8/colors/accent1_2" csCatId="accent1" phldr="1"/>
      <dgm:spPr/>
      <dgm:t>
        <a:bodyPr/>
        <a:lstStyle/>
        <a:p>
          <a:endParaRPr lang="en-US"/>
        </a:p>
      </dgm:t>
    </dgm:pt>
    <dgm:pt modelId="{79BA9663-B40F-4AEE-8149-BF1CD5B8861A}">
      <dgm:prSet phldrT="[Text]" custT="1"/>
      <dgm:spPr>
        <a:solidFill>
          <a:srgbClr val="02367A"/>
        </a:solidFill>
      </dgm:spPr>
      <dgm:t>
        <a:bodyPr/>
        <a:lstStyle/>
        <a:p>
          <a:r>
            <a:rPr lang="en-US" sz="2400" dirty="0" smtClean="0"/>
            <a:t>On-Site Technology Training</a:t>
          </a:r>
          <a:endParaRPr lang="en-US" sz="2400" dirty="0"/>
        </a:p>
      </dgm:t>
    </dgm:pt>
    <dgm:pt modelId="{7E9A09D9-AEE0-4A6C-9DC4-6DA3F8DBC084}" type="parTrans" cxnId="{B18CD88E-45E9-4F82-B006-C1D227D88656}">
      <dgm:prSet/>
      <dgm:spPr/>
      <dgm:t>
        <a:bodyPr/>
        <a:lstStyle/>
        <a:p>
          <a:endParaRPr lang="en-US" sz="1800"/>
        </a:p>
      </dgm:t>
    </dgm:pt>
    <dgm:pt modelId="{D73A22CA-2DC5-423F-811C-7517DC8746A2}" type="sibTrans" cxnId="{B18CD88E-45E9-4F82-B006-C1D227D88656}">
      <dgm:prSet/>
      <dgm:spPr/>
      <dgm:t>
        <a:bodyPr/>
        <a:lstStyle/>
        <a:p>
          <a:endParaRPr lang="en-US" sz="1800"/>
        </a:p>
      </dgm:t>
    </dgm:pt>
    <dgm:pt modelId="{F767F7D9-198B-41AF-AF2A-5ABEA2199B1F}">
      <dgm:prSet phldrT="[Text]" custT="1"/>
      <dgm:spPr/>
      <dgm:t>
        <a:bodyPr/>
        <a:lstStyle/>
        <a:p>
          <a:r>
            <a:rPr lang="en-US" sz="2400" dirty="0" smtClean="0"/>
            <a:t>Distance to training site</a:t>
          </a:r>
          <a:endParaRPr lang="en-US" sz="2400" dirty="0"/>
        </a:p>
      </dgm:t>
    </dgm:pt>
    <dgm:pt modelId="{8E8A19F4-6584-4B2C-9958-4D927F6D5CA6}" type="parTrans" cxnId="{3B3C2204-AE52-4EF0-B7BF-BEEB4E708A20}">
      <dgm:prSet/>
      <dgm:spPr/>
      <dgm:t>
        <a:bodyPr/>
        <a:lstStyle/>
        <a:p>
          <a:endParaRPr lang="en-US" sz="1800"/>
        </a:p>
      </dgm:t>
    </dgm:pt>
    <dgm:pt modelId="{4D5EAD94-B401-476A-8804-72AC46DC0298}" type="sibTrans" cxnId="{3B3C2204-AE52-4EF0-B7BF-BEEB4E708A20}">
      <dgm:prSet/>
      <dgm:spPr/>
      <dgm:t>
        <a:bodyPr/>
        <a:lstStyle/>
        <a:p>
          <a:endParaRPr lang="en-US" sz="1800"/>
        </a:p>
      </dgm:t>
    </dgm:pt>
    <dgm:pt modelId="{1C0484A0-61D0-4A9E-B101-55D5071529A4}">
      <dgm:prSet phldrT="[Text]" custT="1"/>
      <dgm:spPr/>
      <dgm:t>
        <a:bodyPr/>
        <a:lstStyle/>
        <a:p>
          <a:r>
            <a:rPr lang="en-US" sz="2400" dirty="0" smtClean="0"/>
            <a:t>Flexibility in time and delivery method</a:t>
          </a:r>
          <a:endParaRPr lang="en-US" sz="2400" dirty="0"/>
        </a:p>
      </dgm:t>
    </dgm:pt>
    <dgm:pt modelId="{443CDFBC-1673-4FC6-B939-59B21ABC066D}" type="parTrans" cxnId="{D2C7C169-EE5B-4203-98AA-82C924CC5D6F}">
      <dgm:prSet/>
      <dgm:spPr/>
      <dgm:t>
        <a:bodyPr/>
        <a:lstStyle/>
        <a:p>
          <a:endParaRPr lang="en-US" sz="1800"/>
        </a:p>
      </dgm:t>
    </dgm:pt>
    <dgm:pt modelId="{3CC5923D-D0AB-4322-9F89-8068E5241056}" type="sibTrans" cxnId="{D2C7C169-EE5B-4203-98AA-82C924CC5D6F}">
      <dgm:prSet/>
      <dgm:spPr/>
      <dgm:t>
        <a:bodyPr/>
        <a:lstStyle/>
        <a:p>
          <a:endParaRPr lang="en-US" sz="1800"/>
        </a:p>
      </dgm:t>
    </dgm:pt>
    <dgm:pt modelId="{C5AE802C-6591-42EA-BE35-AABF6FC66E89}">
      <dgm:prSet phldrT="[Text]" custT="1"/>
      <dgm:spPr/>
      <dgm:t>
        <a:bodyPr/>
        <a:lstStyle/>
        <a:p>
          <a:r>
            <a:rPr lang="en-US" sz="2400" dirty="0" smtClean="0"/>
            <a:t>Comfort level and ease of use</a:t>
          </a:r>
          <a:endParaRPr lang="en-US" sz="2400" dirty="0"/>
        </a:p>
      </dgm:t>
    </dgm:pt>
    <dgm:pt modelId="{0FD2E772-7546-4F28-A374-9FFB24C463D0}" type="parTrans" cxnId="{2AFA3A37-22A6-4E06-BC8B-8FC50F072B30}">
      <dgm:prSet/>
      <dgm:spPr/>
      <dgm:t>
        <a:bodyPr/>
        <a:lstStyle/>
        <a:p>
          <a:endParaRPr lang="en-US" sz="1800"/>
        </a:p>
      </dgm:t>
    </dgm:pt>
    <dgm:pt modelId="{A6292585-E0C6-44FF-B852-70D24F8717C2}" type="sibTrans" cxnId="{2AFA3A37-22A6-4E06-BC8B-8FC50F072B30}">
      <dgm:prSet/>
      <dgm:spPr/>
      <dgm:t>
        <a:bodyPr/>
        <a:lstStyle/>
        <a:p>
          <a:endParaRPr lang="en-US" sz="1800"/>
        </a:p>
      </dgm:t>
    </dgm:pt>
    <dgm:pt modelId="{9A215AD0-821E-4F5A-9580-77316F61E330}">
      <dgm:prSet phldrT="[Text]" custT="1"/>
      <dgm:spPr/>
      <dgm:t>
        <a:bodyPr/>
        <a:lstStyle/>
        <a:p>
          <a:r>
            <a:rPr lang="en-US" sz="2400" dirty="0" smtClean="0"/>
            <a:t>Industry/topic relevance, business improvement</a:t>
          </a:r>
          <a:endParaRPr lang="en-US" sz="2400" dirty="0"/>
        </a:p>
      </dgm:t>
    </dgm:pt>
    <dgm:pt modelId="{DA3D4D4E-5077-4EF8-943C-522C167FF37F}" type="parTrans" cxnId="{7AB12304-EBC5-4467-BCDE-E5AED5F60451}">
      <dgm:prSet/>
      <dgm:spPr/>
      <dgm:t>
        <a:bodyPr/>
        <a:lstStyle/>
        <a:p>
          <a:endParaRPr lang="en-US" sz="1800"/>
        </a:p>
      </dgm:t>
    </dgm:pt>
    <dgm:pt modelId="{6F4D71C6-C576-4D13-BBF5-A2142C76805E}" type="sibTrans" cxnId="{7AB12304-EBC5-4467-BCDE-E5AED5F60451}">
      <dgm:prSet/>
      <dgm:spPr/>
      <dgm:t>
        <a:bodyPr/>
        <a:lstStyle/>
        <a:p>
          <a:endParaRPr lang="en-US" sz="1800"/>
        </a:p>
      </dgm:t>
    </dgm:pt>
    <dgm:pt modelId="{5A35CC36-5071-408B-8A55-2F1E37041623}" type="pres">
      <dgm:prSet presAssocID="{A08B62AB-5919-445C-AF2E-9B985E079C51}" presName="Name0" presStyleCnt="0">
        <dgm:presLayoutVars>
          <dgm:chMax/>
          <dgm:chPref val="1"/>
          <dgm:dir/>
          <dgm:animOne val="branch"/>
          <dgm:animLvl val="lvl"/>
          <dgm:resizeHandles/>
        </dgm:presLayoutVars>
      </dgm:prSet>
      <dgm:spPr/>
      <dgm:t>
        <a:bodyPr/>
        <a:lstStyle/>
        <a:p>
          <a:endParaRPr lang="en-US"/>
        </a:p>
      </dgm:t>
    </dgm:pt>
    <dgm:pt modelId="{7C0FEF6B-3B94-4642-BD7F-CD3EDF3A923D}" type="pres">
      <dgm:prSet presAssocID="{79BA9663-B40F-4AEE-8149-BF1CD5B8861A}" presName="composite" presStyleCnt="0"/>
      <dgm:spPr/>
    </dgm:pt>
    <dgm:pt modelId="{42D24C7D-3BC4-4C38-8043-7C73EF31C0E7}" type="pres">
      <dgm:prSet presAssocID="{79BA9663-B40F-4AEE-8149-BF1CD5B8861A}" presName="ParentAccent1" presStyleLbl="alignNode1" presStyleIdx="0" presStyleCnt="42"/>
      <dgm:spPr>
        <a:noFill/>
        <a:ln>
          <a:noFill/>
        </a:ln>
      </dgm:spPr>
    </dgm:pt>
    <dgm:pt modelId="{C1AC6F07-E612-4240-AA7C-FE63835141C7}" type="pres">
      <dgm:prSet presAssocID="{79BA9663-B40F-4AEE-8149-BF1CD5B8861A}" presName="ParentAccent2" presStyleLbl="alignNode1" presStyleIdx="1" presStyleCnt="42" custLinFactNeighborY="-11655"/>
      <dgm:spPr>
        <a:noFill/>
        <a:ln>
          <a:noFill/>
        </a:ln>
      </dgm:spPr>
    </dgm:pt>
    <dgm:pt modelId="{21B49893-E007-4C8E-9CFA-22B011FEA8D1}" type="pres">
      <dgm:prSet presAssocID="{79BA9663-B40F-4AEE-8149-BF1CD5B8861A}" presName="ParentAccent3" presStyleLbl="alignNode1" presStyleIdx="2" presStyleCnt="42" custLinFactNeighborY="-11655"/>
      <dgm:spPr>
        <a:noFill/>
        <a:ln>
          <a:noFill/>
        </a:ln>
      </dgm:spPr>
    </dgm:pt>
    <dgm:pt modelId="{1777AB2B-C067-4B25-83E4-13F15DE37BC7}" type="pres">
      <dgm:prSet presAssocID="{79BA9663-B40F-4AEE-8149-BF1CD5B8861A}" presName="ParentAccent4" presStyleLbl="alignNode1" presStyleIdx="3" presStyleCnt="42" custLinFactNeighborY="-11655"/>
      <dgm:spPr>
        <a:noFill/>
        <a:ln>
          <a:noFill/>
        </a:ln>
      </dgm:spPr>
    </dgm:pt>
    <dgm:pt modelId="{259FDBB2-3A76-456C-88E9-971046AECDCE}" type="pres">
      <dgm:prSet presAssocID="{79BA9663-B40F-4AEE-8149-BF1CD5B8861A}" presName="ParentAccent5" presStyleLbl="alignNode1" presStyleIdx="4" presStyleCnt="42"/>
      <dgm:spPr/>
    </dgm:pt>
    <dgm:pt modelId="{E985FA63-745C-43CB-8311-55CC6A468915}" type="pres">
      <dgm:prSet presAssocID="{79BA9663-B40F-4AEE-8149-BF1CD5B8861A}" presName="ParentAccent6" presStyleLbl="alignNode1" presStyleIdx="5" presStyleCnt="42" custLinFactNeighborY="-5833"/>
      <dgm:spPr>
        <a:noFill/>
        <a:ln>
          <a:noFill/>
        </a:ln>
      </dgm:spPr>
    </dgm:pt>
    <dgm:pt modelId="{DFA7027F-445C-467C-A9B4-F8350518F015}" type="pres">
      <dgm:prSet presAssocID="{79BA9663-B40F-4AEE-8149-BF1CD5B8861A}" presName="ParentAccent7" presStyleLbl="alignNode1" presStyleIdx="6" presStyleCnt="42" custLinFactNeighborY="-11655"/>
      <dgm:spPr>
        <a:noFill/>
        <a:ln>
          <a:noFill/>
        </a:ln>
      </dgm:spPr>
    </dgm:pt>
    <dgm:pt modelId="{186C03CF-0AE3-47D8-B581-CA0D6A705BF2}" type="pres">
      <dgm:prSet presAssocID="{79BA9663-B40F-4AEE-8149-BF1CD5B8861A}" presName="ParentAccent8" presStyleLbl="alignNode1" presStyleIdx="7" presStyleCnt="42" custLinFactNeighborY="-11655"/>
      <dgm:spPr>
        <a:noFill/>
        <a:ln>
          <a:noFill/>
        </a:ln>
      </dgm:spPr>
    </dgm:pt>
    <dgm:pt modelId="{83906C64-DAD4-4194-AEA3-23A721764882}" type="pres">
      <dgm:prSet presAssocID="{79BA9663-B40F-4AEE-8149-BF1CD5B8861A}" presName="ParentAccent9" presStyleLbl="alignNode1" presStyleIdx="8" presStyleCnt="42" custLinFactNeighborY="-11655"/>
      <dgm:spPr>
        <a:noFill/>
        <a:ln>
          <a:noFill/>
        </a:ln>
      </dgm:spPr>
    </dgm:pt>
    <dgm:pt modelId="{AE1111A9-7BB2-4944-8744-B6E3F3C5DADD}" type="pres">
      <dgm:prSet presAssocID="{79BA9663-B40F-4AEE-8149-BF1CD5B8861A}" presName="ParentAccent10" presStyleLbl="alignNode1" presStyleIdx="9" presStyleCnt="42" custLinFactNeighborY="-11655"/>
      <dgm:spPr>
        <a:noFill/>
        <a:ln>
          <a:noFill/>
        </a:ln>
      </dgm:spPr>
    </dgm:pt>
    <dgm:pt modelId="{752EE402-FD32-475B-9BAF-682F1DB2FA0D}" type="pres">
      <dgm:prSet presAssocID="{79BA9663-B40F-4AEE-8149-BF1CD5B8861A}" presName="Parent" presStyleLbl="alignNode1" presStyleIdx="10" presStyleCnt="42">
        <dgm:presLayoutVars>
          <dgm:chMax val="5"/>
          <dgm:chPref val="3"/>
          <dgm:bulletEnabled val="1"/>
        </dgm:presLayoutVars>
      </dgm:prSet>
      <dgm:spPr/>
      <dgm:t>
        <a:bodyPr/>
        <a:lstStyle/>
        <a:p>
          <a:endParaRPr lang="en-US"/>
        </a:p>
      </dgm:t>
    </dgm:pt>
    <dgm:pt modelId="{E8ED5FDC-3B8C-4F1E-9D24-DE8B9CA97826}" type="pres">
      <dgm:prSet presAssocID="{F767F7D9-198B-41AF-AF2A-5ABEA2199B1F}" presName="Child1Accent1" presStyleLbl="alignNode1" presStyleIdx="11" presStyleCnt="42"/>
      <dgm:spPr>
        <a:solidFill>
          <a:srgbClr val="5B952D"/>
        </a:solidFill>
      </dgm:spPr>
    </dgm:pt>
    <dgm:pt modelId="{BD620238-2801-4B2D-A5E3-F6F2F9059E14}" type="pres">
      <dgm:prSet presAssocID="{F767F7D9-198B-41AF-AF2A-5ABEA2199B1F}" presName="Child1Accent2" presStyleLbl="alignNode1" presStyleIdx="12" presStyleCnt="42"/>
      <dgm:spPr>
        <a:solidFill>
          <a:srgbClr val="5B952D"/>
        </a:solidFill>
      </dgm:spPr>
    </dgm:pt>
    <dgm:pt modelId="{848F0797-6526-4220-ABBA-1B2FE01E58E4}" type="pres">
      <dgm:prSet presAssocID="{F767F7D9-198B-41AF-AF2A-5ABEA2199B1F}" presName="Child1Accent3" presStyleLbl="alignNode1" presStyleIdx="13" presStyleCnt="42"/>
      <dgm:spPr>
        <a:solidFill>
          <a:srgbClr val="5B952D"/>
        </a:solidFill>
      </dgm:spPr>
    </dgm:pt>
    <dgm:pt modelId="{5F80CE6D-BB7D-4697-A05C-06AB99507BA9}" type="pres">
      <dgm:prSet presAssocID="{F767F7D9-198B-41AF-AF2A-5ABEA2199B1F}" presName="Child1Accent4" presStyleLbl="alignNode1" presStyleIdx="14" presStyleCnt="42"/>
      <dgm:spPr>
        <a:solidFill>
          <a:srgbClr val="5B952D"/>
        </a:solidFill>
      </dgm:spPr>
    </dgm:pt>
    <dgm:pt modelId="{D684BEDC-A5A5-40BC-9D5F-556AD6FB8798}" type="pres">
      <dgm:prSet presAssocID="{F767F7D9-198B-41AF-AF2A-5ABEA2199B1F}" presName="Child1Accent5" presStyleLbl="alignNode1" presStyleIdx="15" presStyleCnt="42"/>
      <dgm:spPr>
        <a:solidFill>
          <a:srgbClr val="5B952D"/>
        </a:solidFill>
      </dgm:spPr>
    </dgm:pt>
    <dgm:pt modelId="{1A613900-BABE-4AE8-8BD7-EF7A41284FB4}" type="pres">
      <dgm:prSet presAssocID="{F767F7D9-198B-41AF-AF2A-5ABEA2199B1F}" presName="Child1Accent6" presStyleLbl="alignNode1" presStyleIdx="16" presStyleCnt="42"/>
      <dgm:spPr>
        <a:solidFill>
          <a:srgbClr val="5B952D"/>
        </a:solidFill>
      </dgm:spPr>
    </dgm:pt>
    <dgm:pt modelId="{E0537C36-E93A-4E25-8219-7C327A2C704B}" type="pres">
      <dgm:prSet presAssocID="{F767F7D9-198B-41AF-AF2A-5ABEA2199B1F}" presName="Child1Accent7" presStyleLbl="alignNode1" presStyleIdx="17" presStyleCnt="42"/>
      <dgm:spPr>
        <a:solidFill>
          <a:srgbClr val="5B952D"/>
        </a:solidFill>
      </dgm:spPr>
    </dgm:pt>
    <dgm:pt modelId="{38B13DA3-2909-4F91-9E8B-7F092D3D6111}" type="pres">
      <dgm:prSet presAssocID="{F767F7D9-198B-41AF-AF2A-5ABEA2199B1F}" presName="Child1Accent8" presStyleLbl="alignNode1" presStyleIdx="18" presStyleCnt="42"/>
      <dgm:spPr>
        <a:solidFill>
          <a:srgbClr val="5B952D"/>
        </a:solidFill>
      </dgm:spPr>
    </dgm:pt>
    <dgm:pt modelId="{BE93C35B-107B-4A10-B143-9A5FB6A10E52}" type="pres">
      <dgm:prSet presAssocID="{F767F7D9-198B-41AF-AF2A-5ABEA2199B1F}" presName="Child1Accent9" presStyleLbl="alignNode1" presStyleIdx="19" presStyleCnt="42"/>
      <dgm:spPr/>
    </dgm:pt>
    <dgm:pt modelId="{75E293F9-0D74-49E4-811C-D4723942E2C0}" type="pres">
      <dgm:prSet presAssocID="{F767F7D9-198B-41AF-AF2A-5ABEA2199B1F}" presName="Child1" presStyleLbl="revTx" presStyleIdx="0" presStyleCnt="4" custScaleX="112855">
        <dgm:presLayoutVars>
          <dgm:chMax/>
          <dgm:chPref val="0"/>
          <dgm:bulletEnabled val="1"/>
        </dgm:presLayoutVars>
      </dgm:prSet>
      <dgm:spPr/>
      <dgm:t>
        <a:bodyPr/>
        <a:lstStyle/>
        <a:p>
          <a:endParaRPr lang="en-US"/>
        </a:p>
      </dgm:t>
    </dgm:pt>
    <dgm:pt modelId="{5ABD0946-8B87-444A-8274-660F0FA76E4C}" type="pres">
      <dgm:prSet presAssocID="{1C0484A0-61D0-4A9E-B101-55D5071529A4}" presName="Child2Accent1" presStyleLbl="alignNode1" presStyleIdx="20" presStyleCnt="42"/>
      <dgm:spPr>
        <a:solidFill>
          <a:srgbClr val="4E84C4"/>
        </a:solidFill>
      </dgm:spPr>
    </dgm:pt>
    <dgm:pt modelId="{2220322F-CF57-49FB-89CD-C1A9C8EF8B66}" type="pres">
      <dgm:prSet presAssocID="{1C0484A0-61D0-4A9E-B101-55D5071529A4}" presName="Child2Accent2" presStyleLbl="alignNode1" presStyleIdx="21" presStyleCnt="42"/>
      <dgm:spPr>
        <a:solidFill>
          <a:srgbClr val="4E84C4"/>
        </a:solidFill>
      </dgm:spPr>
    </dgm:pt>
    <dgm:pt modelId="{C6D70F07-A5C2-4BAE-A6DB-758B5859ABAC}" type="pres">
      <dgm:prSet presAssocID="{1C0484A0-61D0-4A9E-B101-55D5071529A4}" presName="Child2Accent3" presStyleLbl="alignNode1" presStyleIdx="22" presStyleCnt="42"/>
      <dgm:spPr>
        <a:solidFill>
          <a:srgbClr val="4E84C4"/>
        </a:solidFill>
      </dgm:spPr>
    </dgm:pt>
    <dgm:pt modelId="{847E4984-DFF9-4BDA-8812-540E982BB644}" type="pres">
      <dgm:prSet presAssocID="{1C0484A0-61D0-4A9E-B101-55D5071529A4}" presName="Child2Accent4" presStyleLbl="alignNode1" presStyleIdx="23" presStyleCnt="42"/>
      <dgm:spPr>
        <a:solidFill>
          <a:srgbClr val="4E84C4"/>
        </a:solidFill>
      </dgm:spPr>
    </dgm:pt>
    <dgm:pt modelId="{965EF330-A9CB-40BD-AE8C-505B424CADAE}" type="pres">
      <dgm:prSet presAssocID="{1C0484A0-61D0-4A9E-B101-55D5071529A4}" presName="Child2Accent5" presStyleLbl="alignNode1" presStyleIdx="24" presStyleCnt="42"/>
      <dgm:spPr>
        <a:solidFill>
          <a:srgbClr val="4E84C4"/>
        </a:solidFill>
      </dgm:spPr>
    </dgm:pt>
    <dgm:pt modelId="{8A9D8FCB-8517-4629-A4C7-9E2D0ACCE0B2}" type="pres">
      <dgm:prSet presAssocID="{1C0484A0-61D0-4A9E-B101-55D5071529A4}" presName="Child2Accent6" presStyleLbl="alignNode1" presStyleIdx="25" presStyleCnt="42"/>
      <dgm:spPr>
        <a:solidFill>
          <a:srgbClr val="4E84C4"/>
        </a:solidFill>
      </dgm:spPr>
    </dgm:pt>
    <dgm:pt modelId="{9D386A7F-983F-4773-BE99-92D57A602035}" type="pres">
      <dgm:prSet presAssocID="{1C0484A0-61D0-4A9E-B101-55D5071529A4}" presName="Child2Accent7" presStyleLbl="alignNode1" presStyleIdx="26" presStyleCnt="42"/>
      <dgm:spPr>
        <a:solidFill>
          <a:srgbClr val="4E84C4"/>
        </a:solidFill>
      </dgm:spPr>
    </dgm:pt>
    <dgm:pt modelId="{19748EF1-D3BD-4F37-B63A-7E9987720D97}" type="pres">
      <dgm:prSet presAssocID="{1C0484A0-61D0-4A9E-B101-55D5071529A4}" presName="Child2" presStyleLbl="revTx" presStyleIdx="1" presStyleCnt="4" custScaleX="115989">
        <dgm:presLayoutVars>
          <dgm:chMax/>
          <dgm:chPref val="0"/>
          <dgm:bulletEnabled val="1"/>
        </dgm:presLayoutVars>
      </dgm:prSet>
      <dgm:spPr/>
      <dgm:t>
        <a:bodyPr/>
        <a:lstStyle/>
        <a:p>
          <a:endParaRPr lang="en-US"/>
        </a:p>
      </dgm:t>
    </dgm:pt>
    <dgm:pt modelId="{545EC6FC-5CC1-40CF-9C9B-EF9B3FF3EDB8}" type="pres">
      <dgm:prSet presAssocID="{C5AE802C-6591-42EA-BE35-AABF6FC66E89}" presName="Child3Accent1" presStyleLbl="alignNode1" presStyleIdx="27" presStyleCnt="42"/>
      <dgm:spPr>
        <a:solidFill>
          <a:srgbClr val="02367A"/>
        </a:solidFill>
      </dgm:spPr>
    </dgm:pt>
    <dgm:pt modelId="{429659A4-3583-4158-9406-DFB5C86030B3}" type="pres">
      <dgm:prSet presAssocID="{C5AE802C-6591-42EA-BE35-AABF6FC66E89}" presName="Child3Accent2" presStyleLbl="alignNode1" presStyleIdx="28" presStyleCnt="42"/>
      <dgm:spPr>
        <a:solidFill>
          <a:srgbClr val="02367A"/>
        </a:solidFill>
      </dgm:spPr>
    </dgm:pt>
    <dgm:pt modelId="{C84661D7-F0BF-47AE-9380-DBF566541B12}" type="pres">
      <dgm:prSet presAssocID="{C5AE802C-6591-42EA-BE35-AABF6FC66E89}" presName="Child3Accent3" presStyleLbl="alignNode1" presStyleIdx="29" presStyleCnt="42"/>
      <dgm:spPr>
        <a:solidFill>
          <a:srgbClr val="02367A"/>
        </a:solidFill>
      </dgm:spPr>
    </dgm:pt>
    <dgm:pt modelId="{6A339350-46DE-4CED-BF71-F92A9F770B74}" type="pres">
      <dgm:prSet presAssocID="{C5AE802C-6591-42EA-BE35-AABF6FC66E89}" presName="Child3Accent4" presStyleLbl="alignNode1" presStyleIdx="30" presStyleCnt="42"/>
      <dgm:spPr>
        <a:solidFill>
          <a:srgbClr val="02367A"/>
        </a:solidFill>
      </dgm:spPr>
    </dgm:pt>
    <dgm:pt modelId="{E17913EF-3CDC-4450-B06C-F718E87650A6}" type="pres">
      <dgm:prSet presAssocID="{C5AE802C-6591-42EA-BE35-AABF6FC66E89}" presName="Child3Accent5" presStyleLbl="alignNode1" presStyleIdx="31" presStyleCnt="42"/>
      <dgm:spPr>
        <a:solidFill>
          <a:srgbClr val="02367A"/>
        </a:solidFill>
      </dgm:spPr>
    </dgm:pt>
    <dgm:pt modelId="{494D017D-280C-454D-ADAA-637A9993FC43}" type="pres">
      <dgm:prSet presAssocID="{C5AE802C-6591-42EA-BE35-AABF6FC66E89}" presName="Child3Accent6" presStyleLbl="alignNode1" presStyleIdx="32" presStyleCnt="42"/>
      <dgm:spPr>
        <a:solidFill>
          <a:srgbClr val="02367A"/>
        </a:solidFill>
      </dgm:spPr>
    </dgm:pt>
    <dgm:pt modelId="{85782437-58CD-4F19-9DDE-84F8416D1EED}" type="pres">
      <dgm:prSet presAssocID="{C5AE802C-6591-42EA-BE35-AABF6FC66E89}" presName="Child3Accent7" presStyleLbl="alignNode1" presStyleIdx="33" presStyleCnt="42"/>
      <dgm:spPr>
        <a:solidFill>
          <a:srgbClr val="02367A"/>
        </a:solidFill>
      </dgm:spPr>
    </dgm:pt>
    <dgm:pt modelId="{182F2AA8-D405-4877-9DE2-9B8C90CEA778}" type="pres">
      <dgm:prSet presAssocID="{C5AE802C-6591-42EA-BE35-AABF6FC66E89}" presName="Child3" presStyleLbl="revTx" presStyleIdx="2" presStyleCnt="4" custScaleX="119036">
        <dgm:presLayoutVars>
          <dgm:chMax/>
          <dgm:chPref val="0"/>
          <dgm:bulletEnabled val="1"/>
        </dgm:presLayoutVars>
      </dgm:prSet>
      <dgm:spPr/>
      <dgm:t>
        <a:bodyPr/>
        <a:lstStyle/>
        <a:p>
          <a:endParaRPr lang="en-US"/>
        </a:p>
      </dgm:t>
    </dgm:pt>
    <dgm:pt modelId="{BD0F056F-C728-419B-800D-F40B53294066}" type="pres">
      <dgm:prSet presAssocID="{9A215AD0-821E-4F5A-9580-77316F61E330}" presName="Child4Accent1" presStyleLbl="alignNode1" presStyleIdx="34" presStyleCnt="42"/>
      <dgm:spPr>
        <a:solidFill>
          <a:srgbClr val="982222"/>
        </a:solidFill>
      </dgm:spPr>
    </dgm:pt>
    <dgm:pt modelId="{410CCFC1-1DE6-417D-9A68-FAA67346D109}" type="pres">
      <dgm:prSet presAssocID="{9A215AD0-821E-4F5A-9580-77316F61E330}" presName="Child4Accent2" presStyleLbl="alignNode1" presStyleIdx="35" presStyleCnt="42"/>
      <dgm:spPr>
        <a:solidFill>
          <a:srgbClr val="982222"/>
        </a:solidFill>
      </dgm:spPr>
    </dgm:pt>
    <dgm:pt modelId="{CFC9576F-693B-42B8-BDE7-2DD7194B248D}" type="pres">
      <dgm:prSet presAssocID="{9A215AD0-821E-4F5A-9580-77316F61E330}" presName="Child4Accent3" presStyleLbl="alignNode1" presStyleIdx="36" presStyleCnt="42"/>
      <dgm:spPr>
        <a:solidFill>
          <a:srgbClr val="982222"/>
        </a:solidFill>
      </dgm:spPr>
    </dgm:pt>
    <dgm:pt modelId="{70CEDD7B-23DA-4243-B5AE-24A5C5B70ED7}" type="pres">
      <dgm:prSet presAssocID="{9A215AD0-821E-4F5A-9580-77316F61E330}" presName="Child4Accent4" presStyleLbl="alignNode1" presStyleIdx="37" presStyleCnt="42"/>
      <dgm:spPr>
        <a:solidFill>
          <a:srgbClr val="982222"/>
        </a:solidFill>
      </dgm:spPr>
    </dgm:pt>
    <dgm:pt modelId="{4C354DDB-5756-4620-BB77-23DF603BAC8B}" type="pres">
      <dgm:prSet presAssocID="{9A215AD0-821E-4F5A-9580-77316F61E330}" presName="Child4Accent5" presStyleLbl="alignNode1" presStyleIdx="38" presStyleCnt="42"/>
      <dgm:spPr>
        <a:solidFill>
          <a:srgbClr val="982222"/>
        </a:solidFill>
      </dgm:spPr>
    </dgm:pt>
    <dgm:pt modelId="{E27C3C38-4760-448A-8DF2-CC279DFC6362}" type="pres">
      <dgm:prSet presAssocID="{9A215AD0-821E-4F5A-9580-77316F61E330}" presName="Child4Accent6" presStyleLbl="alignNode1" presStyleIdx="39" presStyleCnt="42"/>
      <dgm:spPr>
        <a:solidFill>
          <a:srgbClr val="982222"/>
        </a:solidFill>
      </dgm:spPr>
    </dgm:pt>
    <dgm:pt modelId="{A3D90A2C-6F8C-4FB0-B303-B022D1956748}" type="pres">
      <dgm:prSet presAssocID="{9A215AD0-821E-4F5A-9580-77316F61E330}" presName="Child4Accent7" presStyleLbl="alignNode1" presStyleIdx="40" presStyleCnt="42"/>
      <dgm:spPr>
        <a:solidFill>
          <a:srgbClr val="982222"/>
        </a:solidFill>
      </dgm:spPr>
    </dgm:pt>
    <dgm:pt modelId="{27682329-5090-43E0-9DFC-9777DBA47992}" type="pres">
      <dgm:prSet presAssocID="{9A215AD0-821E-4F5A-9580-77316F61E330}" presName="Child4Accent8" presStyleLbl="alignNode1" presStyleIdx="41" presStyleCnt="42"/>
      <dgm:spPr>
        <a:solidFill>
          <a:srgbClr val="982222"/>
        </a:solidFill>
      </dgm:spPr>
    </dgm:pt>
    <dgm:pt modelId="{19261DD2-20E8-4003-9641-7E7DFB269EDF}" type="pres">
      <dgm:prSet presAssocID="{9A215AD0-821E-4F5A-9580-77316F61E330}" presName="Child4" presStyleLbl="revTx" presStyleIdx="3" presStyleCnt="4" custScaleX="118562">
        <dgm:presLayoutVars>
          <dgm:chMax/>
          <dgm:chPref val="0"/>
          <dgm:bulletEnabled val="1"/>
        </dgm:presLayoutVars>
      </dgm:prSet>
      <dgm:spPr/>
      <dgm:t>
        <a:bodyPr/>
        <a:lstStyle/>
        <a:p>
          <a:endParaRPr lang="en-US"/>
        </a:p>
      </dgm:t>
    </dgm:pt>
  </dgm:ptLst>
  <dgm:cxnLst>
    <dgm:cxn modelId="{8E35AF4E-9037-4929-8203-5DDDB8E3AC43}" type="presOf" srcId="{F767F7D9-198B-41AF-AF2A-5ABEA2199B1F}" destId="{75E293F9-0D74-49E4-811C-D4723942E2C0}" srcOrd="0" destOrd="0" presId="urn:microsoft.com/office/officeart/2011/layout/ConvergingText#1"/>
    <dgm:cxn modelId="{7AB12304-EBC5-4467-BCDE-E5AED5F60451}" srcId="{79BA9663-B40F-4AEE-8149-BF1CD5B8861A}" destId="{9A215AD0-821E-4F5A-9580-77316F61E330}" srcOrd="3" destOrd="0" parTransId="{DA3D4D4E-5077-4EF8-943C-522C167FF37F}" sibTransId="{6F4D71C6-C576-4D13-BBF5-A2142C76805E}"/>
    <dgm:cxn modelId="{739C0443-16F6-48EB-93A6-56166FE2E1DD}" type="presOf" srcId="{9A215AD0-821E-4F5A-9580-77316F61E330}" destId="{19261DD2-20E8-4003-9641-7E7DFB269EDF}" srcOrd="0" destOrd="0" presId="urn:microsoft.com/office/officeart/2011/layout/ConvergingText#1"/>
    <dgm:cxn modelId="{3B3C2204-AE52-4EF0-B7BF-BEEB4E708A20}" srcId="{79BA9663-B40F-4AEE-8149-BF1CD5B8861A}" destId="{F767F7D9-198B-41AF-AF2A-5ABEA2199B1F}" srcOrd="0" destOrd="0" parTransId="{8E8A19F4-6584-4B2C-9958-4D927F6D5CA6}" sibTransId="{4D5EAD94-B401-476A-8804-72AC46DC0298}"/>
    <dgm:cxn modelId="{2AFA3A37-22A6-4E06-BC8B-8FC50F072B30}" srcId="{79BA9663-B40F-4AEE-8149-BF1CD5B8861A}" destId="{C5AE802C-6591-42EA-BE35-AABF6FC66E89}" srcOrd="2" destOrd="0" parTransId="{0FD2E772-7546-4F28-A374-9FFB24C463D0}" sibTransId="{A6292585-E0C6-44FF-B852-70D24F8717C2}"/>
    <dgm:cxn modelId="{F6E606CD-12C6-40BA-A691-C94C39FEB3A4}" type="presOf" srcId="{1C0484A0-61D0-4A9E-B101-55D5071529A4}" destId="{19748EF1-D3BD-4F37-B63A-7E9987720D97}" srcOrd="0" destOrd="0" presId="urn:microsoft.com/office/officeart/2011/layout/ConvergingText#1"/>
    <dgm:cxn modelId="{B18CD88E-45E9-4F82-B006-C1D227D88656}" srcId="{A08B62AB-5919-445C-AF2E-9B985E079C51}" destId="{79BA9663-B40F-4AEE-8149-BF1CD5B8861A}" srcOrd="0" destOrd="0" parTransId="{7E9A09D9-AEE0-4A6C-9DC4-6DA3F8DBC084}" sibTransId="{D73A22CA-2DC5-423F-811C-7517DC8746A2}"/>
    <dgm:cxn modelId="{D0F94097-EEC1-40FA-8161-C546F3A1960C}" type="presOf" srcId="{79BA9663-B40F-4AEE-8149-BF1CD5B8861A}" destId="{752EE402-FD32-475B-9BAF-682F1DB2FA0D}" srcOrd="0" destOrd="0" presId="urn:microsoft.com/office/officeart/2011/layout/ConvergingText#1"/>
    <dgm:cxn modelId="{48E7D01D-75D1-408F-A1CD-083541D48FCE}" type="presOf" srcId="{C5AE802C-6591-42EA-BE35-AABF6FC66E89}" destId="{182F2AA8-D405-4877-9DE2-9B8C90CEA778}" srcOrd="0" destOrd="0" presId="urn:microsoft.com/office/officeart/2011/layout/ConvergingText#1"/>
    <dgm:cxn modelId="{51FFEB12-CCBE-4C58-B933-2952DAAF81FA}" type="presOf" srcId="{A08B62AB-5919-445C-AF2E-9B985E079C51}" destId="{5A35CC36-5071-408B-8A55-2F1E37041623}" srcOrd="0" destOrd="0" presId="urn:microsoft.com/office/officeart/2011/layout/ConvergingText#1"/>
    <dgm:cxn modelId="{D2C7C169-EE5B-4203-98AA-82C924CC5D6F}" srcId="{79BA9663-B40F-4AEE-8149-BF1CD5B8861A}" destId="{1C0484A0-61D0-4A9E-B101-55D5071529A4}" srcOrd="1" destOrd="0" parTransId="{443CDFBC-1673-4FC6-B939-59B21ABC066D}" sibTransId="{3CC5923D-D0AB-4322-9F89-8068E5241056}"/>
    <dgm:cxn modelId="{3E534260-78D6-4FC9-A150-958A51A85993}" type="presParOf" srcId="{5A35CC36-5071-408B-8A55-2F1E37041623}" destId="{7C0FEF6B-3B94-4642-BD7F-CD3EDF3A923D}" srcOrd="0" destOrd="0" presId="urn:microsoft.com/office/officeart/2011/layout/ConvergingText#1"/>
    <dgm:cxn modelId="{9627CAAD-3AB8-404C-8E1C-1A96FBC072C0}" type="presParOf" srcId="{7C0FEF6B-3B94-4642-BD7F-CD3EDF3A923D}" destId="{42D24C7D-3BC4-4C38-8043-7C73EF31C0E7}" srcOrd="0" destOrd="0" presId="urn:microsoft.com/office/officeart/2011/layout/ConvergingText#1"/>
    <dgm:cxn modelId="{6A4CC691-75EA-4C0D-86AB-9C0F335CA3A3}" type="presParOf" srcId="{7C0FEF6B-3B94-4642-BD7F-CD3EDF3A923D}" destId="{C1AC6F07-E612-4240-AA7C-FE63835141C7}" srcOrd="1" destOrd="0" presId="urn:microsoft.com/office/officeart/2011/layout/ConvergingText#1"/>
    <dgm:cxn modelId="{2EF74625-16F8-4677-BF61-63C942D32664}" type="presParOf" srcId="{7C0FEF6B-3B94-4642-BD7F-CD3EDF3A923D}" destId="{21B49893-E007-4C8E-9CFA-22B011FEA8D1}" srcOrd="2" destOrd="0" presId="urn:microsoft.com/office/officeart/2011/layout/ConvergingText#1"/>
    <dgm:cxn modelId="{C24FCE6B-D54A-4DD3-9368-B866A1A7D5F7}" type="presParOf" srcId="{7C0FEF6B-3B94-4642-BD7F-CD3EDF3A923D}" destId="{1777AB2B-C067-4B25-83E4-13F15DE37BC7}" srcOrd="3" destOrd="0" presId="urn:microsoft.com/office/officeart/2011/layout/ConvergingText#1"/>
    <dgm:cxn modelId="{FBF984ED-2833-457D-95D2-327C48949CE9}" type="presParOf" srcId="{7C0FEF6B-3B94-4642-BD7F-CD3EDF3A923D}" destId="{259FDBB2-3A76-456C-88E9-971046AECDCE}" srcOrd="4" destOrd="0" presId="urn:microsoft.com/office/officeart/2011/layout/ConvergingText#1"/>
    <dgm:cxn modelId="{CA617529-D40B-4801-BD42-4B06BB42D2FD}" type="presParOf" srcId="{7C0FEF6B-3B94-4642-BD7F-CD3EDF3A923D}" destId="{E985FA63-745C-43CB-8311-55CC6A468915}" srcOrd="5" destOrd="0" presId="urn:microsoft.com/office/officeart/2011/layout/ConvergingText#1"/>
    <dgm:cxn modelId="{CAC2E46B-F3F1-4D26-AFD1-617F7584FE66}" type="presParOf" srcId="{7C0FEF6B-3B94-4642-BD7F-CD3EDF3A923D}" destId="{DFA7027F-445C-467C-A9B4-F8350518F015}" srcOrd="6" destOrd="0" presId="urn:microsoft.com/office/officeart/2011/layout/ConvergingText#1"/>
    <dgm:cxn modelId="{970FF456-4152-4E78-8847-0C304408E5F7}" type="presParOf" srcId="{7C0FEF6B-3B94-4642-BD7F-CD3EDF3A923D}" destId="{186C03CF-0AE3-47D8-B581-CA0D6A705BF2}" srcOrd="7" destOrd="0" presId="urn:microsoft.com/office/officeart/2011/layout/ConvergingText#1"/>
    <dgm:cxn modelId="{39CB7CC4-3FF2-4640-96F6-C7BEEF870462}" type="presParOf" srcId="{7C0FEF6B-3B94-4642-BD7F-CD3EDF3A923D}" destId="{83906C64-DAD4-4194-AEA3-23A721764882}" srcOrd="8" destOrd="0" presId="urn:microsoft.com/office/officeart/2011/layout/ConvergingText#1"/>
    <dgm:cxn modelId="{1F10EF81-31B0-45FE-A0C5-56E0B2120B34}" type="presParOf" srcId="{7C0FEF6B-3B94-4642-BD7F-CD3EDF3A923D}" destId="{AE1111A9-7BB2-4944-8744-B6E3F3C5DADD}" srcOrd="9" destOrd="0" presId="urn:microsoft.com/office/officeart/2011/layout/ConvergingText#1"/>
    <dgm:cxn modelId="{2B93FBF0-1637-4391-9FDC-AFD2CAA33D43}" type="presParOf" srcId="{7C0FEF6B-3B94-4642-BD7F-CD3EDF3A923D}" destId="{752EE402-FD32-475B-9BAF-682F1DB2FA0D}" srcOrd="10" destOrd="0" presId="urn:microsoft.com/office/officeart/2011/layout/ConvergingText#1"/>
    <dgm:cxn modelId="{282B6A42-CCFE-45DE-9473-A225187FAB6A}" type="presParOf" srcId="{7C0FEF6B-3B94-4642-BD7F-CD3EDF3A923D}" destId="{E8ED5FDC-3B8C-4F1E-9D24-DE8B9CA97826}" srcOrd="11" destOrd="0" presId="urn:microsoft.com/office/officeart/2011/layout/ConvergingText#1"/>
    <dgm:cxn modelId="{D7029B4A-0534-4254-89F5-F10605363D2C}" type="presParOf" srcId="{7C0FEF6B-3B94-4642-BD7F-CD3EDF3A923D}" destId="{BD620238-2801-4B2D-A5E3-F6F2F9059E14}" srcOrd="12" destOrd="0" presId="urn:microsoft.com/office/officeart/2011/layout/ConvergingText#1"/>
    <dgm:cxn modelId="{764E8256-5ED5-4E55-868D-6AA1404AB342}" type="presParOf" srcId="{7C0FEF6B-3B94-4642-BD7F-CD3EDF3A923D}" destId="{848F0797-6526-4220-ABBA-1B2FE01E58E4}" srcOrd="13" destOrd="0" presId="urn:microsoft.com/office/officeart/2011/layout/ConvergingText#1"/>
    <dgm:cxn modelId="{B6D6B7AA-884C-44EC-B274-1370D9D999B6}" type="presParOf" srcId="{7C0FEF6B-3B94-4642-BD7F-CD3EDF3A923D}" destId="{5F80CE6D-BB7D-4697-A05C-06AB99507BA9}" srcOrd="14" destOrd="0" presId="urn:microsoft.com/office/officeart/2011/layout/ConvergingText#1"/>
    <dgm:cxn modelId="{758AF923-AC34-4CF2-8A3D-4C23F0200CE8}" type="presParOf" srcId="{7C0FEF6B-3B94-4642-BD7F-CD3EDF3A923D}" destId="{D684BEDC-A5A5-40BC-9D5F-556AD6FB8798}" srcOrd="15" destOrd="0" presId="urn:microsoft.com/office/officeart/2011/layout/ConvergingText#1"/>
    <dgm:cxn modelId="{ADBB5336-8F4D-4570-9457-B8216B08987F}" type="presParOf" srcId="{7C0FEF6B-3B94-4642-BD7F-CD3EDF3A923D}" destId="{1A613900-BABE-4AE8-8BD7-EF7A41284FB4}" srcOrd="16" destOrd="0" presId="urn:microsoft.com/office/officeart/2011/layout/ConvergingText#1"/>
    <dgm:cxn modelId="{DD05E6F7-37DE-4565-8DC0-9F57EB2F2022}" type="presParOf" srcId="{7C0FEF6B-3B94-4642-BD7F-CD3EDF3A923D}" destId="{E0537C36-E93A-4E25-8219-7C327A2C704B}" srcOrd="17" destOrd="0" presId="urn:microsoft.com/office/officeart/2011/layout/ConvergingText#1"/>
    <dgm:cxn modelId="{E1AA0D72-0FD9-47B5-966E-AC4C7FBA73D4}" type="presParOf" srcId="{7C0FEF6B-3B94-4642-BD7F-CD3EDF3A923D}" destId="{38B13DA3-2909-4F91-9E8B-7F092D3D6111}" srcOrd="18" destOrd="0" presId="urn:microsoft.com/office/officeart/2011/layout/ConvergingText#1"/>
    <dgm:cxn modelId="{FF689B78-E962-47EE-89FD-0068D8B978F9}" type="presParOf" srcId="{7C0FEF6B-3B94-4642-BD7F-CD3EDF3A923D}" destId="{BE93C35B-107B-4A10-B143-9A5FB6A10E52}" srcOrd="19" destOrd="0" presId="urn:microsoft.com/office/officeart/2011/layout/ConvergingText#1"/>
    <dgm:cxn modelId="{F7F8038C-B397-4764-8F4D-C56E2BD878B8}" type="presParOf" srcId="{7C0FEF6B-3B94-4642-BD7F-CD3EDF3A923D}" destId="{75E293F9-0D74-49E4-811C-D4723942E2C0}" srcOrd="20" destOrd="0" presId="urn:microsoft.com/office/officeart/2011/layout/ConvergingText#1"/>
    <dgm:cxn modelId="{FA32A986-5435-4388-B36D-4F1B5C72DDF5}" type="presParOf" srcId="{7C0FEF6B-3B94-4642-BD7F-CD3EDF3A923D}" destId="{5ABD0946-8B87-444A-8274-660F0FA76E4C}" srcOrd="21" destOrd="0" presId="urn:microsoft.com/office/officeart/2011/layout/ConvergingText#1"/>
    <dgm:cxn modelId="{1028658F-C222-47AF-9969-A22472DEA32F}" type="presParOf" srcId="{7C0FEF6B-3B94-4642-BD7F-CD3EDF3A923D}" destId="{2220322F-CF57-49FB-89CD-C1A9C8EF8B66}" srcOrd="22" destOrd="0" presId="urn:microsoft.com/office/officeart/2011/layout/ConvergingText#1"/>
    <dgm:cxn modelId="{4964C84C-6C44-4323-8369-129328B3468E}" type="presParOf" srcId="{7C0FEF6B-3B94-4642-BD7F-CD3EDF3A923D}" destId="{C6D70F07-A5C2-4BAE-A6DB-758B5859ABAC}" srcOrd="23" destOrd="0" presId="urn:microsoft.com/office/officeart/2011/layout/ConvergingText#1"/>
    <dgm:cxn modelId="{F495E353-5A9C-4239-A692-3B4E28146EFA}" type="presParOf" srcId="{7C0FEF6B-3B94-4642-BD7F-CD3EDF3A923D}" destId="{847E4984-DFF9-4BDA-8812-540E982BB644}" srcOrd="24" destOrd="0" presId="urn:microsoft.com/office/officeart/2011/layout/ConvergingText#1"/>
    <dgm:cxn modelId="{CE5F421F-1DEF-40BD-A5F1-EB2B97E7D56E}" type="presParOf" srcId="{7C0FEF6B-3B94-4642-BD7F-CD3EDF3A923D}" destId="{965EF330-A9CB-40BD-AE8C-505B424CADAE}" srcOrd="25" destOrd="0" presId="urn:microsoft.com/office/officeart/2011/layout/ConvergingText#1"/>
    <dgm:cxn modelId="{DF5666FE-E055-49D7-BC2D-E750123661B7}" type="presParOf" srcId="{7C0FEF6B-3B94-4642-BD7F-CD3EDF3A923D}" destId="{8A9D8FCB-8517-4629-A4C7-9E2D0ACCE0B2}" srcOrd="26" destOrd="0" presId="urn:microsoft.com/office/officeart/2011/layout/ConvergingText#1"/>
    <dgm:cxn modelId="{018957D7-39B0-474B-9772-ED3538A14A88}" type="presParOf" srcId="{7C0FEF6B-3B94-4642-BD7F-CD3EDF3A923D}" destId="{9D386A7F-983F-4773-BE99-92D57A602035}" srcOrd="27" destOrd="0" presId="urn:microsoft.com/office/officeart/2011/layout/ConvergingText#1"/>
    <dgm:cxn modelId="{72DE7259-2A04-45C0-B28E-2B3A94B4A2DA}" type="presParOf" srcId="{7C0FEF6B-3B94-4642-BD7F-CD3EDF3A923D}" destId="{19748EF1-D3BD-4F37-B63A-7E9987720D97}" srcOrd="28" destOrd="0" presId="urn:microsoft.com/office/officeart/2011/layout/ConvergingText#1"/>
    <dgm:cxn modelId="{14280595-5207-41B6-A741-41A2F61D6DB7}" type="presParOf" srcId="{7C0FEF6B-3B94-4642-BD7F-CD3EDF3A923D}" destId="{545EC6FC-5CC1-40CF-9C9B-EF9B3FF3EDB8}" srcOrd="29" destOrd="0" presId="urn:microsoft.com/office/officeart/2011/layout/ConvergingText#1"/>
    <dgm:cxn modelId="{8887FFC4-5BDC-4729-9D9C-496B91D55AAC}" type="presParOf" srcId="{7C0FEF6B-3B94-4642-BD7F-CD3EDF3A923D}" destId="{429659A4-3583-4158-9406-DFB5C86030B3}" srcOrd="30" destOrd="0" presId="urn:microsoft.com/office/officeart/2011/layout/ConvergingText#1"/>
    <dgm:cxn modelId="{A8E3F391-04F0-4C37-9C8F-550217C23741}" type="presParOf" srcId="{7C0FEF6B-3B94-4642-BD7F-CD3EDF3A923D}" destId="{C84661D7-F0BF-47AE-9380-DBF566541B12}" srcOrd="31" destOrd="0" presId="urn:microsoft.com/office/officeart/2011/layout/ConvergingText#1"/>
    <dgm:cxn modelId="{5F7DBCCC-D7D0-4578-8144-86797FFD9604}" type="presParOf" srcId="{7C0FEF6B-3B94-4642-BD7F-CD3EDF3A923D}" destId="{6A339350-46DE-4CED-BF71-F92A9F770B74}" srcOrd="32" destOrd="0" presId="urn:microsoft.com/office/officeart/2011/layout/ConvergingText#1"/>
    <dgm:cxn modelId="{7ABB15A3-CA7D-4CE9-BC02-2D521F777974}" type="presParOf" srcId="{7C0FEF6B-3B94-4642-BD7F-CD3EDF3A923D}" destId="{E17913EF-3CDC-4450-B06C-F718E87650A6}" srcOrd="33" destOrd="0" presId="urn:microsoft.com/office/officeart/2011/layout/ConvergingText#1"/>
    <dgm:cxn modelId="{7DE511FA-6C28-43F3-B284-BB359FCF6719}" type="presParOf" srcId="{7C0FEF6B-3B94-4642-BD7F-CD3EDF3A923D}" destId="{494D017D-280C-454D-ADAA-637A9993FC43}" srcOrd="34" destOrd="0" presId="urn:microsoft.com/office/officeart/2011/layout/ConvergingText#1"/>
    <dgm:cxn modelId="{2AE914EE-8EE4-4A52-8EE5-C0051DBB560E}" type="presParOf" srcId="{7C0FEF6B-3B94-4642-BD7F-CD3EDF3A923D}" destId="{85782437-58CD-4F19-9DDE-84F8416D1EED}" srcOrd="35" destOrd="0" presId="urn:microsoft.com/office/officeart/2011/layout/ConvergingText#1"/>
    <dgm:cxn modelId="{65829148-927F-4691-9D28-630F64143F13}" type="presParOf" srcId="{7C0FEF6B-3B94-4642-BD7F-CD3EDF3A923D}" destId="{182F2AA8-D405-4877-9DE2-9B8C90CEA778}" srcOrd="36" destOrd="0" presId="urn:microsoft.com/office/officeart/2011/layout/ConvergingText#1"/>
    <dgm:cxn modelId="{3BB1E955-434D-488A-9659-B391BCB36DB8}" type="presParOf" srcId="{7C0FEF6B-3B94-4642-BD7F-CD3EDF3A923D}" destId="{BD0F056F-C728-419B-800D-F40B53294066}" srcOrd="37" destOrd="0" presId="urn:microsoft.com/office/officeart/2011/layout/ConvergingText#1"/>
    <dgm:cxn modelId="{3A1B5AD9-2479-416F-8FA2-5AFABBB41BC0}" type="presParOf" srcId="{7C0FEF6B-3B94-4642-BD7F-CD3EDF3A923D}" destId="{410CCFC1-1DE6-417D-9A68-FAA67346D109}" srcOrd="38" destOrd="0" presId="urn:microsoft.com/office/officeart/2011/layout/ConvergingText#1"/>
    <dgm:cxn modelId="{48E8EB90-183B-4599-A1EF-3886B890E3D2}" type="presParOf" srcId="{7C0FEF6B-3B94-4642-BD7F-CD3EDF3A923D}" destId="{CFC9576F-693B-42B8-BDE7-2DD7194B248D}" srcOrd="39" destOrd="0" presId="urn:microsoft.com/office/officeart/2011/layout/ConvergingText#1"/>
    <dgm:cxn modelId="{4A3CB2FA-20D5-41EC-B686-230B21784CFE}" type="presParOf" srcId="{7C0FEF6B-3B94-4642-BD7F-CD3EDF3A923D}" destId="{70CEDD7B-23DA-4243-B5AE-24A5C5B70ED7}" srcOrd="40" destOrd="0" presId="urn:microsoft.com/office/officeart/2011/layout/ConvergingText#1"/>
    <dgm:cxn modelId="{E9C2BEF1-6EA6-46B5-A5D7-6A7F14657BAC}" type="presParOf" srcId="{7C0FEF6B-3B94-4642-BD7F-CD3EDF3A923D}" destId="{4C354DDB-5756-4620-BB77-23DF603BAC8B}" srcOrd="41" destOrd="0" presId="urn:microsoft.com/office/officeart/2011/layout/ConvergingText#1"/>
    <dgm:cxn modelId="{604D4E24-518B-4026-9201-C409166AA93F}" type="presParOf" srcId="{7C0FEF6B-3B94-4642-BD7F-CD3EDF3A923D}" destId="{E27C3C38-4760-448A-8DF2-CC279DFC6362}" srcOrd="42" destOrd="0" presId="urn:microsoft.com/office/officeart/2011/layout/ConvergingText#1"/>
    <dgm:cxn modelId="{41F715F1-BE6E-45AF-8C66-94868F1E5927}" type="presParOf" srcId="{7C0FEF6B-3B94-4642-BD7F-CD3EDF3A923D}" destId="{A3D90A2C-6F8C-4FB0-B303-B022D1956748}" srcOrd="43" destOrd="0" presId="urn:microsoft.com/office/officeart/2011/layout/ConvergingText#1"/>
    <dgm:cxn modelId="{082156F6-70B9-4F7B-B659-70F5EF92D615}" type="presParOf" srcId="{7C0FEF6B-3B94-4642-BD7F-CD3EDF3A923D}" destId="{27682329-5090-43E0-9DFC-9777DBA47992}" srcOrd="44" destOrd="0" presId="urn:microsoft.com/office/officeart/2011/layout/ConvergingText#1"/>
    <dgm:cxn modelId="{95592785-F431-49A3-9C25-A133D9504BED}" type="presParOf" srcId="{7C0FEF6B-3B94-4642-BD7F-CD3EDF3A923D}" destId="{19261DD2-20E8-4003-9641-7E7DFB269EDF}" srcOrd="45" destOrd="0" presId="urn:microsoft.com/office/officeart/2011/layout/ConvergingTex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C3D457-8188-4AA8-9906-5149E12BF570}"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054A0BB4-B808-455A-8387-4C28DC338C3B}">
      <dgm:prSet phldrT="[Text]"/>
      <dgm:spPr>
        <a:solidFill>
          <a:srgbClr val="02367A"/>
        </a:solidFill>
        <a:ln>
          <a:noFill/>
        </a:ln>
      </dgm:spPr>
      <dgm:t>
        <a:bodyPr/>
        <a:lstStyle/>
        <a:p>
          <a:r>
            <a:rPr lang="en-US" dirty="0" smtClean="0"/>
            <a:t>Needs Assessment</a:t>
          </a:r>
          <a:endParaRPr lang="en-US" dirty="0"/>
        </a:p>
      </dgm:t>
    </dgm:pt>
    <dgm:pt modelId="{9128E584-1F39-4F66-A0A5-AF16A8C11DD5}" type="parTrans" cxnId="{DAF4861A-B72A-4071-8B28-FE678E11296B}">
      <dgm:prSet/>
      <dgm:spPr/>
      <dgm:t>
        <a:bodyPr/>
        <a:lstStyle/>
        <a:p>
          <a:endParaRPr lang="en-US"/>
        </a:p>
      </dgm:t>
    </dgm:pt>
    <dgm:pt modelId="{FEC251B6-4CD7-46DF-8626-7CE22868CDCB}" type="sibTrans" cxnId="{DAF4861A-B72A-4071-8B28-FE678E11296B}">
      <dgm:prSet/>
      <dgm:spPr>
        <a:solidFill>
          <a:srgbClr val="982222"/>
        </a:solidFill>
        <a:ln>
          <a:noFill/>
        </a:ln>
      </dgm:spPr>
      <dgm:t>
        <a:bodyPr/>
        <a:lstStyle/>
        <a:p>
          <a:endParaRPr lang="en-US"/>
        </a:p>
      </dgm:t>
    </dgm:pt>
    <dgm:pt modelId="{EA3DC1F9-BCCA-4A58-B162-CBE9F3D8BA62}">
      <dgm:prSet phldrT="[Text]"/>
      <dgm:spPr>
        <a:solidFill>
          <a:srgbClr val="5B952D"/>
        </a:solidFill>
        <a:ln>
          <a:noFill/>
        </a:ln>
      </dgm:spPr>
      <dgm:t>
        <a:bodyPr/>
        <a:lstStyle/>
        <a:p>
          <a:r>
            <a:rPr lang="en-US" dirty="0" smtClean="0"/>
            <a:t>Asset Inventory</a:t>
          </a:r>
          <a:endParaRPr lang="en-US" dirty="0"/>
        </a:p>
      </dgm:t>
    </dgm:pt>
    <dgm:pt modelId="{683C22F4-99DE-4AC5-BBB6-D7E64128A890}" type="parTrans" cxnId="{7C3BFD9D-3B7B-44A7-9DA8-0312A48188B4}">
      <dgm:prSet/>
      <dgm:spPr/>
      <dgm:t>
        <a:bodyPr/>
        <a:lstStyle/>
        <a:p>
          <a:endParaRPr lang="en-US"/>
        </a:p>
      </dgm:t>
    </dgm:pt>
    <dgm:pt modelId="{A5A1BDBF-3B22-4E9B-B199-BCAC29FF3394}" type="sibTrans" cxnId="{7C3BFD9D-3B7B-44A7-9DA8-0312A48188B4}">
      <dgm:prSet/>
      <dgm:spPr>
        <a:solidFill>
          <a:srgbClr val="982222"/>
        </a:solidFill>
      </dgm:spPr>
      <dgm:t>
        <a:bodyPr/>
        <a:lstStyle/>
        <a:p>
          <a:endParaRPr lang="en-US"/>
        </a:p>
      </dgm:t>
    </dgm:pt>
    <dgm:pt modelId="{2487AF89-5A60-4C6E-B2C4-D0B1C7AF4DC1}">
      <dgm:prSet phldrT="[Text]"/>
      <dgm:spPr>
        <a:solidFill>
          <a:srgbClr val="4E84C4"/>
        </a:solidFill>
        <a:ln>
          <a:noFill/>
        </a:ln>
      </dgm:spPr>
      <dgm:t>
        <a:bodyPr/>
        <a:lstStyle/>
        <a:p>
          <a:r>
            <a:rPr lang="en-US" dirty="0" smtClean="0"/>
            <a:t>Public-Private Training Partnerships</a:t>
          </a:r>
          <a:endParaRPr lang="en-US" dirty="0"/>
        </a:p>
      </dgm:t>
    </dgm:pt>
    <dgm:pt modelId="{BBD53FF4-A745-489A-8A1C-DC5FA1CD06EF}" type="parTrans" cxnId="{0512643C-DE47-4C12-A341-38DF8D092A94}">
      <dgm:prSet/>
      <dgm:spPr/>
      <dgm:t>
        <a:bodyPr/>
        <a:lstStyle/>
        <a:p>
          <a:endParaRPr lang="en-US"/>
        </a:p>
      </dgm:t>
    </dgm:pt>
    <dgm:pt modelId="{3EDD2CA5-6122-4691-BC50-3F4C327B8318}" type="sibTrans" cxnId="{0512643C-DE47-4C12-A341-38DF8D092A94}">
      <dgm:prSet/>
      <dgm:spPr/>
      <dgm:t>
        <a:bodyPr/>
        <a:lstStyle/>
        <a:p>
          <a:endParaRPr lang="en-US"/>
        </a:p>
      </dgm:t>
    </dgm:pt>
    <dgm:pt modelId="{741D7B64-51C5-4115-B414-970D779BDF7A}" type="pres">
      <dgm:prSet presAssocID="{41C3D457-8188-4AA8-9906-5149E12BF570}" presName="Name0" presStyleCnt="0">
        <dgm:presLayoutVars>
          <dgm:dir/>
          <dgm:resizeHandles val="exact"/>
        </dgm:presLayoutVars>
      </dgm:prSet>
      <dgm:spPr/>
    </dgm:pt>
    <dgm:pt modelId="{D8292F64-71C7-46BC-99FE-D0E357D50DAB}" type="pres">
      <dgm:prSet presAssocID="{41C3D457-8188-4AA8-9906-5149E12BF570}" presName="vNodes" presStyleCnt="0"/>
      <dgm:spPr/>
    </dgm:pt>
    <dgm:pt modelId="{FA64D367-3334-41E1-A1B8-7C84C964BA5C}" type="pres">
      <dgm:prSet presAssocID="{054A0BB4-B808-455A-8387-4C28DC338C3B}" presName="node" presStyleLbl="node1" presStyleIdx="0" presStyleCnt="3" custLinFactY="1258" custLinFactNeighborY="100000">
        <dgm:presLayoutVars>
          <dgm:bulletEnabled val="1"/>
        </dgm:presLayoutVars>
      </dgm:prSet>
      <dgm:spPr/>
      <dgm:t>
        <a:bodyPr/>
        <a:lstStyle/>
        <a:p>
          <a:endParaRPr lang="en-US"/>
        </a:p>
      </dgm:t>
    </dgm:pt>
    <dgm:pt modelId="{BAFF461C-35DE-4A4A-9BDE-D8A425A9E581}" type="pres">
      <dgm:prSet presAssocID="{FEC251B6-4CD7-46DF-8626-7CE22868CDCB}" presName="spacerT" presStyleCnt="0"/>
      <dgm:spPr/>
    </dgm:pt>
    <dgm:pt modelId="{BCE3FB2A-B84E-472C-944D-F455FBE9883C}" type="pres">
      <dgm:prSet presAssocID="{FEC251B6-4CD7-46DF-8626-7CE22868CDCB}" presName="sibTrans" presStyleLbl="sibTrans2D1" presStyleIdx="0" presStyleCnt="2"/>
      <dgm:spPr/>
      <dgm:t>
        <a:bodyPr/>
        <a:lstStyle/>
        <a:p>
          <a:endParaRPr lang="en-US"/>
        </a:p>
      </dgm:t>
    </dgm:pt>
    <dgm:pt modelId="{14FD0B91-FB0D-41C0-8A68-049B76DAC2B8}" type="pres">
      <dgm:prSet presAssocID="{FEC251B6-4CD7-46DF-8626-7CE22868CDCB}" presName="spacerB" presStyleCnt="0"/>
      <dgm:spPr/>
    </dgm:pt>
    <dgm:pt modelId="{C55EEF8C-EA22-4156-9AEF-BCF60BEA6707}" type="pres">
      <dgm:prSet presAssocID="{EA3DC1F9-BCCA-4A58-B162-CBE9F3D8BA62}" presName="node" presStyleLbl="node1" presStyleIdx="1" presStyleCnt="3" custLinFactY="-2246" custLinFactNeighborY="-100000">
        <dgm:presLayoutVars>
          <dgm:bulletEnabled val="1"/>
        </dgm:presLayoutVars>
      </dgm:prSet>
      <dgm:spPr/>
      <dgm:t>
        <a:bodyPr/>
        <a:lstStyle/>
        <a:p>
          <a:endParaRPr lang="en-US"/>
        </a:p>
      </dgm:t>
    </dgm:pt>
    <dgm:pt modelId="{8201ABD4-9C84-4BA3-9FE4-BEDFD5B9B552}" type="pres">
      <dgm:prSet presAssocID="{41C3D457-8188-4AA8-9906-5149E12BF570}" presName="sibTransLast" presStyleLbl="sibTrans2D1" presStyleIdx="1" presStyleCnt="2"/>
      <dgm:spPr/>
      <dgm:t>
        <a:bodyPr/>
        <a:lstStyle/>
        <a:p>
          <a:endParaRPr lang="en-US"/>
        </a:p>
      </dgm:t>
    </dgm:pt>
    <dgm:pt modelId="{6160FE2D-1E4C-4900-85A7-5FF1110782DC}" type="pres">
      <dgm:prSet presAssocID="{41C3D457-8188-4AA8-9906-5149E12BF570}" presName="connectorText" presStyleLbl="sibTrans2D1" presStyleIdx="1" presStyleCnt="2"/>
      <dgm:spPr/>
      <dgm:t>
        <a:bodyPr/>
        <a:lstStyle/>
        <a:p>
          <a:endParaRPr lang="en-US"/>
        </a:p>
      </dgm:t>
    </dgm:pt>
    <dgm:pt modelId="{0C5327CB-3E21-4C11-A23B-388B3B217669}" type="pres">
      <dgm:prSet presAssocID="{41C3D457-8188-4AA8-9906-5149E12BF570}" presName="lastNode" presStyleLbl="node1" presStyleIdx="2" presStyleCnt="3">
        <dgm:presLayoutVars>
          <dgm:bulletEnabled val="1"/>
        </dgm:presLayoutVars>
      </dgm:prSet>
      <dgm:spPr/>
      <dgm:t>
        <a:bodyPr/>
        <a:lstStyle/>
        <a:p>
          <a:endParaRPr lang="en-US"/>
        </a:p>
      </dgm:t>
    </dgm:pt>
  </dgm:ptLst>
  <dgm:cxnLst>
    <dgm:cxn modelId="{DAF4861A-B72A-4071-8B28-FE678E11296B}" srcId="{41C3D457-8188-4AA8-9906-5149E12BF570}" destId="{054A0BB4-B808-455A-8387-4C28DC338C3B}" srcOrd="0" destOrd="0" parTransId="{9128E584-1F39-4F66-A0A5-AF16A8C11DD5}" sibTransId="{FEC251B6-4CD7-46DF-8626-7CE22868CDCB}"/>
    <dgm:cxn modelId="{B69C82D7-2483-4008-B0B6-C733099FFD17}" type="presOf" srcId="{A5A1BDBF-3B22-4E9B-B199-BCAC29FF3394}" destId="{6160FE2D-1E4C-4900-85A7-5FF1110782DC}" srcOrd="1" destOrd="0" presId="urn:microsoft.com/office/officeart/2005/8/layout/equation2"/>
    <dgm:cxn modelId="{CF0003F5-62B0-47FD-B21A-D926B4B9FB10}" type="presOf" srcId="{EA3DC1F9-BCCA-4A58-B162-CBE9F3D8BA62}" destId="{C55EEF8C-EA22-4156-9AEF-BCF60BEA6707}" srcOrd="0" destOrd="0" presId="urn:microsoft.com/office/officeart/2005/8/layout/equation2"/>
    <dgm:cxn modelId="{A2ED717E-4CB4-4D24-AFC4-4BC62D1A104E}" type="presOf" srcId="{FEC251B6-4CD7-46DF-8626-7CE22868CDCB}" destId="{BCE3FB2A-B84E-472C-944D-F455FBE9883C}" srcOrd="0" destOrd="0" presId="urn:microsoft.com/office/officeart/2005/8/layout/equation2"/>
    <dgm:cxn modelId="{F545A3EE-B08F-42F0-B2AC-BEE77924DCDE}" type="presOf" srcId="{2487AF89-5A60-4C6E-B2C4-D0B1C7AF4DC1}" destId="{0C5327CB-3E21-4C11-A23B-388B3B217669}" srcOrd="0" destOrd="0" presId="urn:microsoft.com/office/officeart/2005/8/layout/equation2"/>
    <dgm:cxn modelId="{441043DC-CE62-480C-B6DA-3D668A9A89B3}" type="presOf" srcId="{054A0BB4-B808-455A-8387-4C28DC338C3B}" destId="{FA64D367-3334-41E1-A1B8-7C84C964BA5C}" srcOrd="0" destOrd="0" presId="urn:microsoft.com/office/officeart/2005/8/layout/equation2"/>
    <dgm:cxn modelId="{7C3BFD9D-3B7B-44A7-9DA8-0312A48188B4}" srcId="{41C3D457-8188-4AA8-9906-5149E12BF570}" destId="{EA3DC1F9-BCCA-4A58-B162-CBE9F3D8BA62}" srcOrd="1" destOrd="0" parTransId="{683C22F4-99DE-4AC5-BBB6-D7E64128A890}" sibTransId="{A5A1BDBF-3B22-4E9B-B199-BCAC29FF3394}"/>
    <dgm:cxn modelId="{0512643C-DE47-4C12-A341-38DF8D092A94}" srcId="{41C3D457-8188-4AA8-9906-5149E12BF570}" destId="{2487AF89-5A60-4C6E-B2C4-D0B1C7AF4DC1}" srcOrd="2" destOrd="0" parTransId="{BBD53FF4-A745-489A-8A1C-DC5FA1CD06EF}" sibTransId="{3EDD2CA5-6122-4691-BC50-3F4C327B8318}"/>
    <dgm:cxn modelId="{5466D96E-B987-4AF3-9C96-45596B62A011}" type="presOf" srcId="{A5A1BDBF-3B22-4E9B-B199-BCAC29FF3394}" destId="{8201ABD4-9C84-4BA3-9FE4-BEDFD5B9B552}" srcOrd="0" destOrd="0" presId="urn:microsoft.com/office/officeart/2005/8/layout/equation2"/>
    <dgm:cxn modelId="{0724C5A0-A469-4377-B69D-763BE196519C}" type="presOf" srcId="{41C3D457-8188-4AA8-9906-5149E12BF570}" destId="{741D7B64-51C5-4115-B414-970D779BDF7A}" srcOrd="0" destOrd="0" presId="urn:microsoft.com/office/officeart/2005/8/layout/equation2"/>
    <dgm:cxn modelId="{2C70C1E2-46B8-4638-A1CC-16EFBA96D11C}" type="presParOf" srcId="{741D7B64-51C5-4115-B414-970D779BDF7A}" destId="{D8292F64-71C7-46BC-99FE-D0E357D50DAB}" srcOrd="0" destOrd="0" presId="urn:microsoft.com/office/officeart/2005/8/layout/equation2"/>
    <dgm:cxn modelId="{9BD4889E-BC98-4EDA-B61A-1B8F09AC7B30}" type="presParOf" srcId="{D8292F64-71C7-46BC-99FE-D0E357D50DAB}" destId="{FA64D367-3334-41E1-A1B8-7C84C964BA5C}" srcOrd="0" destOrd="0" presId="urn:microsoft.com/office/officeart/2005/8/layout/equation2"/>
    <dgm:cxn modelId="{51D17183-814E-4436-9C97-F6CB6003A108}" type="presParOf" srcId="{D8292F64-71C7-46BC-99FE-D0E357D50DAB}" destId="{BAFF461C-35DE-4A4A-9BDE-D8A425A9E581}" srcOrd="1" destOrd="0" presId="urn:microsoft.com/office/officeart/2005/8/layout/equation2"/>
    <dgm:cxn modelId="{23662C95-6D3E-4E1B-BCE1-D039F5240BD2}" type="presParOf" srcId="{D8292F64-71C7-46BC-99FE-D0E357D50DAB}" destId="{BCE3FB2A-B84E-472C-944D-F455FBE9883C}" srcOrd="2" destOrd="0" presId="urn:microsoft.com/office/officeart/2005/8/layout/equation2"/>
    <dgm:cxn modelId="{0669BA7F-719C-448E-B1E8-D44685098B51}" type="presParOf" srcId="{D8292F64-71C7-46BC-99FE-D0E357D50DAB}" destId="{14FD0B91-FB0D-41C0-8A68-049B76DAC2B8}" srcOrd="3" destOrd="0" presId="urn:microsoft.com/office/officeart/2005/8/layout/equation2"/>
    <dgm:cxn modelId="{F850A1B2-4AFC-40FE-A782-5D641ADB9776}" type="presParOf" srcId="{D8292F64-71C7-46BC-99FE-D0E357D50DAB}" destId="{C55EEF8C-EA22-4156-9AEF-BCF60BEA6707}" srcOrd="4" destOrd="0" presId="urn:microsoft.com/office/officeart/2005/8/layout/equation2"/>
    <dgm:cxn modelId="{FA0CBD94-7224-4FE6-8DB0-E97BCDD5FDF0}" type="presParOf" srcId="{741D7B64-51C5-4115-B414-970D779BDF7A}" destId="{8201ABD4-9C84-4BA3-9FE4-BEDFD5B9B552}" srcOrd="1" destOrd="0" presId="urn:microsoft.com/office/officeart/2005/8/layout/equation2"/>
    <dgm:cxn modelId="{8B033E76-4AE1-4CC8-8AB1-95B687C35FD8}" type="presParOf" srcId="{8201ABD4-9C84-4BA3-9FE4-BEDFD5B9B552}" destId="{6160FE2D-1E4C-4900-85A7-5FF1110782DC}" srcOrd="0" destOrd="0" presId="urn:microsoft.com/office/officeart/2005/8/layout/equation2"/>
    <dgm:cxn modelId="{62BB61EA-FC99-4C9D-B46C-219D5327FC47}" type="presParOf" srcId="{741D7B64-51C5-4115-B414-970D779BDF7A}" destId="{0C5327CB-3E21-4C11-A23B-388B3B217669}" srcOrd="2" destOrd="0" presId="urn:microsoft.com/office/officeart/2005/8/layout/equati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7D3EF2-AD36-4EC6-82BF-CF44AA6C8D96}">
      <dsp:nvSpPr>
        <dsp:cNvPr id="0" name=""/>
        <dsp:cNvSpPr/>
      </dsp:nvSpPr>
      <dsp:spPr>
        <a:xfrm>
          <a:off x="330903" y="178678"/>
          <a:ext cx="2309074" cy="2309074"/>
        </a:xfrm>
        <a:prstGeom prst="pie">
          <a:avLst>
            <a:gd name="adj1" fmla="val 16200000"/>
            <a:gd name="adj2" fmla="val 1800000"/>
          </a:avLst>
        </a:prstGeom>
        <a:solidFill>
          <a:srgbClr val="5B95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ts val="0"/>
            </a:spcAft>
          </a:pPr>
          <a:r>
            <a:rPr lang="en-US" sz="1400" kern="1200" dirty="0" smtClean="0"/>
            <a:t>Mapping</a:t>
          </a:r>
        </a:p>
      </dsp:txBody>
      <dsp:txXfrm>
        <a:off x="1547840" y="667982"/>
        <a:ext cx="824669" cy="687224"/>
      </dsp:txXfrm>
    </dsp:sp>
    <dsp:sp modelId="{76FC43B6-7F60-4693-9C46-0B4584C94696}">
      <dsp:nvSpPr>
        <dsp:cNvPr id="0" name=""/>
        <dsp:cNvSpPr/>
      </dsp:nvSpPr>
      <dsp:spPr>
        <a:xfrm>
          <a:off x="283347" y="261145"/>
          <a:ext cx="2309074" cy="2309074"/>
        </a:xfrm>
        <a:prstGeom prst="pie">
          <a:avLst>
            <a:gd name="adj1" fmla="val 1800000"/>
            <a:gd name="adj2" fmla="val 9000000"/>
          </a:avLst>
        </a:prstGeom>
        <a:solidFill>
          <a:srgbClr val="4E84C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ts val="0"/>
            </a:spcAft>
          </a:pPr>
          <a:r>
            <a:rPr lang="en-US" sz="1400" kern="1200" dirty="0" smtClean="0"/>
            <a:t>Research</a:t>
          </a:r>
        </a:p>
      </dsp:txBody>
      <dsp:txXfrm>
        <a:off x="833127" y="1759294"/>
        <a:ext cx="1237004" cy="604757"/>
      </dsp:txXfrm>
    </dsp:sp>
    <dsp:sp modelId="{188283B7-F54B-49F8-ACF1-3F9F3059277B}">
      <dsp:nvSpPr>
        <dsp:cNvPr id="0" name=""/>
        <dsp:cNvSpPr/>
      </dsp:nvSpPr>
      <dsp:spPr>
        <a:xfrm>
          <a:off x="235791" y="178678"/>
          <a:ext cx="2309074" cy="2309074"/>
        </a:xfrm>
        <a:prstGeom prst="pie">
          <a:avLst>
            <a:gd name="adj1" fmla="val 9000000"/>
            <a:gd name="adj2" fmla="val 16200000"/>
          </a:avLst>
        </a:prstGeom>
        <a:solidFill>
          <a:srgbClr val="81393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100000"/>
            </a:lnSpc>
            <a:spcBef>
              <a:spcPct val="0"/>
            </a:spcBef>
            <a:spcAft>
              <a:spcPts val="0"/>
            </a:spcAft>
          </a:pPr>
          <a:r>
            <a:rPr lang="en-US" sz="1200" kern="1200" dirty="0" smtClean="0"/>
            <a:t>Community Planning &amp; Outreach</a:t>
          </a:r>
        </a:p>
      </dsp:txBody>
      <dsp:txXfrm>
        <a:off x="503259" y="667982"/>
        <a:ext cx="824669" cy="687224"/>
      </dsp:txXfrm>
    </dsp:sp>
    <dsp:sp modelId="{772BA361-CD8C-4FD3-BB97-9B7B0E7BF08A}">
      <dsp:nvSpPr>
        <dsp:cNvPr id="0" name=""/>
        <dsp:cNvSpPr/>
      </dsp:nvSpPr>
      <dsp:spPr>
        <a:xfrm>
          <a:off x="188151" y="35735"/>
          <a:ext cx="2594959" cy="2594959"/>
        </a:xfrm>
        <a:prstGeom prst="circularArrow">
          <a:avLst>
            <a:gd name="adj1" fmla="val 5085"/>
            <a:gd name="adj2" fmla="val 327528"/>
            <a:gd name="adj3" fmla="val 1472472"/>
            <a:gd name="adj4" fmla="val 16199432"/>
            <a:gd name="adj5" fmla="val 5932"/>
          </a:avLst>
        </a:prstGeom>
        <a:solidFill>
          <a:srgbClr val="02367A"/>
        </a:solidFill>
        <a:ln>
          <a:noFill/>
        </a:ln>
        <a:effectLst/>
      </dsp:spPr>
      <dsp:style>
        <a:lnRef idx="0">
          <a:scrgbClr r="0" g="0" b="0"/>
        </a:lnRef>
        <a:fillRef idx="1">
          <a:scrgbClr r="0" g="0" b="0"/>
        </a:fillRef>
        <a:effectRef idx="0">
          <a:scrgbClr r="0" g="0" b="0"/>
        </a:effectRef>
        <a:fontRef idx="minor">
          <a:schemeClr val="lt1"/>
        </a:fontRef>
      </dsp:style>
    </dsp:sp>
    <dsp:sp modelId="{37928C5D-17A0-455B-ABA3-B08471B86D8C}">
      <dsp:nvSpPr>
        <dsp:cNvPr id="0" name=""/>
        <dsp:cNvSpPr/>
      </dsp:nvSpPr>
      <dsp:spPr>
        <a:xfrm>
          <a:off x="140405" y="118056"/>
          <a:ext cx="2594959" cy="2594959"/>
        </a:xfrm>
        <a:prstGeom prst="circularArrow">
          <a:avLst>
            <a:gd name="adj1" fmla="val 5085"/>
            <a:gd name="adj2" fmla="val 327528"/>
            <a:gd name="adj3" fmla="val 8671970"/>
            <a:gd name="adj4" fmla="val 1800502"/>
            <a:gd name="adj5" fmla="val 5932"/>
          </a:avLst>
        </a:prstGeom>
        <a:solidFill>
          <a:srgbClr val="02367A"/>
        </a:solidFill>
        <a:ln>
          <a:noFill/>
        </a:ln>
        <a:effectLst/>
      </dsp:spPr>
      <dsp:style>
        <a:lnRef idx="0">
          <a:scrgbClr r="0" g="0" b="0"/>
        </a:lnRef>
        <a:fillRef idx="1">
          <a:scrgbClr r="0" g="0" b="0"/>
        </a:fillRef>
        <a:effectRef idx="0">
          <a:scrgbClr r="0" g="0" b="0"/>
        </a:effectRef>
        <a:fontRef idx="minor">
          <a:schemeClr val="lt1"/>
        </a:fontRef>
      </dsp:style>
    </dsp:sp>
    <dsp:sp modelId="{2F18A7C2-82B6-4D44-95EE-511C5EB82EF7}">
      <dsp:nvSpPr>
        <dsp:cNvPr id="0" name=""/>
        <dsp:cNvSpPr/>
      </dsp:nvSpPr>
      <dsp:spPr>
        <a:xfrm>
          <a:off x="92658" y="35735"/>
          <a:ext cx="2594959" cy="2594959"/>
        </a:xfrm>
        <a:prstGeom prst="circularArrow">
          <a:avLst>
            <a:gd name="adj1" fmla="val 5085"/>
            <a:gd name="adj2" fmla="val 327528"/>
            <a:gd name="adj3" fmla="val 15873039"/>
            <a:gd name="adj4" fmla="val 9000000"/>
            <a:gd name="adj5" fmla="val 5932"/>
          </a:avLst>
        </a:prstGeom>
        <a:solidFill>
          <a:srgbClr val="02367A"/>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D24C7D-3BC4-4C38-8043-7C73EF31C0E7}">
      <dsp:nvSpPr>
        <dsp:cNvPr id="0" name=""/>
        <dsp:cNvSpPr/>
      </dsp:nvSpPr>
      <dsp:spPr>
        <a:xfrm>
          <a:off x="8855489" y="3356120"/>
          <a:ext cx="250508" cy="250506"/>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AC6F07-E612-4240-AA7C-FE63835141C7}">
      <dsp:nvSpPr>
        <dsp:cNvPr id="0" name=""/>
        <dsp:cNvSpPr/>
      </dsp:nvSpPr>
      <dsp:spPr>
        <a:xfrm>
          <a:off x="8396962" y="3326923"/>
          <a:ext cx="250508" cy="250506"/>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B49893-E007-4C8E-9CFA-22B011FEA8D1}">
      <dsp:nvSpPr>
        <dsp:cNvPr id="0" name=""/>
        <dsp:cNvSpPr/>
      </dsp:nvSpPr>
      <dsp:spPr>
        <a:xfrm>
          <a:off x="7939319" y="3326923"/>
          <a:ext cx="250508" cy="250506"/>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77AB2B-C067-4B25-83E4-13F15DE37BC7}">
      <dsp:nvSpPr>
        <dsp:cNvPr id="0" name=""/>
        <dsp:cNvSpPr/>
      </dsp:nvSpPr>
      <dsp:spPr>
        <a:xfrm>
          <a:off x="7480791" y="3326923"/>
          <a:ext cx="250508" cy="250506"/>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9FDBB2-3A76-456C-88E9-971046AECDCE}">
      <dsp:nvSpPr>
        <dsp:cNvPr id="0" name=""/>
        <dsp:cNvSpPr/>
      </dsp:nvSpPr>
      <dsp:spPr>
        <a:xfrm>
          <a:off x="7022264" y="3356120"/>
          <a:ext cx="250508" cy="25050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85FA63-745C-43CB-8311-55CC6A468915}">
      <dsp:nvSpPr>
        <dsp:cNvPr id="0" name=""/>
        <dsp:cNvSpPr/>
      </dsp:nvSpPr>
      <dsp:spPr>
        <a:xfrm>
          <a:off x="6314113" y="3201671"/>
          <a:ext cx="501016" cy="500530"/>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A7027F-445C-467C-A9B4-F8350518F015}">
      <dsp:nvSpPr>
        <dsp:cNvPr id="0" name=""/>
        <dsp:cNvSpPr/>
      </dsp:nvSpPr>
      <dsp:spPr>
        <a:xfrm>
          <a:off x="8447417" y="2809951"/>
          <a:ext cx="250508" cy="250506"/>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6C03CF-0AE3-47D8-B581-CA0D6A705BF2}">
      <dsp:nvSpPr>
        <dsp:cNvPr id="0" name=""/>
        <dsp:cNvSpPr/>
      </dsp:nvSpPr>
      <dsp:spPr>
        <a:xfrm>
          <a:off x="8447417" y="3847281"/>
          <a:ext cx="250508" cy="250506"/>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906C64-DAD4-4194-AEA3-23A721764882}">
      <dsp:nvSpPr>
        <dsp:cNvPr id="0" name=""/>
        <dsp:cNvSpPr/>
      </dsp:nvSpPr>
      <dsp:spPr>
        <a:xfrm>
          <a:off x="8671370" y="3034826"/>
          <a:ext cx="250508" cy="250506"/>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1111A9-7BB2-4944-8744-B6E3F3C5DADD}">
      <dsp:nvSpPr>
        <dsp:cNvPr id="0" name=""/>
        <dsp:cNvSpPr/>
      </dsp:nvSpPr>
      <dsp:spPr>
        <a:xfrm>
          <a:off x="8685533" y="3623856"/>
          <a:ext cx="250508" cy="250506"/>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2EE402-FD32-475B-9BAF-682F1DB2FA0D}">
      <dsp:nvSpPr>
        <dsp:cNvPr id="0" name=""/>
        <dsp:cNvSpPr/>
      </dsp:nvSpPr>
      <dsp:spPr>
        <a:xfrm>
          <a:off x="3592158" y="2209979"/>
          <a:ext cx="2533409" cy="2533600"/>
        </a:xfrm>
        <a:prstGeom prst="ellipse">
          <a:avLst/>
        </a:prstGeom>
        <a:solidFill>
          <a:srgbClr val="02367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On-Site Technology Training</a:t>
          </a:r>
          <a:endParaRPr lang="en-US" sz="2400" kern="1200" dirty="0"/>
        </a:p>
      </dsp:txBody>
      <dsp:txXfrm>
        <a:off x="3592158" y="2209979"/>
        <a:ext cx="2533409" cy="2533600"/>
      </dsp:txXfrm>
    </dsp:sp>
    <dsp:sp modelId="{E8ED5FDC-3B8C-4F1E-9D24-DE8B9CA97826}">
      <dsp:nvSpPr>
        <dsp:cNvPr id="0" name=""/>
        <dsp:cNvSpPr/>
      </dsp:nvSpPr>
      <dsp:spPr>
        <a:xfrm>
          <a:off x="3709888" y="1802784"/>
          <a:ext cx="501016" cy="500530"/>
        </a:xfrm>
        <a:prstGeom prst="ellipse">
          <a:avLst/>
        </a:prstGeom>
        <a:solidFill>
          <a:srgbClr val="5B952D"/>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620238-2801-4B2D-A5E3-F6F2F9059E14}">
      <dsp:nvSpPr>
        <dsp:cNvPr id="0" name=""/>
        <dsp:cNvSpPr/>
      </dsp:nvSpPr>
      <dsp:spPr>
        <a:xfrm>
          <a:off x="3427513" y="1568720"/>
          <a:ext cx="250508" cy="250506"/>
        </a:xfrm>
        <a:prstGeom prst="ellipse">
          <a:avLst/>
        </a:prstGeom>
        <a:solidFill>
          <a:srgbClr val="5B952D"/>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8F0797-6526-4220-ABBA-1B2FE01E58E4}">
      <dsp:nvSpPr>
        <dsp:cNvPr id="0" name=""/>
        <dsp:cNvSpPr/>
      </dsp:nvSpPr>
      <dsp:spPr>
        <a:xfrm>
          <a:off x="2910563" y="1404294"/>
          <a:ext cx="250508" cy="250506"/>
        </a:xfrm>
        <a:prstGeom prst="ellipse">
          <a:avLst/>
        </a:prstGeom>
        <a:solidFill>
          <a:srgbClr val="5B952D"/>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80CE6D-BB7D-4697-A05C-06AB99507BA9}">
      <dsp:nvSpPr>
        <dsp:cNvPr id="0" name=""/>
        <dsp:cNvSpPr/>
      </dsp:nvSpPr>
      <dsp:spPr>
        <a:xfrm>
          <a:off x="2394498" y="1404294"/>
          <a:ext cx="250508" cy="250506"/>
        </a:xfrm>
        <a:prstGeom prst="ellipse">
          <a:avLst/>
        </a:prstGeom>
        <a:solidFill>
          <a:srgbClr val="5B952D"/>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84BEDC-A5A5-40BC-9D5F-556AD6FB8798}">
      <dsp:nvSpPr>
        <dsp:cNvPr id="0" name=""/>
        <dsp:cNvSpPr/>
      </dsp:nvSpPr>
      <dsp:spPr>
        <a:xfrm>
          <a:off x="1878433" y="1404294"/>
          <a:ext cx="250508" cy="250506"/>
        </a:xfrm>
        <a:prstGeom prst="ellipse">
          <a:avLst/>
        </a:prstGeom>
        <a:solidFill>
          <a:srgbClr val="5B952D"/>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613900-BABE-4AE8-8BD7-EF7A41284FB4}">
      <dsp:nvSpPr>
        <dsp:cNvPr id="0" name=""/>
        <dsp:cNvSpPr/>
      </dsp:nvSpPr>
      <dsp:spPr>
        <a:xfrm>
          <a:off x="1362368" y="1404294"/>
          <a:ext cx="250508" cy="250506"/>
        </a:xfrm>
        <a:prstGeom prst="ellipse">
          <a:avLst/>
        </a:prstGeom>
        <a:solidFill>
          <a:srgbClr val="5B952D"/>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537C36-E93A-4E25-8219-7C327A2C704B}">
      <dsp:nvSpPr>
        <dsp:cNvPr id="0" name=""/>
        <dsp:cNvSpPr/>
      </dsp:nvSpPr>
      <dsp:spPr>
        <a:xfrm>
          <a:off x="845417" y="1404294"/>
          <a:ext cx="250508" cy="250506"/>
        </a:xfrm>
        <a:prstGeom prst="ellipse">
          <a:avLst/>
        </a:prstGeom>
        <a:solidFill>
          <a:srgbClr val="5B952D"/>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B13DA3-2909-4F91-9E8B-7F092D3D6111}">
      <dsp:nvSpPr>
        <dsp:cNvPr id="0" name=""/>
        <dsp:cNvSpPr/>
      </dsp:nvSpPr>
      <dsp:spPr>
        <a:xfrm>
          <a:off x="329352" y="1404294"/>
          <a:ext cx="250508" cy="250506"/>
        </a:xfrm>
        <a:prstGeom prst="ellipse">
          <a:avLst/>
        </a:prstGeom>
        <a:solidFill>
          <a:srgbClr val="5B952D"/>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E293F9-0D74-49E4-811C-D4723942E2C0}">
      <dsp:nvSpPr>
        <dsp:cNvPr id="0" name=""/>
        <dsp:cNvSpPr/>
      </dsp:nvSpPr>
      <dsp:spPr>
        <a:xfrm>
          <a:off x="144201" y="785281"/>
          <a:ext cx="3188742" cy="625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66800">
            <a:lnSpc>
              <a:spcPct val="90000"/>
            </a:lnSpc>
            <a:spcBef>
              <a:spcPct val="0"/>
            </a:spcBef>
            <a:spcAft>
              <a:spcPct val="35000"/>
            </a:spcAft>
          </a:pPr>
          <a:r>
            <a:rPr lang="en-US" sz="2400" kern="1200" dirty="0" smtClean="0"/>
            <a:t>Distance to training site</a:t>
          </a:r>
          <a:endParaRPr lang="en-US" sz="2400" kern="1200" dirty="0"/>
        </a:p>
      </dsp:txBody>
      <dsp:txXfrm>
        <a:off x="144201" y="785281"/>
        <a:ext cx="3188742" cy="625783"/>
      </dsp:txXfrm>
    </dsp:sp>
    <dsp:sp modelId="{5ABD0946-8B87-444A-8274-660F0FA76E4C}">
      <dsp:nvSpPr>
        <dsp:cNvPr id="0" name=""/>
        <dsp:cNvSpPr/>
      </dsp:nvSpPr>
      <dsp:spPr>
        <a:xfrm>
          <a:off x="3049537" y="2586706"/>
          <a:ext cx="501016" cy="500530"/>
        </a:xfrm>
        <a:prstGeom prst="ellipse">
          <a:avLst/>
        </a:prstGeom>
        <a:solidFill>
          <a:srgbClr val="4E84C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20322F-CF57-49FB-89CD-C1A9C8EF8B66}">
      <dsp:nvSpPr>
        <dsp:cNvPr id="0" name=""/>
        <dsp:cNvSpPr/>
      </dsp:nvSpPr>
      <dsp:spPr>
        <a:xfrm>
          <a:off x="2634384" y="2689230"/>
          <a:ext cx="250508" cy="250506"/>
        </a:xfrm>
        <a:prstGeom prst="ellipse">
          <a:avLst/>
        </a:prstGeom>
        <a:solidFill>
          <a:srgbClr val="4E84C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D70F07-A5C2-4BAE-A6DB-758B5859ABAC}">
      <dsp:nvSpPr>
        <dsp:cNvPr id="0" name=""/>
        <dsp:cNvSpPr/>
      </dsp:nvSpPr>
      <dsp:spPr>
        <a:xfrm>
          <a:off x="2158152" y="2689230"/>
          <a:ext cx="250508" cy="250506"/>
        </a:xfrm>
        <a:prstGeom prst="ellipse">
          <a:avLst/>
        </a:prstGeom>
        <a:solidFill>
          <a:srgbClr val="4E84C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7E4984-DFF9-4BDA-8812-540E982BB644}">
      <dsp:nvSpPr>
        <dsp:cNvPr id="0" name=""/>
        <dsp:cNvSpPr/>
      </dsp:nvSpPr>
      <dsp:spPr>
        <a:xfrm>
          <a:off x="1682806" y="2689230"/>
          <a:ext cx="250508" cy="250506"/>
        </a:xfrm>
        <a:prstGeom prst="ellipse">
          <a:avLst/>
        </a:prstGeom>
        <a:solidFill>
          <a:srgbClr val="4E84C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5EF330-A9CB-40BD-AE8C-505B424CADAE}">
      <dsp:nvSpPr>
        <dsp:cNvPr id="0" name=""/>
        <dsp:cNvSpPr/>
      </dsp:nvSpPr>
      <dsp:spPr>
        <a:xfrm>
          <a:off x="1207460" y="2689230"/>
          <a:ext cx="250508" cy="250506"/>
        </a:xfrm>
        <a:prstGeom prst="ellipse">
          <a:avLst/>
        </a:prstGeom>
        <a:solidFill>
          <a:srgbClr val="4E84C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9D8FCB-8517-4629-A4C7-9E2D0ACCE0B2}">
      <dsp:nvSpPr>
        <dsp:cNvPr id="0" name=""/>
        <dsp:cNvSpPr/>
      </dsp:nvSpPr>
      <dsp:spPr>
        <a:xfrm>
          <a:off x="731228" y="2689230"/>
          <a:ext cx="250508" cy="250506"/>
        </a:xfrm>
        <a:prstGeom prst="ellipse">
          <a:avLst/>
        </a:prstGeom>
        <a:solidFill>
          <a:srgbClr val="4E84C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386A7F-983F-4773-BE99-92D57A602035}">
      <dsp:nvSpPr>
        <dsp:cNvPr id="0" name=""/>
        <dsp:cNvSpPr/>
      </dsp:nvSpPr>
      <dsp:spPr>
        <a:xfrm>
          <a:off x="255882" y="2689230"/>
          <a:ext cx="250508" cy="250506"/>
        </a:xfrm>
        <a:prstGeom prst="ellipse">
          <a:avLst/>
        </a:prstGeom>
        <a:solidFill>
          <a:srgbClr val="4E84C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748EF1-D3BD-4F37-B63A-7E9987720D97}">
      <dsp:nvSpPr>
        <dsp:cNvPr id="0" name=""/>
        <dsp:cNvSpPr/>
      </dsp:nvSpPr>
      <dsp:spPr>
        <a:xfrm>
          <a:off x="43935" y="2072635"/>
          <a:ext cx="3049362" cy="625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66800">
            <a:lnSpc>
              <a:spcPct val="90000"/>
            </a:lnSpc>
            <a:spcBef>
              <a:spcPct val="0"/>
            </a:spcBef>
            <a:spcAft>
              <a:spcPct val="35000"/>
            </a:spcAft>
          </a:pPr>
          <a:r>
            <a:rPr lang="en-US" sz="2400" kern="1200" dirty="0" smtClean="0"/>
            <a:t>Flexibility in time and delivery method</a:t>
          </a:r>
          <a:endParaRPr lang="en-US" sz="2400" kern="1200" dirty="0"/>
        </a:p>
      </dsp:txBody>
      <dsp:txXfrm>
        <a:off x="43935" y="2072635"/>
        <a:ext cx="3049362" cy="625783"/>
      </dsp:txXfrm>
    </dsp:sp>
    <dsp:sp modelId="{545EC6FC-5CC1-40CF-9C9B-EF9B3FF3EDB8}">
      <dsp:nvSpPr>
        <dsp:cNvPr id="0" name=""/>
        <dsp:cNvSpPr/>
      </dsp:nvSpPr>
      <dsp:spPr>
        <a:xfrm>
          <a:off x="3049537" y="3789429"/>
          <a:ext cx="501016" cy="500530"/>
        </a:xfrm>
        <a:prstGeom prst="ellipse">
          <a:avLst/>
        </a:prstGeom>
        <a:solidFill>
          <a:srgbClr val="02367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9659A4-3583-4158-9406-DFB5C86030B3}">
      <dsp:nvSpPr>
        <dsp:cNvPr id="0" name=""/>
        <dsp:cNvSpPr/>
      </dsp:nvSpPr>
      <dsp:spPr>
        <a:xfrm>
          <a:off x="2634384" y="4087329"/>
          <a:ext cx="250508" cy="250506"/>
        </a:xfrm>
        <a:prstGeom prst="ellipse">
          <a:avLst/>
        </a:prstGeom>
        <a:solidFill>
          <a:srgbClr val="02367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4661D7-F0BF-47AE-9380-DBF566541B12}">
      <dsp:nvSpPr>
        <dsp:cNvPr id="0" name=""/>
        <dsp:cNvSpPr/>
      </dsp:nvSpPr>
      <dsp:spPr>
        <a:xfrm>
          <a:off x="2158152" y="4087329"/>
          <a:ext cx="250508" cy="250506"/>
        </a:xfrm>
        <a:prstGeom prst="ellipse">
          <a:avLst/>
        </a:prstGeom>
        <a:solidFill>
          <a:srgbClr val="02367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339350-46DE-4CED-BF71-F92A9F770B74}">
      <dsp:nvSpPr>
        <dsp:cNvPr id="0" name=""/>
        <dsp:cNvSpPr/>
      </dsp:nvSpPr>
      <dsp:spPr>
        <a:xfrm>
          <a:off x="1682806" y="4087329"/>
          <a:ext cx="250508" cy="250506"/>
        </a:xfrm>
        <a:prstGeom prst="ellipse">
          <a:avLst/>
        </a:prstGeom>
        <a:solidFill>
          <a:srgbClr val="02367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7913EF-3CDC-4450-B06C-F718E87650A6}">
      <dsp:nvSpPr>
        <dsp:cNvPr id="0" name=""/>
        <dsp:cNvSpPr/>
      </dsp:nvSpPr>
      <dsp:spPr>
        <a:xfrm>
          <a:off x="1207460" y="4087329"/>
          <a:ext cx="250508" cy="250506"/>
        </a:xfrm>
        <a:prstGeom prst="ellipse">
          <a:avLst/>
        </a:prstGeom>
        <a:solidFill>
          <a:srgbClr val="02367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4D017D-280C-454D-ADAA-637A9993FC43}">
      <dsp:nvSpPr>
        <dsp:cNvPr id="0" name=""/>
        <dsp:cNvSpPr/>
      </dsp:nvSpPr>
      <dsp:spPr>
        <a:xfrm>
          <a:off x="731228" y="4087329"/>
          <a:ext cx="250508" cy="250506"/>
        </a:xfrm>
        <a:prstGeom prst="ellipse">
          <a:avLst/>
        </a:prstGeom>
        <a:solidFill>
          <a:srgbClr val="02367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782437-58CD-4F19-9DDE-84F8416D1EED}">
      <dsp:nvSpPr>
        <dsp:cNvPr id="0" name=""/>
        <dsp:cNvSpPr/>
      </dsp:nvSpPr>
      <dsp:spPr>
        <a:xfrm>
          <a:off x="255882" y="4087329"/>
          <a:ext cx="250508" cy="250506"/>
        </a:xfrm>
        <a:prstGeom prst="ellipse">
          <a:avLst/>
        </a:prstGeom>
        <a:solidFill>
          <a:srgbClr val="02367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2F2AA8-D405-4877-9DE2-9B8C90CEA778}">
      <dsp:nvSpPr>
        <dsp:cNvPr id="0" name=""/>
        <dsp:cNvSpPr/>
      </dsp:nvSpPr>
      <dsp:spPr>
        <a:xfrm>
          <a:off x="3882" y="3467832"/>
          <a:ext cx="3129468" cy="625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66800">
            <a:lnSpc>
              <a:spcPct val="90000"/>
            </a:lnSpc>
            <a:spcBef>
              <a:spcPct val="0"/>
            </a:spcBef>
            <a:spcAft>
              <a:spcPct val="35000"/>
            </a:spcAft>
          </a:pPr>
          <a:r>
            <a:rPr lang="en-US" sz="2400" kern="1200" dirty="0" smtClean="0"/>
            <a:t>Comfort level and ease of use</a:t>
          </a:r>
          <a:endParaRPr lang="en-US" sz="2400" kern="1200" dirty="0"/>
        </a:p>
      </dsp:txBody>
      <dsp:txXfrm>
        <a:off x="3882" y="3467832"/>
        <a:ext cx="3129468" cy="625783"/>
      </dsp:txXfrm>
    </dsp:sp>
    <dsp:sp modelId="{BD0F056F-C728-419B-800D-F40B53294066}">
      <dsp:nvSpPr>
        <dsp:cNvPr id="0" name=""/>
        <dsp:cNvSpPr/>
      </dsp:nvSpPr>
      <dsp:spPr>
        <a:xfrm>
          <a:off x="3709888" y="4654113"/>
          <a:ext cx="501016" cy="500530"/>
        </a:xfrm>
        <a:prstGeom prst="ellipse">
          <a:avLst/>
        </a:prstGeom>
        <a:solidFill>
          <a:srgbClr val="98222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0CCFC1-1DE6-417D-9A68-FAA67346D109}">
      <dsp:nvSpPr>
        <dsp:cNvPr id="0" name=""/>
        <dsp:cNvSpPr/>
      </dsp:nvSpPr>
      <dsp:spPr>
        <a:xfrm>
          <a:off x="3423087" y="5134331"/>
          <a:ext cx="250508" cy="250506"/>
        </a:xfrm>
        <a:prstGeom prst="ellipse">
          <a:avLst/>
        </a:prstGeom>
        <a:solidFill>
          <a:srgbClr val="98222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C9576F-693B-42B8-BDE7-2DD7194B248D}">
      <dsp:nvSpPr>
        <dsp:cNvPr id="0" name=""/>
        <dsp:cNvSpPr/>
      </dsp:nvSpPr>
      <dsp:spPr>
        <a:xfrm>
          <a:off x="2907907" y="5370814"/>
          <a:ext cx="250508" cy="250506"/>
        </a:xfrm>
        <a:prstGeom prst="ellipse">
          <a:avLst/>
        </a:prstGeom>
        <a:solidFill>
          <a:srgbClr val="98222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CEDD7B-23DA-4243-B5AE-24A5C5B70ED7}">
      <dsp:nvSpPr>
        <dsp:cNvPr id="0" name=""/>
        <dsp:cNvSpPr/>
      </dsp:nvSpPr>
      <dsp:spPr>
        <a:xfrm>
          <a:off x="2391842" y="5370814"/>
          <a:ext cx="250508" cy="250506"/>
        </a:xfrm>
        <a:prstGeom prst="ellipse">
          <a:avLst/>
        </a:prstGeom>
        <a:solidFill>
          <a:srgbClr val="98222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354DDB-5756-4620-BB77-23DF603BAC8B}">
      <dsp:nvSpPr>
        <dsp:cNvPr id="0" name=""/>
        <dsp:cNvSpPr/>
      </dsp:nvSpPr>
      <dsp:spPr>
        <a:xfrm>
          <a:off x="1876662" y="5370814"/>
          <a:ext cx="250508" cy="250506"/>
        </a:xfrm>
        <a:prstGeom prst="ellipse">
          <a:avLst/>
        </a:prstGeom>
        <a:solidFill>
          <a:srgbClr val="98222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7C3C38-4760-448A-8DF2-CC279DFC6362}">
      <dsp:nvSpPr>
        <dsp:cNvPr id="0" name=""/>
        <dsp:cNvSpPr/>
      </dsp:nvSpPr>
      <dsp:spPr>
        <a:xfrm>
          <a:off x="1361482" y="5370814"/>
          <a:ext cx="250508" cy="250506"/>
        </a:xfrm>
        <a:prstGeom prst="ellipse">
          <a:avLst/>
        </a:prstGeom>
        <a:solidFill>
          <a:srgbClr val="98222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D90A2C-6F8C-4FB0-B303-B022D1956748}">
      <dsp:nvSpPr>
        <dsp:cNvPr id="0" name=""/>
        <dsp:cNvSpPr/>
      </dsp:nvSpPr>
      <dsp:spPr>
        <a:xfrm>
          <a:off x="845417" y="5370814"/>
          <a:ext cx="250508" cy="250506"/>
        </a:xfrm>
        <a:prstGeom prst="ellipse">
          <a:avLst/>
        </a:prstGeom>
        <a:solidFill>
          <a:srgbClr val="98222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682329-5090-43E0-9DFC-9777DBA47992}">
      <dsp:nvSpPr>
        <dsp:cNvPr id="0" name=""/>
        <dsp:cNvSpPr/>
      </dsp:nvSpPr>
      <dsp:spPr>
        <a:xfrm>
          <a:off x="330238" y="5370814"/>
          <a:ext cx="250508" cy="250506"/>
        </a:xfrm>
        <a:prstGeom prst="ellipse">
          <a:avLst/>
        </a:prstGeom>
        <a:solidFill>
          <a:srgbClr val="98222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261DD2-20E8-4003-9641-7E7DFB269EDF}">
      <dsp:nvSpPr>
        <dsp:cNvPr id="0" name=""/>
        <dsp:cNvSpPr/>
      </dsp:nvSpPr>
      <dsp:spPr>
        <a:xfrm>
          <a:off x="63575" y="4743096"/>
          <a:ext cx="3349995" cy="625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66800">
            <a:lnSpc>
              <a:spcPct val="90000"/>
            </a:lnSpc>
            <a:spcBef>
              <a:spcPct val="0"/>
            </a:spcBef>
            <a:spcAft>
              <a:spcPct val="35000"/>
            </a:spcAft>
          </a:pPr>
          <a:r>
            <a:rPr lang="en-US" sz="2400" kern="1200" dirty="0" smtClean="0"/>
            <a:t>Industry/topic relevance, business improvement</a:t>
          </a:r>
          <a:endParaRPr lang="en-US" sz="2400" kern="1200" dirty="0"/>
        </a:p>
      </dsp:txBody>
      <dsp:txXfrm>
        <a:off x="63575" y="4743096"/>
        <a:ext cx="3349995" cy="62578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64D367-3334-41E1-A1B8-7C84C964BA5C}">
      <dsp:nvSpPr>
        <dsp:cNvPr id="0" name=""/>
        <dsp:cNvSpPr/>
      </dsp:nvSpPr>
      <dsp:spPr>
        <a:xfrm>
          <a:off x="118153" y="156511"/>
          <a:ext cx="1640356" cy="1640356"/>
        </a:xfrm>
        <a:prstGeom prst="ellipse">
          <a:avLst/>
        </a:prstGeom>
        <a:solidFill>
          <a:srgbClr val="02367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Needs Assessment</a:t>
          </a:r>
          <a:endParaRPr lang="en-US" sz="1800" kern="1200" dirty="0"/>
        </a:p>
      </dsp:txBody>
      <dsp:txXfrm>
        <a:off x="118153" y="156511"/>
        <a:ext cx="1640356" cy="1640356"/>
      </dsp:txXfrm>
    </dsp:sp>
    <dsp:sp modelId="{BCE3FB2A-B84E-472C-944D-F455FBE9883C}">
      <dsp:nvSpPr>
        <dsp:cNvPr id="0" name=""/>
        <dsp:cNvSpPr/>
      </dsp:nvSpPr>
      <dsp:spPr>
        <a:xfrm>
          <a:off x="462628" y="1776232"/>
          <a:ext cx="951406" cy="951406"/>
        </a:xfrm>
        <a:prstGeom prst="mathPlus">
          <a:avLst/>
        </a:prstGeom>
        <a:solidFill>
          <a:srgbClr val="98222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62628" y="1776232"/>
        <a:ext cx="951406" cy="951406"/>
      </dsp:txXfrm>
    </dsp:sp>
    <dsp:sp modelId="{C55EEF8C-EA22-4156-9AEF-BCF60BEA6707}">
      <dsp:nvSpPr>
        <dsp:cNvPr id="0" name=""/>
        <dsp:cNvSpPr/>
      </dsp:nvSpPr>
      <dsp:spPr>
        <a:xfrm>
          <a:off x="118153" y="2690796"/>
          <a:ext cx="1640356" cy="1640356"/>
        </a:xfrm>
        <a:prstGeom prst="ellipse">
          <a:avLst/>
        </a:prstGeom>
        <a:solidFill>
          <a:srgbClr val="5B952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Asset Inventory</a:t>
          </a:r>
          <a:endParaRPr lang="en-US" sz="1800" kern="1200" dirty="0"/>
        </a:p>
      </dsp:txBody>
      <dsp:txXfrm>
        <a:off x="118153" y="2690796"/>
        <a:ext cx="1640356" cy="1640356"/>
      </dsp:txXfrm>
    </dsp:sp>
    <dsp:sp modelId="{8201ABD4-9C84-4BA3-9FE4-BEDFD5B9B552}">
      <dsp:nvSpPr>
        <dsp:cNvPr id="0" name=""/>
        <dsp:cNvSpPr/>
      </dsp:nvSpPr>
      <dsp:spPr>
        <a:xfrm rot="8087">
          <a:off x="2004563" y="1941847"/>
          <a:ext cx="521637" cy="610212"/>
        </a:xfrm>
        <a:prstGeom prst="rightArrow">
          <a:avLst>
            <a:gd name="adj1" fmla="val 60000"/>
            <a:gd name="adj2" fmla="val 50000"/>
          </a:avLst>
        </a:prstGeom>
        <a:solidFill>
          <a:srgbClr val="98222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8087">
        <a:off x="2004563" y="1941847"/>
        <a:ext cx="521637" cy="610212"/>
      </dsp:txXfrm>
    </dsp:sp>
    <dsp:sp modelId="{0C5327CB-3E21-4C11-A23B-388B3B217669}">
      <dsp:nvSpPr>
        <dsp:cNvPr id="0" name=""/>
        <dsp:cNvSpPr/>
      </dsp:nvSpPr>
      <dsp:spPr>
        <a:xfrm>
          <a:off x="2742723" y="611579"/>
          <a:ext cx="3280712" cy="3280712"/>
        </a:xfrm>
        <a:prstGeom prst="ellipse">
          <a:avLst/>
        </a:prstGeom>
        <a:solidFill>
          <a:srgbClr val="4E84C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t>Public-Private Training Partnerships</a:t>
          </a:r>
          <a:endParaRPr lang="en-US" sz="3400" kern="1200" dirty="0"/>
        </a:p>
      </dsp:txBody>
      <dsp:txXfrm>
        <a:off x="2742723" y="611579"/>
        <a:ext cx="3280712" cy="3280712"/>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onvergingText#1">
  <dgm:title val="Converging Text"/>
  <dgm:desc val="Use to show multiple steps or parts that merge into a whole. Works best with a small number of Level 1 shapes. Unused text does not appear, but remains available if you switch layout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0.18037</cdr:x>
      <cdr:y>0.02123</cdr:y>
    </cdr:from>
    <cdr:to>
      <cdr:x>0.75932</cdr:x>
      <cdr:y>0.34208</cdr:y>
    </cdr:to>
    <cdr:sp macro="" textlink="">
      <cdr:nvSpPr>
        <cdr:cNvPr id="2" name="TextBox 1"/>
        <cdr:cNvSpPr txBox="1"/>
      </cdr:nvSpPr>
      <cdr:spPr>
        <a:xfrm xmlns:a="http://schemas.openxmlformats.org/drawingml/2006/main">
          <a:off x="1566798" y="54592"/>
          <a:ext cx="5029223" cy="825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dirty="0" smtClean="0">
              <a:solidFill>
                <a:schemeClr val="bg1"/>
              </a:solidFill>
            </a:rPr>
            <a:t>$430,000</a:t>
          </a:r>
        </a:p>
        <a:p xmlns:a="http://schemas.openxmlformats.org/drawingml/2006/main">
          <a:pPr algn="ctr"/>
          <a:r>
            <a:rPr lang="en-US" sz="1800" dirty="0" smtClean="0">
              <a:solidFill>
                <a:schemeClr val="bg1"/>
              </a:solidFill>
            </a:rPr>
            <a:t>Broadband Connected with Website</a:t>
          </a:r>
          <a:endParaRPr lang="en-US" sz="1800"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1071" cy="468121"/>
          </a:xfrm>
          <a:prstGeom prst="rect">
            <a:avLst/>
          </a:prstGeom>
        </p:spPr>
        <p:txBody>
          <a:bodyPr vert="horz" lIns="88955" tIns="44477" rIns="88955" bIns="44477" rtlCol="0"/>
          <a:lstStyle>
            <a:lvl1pPr algn="l">
              <a:defRPr sz="1200"/>
            </a:lvl1pPr>
          </a:lstStyle>
          <a:p>
            <a:endParaRPr lang="en-US"/>
          </a:p>
        </p:txBody>
      </p:sp>
      <p:sp>
        <p:nvSpPr>
          <p:cNvPr id="3" name="Date Placeholder 2"/>
          <p:cNvSpPr>
            <a:spLocks noGrp="1"/>
          </p:cNvSpPr>
          <p:nvPr>
            <p:ph type="dt" sz="quarter" idx="1"/>
          </p:nvPr>
        </p:nvSpPr>
        <p:spPr>
          <a:xfrm>
            <a:off x="4013946" y="2"/>
            <a:ext cx="3071071" cy="468121"/>
          </a:xfrm>
          <a:prstGeom prst="rect">
            <a:avLst/>
          </a:prstGeom>
        </p:spPr>
        <p:txBody>
          <a:bodyPr vert="horz" lIns="88955" tIns="44477" rIns="88955" bIns="44477" rtlCol="0"/>
          <a:lstStyle>
            <a:lvl1pPr algn="r">
              <a:defRPr sz="1200"/>
            </a:lvl1pPr>
          </a:lstStyle>
          <a:p>
            <a:fld id="{85C28AAF-C07B-4EBE-B99C-E86076DC4BEF}" type="datetimeFigureOut">
              <a:rPr lang="en-US" smtClean="0"/>
              <a:pPr/>
              <a:t>10/16/2012</a:t>
            </a:fld>
            <a:endParaRPr lang="en-US"/>
          </a:p>
        </p:txBody>
      </p:sp>
      <p:sp>
        <p:nvSpPr>
          <p:cNvPr id="4" name="Footer Placeholder 3"/>
          <p:cNvSpPr>
            <a:spLocks noGrp="1"/>
          </p:cNvSpPr>
          <p:nvPr>
            <p:ph type="ftr" sz="quarter" idx="2"/>
          </p:nvPr>
        </p:nvSpPr>
        <p:spPr>
          <a:xfrm>
            <a:off x="2" y="8903027"/>
            <a:ext cx="3071071" cy="468121"/>
          </a:xfrm>
          <a:prstGeom prst="rect">
            <a:avLst/>
          </a:prstGeom>
        </p:spPr>
        <p:txBody>
          <a:bodyPr vert="horz" lIns="88955" tIns="44477" rIns="88955" bIns="44477" rtlCol="0" anchor="b"/>
          <a:lstStyle>
            <a:lvl1pPr algn="l">
              <a:defRPr sz="1200"/>
            </a:lvl1pPr>
          </a:lstStyle>
          <a:p>
            <a:endParaRPr lang="en-US"/>
          </a:p>
        </p:txBody>
      </p:sp>
      <p:sp>
        <p:nvSpPr>
          <p:cNvPr id="5" name="Slide Number Placeholder 4"/>
          <p:cNvSpPr>
            <a:spLocks noGrp="1"/>
          </p:cNvSpPr>
          <p:nvPr>
            <p:ph type="sldNum" sz="quarter" idx="3"/>
          </p:nvPr>
        </p:nvSpPr>
        <p:spPr>
          <a:xfrm>
            <a:off x="4013946" y="8903027"/>
            <a:ext cx="3071071" cy="468121"/>
          </a:xfrm>
          <a:prstGeom prst="rect">
            <a:avLst/>
          </a:prstGeom>
        </p:spPr>
        <p:txBody>
          <a:bodyPr vert="horz" lIns="88955" tIns="44477" rIns="88955" bIns="44477" rtlCol="0" anchor="b"/>
          <a:lstStyle>
            <a:lvl1pPr algn="r">
              <a:defRPr sz="1200"/>
            </a:lvl1pPr>
          </a:lstStyle>
          <a:p>
            <a:fld id="{2FF41921-12D9-453F-BDB4-139EB3145683}" type="slidenum">
              <a:rPr lang="en-US" smtClean="0"/>
              <a:pPr/>
              <a:t>‹#›</a:t>
            </a:fld>
            <a:endParaRPr lang="en-US"/>
          </a:p>
        </p:txBody>
      </p:sp>
    </p:spTree>
    <p:extLst>
      <p:ext uri="{BB962C8B-B14F-4D97-AF65-F5344CB8AC3E}">
        <p14:creationId xmlns="" xmlns:p14="http://schemas.microsoft.com/office/powerpoint/2010/main" val="615526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0860" cy="468630"/>
          </a:xfrm>
          <a:prstGeom prst="rect">
            <a:avLst/>
          </a:prstGeom>
        </p:spPr>
        <p:txBody>
          <a:bodyPr vert="horz" lIns="95434" tIns="47718" rIns="95434" bIns="47718" rtlCol="0"/>
          <a:lstStyle>
            <a:lvl1pPr algn="l" eaLnBrk="0" hangingPunct="0">
              <a:defRPr sz="1300">
                <a:latin typeface="Arial" pitchFamily="34" charset="0"/>
                <a:ea typeface="ＭＳ Ｐゴシック" pitchFamily="34" charset="-128"/>
                <a:cs typeface="+mn-cs"/>
              </a:defRPr>
            </a:lvl1pPr>
          </a:lstStyle>
          <a:p>
            <a:pPr>
              <a:defRPr/>
            </a:pPr>
            <a:endParaRPr lang="en-US" dirty="0"/>
          </a:p>
        </p:txBody>
      </p:sp>
      <p:sp>
        <p:nvSpPr>
          <p:cNvPr id="3" name="Date Placeholder 2"/>
          <p:cNvSpPr>
            <a:spLocks noGrp="1"/>
          </p:cNvSpPr>
          <p:nvPr>
            <p:ph type="dt" idx="1"/>
          </p:nvPr>
        </p:nvSpPr>
        <p:spPr>
          <a:xfrm>
            <a:off x="4014101" y="1"/>
            <a:ext cx="3070860" cy="468630"/>
          </a:xfrm>
          <a:prstGeom prst="rect">
            <a:avLst/>
          </a:prstGeom>
        </p:spPr>
        <p:txBody>
          <a:bodyPr vert="horz" wrap="square" lIns="95434" tIns="47718" rIns="95434" bIns="47718" numCol="1" anchor="t" anchorCtr="0" compatLnSpc="1">
            <a:prstTxWarp prst="textNoShape">
              <a:avLst/>
            </a:prstTxWarp>
          </a:bodyPr>
          <a:lstStyle>
            <a:lvl1pPr algn="r" eaLnBrk="0" hangingPunct="0">
              <a:defRPr sz="1300">
                <a:latin typeface="Arial" pitchFamily="34" charset="0"/>
              </a:defRPr>
            </a:lvl1pPr>
          </a:lstStyle>
          <a:p>
            <a:pPr>
              <a:defRPr/>
            </a:pPr>
            <a:fld id="{1F19EC18-041B-4305-9DF5-7410A0DE679B}" type="datetimeFigureOut">
              <a:rPr lang="en-US" smtClean="0"/>
              <a:pPr>
                <a:defRPr/>
              </a:pPr>
              <a:t>10/16/2012</a:t>
            </a:fld>
            <a:endParaRPr lang="en-US" dirty="0"/>
          </a:p>
        </p:txBody>
      </p:sp>
      <p:sp>
        <p:nvSpPr>
          <p:cNvPr id="4" name="Slide Image Placeholder 3"/>
          <p:cNvSpPr>
            <a:spLocks noGrp="1" noRot="1" noChangeAspect="1"/>
          </p:cNvSpPr>
          <p:nvPr>
            <p:ph type="sldImg" idx="2"/>
          </p:nvPr>
        </p:nvSpPr>
        <p:spPr>
          <a:xfrm>
            <a:off x="1200150" y="701675"/>
            <a:ext cx="4686300" cy="3514725"/>
          </a:xfrm>
          <a:prstGeom prst="rect">
            <a:avLst/>
          </a:prstGeom>
          <a:noFill/>
          <a:ln w="12700">
            <a:solidFill>
              <a:prstClr val="black"/>
            </a:solidFill>
          </a:ln>
        </p:spPr>
        <p:txBody>
          <a:bodyPr vert="horz" lIns="95434" tIns="47718" rIns="95434" bIns="47718" rtlCol="0" anchor="ctr"/>
          <a:lstStyle/>
          <a:p>
            <a:pPr lvl="0"/>
            <a:endParaRPr lang="en-US" noProof="0" dirty="0" smtClean="0"/>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5434" tIns="47718" rIns="95434" bIns="47718"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902343"/>
            <a:ext cx="3070860" cy="468630"/>
          </a:xfrm>
          <a:prstGeom prst="rect">
            <a:avLst/>
          </a:prstGeom>
        </p:spPr>
        <p:txBody>
          <a:bodyPr vert="horz" lIns="95434" tIns="47718" rIns="95434" bIns="47718" rtlCol="0" anchor="b"/>
          <a:lstStyle>
            <a:lvl1pPr algn="l" eaLnBrk="0" hangingPunct="0">
              <a:defRPr sz="1300">
                <a:latin typeface="Arial" pitchFamily="34" charset="0"/>
                <a:ea typeface="ＭＳ Ｐゴシック" pitchFamily="34" charset="-128"/>
                <a:cs typeface="+mn-cs"/>
              </a:defRPr>
            </a:lvl1pPr>
          </a:lstStyle>
          <a:p>
            <a:pPr>
              <a:defRPr/>
            </a:pPr>
            <a:endParaRPr lang="en-US" dirty="0"/>
          </a:p>
        </p:txBody>
      </p:sp>
      <p:sp>
        <p:nvSpPr>
          <p:cNvPr id="7" name="Slide Number Placeholder 6"/>
          <p:cNvSpPr>
            <a:spLocks noGrp="1"/>
          </p:cNvSpPr>
          <p:nvPr>
            <p:ph type="sldNum" sz="quarter" idx="5"/>
          </p:nvPr>
        </p:nvSpPr>
        <p:spPr>
          <a:xfrm>
            <a:off x="4014101" y="8902343"/>
            <a:ext cx="3070860" cy="468630"/>
          </a:xfrm>
          <a:prstGeom prst="rect">
            <a:avLst/>
          </a:prstGeom>
        </p:spPr>
        <p:txBody>
          <a:bodyPr vert="horz" wrap="square" lIns="95434" tIns="47718" rIns="95434" bIns="47718" numCol="1" anchor="b" anchorCtr="0" compatLnSpc="1">
            <a:prstTxWarp prst="textNoShape">
              <a:avLst/>
            </a:prstTxWarp>
          </a:bodyPr>
          <a:lstStyle>
            <a:lvl1pPr algn="r" eaLnBrk="0" hangingPunct="0">
              <a:defRPr sz="1300">
                <a:latin typeface="Arial" pitchFamily="34" charset="0"/>
              </a:defRPr>
            </a:lvl1pPr>
          </a:lstStyle>
          <a:p>
            <a:pPr>
              <a:defRPr/>
            </a:pPr>
            <a:fld id="{568AB212-9A88-4695-B5AD-259117B63821}" type="slidenum">
              <a:rPr lang="en-US" smtClean="0"/>
              <a:pPr>
                <a:defRPr/>
              </a:pPr>
              <a:t>‹#›</a:t>
            </a:fld>
            <a:endParaRPr lang="en-US" dirty="0"/>
          </a:p>
        </p:txBody>
      </p:sp>
    </p:spTree>
    <p:extLst>
      <p:ext uri="{BB962C8B-B14F-4D97-AF65-F5344CB8AC3E}">
        <p14:creationId xmlns="" xmlns:p14="http://schemas.microsoft.com/office/powerpoint/2010/main" val="150770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dirty="0" smtClean="0">
              <a:ea typeface="ＭＳ Ｐゴシック"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pitchFamily="34" charset="-128"/>
              </a:defRPr>
            </a:lvl1pPr>
            <a:lvl2pPr marL="775412" indent="-298236" eaLnBrk="0" hangingPunct="0">
              <a:defRPr sz="2600">
                <a:solidFill>
                  <a:schemeClr val="tx1"/>
                </a:solidFill>
                <a:latin typeface="Arial" charset="0"/>
                <a:ea typeface="ＭＳ Ｐゴシック" pitchFamily="34" charset="-128"/>
              </a:defRPr>
            </a:lvl2pPr>
            <a:lvl3pPr marL="1192943" indent="-238589" eaLnBrk="0" hangingPunct="0">
              <a:defRPr sz="2600">
                <a:solidFill>
                  <a:schemeClr val="tx1"/>
                </a:solidFill>
                <a:latin typeface="Arial" charset="0"/>
                <a:ea typeface="ＭＳ Ｐゴシック" pitchFamily="34" charset="-128"/>
              </a:defRPr>
            </a:lvl3pPr>
            <a:lvl4pPr marL="1670121" indent="-238589" eaLnBrk="0" hangingPunct="0">
              <a:defRPr sz="2600">
                <a:solidFill>
                  <a:schemeClr val="tx1"/>
                </a:solidFill>
                <a:latin typeface="Arial" charset="0"/>
                <a:ea typeface="ＭＳ Ｐゴシック" pitchFamily="34" charset="-128"/>
              </a:defRPr>
            </a:lvl4pPr>
            <a:lvl5pPr marL="2147297" indent="-238589" eaLnBrk="0" hangingPunct="0">
              <a:defRPr sz="2600">
                <a:solidFill>
                  <a:schemeClr val="tx1"/>
                </a:solidFill>
                <a:latin typeface="Arial" charset="0"/>
                <a:ea typeface="ＭＳ Ｐゴシック" pitchFamily="34" charset="-128"/>
              </a:defRPr>
            </a:lvl5pPr>
            <a:lvl6pPr marL="2624473" indent="-238589" eaLnBrk="0" fontAlgn="base" hangingPunct="0">
              <a:spcBef>
                <a:spcPct val="0"/>
              </a:spcBef>
              <a:spcAft>
                <a:spcPct val="0"/>
              </a:spcAft>
              <a:defRPr sz="2600">
                <a:solidFill>
                  <a:schemeClr val="tx1"/>
                </a:solidFill>
                <a:latin typeface="Arial" charset="0"/>
                <a:ea typeface="ＭＳ Ｐゴシック" pitchFamily="34" charset="-128"/>
              </a:defRPr>
            </a:lvl6pPr>
            <a:lvl7pPr marL="3101651" indent="-238589" eaLnBrk="0" fontAlgn="base" hangingPunct="0">
              <a:spcBef>
                <a:spcPct val="0"/>
              </a:spcBef>
              <a:spcAft>
                <a:spcPct val="0"/>
              </a:spcAft>
              <a:defRPr sz="2600">
                <a:solidFill>
                  <a:schemeClr val="tx1"/>
                </a:solidFill>
                <a:latin typeface="Arial" charset="0"/>
                <a:ea typeface="ＭＳ Ｐゴシック" pitchFamily="34" charset="-128"/>
              </a:defRPr>
            </a:lvl7pPr>
            <a:lvl8pPr marL="3578829" indent="-238589" eaLnBrk="0" fontAlgn="base" hangingPunct="0">
              <a:spcBef>
                <a:spcPct val="0"/>
              </a:spcBef>
              <a:spcAft>
                <a:spcPct val="0"/>
              </a:spcAft>
              <a:defRPr sz="2600">
                <a:solidFill>
                  <a:schemeClr val="tx1"/>
                </a:solidFill>
                <a:latin typeface="Arial" charset="0"/>
                <a:ea typeface="ＭＳ Ｐゴシック" pitchFamily="34" charset="-128"/>
              </a:defRPr>
            </a:lvl8pPr>
            <a:lvl9pPr marL="4056006" indent="-238589" eaLnBrk="0" fontAlgn="base" hangingPunct="0">
              <a:spcBef>
                <a:spcPct val="0"/>
              </a:spcBef>
              <a:spcAft>
                <a:spcPct val="0"/>
              </a:spcAft>
              <a:defRPr sz="2600">
                <a:solidFill>
                  <a:schemeClr val="tx1"/>
                </a:solidFill>
                <a:latin typeface="Arial" charset="0"/>
                <a:ea typeface="ＭＳ Ｐゴシック" pitchFamily="34" charset="-128"/>
              </a:defRPr>
            </a:lvl9pPr>
          </a:lstStyle>
          <a:p>
            <a:pPr eaLnBrk="1" hangingPunct="1"/>
            <a:fld id="{93FDED9A-D6D0-41FE-B879-49F1C380638B}" type="slidenum">
              <a:rPr lang="en-US" sz="1300">
                <a:latin typeface="Arial" pitchFamily="34" charset="0"/>
              </a:rPr>
              <a:pPr eaLnBrk="1" hangingPunct="1"/>
              <a:t>1</a:t>
            </a:fld>
            <a:endParaRPr lang="en-US" sz="1300" dirty="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8AB212-9A88-4695-B5AD-259117B63821}" type="slidenum">
              <a:rPr lang="en-US" smtClean="0"/>
              <a:pPr>
                <a:defRPr/>
              </a:pPr>
              <a:t>12</a:t>
            </a:fld>
            <a:endParaRPr lang="en-US" dirty="0"/>
          </a:p>
        </p:txBody>
      </p:sp>
    </p:spTree>
    <p:extLst>
      <p:ext uri="{BB962C8B-B14F-4D97-AF65-F5344CB8AC3E}">
        <p14:creationId xmlns="" xmlns:p14="http://schemas.microsoft.com/office/powerpoint/2010/main" val="1980853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8AB212-9A88-4695-B5AD-259117B63821}" type="slidenum">
              <a:rPr lang="en-US" smtClean="0"/>
              <a:pPr>
                <a:defRPr/>
              </a:pPr>
              <a:t>13</a:t>
            </a:fld>
            <a:endParaRPr lang="en-US" dirty="0"/>
          </a:p>
        </p:txBody>
      </p:sp>
    </p:spTree>
    <p:extLst>
      <p:ext uri="{BB962C8B-B14F-4D97-AF65-F5344CB8AC3E}">
        <p14:creationId xmlns="" xmlns:p14="http://schemas.microsoft.com/office/powerpoint/2010/main" val="1980853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8AB212-9A88-4695-B5AD-259117B63821}" type="slidenum">
              <a:rPr lang="en-US" smtClean="0"/>
              <a:pPr>
                <a:defRPr/>
              </a:pPr>
              <a:t>14</a:t>
            </a:fld>
            <a:endParaRPr lang="en-US" dirty="0"/>
          </a:p>
        </p:txBody>
      </p:sp>
    </p:spTree>
    <p:extLst>
      <p:ext uri="{BB962C8B-B14F-4D97-AF65-F5344CB8AC3E}">
        <p14:creationId xmlns="" xmlns:p14="http://schemas.microsoft.com/office/powerpoint/2010/main" val="1980853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8AB212-9A88-4695-B5AD-259117B63821}" type="slidenum">
              <a:rPr lang="en-US" smtClean="0"/>
              <a:pPr>
                <a:defRPr/>
              </a:pPr>
              <a:t>15</a:t>
            </a:fld>
            <a:endParaRPr lang="en-US" dirty="0"/>
          </a:p>
        </p:txBody>
      </p:sp>
    </p:spTree>
    <p:extLst>
      <p:ext uri="{BB962C8B-B14F-4D97-AF65-F5344CB8AC3E}">
        <p14:creationId xmlns="" xmlns:p14="http://schemas.microsoft.com/office/powerpoint/2010/main" val="1980853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8AB212-9A88-4695-B5AD-259117B63821}" type="slidenum">
              <a:rPr lang="en-US" smtClean="0"/>
              <a:pPr>
                <a:defRPr/>
              </a:pPr>
              <a:t>16</a:t>
            </a:fld>
            <a:endParaRPr lang="en-US" dirty="0"/>
          </a:p>
        </p:txBody>
      </p:sp>
    </p:spTree>
    <p:extLst>
      <p:ext uri="{BB962C8B-B14F-4D97-AF65-F5344CB8AC3E}">
        <p14:creationId xmlns="" xmlns:p14="http://schemas.microsoft.com/office/powerpoint/2010/main" val="1980853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8AB212-9A88-4695-B5AD-259117B63821}" type="slidenum">
              <a:rPr lang="en-US" smtClean="0"/>
              <a:pPr>
                <a:defRPr/>
              </a:pPr>
              <a:t>17</a:t>
            </a:fld>
            <a:endParaRPr lang="en-US" dirty="0"/>
          </a:p>
        </p:txBody>
      </p:sp>
    </p:spTree>
    <p:extLst>
      <p:ext uri="{BB962C8B-B14F-4D97-AF65-F5344CB8AC3E}">
        <p14:creationId xmlns="" xmlns:p14="http://schemas.microsoft.com/office/powerpoint/2010/main" val="1980853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8AB212-9A88-4695-B5AD-259117B63821}" type="slidenum">
              <a:rPr lang="en-US" smtClean="0"/>
              <a:pPr>
                <a:defRPr/>
              </a:pPr>
              <a:t>18</a:t>
            </a:fld>
            <a:endParaRPr lang="en-US" dirty="0"/>
          </a:p>
        </p:txBody>
      </p:sp>
    </p:spTree>
    <p:extLst>
      <p:ext uri="{BB962C8B-B14F-4D97-AF65-F5344CB8AC3E}">
        <p14:creationId xmlns="" xmlns:p14="http://schemas.microsoft.com/office/powerpoint/2010/main" val="1980853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8AB212-9A88-4695-B5AD-259117B63821}" type="slidenum">
              <a:rPr lang="en-US" smtClean="0"/>
              <a:pPr>
                <a:defRPr/>
              </a:pPr>
              <a:t>19</a:t>
            </a:fld>
            <a:endParaRPr lang="en-US" dirty="0"/>
          </a:p>
        </p:txBody>
      </p:sp>
    </p:spTree>
    <p:extLst>
      <p:ext uri="{BB962C8B-B14F-4D97-AF65-F5344CB8AC3E}">
        <p14:creationId xmlns="" xmlns:p14="http://schemas.microsoft.com/office/powerpoint/2010/main" val="1980853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8AB212-9A88-4695-B5AD-259117B63821}" type="slidenum">
              <a:rPr lang="en-US" smtClean="0"/>
              <a:pPr>
                <a:defRPr/>
              </a:pPr>
              <a:t>20</a:t>
            </a:fld>
            <a:endParaRPr lang="en-US" dirty="0"/>
          </a:p>
        </p:txBody>
      </p:sp>
    </p:spTree>
    <p:extLst>
      <p:ext uri="{BB962C8B-B14F-4D97-AF65-F5344CB8AC3E}">
        <p14:creationId xmlns="" xmlns:p14="http://schemas.microsoft.com/office/powerpoint/2010/main" val="1980853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8AB212-9A88-4695-B5AD-259117B63821}" type="slidenum">
              <a:rPr lang="en-US" smtClean="0"/>
              <a:pPr>
                <a:defRPr/>
              </a:pPr>
              <a:t>21</a:t>
            </a:fld>
            <a:endParaRPr lang="en-US" dirty="0"/>
          </a:p>
        </p:txBody>
      </p:sp>
    </p:spTree>
    <p:extLst>
      <p:ext uri="{BB962C8B-B14F-4D97-AF65-F5344CB8AC3E}">
        <p14:creationId xmlns="" xmlns:p14="http://schemas.microsoft.com/office/powerpoint/2010/main" val="1980853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pitchFamily="34" charset="-128"/>
              </a:defRPr>
            </a:lvl1pPr>
            <a:lvl2pPr marL="775412" indent="-298236" eaLnBrk="0" hangingPunct="0">
              <a:defRPr sz="2600">
                <a:solidFill>
                  <a:schemeClr val="tx1"/>
                </a:solidFill>
                <a:latin typeface="Arial" charset="0"/>
                <a:ea typeface="ＭＳ Ｐゴシック" pitchFamily="34" charset="-128"/>
              </a:defRPr>
            </a:lvl2pPr>
            <a:lvl3pPr marL="1192943" indent="-238589" eaLnBrk="0" hangingPunct="0">
              <a:defRPr sz="2600">
                <a:solidFill>
                  <a:schemeClr val="tx1"/>
                </a:solidFill>
                <a:latin typeface="Arial" charset="0"/>
                <a:ea typeface="ＭＳ Ｐゴシック" pitchFamily="34" charset="-128"/>
              </a:defRPr>
            </a:lvl3pPr>
            <a:lvl4pPr marL="1670121" indent="-238589" eaLnBrk="0" hangingPunct="0">
              <a:defRPr sz="2600">
                <a:solidFill>
                  <a:schemeClr val="tx1"/>
                </a:solidFill>
                <a:latin typeface="Arial" charset="0"/>
                <a:ea typeface="ＭＳ Ｐゴシック" pitchFamily="34" charset="-128"/>
              </a:defRPr>
            </a:lvl4pPr>
            <a:lvl5pPr marL="2147297" indent="-238589" eaLnBrk="0" hangingPunct="0">
              <a:defRPr sz="2600">
                <a:solidFill>
                  <a:schemeClr val="tx1"/>
                </a:solidFill>
                <a:latin typeface="Arial" charset="0"/>
                <a:ea typeface="ＭＳ Ｐゴシック" pitchFamily="34" charset="-128"/>
              </a:defRPr>
            </a:lvl5pPr>
            <a:lvl6pPr marL="2624473" indent="-238589" eaLnBrk="0" fontAlgn="base" hangingPunct="0">
              <a:spcBef>
                <a:spcPct val="0"/>
              </a:spcBef>
              <a:spcAft>
                <a:spcPct val="0"/>
              </a:spcAft>
              <a:defRPr sz="2600">
                <a:solidFill>
                  <a:schemeClr val="tx1"/>
                </a:solidFill>
                <a:latin typeface="Arial" charset="0"/>
                <a:ea typeface="ＭＳ Ｐゴシック" pitchFamily="34" charset="-128"/>
              </a:defRPr>
            </a:lvl6pPr>
            <a:lvl7pPr marL="3101651" indent="-238589" eaLnBrk="0" fontAlgn="base" hangingPunct="0">
              <a:spcBef>
                <a:spcPct val="0"/>
              </a:spcBef>
              <a:spcAft>
                <a:spcPct val="0"/>
              </a:spcAft>
              <a:defRPr sz="2600">
                <a:solidFill>
                  <a:schemeClr val="tx1"/>
                </a:solidFill>
                <a:latin typeface="Arial" charset="0"/>
                <a:ea typeface="ＭＳ Ｐゴシック" pitchFamily="34" charset="-128"/>
              </a:defRPr>
            </a:lvl7pPr>
            <a:lvl8pPr marL="3578829" indent="-238589" eaLnBrk="0" fontAlgn="base" hangingPunct="0">
              <a:spcBef>
                <a:spcPct val="0"/>
              </a:spcBef>
              <a:spcAft>
                <a:spcPct val="0"/>
              </a:spcAft>
              <a:defRPr sz="2600">
                <a:solidFill>
                  <a:schemeClr val="tx1"/>
                </a:solidFill>
                <a:latin typeface="Arial" charset="0"/>
                <a:ea typeface="ＭＳ Ｐゴシック" pitchFamily="34" charset="-128"/>
              </a:defRPr>
            </a:lvl8pPr>
            <a:lvl9pPr marL="4056006" indent="-238589" eaLnBrk="0" fontAlgn="base" hangingPunct="0">
              <a:spcBef>
                <a:spcPct val="0"/>
              </a:spcBef>
              <a:spcAft>
                <a:spcPct val="0"/>
              </a:spcAft>
              <a:defRPr sz="2600">
                <a:solidFill>
                  <a:schemeClr val="tx1"/>
                </a:solidFill>
                <a:latin typeface="Arial" charset="0"/>
                <a:ea typeface="ＭＳ Ｐゴシック" pitchFamily="34" charset="-128"/>
              </a:defRPr>
            </a:lvl9pPr>
          </a:lstStyle>
          <a:p>
            <a:pPr eaLnBrk="1" hangingPunct="1"/>
            <a:fld id="{C8D04801-5B86-4BEF-88C4-206CB47C3C5C}" type="slidenum">
              <a:rPr lang="en-US" sz="1300">
                <a:latin typeface="Arial" pitchFamily="34" charset="0"/>
              </a:rPr>
              <a:pPr eaLnBrk="1" hangingPunct="1"/>
              <a:t>2</a:t>
            </a:fld>
            <a:endParaRPr lang="en-US" sz="1300" dirty="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8AB212-9A88-4695-B5AD-259117B63821}" type="slidenum">
              <a:rPr lang="en-US" smtClean="0"/>
              <a:pPr>
                <a:defRPr/>
              </a:pPr>
              <a:t>22</a:t>
            </a:fld>
            <a:endParaRPr lang="en-US" dirty="0"/>
          </a:p>
        </p:txBody>
      </p:sp>
    </p:spTree>
    <p:extLst>
      <p:ext uri="{BB962C8B-B14F-4D97-AF65-F5344CB8AC3E}">
        <p14:creationId xmlns="" xmlns:p14="http://schemas.microsoft.com/office/powerpoint/2010/main" val="1980853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8AB212-9A88-4695-B5AD-259117B63821}" type="slidenum">
              <a:rPr lang="en-US" smtClean="0"/>
              <a:pPr>
                <a:defRPr/>
              </a:pPr>
              <a:t>24</a:t>
            </a:fld>
            <a:endParaRPr lang="en-US" dirty="0"/>
          </a:p>
        </p:txBody>
      </p:sp>
    </p:spTree>
    <p:extLst>
      <p:ext uri="{BB962C8B-B14F-4D97-AF65-F5344CB8AC3E}">
        <p14:creationId xmlns="" xmlns:p14="http://schemas.microsoft.com/office/powerpoint/2010/main" val="1980853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8AB212-9A88-4695-B5AD-259117B63821}" type="slidenum">
              <a:rPr lang="en-US" smtClean="0"/>
              <a:pPr>
                <a:defRPr/>
              </a:pPr>
              <a:t>25</a:t>
            </a:fld>
            <a:endParaRPr lang="en-US" dirty="0"/>
          </a:p>
        </p:txBody>
      </p:sp>
    </p:spTree>
    <p:extLst>
      <p:ext uri="{BB962C8B-B14F-4D97-AF65-F5344CB8AC3E}">
        <p14:creationId xmlns="" xmlns:p14="http://schemas.microsoft.com/office/powerpoint/2010/main" val="1980853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8AB212-9A88-4695-B5AD-259117B63821}" type="slidenum">
              <a:rPr lang="en-US" smtClean="0"/>
              <a:pPr>
                <a:defRPr/>
              </a:pPr>
              <a:t>26</a:t>
            </a:fld>
            <a:endParaRPr lang="en-US" dirty="0"/>
          </a:p>
        </p:txBody>
      </p:sp>
    </p:spTree>
    <p:extLst>
      <p:ext uri="{BB962C8B-B14F-4D97-AF65-F5344CB8AC3E}">
        <p14:creationId xmlns="" xmlns:p14="http://schemas.microsoft.com/office/powerpoint/2010/main" val="1980853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8AB212-9A88-4695-B5AD-259117B63821}" type="slidenum">
              <a:rPr lang="en-US" smtClean="0"/>
              <a:pPr>
                <a:defRPr/>
              </a:pPr>
              <a:t>27</a:t>
            </a:fld>
            <a:endParaRPr lang="en-US" dirty="0"/>
          </a:p>
        </p:txBody>
      </p:sp>
    </p:spTree>
    <p:extLst>
      <p:ext uri="{BB962C8B-B14F-4D97-AF65-F5344CB8AC3E}">
        <p14:creationId xmlns="" xmlns:p14="http://schemas.microsoft.com/office/powerpoint/2010/main" val="1980853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8AB212-9A88-4695-B5AD-259117B63821}" type="slidenum">
              <a:rPr lang="en-US" smtClean="0"/>
              <a:pPr>
                <a:defRPr/>
              </a:pPr>
              <a:t>28</a:t>
            </a:fld>
            <a:endParaRPr lang="en-US" dirty="0"/>
          </a:p>
        </p:txBody>
      </p:sp>
    </p:spTree>
    <p:extLst>
      <p:ext uri="{BB962C8B-B14F-4D97-AF65-F5344CB8AC3E}">
        <p14:creationId xmlns="" xmlns:p14="http://schemas.microsoft.com/office/powerpoint/2010/main" val="1980853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8AB212-9A88-4695-B5AD-259117B63821}" type="slidenum">
              <a:rPr lang="en-US" smtClean="0"/>
              <a:pPr>
                <a:defRPr/>
              </a:pPr>
              <a:t>29</a:t>
            </a:fld>
            <a:endParaRPr lang="en-US" dirty="0"/>
          </a:p>
        </p:txBody>
      </p:sp>
    </p:spTree>
    <p:extLst>
      <p:ext uri="{BB962C8B-B14F-4D97-AF65-F5344CB8AC3E}">
        <p14:creationId xmlns="" xmlns:p14="http://schemas.microsoft.com/office/powerpoint/2010/main" val="1980853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8AB212-9A88-4695-B5AD-259117B63821}" type="slidenum">
              <a:rPr lang="en-US" smtClean="0"/>
              <a:pPr>
                <a:defRPr/>
              </a:pPr>
              <a:t>30</a:t>
            </a:fld>
            <a:endParaRPr lang="en-US" dirty="0"/>
          </a:p>
        </p:txBody>
      </p:sp>
    </p:spTree>
    <p:extLst>
      <p:ext uri="{BB962C8B-B14F-4D97-AF65-F5344CB8AC3E}">
        <p14:creationId xmlns="" xmlns:p14="http://schemas.microsoft.com/office/powerpoint/2010/main" val="1980853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8AB212-9A88-4695-B5AD-259117B63821}" type="slidenum">
              <a:rPr lang="en-US" smtClean="0"/>
              <a:pPr>
                <a:defRPr/>
              </a:pPr>
              <a:t>31</a:t>
            </a:fld>
            <a:endParaRPr lang="en-US" dirty="0"/>
          </a:p>
        </p:txBody>
      </p:sp>
    </p:spTree>
    <p:extLst>
      <p:ext uri="{BB962C8B-B14F-4D97-AF65-F5344CB8AC3E}">
        <p14:creationId xmlns="" xmlns:p14="http://schemas.microsoft.com/office/powerpoint/2010/main" val="1980853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8AB212-9A88-4695-B5AD-259117B63821}" type="slidenum">
              <a:rPr lang="en-US" smtClean="0"/>
              <a:pPr>
                <a:defRPr/>
              </a:pPr>
              <a:t>32</a:t>
            </a:fld>
            <a:endParaRPr lang="en-US" dirty="0"/>
          </a:p>
        </p:txBody>
      </p:sp>
    </p:spTree>
    <p:extLst>
      <p:ext uri="{BB962C8B-B14F-4D97-AF65-F5344CB8AC3E}">
        <p14:creationId xmlns="" xmlns:p14="http://schemas.microsoft.com/office/powerpoint/2010/main" val="1980853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8AB212-9A88-4695-B5AD-259117B63821}" type="slidenum">
              <a:rPr lang="en-US" smtClean="0"/>
              <a:pPr>
                <a:defRPr/>
              </a:pPr>
              <a:t>3</a:t>
            </a:fld>
            <a:endParaRPr lang="en-US" dirty="0"/>
          </a:p>
        </p:txBody>
      </p:sp>
    </p:spTree>
    <p:extLst>
      <p:ext uri="{BB962C8B-B14F-4D97-AF65-F5344CB8AC3E}">
        <p14:creationId xmlns="" xmlns:p14="http://schemas.microsoft.com/office/powerpoint/2010/main" val="1980853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8AB212-9A88-4695-B5AD-259117B63821}" type="slidenum">
              <a:rPr lang="en-US" smtClean="0"/>
              <a:pPr>
                <a:defRPr/>
              </a:pPr>
              <a:t>33</a:t>
            </a:fld>
            <a:endParaRPr lang="en-US" dirty="0"/>
          </a:p>
        </p:txBody>
      </p:sp>
    </p:spTree>
    <p:extLst>
      <p:ext uri="{BB962C8B-B14F-4D97-AF65-F5344CB8AC3E}">
        <p14:creationId xmlns="" xmlns:p14="http://schemas.microsoft.com/office/powerpoint/2010/main" val="1980853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8AB212-9A88-4695-B5AD-259117B63821}" type="slidenum">
              <a:rPr lang="en-US" smtClean="0"/>
              <a:pPr>
                <a:defRPr/>
              </a:pPr>
              <a:t>34</a:t>
            </a:fld>
            <a:endParaRPr lang="en-US" dirty="0"/>
          </a:p>
        </p:txBody>
      </p:sp>
    </p:spTree>
    <p:extLst>
      <p:ext uri="{BB962C8B-B14F-4D97-AF65-F5344CB8AC3E}">
        <p14:creationId xmlns="" xmlns:p14="http://schemas.microsoft.com/office/powerpoint/2010/main" val="1980853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8AB212-9A88-4695-B5AD-259117B63821}" type="slidenum">
              <a:rPr lang="en-US" smtClean="0"/>
              <a:pPr>
                <a:defRPr/>
              </a:pPr>
              <a:t>35</a:t>
            </a:fld>
            <a:endParaRPr lang="en-US" dirty="0"/>
          </a:p>
        </p:txBody>
      </p:sp>
    </p:spTree>
    <p:extLst>
      <p:ext uri="{BB962C8B-B14F-4D97-AF65-F5344CB8AC3E}">
        <p14:creationId xmlns="" xmlns:p14="http://schemas.microsoft.com/office/powerpoint/2010/main" val="1980853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8AB212-9A88-4695-B5AD-259117B63821}" type="slidenum">
              <a:rPr lang="en-US" smtClean="0"/>
              <a:pPr>
                <a:defRPr/>
              </a:pPr>
              <a:t>36</a:t>
            </a:fld>
            <a:endParaRPr lang="en-US" dirty="0"/>
          </a:p>
        </p:txBody>
      </p:sp>
    </p:spTree>
    <p:extLst>
      <p:ext uri="{BB962C8B-B14F-4D97-AF65-F5344CB8AC3E}">
        <p14:creationId xmlns="" xmlns:p14="http://schemas.microsoft.com/office/powerpoint/2010/main" val="19808534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8AB212-9A88-4695-B5AD-259117B63821}" type="slidenum">
              <a:rPr lang="en-US" smtClean="0"/>
              <a:pPr>
                <a:defRPr/>
              </a:pPr>
              <a:t>37</a:t>
            </a:fld>
            <a:endParaRPr lang="en-US" dirty="0"/>
          </a:p>
        </p:txBody>
      </p:sp>
    </p:spTree>
    <p:extLst>
      <p:ext uri="{BB962C8B-B14F-4D97-AF65-F5344CB8AC3E}">
        <p14:creationId xmlns="" xmlns:p14="http://schemas.microsoft.com/office/powerpoint/2010/main" val="19808534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880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pitchFamily="34" charset="-128"/>
              </a:defRPr>
            </a:lvl1pPr>
            <a:lvl2pPr marL="775412" indent="-298236" eaLnBrk="0" hangingPunct="0">
              <a:defRPr sz="2600">
                <a:solidFill>
                  <a:schemeClr val="tx1"/>
                </a:solidFill>
                <a:latin typeface="Arial" charset="0"/>
                <a:ea typeface="ＭＳ Ｐゴシック" pitchFamily="34" charset="-128"/>
              </a:defRPr>
            </a:lvl2pPr>
            <a:lvl3pPr marL="1192943" indent="-238589" eaLnBrk="0" hangingPunct="0">
              <a:defRPr sz="2600">
                <a:solidFill>
                  <a:schemeClr val="tx1"/>
                </a:solidFill>
                <a:latin typeface="Arial" charset="0"/>
                <a:ea typeface="ＭＳ Ｐゴシック" pitchFamily="34" charset="-128"/>
              </a:defRPr>
            </a:lvl3pPr>
            <a:lvl4pPr marL="1670121" indent="-238589" eaLnBrk="0" hangingPunct="0">
              <a:defRPr sz="2600">
                <a:solidFill>
                  <a:schemeClr val="tx1"/>
                </a:solidFill>
                <a:latin typeface="Arial" charset="0"/>
                <a:ea typeface="ＭＳ Ｐゴシック" pitchFamily="34" charset="-128"/>
              </a:defRPr>
            </a:lvl4pPr>
            <a:lvl5pPr marL="2147297" indent="-238589" eaLnBrk="0" hangingPunct="0">
              <a:defRPr sz="2600">
                <a:solidFill>
                  <a:schemeClr val="tx1"/>
                </a:solidFill>
                <a:latin typeface="Arial" charset="0"/>
                <a:ea typeface="ＭＳ Ｐゴシック" pitchFamily="34" charset="-128"/>
              </a:defRPr>
            </a:lvl5pPr>
            <a:lvl6pPr marL="2624473" indent="-238589" eaLnBrk="0" fontAlgn="base" hangingPunct="0">
              <a:spcBef>
                <a:spcPct val="0"/>
              </a:spcBef>
              <a:spcAft>
                <a:spcPct val="0"/>
              </a:spcAft>
              <a:defRPr sz="2600">
                <a:solidFill>
                  <a:schemeClr val="tx1"/>
                </a:solidFill>
                <a:latin typeface="Arial" charset="0"/>
                <a:ea typeface="ＭＳ Ｐゴシック" pitchFamily="34" charset="-128"/>
              </a:defRPr>
            </a:lvl6pPr>
            <a:lvl7pPr marL="3101651" indent="-238589" eaLnBrk="0" fontAlgn="base" hangingPunct="0">
              <a:spcBef>
                <a:spcPct val="0"/>
              </a:spcBef>
              <a:spcAft>
                <a:spcPct val="0"/>
              </a:spcAft>
              <a:defRPr sz="2600">
                <a:solidFill>
                  <a:schemeClr val="tx1"/>
                </a:solidFill>
                <a:latin typeface="Arial" charset="0"/>
                <a:ea typeface="ＭＳ Ｐゴシック" pitchFamily="34" charset="-128"/>
              </a:defRPr>
            </a:lvl7pPr>
            <a:lvl8pPr marL="3578829" indent="-238589" eaLnBrk="0" fontAlgn="base" hangingPunct="0">
              <a:spcBef>
                <a:spcPct val="0"/>
              </a:spcBef>
              <a:spcAft>
                <a:spcPct val="0"/>
              </a:spcAft>
              <a:defRPr sz="2600">
                <a:solidFill>
                  <a:schemeClr val="tx1"/>
                </a:solidFill>
                <a:latin typeface="Arial" charset="0"/>
                <a:ea typeface="ＭＳ Ｐゴシック" pitchFamily="34" charset="-128"/>
              </a:defRPr>
            </a:lvl8pPr>
            <a:lvl9pPr marL="4056006" indent="-238589" eaLnBrk="0" fontAlgn="base" hangingPunct="0">
              <a:spcBef>
                <a:spcPct val="0"/>
              </a:spcBef>
              <a:spcAft>
                <a:spcPct val="0"/>
              </a:spcAft>
              <a:defRPr sz="2600">
                <a:solidFill>
                  <a:schemeClr val="tx1"/>
                </a:solidFill>
                <a:latin typeface="Arial" charset="0"/>
                <a:ea typeface="ＭＳ Ｐゴシック" pitchFamily="34" charset="-128"/>
              </a:defRPr>
            </a:lvl9pPr>
          </a:lstStyle>
          <a:p>
            <a:pPr eaLnBrk="1" hangingPunct="1"/>
            <a:fld id="{A7248F57-B554-4D12-8F9C-356D4F004549}" type="slidenum">
              <a:rPr lang="en-US" sz="1300">
                <a:latin typeface="Arial" pitchFamily="34" charset="0"/>
              </a:rPr>
              <a:pPr eaLnBrk="1" hangingPunct="1"/>
              <a:t>38</a:t>
            </a:fld>
            <a:endParaRPr lang="en-US" sz="1300" dirty="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8AB212-9A88-4695-B5AD-259117B63821}" type="slidenum">
              <a:rPr lang="en-US" smtClean="0"/>
              <a:pPr>
                <a:defRPr/>
              </a:pPr>
              <a:t>39</a:t>
            </a:fld>
            <a:endParaRPr lang="en-US" dirty="0"/>
          </a:p>
        </p:txBody>
      </p:sp>
    </p:spTree>
    <p:extLst>
      <p:ext uri="{BB962C8B-B14F-4D97-AF65-F5344CB8AC3E}">
        <p14:creationId xmlns="" xmlns:p14="http://schemas.microsoft.com/office/powerpoint/2010/main" val="1980853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8AB212-9A88-4695-B5AD-259117B63821}" type="slidenum">
              <a:rPr lang="en-US" smtClean="0"/>
              <a:pPr>
                <a:defRPr/>
              </a:pPr>
              <a:t>4</a:t>
            </a:fld>
            <a:endParaRPr lang="en-US" dirty="0"/>
          </a:p>
        </p:txBody>
      </p:sp>
    </p:spTree>
    <p:extLst>
      <p:ext uri="{BB962C8B-B14F-4D97-AF65-F5344CB8AC3E}">
        <p14:creationId xmlns="" xmlns:p14="http://schemas.microsoft.com/office/powerpoint/2010/main" val="1980853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8AB212-9A88-4695-B5AD-259117B63821}" type="slidenum">
              <a:rPr lang="en-US" smtClean="0"/>
              <a:pPr>
                <a:defRPr/>
              </a:pPr>
              <a:t>5</a:t>
            </a:fld>
            <a:endParaRPr lang="en-US" dirty="0"/>
          </a:p>
        </p:txBody>
      </p:sp>
    </p:spTree>
    <p:extLst>
      <p:ext uri="{BB962C8B-B14F-4D97-AF65-F5344CB8AC3E}">
        <p14:creationId xmlns="" xmlns:p14="http://schemas.microsoft.com/office/powerpoint/2010/main" val="1980853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8AB212-9A88-4695-B5AD-259117B63821}" type="slidenum">
              <a:rPr lang="en-US" smtClean="0"/>
              <a:pPr>
                <a:defRPr/>
              </a:pPr>
              <a:t>7</a:t>
            </a:fld>
            <a:endParaRPr lang="en-US" dirty="0"/>
          </a:p>
        </p:txBody>
      </p:sp>
    </p:spTree>
    <p:extLst>
      <p:ext uri="{BB962C8B-B14F-4D97-AF65-F5344CB8AC3E}">
        <p14:creationId xmlns="" xmlns:p14="http://schemas.microsoft.com/office/powerpoint/2010/main" val="1980853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8AB212-9A88-4695-B5AD-259117B63821}" type="slidenum">
              <a:rPr lang="en-US" smtClean="0"/>
              <a:pPr>
                <a:defRPr/>
              </a:pPr>
              <a:t>9</a:t>
            </a:fld>
            <a:endParaRPr lang="en-US" dirty="0"/>
          </a:p>
        </p:txBody>
      </p:sp>
    </p:spTree>
    <p:extLst>
      <p:ext uri="{BB962C8B-B14F-4D97-AF65-F5344CB8AC3E}">
        <p14:creationId xmlns="" xmlns:p14="http://schemas.microsoft.com/office/powerpoint/2010/main" val="1033752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8AB212-9A88-4695-B5AD-259117B63821}" type="slidenum">
              <a:rPr lang="en-US" smtClean="0"/>
              <a:pPr>
                <a:defRPr/>
              </a:pPr>
              <a:t>10</a:t>
            </a:fld>
            <a:endParaRPr lang="en-US" dirty="0"/>
          </a:p>
        </p:txBody>
      </p:sp>
    </p:spTree>
    <p:extLst>
      <p:ext uri="{BB962C8B-B14F-4D97-AF65-F5344CB8AC3E}">
        <p14:creationId xmlns="" xmlns:p14="http://schemas.microsoft.com/office/powerpoint/2010/main" val="1033752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8AB212-9A88-4695-B5AD-259117B63821}" type="slidenum">
              <a:rPr lang="en-US" smtClean="0"/>
              <a:pPr>
                <a:defRPr/>
              </a:pPr>
              <a:t>11</a:t>
            </a:fld>
            <a:endParaRPr lang="en-US" dirty="0"/>
          </a:p>
        </p:txBody>
      </p:sp>
    </p:spTree>
    <p:extLst>
      <p:ext uri="{BB962C8B-B14F-4D97-AF65-F5344CB8AC3E}">
        <p14:creationId xmlns="" xmlns:p14="http://schemas.microsoft.com/office/powerpoint/2010/main" val="1980853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atin typeface="Arial"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atin typeface="Arial"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atin typeface="Arial" pitchFamily="34" charset="0"/>
              </a:defRPr>
            </a:lvl1pPr>
          </a:lstStyle>
          <a:p>
            <a:pPr>
              <a:defRPr/>
            </a:pPr>
            <a:fld id="{DA821280-33F6-47AA-B2EF-69950FDCED71}" type="slidenum">
              <a:rPr lang="en-US" smtClean="0"/>
              <a:pPr>
                <a:defRPr/>
              </a:pPr>
              <a:t>‹#›</a:t>
            </a:fld>
            <a:endParaRPr lang="en-US" dirty="0"/>
          </a:p>
        </p:txBody>
      </p:sp>
    </p:spTree>
    <p:extLst>
      <p:ext uri="{BB962C8B-B14F-4D97-AF65-F5344CB8AC3E}">
        <p14:creationId xmlns="" xmlns:p14="http://schemas.microsoft.com/office/powerpoint/2010/main" val="787101856"/>
      </p:ext>
    </p:extLst>
  </p:cSld>
  <p:clrMapOvr>
    <a:masterClrMapping/>
  </p:clrMapOvr>
  <p:transition>
    <p:fade/>
    <p:sndAc>
      <p:stSnd>
        <p:snd r:embed="rId1" name="hammer.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atin typeface="Arial"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atin typeface="Arial"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atin typeface="Arial" pitchFamily="34" charset="0"/>
              </a:defRPr>
            </a:lvl1pPr>
          </a:lstStyle>
          <a:p>
            <a:pPr>
              <a:defRPr/>
            </a:pPr>
            <a:fld id="{F3435B50-BB73-4021-8015-C6EA300A5418}" type="slidenum">
              <a:rPr lang="en-US" smtClean="0"/>
              <a:pPr>
                <a:defRPr/>
              </a:pPr>
              <a:t>‹#›</a:t>
            </a:fld>
            <a:endParaRPr lang="en-US" dirty="0"/>
          </a:p>
        </p:txBody>
      </p:sp>
    </p:spTree>
    <p:extLst>
      <p:ext uri="{BB962C8B-B14F-4D97-AF65-F5344CB8AC3E}">
        <p14:creationId xmlns="" xmlns:p14="http://schemas.microsoft.com/office/powerpoint/2010/main" val="3640490093"/>
      </p:ext>
    </p:extLst>
  </p:cSld>
  <p:clrMapOvr>
    <a:masterClrMapping/>
  </p:clrMapOvr>
  <p:transition>
    <p:fade/>
    <p:sndAc>
      <p:stSnd>
        <p:snd r:embed="rId1" name="hammer.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latin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atin typeface="Arial"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atin typeface="Arial"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atin typeface="Arial" pitchFamily="34" charset="0"/>
              </a:defRPr>
            </a:lvl1pPr>
          </a:lstStyle>
          <a:p>
            <a:pPr>
              <a:defRPr/>
            </a:pPr>
            <a:fld id="{99E575D9-D086-4F58-8743-C2334C303C6B}" type="slidenum">
              <a:rPr lang="en-US" smtClean="0"/>
              <a:pPr>
                <a:defRPr/>
              </a:pPr>
              <a:t>‹#›</a:t>
            </a:fld>
            <a:endParaRPr lang="en-US" dirty="0"/>
          </a:p>
        </p:txBody>
      </p:sp>
    </p:spTree>
    <p:extLst>
      <p:ext uri="{BB962C8B-B14F-4D97-AF65-F5344CB8AC3E}">
        <p14:creationId xmlns="" xmlns:p14="http://schemas.microsoft.com/office/powerpoint/2010/main" val="2318010114"/>
      </p:ext>
    </p:extLst>
  </p:cSld>
  <p:clrMapOvr>
    <a:masterClrMapping/>
  </p:clrMapOvr>
  <p:transition>
    <p:fade/>
    <p:sndAc>
      <p:stSnd>
        <p:snd r:embed="rId1" name="hammer.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D6311C9A-BD80-4135-8CF0-76F013ADB5CA}" type="slidenum">
              <a:rPr lang="en-US" smtClean="0"/>
              <a:pPr>
                <a:defRPr/>
              </a:pPr>
              <a:t>‹#›</a:t>
            </a:fld>
            <a:endParaRPr lang="en-US" dirty="0"/>
          </a:p>
        </p:txBody>
      </p:sp>
    </p:spTree>
    <p:extLst>
      <p:ext uri="{BB962C8B-B14F-4D97-AF65-F5344CB8AC3E}">
        <p14:creationId xmlns="" xmlns:p14="http://schemas.microsoft.com/office/powerpoint/2010/main" val="3569547240"/>
      </p:ext>
    </p:extLst>
  </p:cSld>
  <p:clrMapOvr>
    <a:masterClrMapping/>
  </p:clrMapOvr>
  <p:transition>
    <p:fade/>
    <p:sndAc>
      <p:stSnd>
        <p:snd r:embed="rId1" name="hammer.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550AFAF9-FC87-4839-8A14-1DB754C0AF38}" type="slidenum">
              <a:rPr lang="en-US" smtClean="0"/>
              <a:pPr>
                <a:defRPr/>
              </a:pPr>
              <a:t>‹#›</a:t>
            </a:fld>
            <a:endParaRPr lang="en-US" dirty="0"/>
          </a:p>
        </p:txBody>
      </p:sp>
    </p:spTree>
    <p:extLst>
      <p:ext uri="{BB962C8B-B14F-4D97-AF65-F5344CB8AC3E}">
        <p14:creationId xmlns="" xmlns:p14="http://schemas.microsoft.com/office/powerpoint/2010/main" val="3954691290"/>
      </p:ext>
    </p:extLst>
  </p:cSld>
  <p:clrMapOvr>
    <a:masterClrMapping/>
  </p:clrMapOvr>
  <p:transition>
    <p:fade/>
    <p:sndAc>
      <p:stSnd>
        <p:snd r:embed="rId1" name="hammer.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FDA5659D-3C14-4BCE-AC3C-9EBE2EB3C377}" type="slidenum">
              <a:rPr lang="en-US" smtClean="0"/>
              <a:pPr>
                <a:defRPr/>
              </a:pPr>
              <a:t>‹#›</a:t>
            </a:fld>
            <a:endParaRPr lang="en-US" dirty="0"/>
          </a:p>
        </p:txBody>
      </p:sp>
    </p:spTree>
    <p:extLst>
      <p:ext uri="{BB962C8B-B14F-4D97-AF65-F5344CB8AC3E}">
        <p14:creationId xmlns="" xmlns:p14="http://schemas.microsoft.com/office/powerpoint/2010/main" val="2915726319"/>
      </p:ext>
    </p:extLst>
  </p:cSld>
  <p:clrMapOvr>
    <a:masterClrMapping/>
  </p:clrMapOvr>
  <p:transition>
    <p:fade/>
    <p:sndAc>
      <p:stSnd>
        <p:snd r:embed="rId1" name="hammer.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atin typeface="Arial" pitchFamily="34" charset="0"/>
              </a:defRPr>
            </a:lvl1pPr>
          </a:lstStyle>
          <a:p>
            <a:pPr>
              <a:defRPr/>
            </a:pPr>
            <a:endParaRPr lang="en-US" dirty="0"/>
          </a:p>
        </p:txBody>
      </p:sp>
      <p:sp>
        <p:nvSpPr>
          <p:cNvPr id="6"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defRPr>
            </a:lvl1pPr>
          </a:lstStyle>
          <a:p>
            <a:pPr>
              <a:defRPr/>
            </a:pPr>
            <a:fld id="{F9A2249E-6D35-417D-B456-80BE64F98FC4}" type="slidenum">
              <a:rPr lang="en-US" smtClean="0"/>
              <a:pPr>
                <a:defRPr/>
              </a:pPr>
              <a:t>‹#›</a:t>
            </a:fld>
            <a:endParaRPr lang="en-US" dirty="0"/>
          </a:p>
        </p:txBody>
      </p:sp>
    </p:spTree>
    <p:extLst>
      <p:ext uri="{BB962C8B-B14F-4D97-AF65-F5344CB8AC3E}">
        <p14:creationId xmlns="" xmlns:p14="http://schemas.microsoft.com/office/powerpoint/2010/main" val="3485382199"/>
      </p:ext>
    </p:extLst>
  </p:cSld>
  <p:clrMapOvr>
    <a:masterClrMapping/>
  </p:clrMapOvr>
  <p:transition>
    <p:fade/>
    <p:sndAc>
      <p:stSnd>
        <p:snd r:embed="rId1" name="hammer.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atin typeface="Arial" pitchFamily="34" charset="0"/>
              </a:defRPr>
            </a:lvl1pPr>
          </a:lstStyle>
          <a:p>
            <a:pPr>
              <a:defRPr/>
            </a:pPr>
            <a:endParaRPr lang="en-US" dirty="0"/>
          </a:p>
        </p:txBody>
      </p:sp>
      <p:sp>
        <p:nvSpPr>
          <p:cNvPr id="8"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atin typeface="Arial" pitchFamily="34" charset="0"/>
              </a:defRPr>
            </a:lvl1pPr>
          </a:lstStyle>
          <a:p>
            <a:pPr>
              <a:defRPr/>
            </a:pPr>
            <a:fld id="{36188B31-F227-42BA-AD4E-CDDEB2C03E6F}" type="slidenum">
              <a:rPr lang="en-US" smtClean="0"/>
              <a:pPr>
                <a:defRPr/>
              </a:pPr>
              <a:t>‹#›</a:t>
            </a:fld>
            <a:endParaRPr lang="en-US" dirty="0"/>
          </a:p>
        </p:txBody>
      </p:sp>
    </p:spTree>
    <p:extLst>
      <p:ext uri="{BB962C8B-B14F-4D97-AF65-F5344CB8AC3E}">
        <p14:creationId xmlns="" xmlns:p14="http://schemas.microsoft.com/office/powerpoint/2010/main" val="4173681508"/>
      </p:ext>
    </p:extLst>
  </p:cSld>
  <p:clrMapOvr>
    <a:masterClrMapping/>
  </p:clrMapOvr>
  <p:transition>
    <p:fade/>
    <p:sndAc>
      <p:stSnd>
        <p:snd r:embed="rId1" name="hammer.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atin typeface="Arial" pitchFamily="34" charset="0"/>
              </a:defRPr>
            </a:lvl1pPr>
          </a:lstStyle>
          <a:p>
            <a:pPr>
              <a:defRPr/>
            </a:pPr>
            <a:endParaRPr lang="en-US" dirty="0"/>
          </a:p>
        </p:txBody>
      </p:sp>
      <p:sp>
        <p:nvSpPr>
          <p:cNvPr id="4"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atin typeface="Arial" pitchFamily="34" charset="0"/>
              </a:defRPr>
            </a:lvl1pPr>
          </a:lstStyle>
          <a:p>
            <a:pPr>
              <a:defRPr/>
            </a:pPr>
            <a:fld id="{52F2A547-9C15-416E-AB8F-BD9A1F360E78}" type="slidenum">
              <a:rPr lang="en-US" smtClean="0"/>
              <a:pPr>
                <a:defRPr/>
              </a:pPr>
              <a:t>‹#›</a:t>
            </a:fld>
            <a:endParaRPr lang="en-US" dirty="0"/>
          </a:p>
        </p:txBody>
      </p:sp>
    </p:spTree>
    <p:extLst>
      <p:ext uri="{BB962C8B-B14F-4D97-AF65-F5344CB8AC3E}">
        <p14:creationId xmlns="" xmlns:p14="http://schemas.microsoft.com/office/powerpoint/2010/main" val="4011632552"/>
      </p:ext>
    </p:extLst>
  </p:cSld>
  <p:clrMapOvr>
    <a:masterClrMapping/>
  </p:clrMapOvr>
  <p:transition>
    <p:fade/>
    <p:sndAc>
      <p:stSnd>
        <p:snd r:embed="rId1" name="hammer.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Arial" pitchFamily="34" charset="0"/>
              </a:defRPr>
            </a:lvl1pPr>
          </a:lstStyle>
          <a:p>
            <a:pPr>
              <a:defRPr/>
            </a:pPr>
            <a:endParaRPr lang="en-US" dirty="0"/>
          </a:p>
        </p:txBody>
      </p:sp>
      <p:sp>
        <p:nvSpPr>
          <p:cNvPr id="3"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atin typeface="Arial" pitchFamily="34" charset="0"/>
              </a:defRPr>
            </a:lvl1pPr>
          </a:lstStyle>
          <a:p>
            <a:pPr>
              <a:defRPr/>
            </a:pPr>
            <a:fld id="{D0A70161-DB71-49B3-96F7-BBAE528619A5}" type="slidenum">
              <a:rPr lang="en-US" smtClean="0"/>
              <a:pPr>
                <a:defRPr/>
              </a:pPr>
              <a:t>‹#›</a:t>
            </a:fld>
            <a:endParaRPr lang="en-US" dirty="0"/>
          </a:p>
        </p:txBody>
      </p:sp>
    </p:spTree>
    <p:extLst>
      <p:ext uri="{BB962C8B-B14F-4D97-AF65-F5344CB8AC3E}">
        <p14:creationId xmlns="" xmlns:p14="http://schemas.microsoft.com/office/powerpoint/2010/main" val="1131539268"/>
      </p:ext>
    </p:extLst>
  </p:cSld>
  <p:clrMapOvr>
    <a:masterClrMapping/>
  </p:clrMapOvr>
  <p:transition>
    <p:fade/>
    <p:sndAc>
      <p:stSnd>
        <p:snd r:embed="rId1" name="hammer.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atin typeface="Arial" pitchFamily="34" charset="0"/>
              </a:defRPr>
            </a:lvl1pPr>
          </a:lstStyle>
          <a:p>
            <a:pPr>
              <a:defRPr/>
            </a:pPr>
            <a:endParaRPr lang="en-US" dirty="0"/>
          </a:p>
        </p:txBody>
      </p:sp>
      <p:sp>
        <p:nvSpPr>
          <p:cNvPr id="6"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defRPr>
            </a:lvl1pPr>
          </a:lstStyle>
          <a:p>
            <a:pPr>
              <a:defRPr/>
            </a:pPr>
            <a:fld id="{F45B9E9A-D891-4C36-B056-1107695F217C}" type="slidenum">
              <a:rPr lang="en-US" smtClean="0"/>
              <a:pPr>
                <a:defRPr/>
              </a:pPr>
              <a:t>‹#›</a:t>
            </a:fld>
            <a:endParaRPr lang="en-US" dirty="0"/>
          </a:p>
        </p:txBody>
      </p:sp>
    </p:spTree>
    <p:extLst>
      <p:ext uri="{BB962C8B-B14F-4D97-AF65-F5344CB8AC3E}">
        <p14:creationId xmlns="" xmlns:p14="http://schemas.microsoft.com/office/powerpoint/2010/main" val="1497921188"/>
      </p:ext>
    </p:extLst>
  </p:cSld>
  <p:clrMapOvr>
    <a:masterClrMapping/>
  </p:clrMapOvr>
  <p:transition>
    <p:fade/>
    <p:sndAc>
      <p:stSnd>
        <p:snd r:embed="rId1" name="hammer.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atin typeface="Arial"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atin typeface="Arial" pitchFamily="34" charset="0"/>
              </a:defRPr>
            </a:lvl1pPr>
          </a:lstStyle>
          <a:p>
            <a:pPr>
              <a:defRPr/>
            </a:pPr>
            <a:endParaRPr lang="en-US" dirty="0"/>
          </a:p>
        </p:txBody>
      </p:sp>
      <p:sp>
        <p:nvSpPr>
          <p:cNvPr id="6" name="Rectangle 6"/>
          <p:cNvSpPr>
            <a:spLocks noGrp="1" noChangeArrowheads="1"/>
          </p:cNvSpPr>
          <p:nvPr>
            <p:ph type="sldNum" sz="quarter" idx="12"/>
          </p:nvPr>
        </p:nvSpPr>
        <p:spPr>
          <a:xfrm>
            <a:off x="7162800" y="6553200"/>
            <a:ext cx="1905000" cy="457200"/>
          </a:xfrm>
          <a:ln/>
        </p:spPr>
        <p:txBody>
          <a:bodyPr/>
          <a:lstStyle>
            <a:lvl1pPr>
              <a:defRPr>
                <a:solidFill>
                  <a:srgbClr val="02367A"/>
                </a:solidFill>
                <a:latin typeface="+mj-lt"/>
              </a:defRPr>
            </a:lvl1pPr>
          </a:lstStyle>
          <a:p>
            <a:pPr>
              <a:defRPr/>
            </a:pPr>
            <a:fld id="{D3CD001F-F11A-4356-BAE5-C7873AC858CA}" type="slidenum">
              <a:rPr lang="en-US" smtClean="0"/>
              <a:pPr>
                <a:defRPr/>
              </a:pPr>
              <a:t>‹#›</a:t>
            </a:fld>
            <a:endParaRPr lang="en-US" dirty="0"/>
          </a:p>
        </p:txBody>
      </p:sp>
    </p:spTree>
    <p:extLst>
      <p:ext uri="{BB962C8B-B14F-4D97-AF65-F5344CB8AC3E}">
        <p14:creationId xmlns="" xmlns:p14="http://schemas.microsoft.com/office/powerpoint/2010/main" val="2518949770"/>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atin typeface="Arial" pitchFamily="34" charset="0"/>
              </a:defRPr>
            </a:lvl1pPr>
          </a:lstStyle>
          <a:p>
            <a:pPr>
              <a:defRPr/>
            </a:pPr>
            <a:endParaRPr lang="en-US" dirty="0"/>
          </a:p>
        </p:txBody>
      </p:sp>
      <p:sp>
        <p:nvSpPr>
          <p:cNvPr id="6"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defRPr>
            </a:lvl1pPr>
          </a:lstStyle>
          <a:p>
            <a:pPr>
              <a:defRPr/>
            </a:pPr>
            <a:fld id="{3AFDA464-7614-4842-827E-FD1C3ACAB6CF}" type="slidenum">
              <a:rPr lang="en-US" smtClean="0"/>
              <a:pPr>
                <a:defRPr/>
              </a:pPr>
              <a:t>‹#›</a:t>
            </a:fld>
            <a:endParaRPr lang="en-US" dirty="0"/>
          </a:p>
        </p:txBody>
      </p:sp>
    </p:spTree>
    <p:extLst>
      <p:ext uri="{BB962C8B-B14F-4D97-AF65-F5344CB8AC3E}">
        <p14:creationId xmlns="" xmlns:p14="http://schemas.microsoft.com/office/powerpoint/2010/main" val="496571376"/>
      </p:ext>
    </p:extLst>
  </p:cSld>
  <p:clrMapOvr>
    <a:masterClrMapping/>
  </p:clrMapOvr>
  <p:transition>
    <p:fade/>
    <p:sndAc>
      <p:stSnd>
        <p:snd r:embed="rId1" name="hammer.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EE0246BA-EFA3-45FC-9E1B-81F3A067E2DF}" type="slidenum">
              <a:rPr lang="en-US" smtClean="0"/>
              <a:pPr>
                <a:defRPr/>
              </a:pPr>
              <a:t>‹#›</a:t>
            </a:fld>
            <a:endParaRPr lang="en-US" dirty="0"/>
          </a:p>
        </p:txBody>
      </p:sp>
    </p:spTree>
    <p:extLst>
      <p:ext uri="{BB962C8B-B14F-4D97-AF65-F5344CB8AC3E}">
        <p14:creationId xmlns="" xmlns:p14="http://schemas.microsoft.com/office/powerpoint/2010/main" val="1127146932"/>
      </p:ext>
    </p:extLst>
  </p:cSld>
  <p:clrMapOvr>
    <a:masterClrMapping/>
  </p:clrMapOvr>
  <p:transition>
    <p:fade/>
    <p:sndAc>
      <p:stSnd>
        <p:snd r:embed="rId1" name="hammer.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1273EA37-9EEC-49AF-8F08-2A6E5A2886C7}" type="slidenum">
              <a:rPr lang="en-US" smtClean="0"/>
              <a:pPr>
                <a:defRPr/>
              </a:pPr>
              <a:t>‹#›</a:t>
            </a:fld>
            <a:endParaRPr lang="en-US" dirty="0"/>
          </a:p>
        </p:txBody>
      </p:sp>
    </p:spTree>
    <p:extLst>
      <p:ext uri="{BB962C8B-B14F-4D97-AF65-F5344CB8AC3E}">
        <p14:creationId xmlns="" xmlns:p14="http://schemas.microsoft.com/office/powerpoint/2010/main" val="1541475940"/>
      </p:ext>
    </p:extLst>
  </p:cSld>
  <p:clrMapOvr>
    <a:masterClrMapping/>
  </p:clrMapOvr>
  <p:transition>
    <p:fade/>
    <p:sndAc>
      <p:stSnd>
        <p:snd r:embed="rId1" name="hammer.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AA886119-251A-4369-9B91-5F3FE50E2A6E}"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5" name="Footer Placeholder 4"/>
          <p:cNvSpPr>
            <a:spLocks noGrp="1"/>
          </p:cNvSpPr>
          <p:nvPr>
            <p:ph type="ftr" sz="quarter" idx="11"/>
          </p:nvPr>
        </p:nvSpPr>
        <p:spPr/>
        <p:txBody>
          <a:bodyPr/>
          <a:lstStyle/>
          <a:p>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84543643"/>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077200" y="18288"/>
            <a:ext cx="1066800" cy="329184"/>
          </a:xfrm>
        </p:spPr>
        <p:txBody>
          <a:bodyPr/>
          <a:lstStyle>
            <a:lvl1pPr algn="r">
              <a:defRPr/>
            </a:lvl1pPr>
          </a:lstStyle>
          <a:p>
            <a:fld id="{CD64A21F-AA38-4A8A-BE3D-9042E3694249}" type="slidenum">
              <a:rPr lang="en-US" smtClean="0"/>
              <a:pPr/>
              <a:t>‹#›</a:t>
            </a:fld>
            <a:endParaRPr lang="en-US" dirty="0"/>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15168" y="6463529"/>
            <a:ext cx="928832" cy="404748"/>
          </a:xfrm>
          <a:prstGeom prst="rect">
            <a:avLst/>
          </a:prstGeom>
          <a:ln w="9525" cap="sq">
            <a:noFill/>
            <a:prstDash val="solid"/>
            <a:miter lim="800000"/>
          </a:ln>
          <a:effectLst>
            <a:outerShdw blurRad="50800" dist="38100" dir="2700000" algn="tl" rotWithShape="0">
              <a:srgbClr val="000000">
                <a:alpha val="43000"/>
              </a:srgbClr>
            </a:outerShdw>
          </a:effectLst>
        </p:spPr>
      </p:pic>
      <p:sp>
        <p:nvSpPr>
          <p:cNvPr id="15" name="Text Placeholder 14"/>
          <p:cNvSpPr>
            <a:spLocks noGrp="1"/>
          </p:cNvSpPr>
          <p:nvPr>
            <p:ph type="body" sz="quarter" idx="13" hasCustomPrompt="1"/>
          </p:nvPr>
        </p:nvSpPr>
        <p:spPr>
          <a:xfrm>
            <a:off x="0" y="0"/>
            <a:ext cx="1676400" cy="304800"/>
          </a:xfrm>
          <a:effectLst>
            <a:outerShdw blurRad="50800" dist="38100" algn="l" rotWithShape="0">
              <a:prstClr val="black">
                <a:alpha val="40000"/>
              </a:prstClr>
            </a:outerShdw>
          </a:effectLst>
        </p:spPr>
        <p:txBody>
          <a:bodyPr>
            <a:normAutofit/>
          </a:bodyPr>
          <a:lstStyle>
            <a:lvl1pPr algn="l">
              <a:defRPr sz="1200" b="1">
                <a:solidFill>
                  <a:schemeClr val="bg1"/>
                </a:solidFill>
              </a:defRPr>
            </a:lvl1pPr>
          </a:lstStyle>
          <a:p>
            <a:pPr lvl="0"/>
            <a:r>
              <a:rPr lang="en-US" dirty="0" smtClean="0"/>
              <a:t>About Land Policy</a:t>
            </a:r>
            <a:endParaRPr lang="en-US" dirty="0"/>
          </a:p>
        </p:txBody>
      </p:sp>
      <p:sp>
        <p:nvSpPr>
          <p:cNvPr id="9" name="Text Placeholder 14"/>
          <p:cNvSpPr>
            <a:spLocks noGrp="1"/>
          </p:cNvSpPr>
          <p:nvPr>
            <p:ph type="body" sz="quarter" idx="15" hasCustomPrompt="1"/>
          </p:nvPr>
        </p:nvSpPr>
        <p:spPr>
          <a:xfrm>
            <a:off x="2514600" y="5316"/>
            <a:ext cx="1600200" cy="304800"/>
          </a:xfrm>
        </p:spPr>
        <p:txBody>
          <a:bodyPr>
            <a:normAutofit/>
          </a:bodyPr>
          <a:lstStyle>
            <a:lvl1pPr algn="l">
              <a:defRPr sz="1200" i="1">
                <a:solidFill>
                  <a:schemeClr val="bg1">
                    <a:lumMod val="65000"/>
                  </a:schemeClr>
                </a:solidFill>
              </a:defRPr>
            </a:lvl1pPr>
          </a:lstStyle>
          <a:p>
            <a:pPr lvl="0"/>
            <a:r>
              <a:rPr lang="en-US" dirty="0" smtClean="0"/>
              <a:t>Broadband</a:t>
            </a:r>
            <a:endParaRPr lang="en-US" dirty="0"/>
          </a:p>
        </p:txBody>
      </p:sp>
      <p:sp>
        <p:nvSpPr>
          <p:cNvPr id="8" name="Text Placeholder 14"/>
          <p:cNvSpPr>
            <a:spLocks noGrp="1"/>
          </p:cNvSpPr>
          <p:nvPr>
            <p:ph type="body" sz="quarter" idx="14" hasCustomPrompt="1"/>
          </p:nvPr>
        </p:nvSpPr>
        <p:spPr>
          <a:xfrm>
            <a:off x="1600200" y="0"/>
            <a:ext cx="1600200" cy="304800"/>
          </a:xfrm>
        </p:spPr>
        <p:txBody>
          <a:bodyPr>
            <a:normAutofit/>
          </a:bodyPr>
          <a:lstStyle>
            <a:lvl1pPr algn="l">
              <a:defRPr sz="1200" i="1">
                <a:solidFill>
                  <a:schemeClr val="bg1">
                    <a:lumMod val="65000"/>
                  </a:schemeClr>
                </a:solidFill>
              </a:defRPr>
            </a:lvl1pPr>
          </a:lstStyle>
          <a:p>
            <a:pPr lvl="0"/>
            <a:r>
              <a:rPr lang="en-US" dirty="0" smtClean="0"/>
              <a:t>Projects</a:t>
            </a:r>
            <a:endParaRPr lang="en-US" dirty="0"/>
          </a:p>
        </p:txBody>
      </p:sp>
      <p:sp>
        <p:nvSpPr>
          <p:cNvPr id="10" name="Text Placeholder 14"/>
          <p:cNvSpPr>
            <a:spLocks noGrp="1"/>
          </p:cNvSpPr>
          <p:nvPr>
            <p:ph type="body" sz="quarter" idx="16" hasCustomPrompt="1"/>
          </p:nvPr>
        </p:nvSpPr>
        <p:spPr>
          <a:xfrm>
            <a:off x="3581400" y="5316"/>
            <a:ext cx="1600200" cy="304800"/>
          </a:xfrm>
        </p:spPr>
        <p:txBody>
          <a:bodyPr>
            <a:normAutofit/>
          </a:bodyPr>
          <a:lstStyle>
            <a:lvl1pPr algn="l">
              <a:defRPr sz="1200" i="1">
                <a:solidFill>
                  <a:schemeClr val="bg1">
                    <a:lumMod val="65000"/>
                  </a:schemeClr>
                </a:solidFill>
              </a:defRPr>
            </a:lvl1pPr>
          </a:lstStyle>
          <a:p>
            <a:pPr lvl="0"/>
            <a:r>
              <a:rPr lang="en-US" dirty="0" smtClean="0"/>
              <a:t>Conclusion</a:t>
            </a:r>
            <a:endParaRPr lang="en-US" dirty="0"/>
          </a:p>
        </p:txBody>
      </p:sp>
    </p:spTree>
    <p:extLst>
      <p:ext uri="{BB962C8B-B14F-4D97-AF65-F5344CB8AC3E}">
        <p14:creationId xmlns="" xmlns:p14="http://schemas.microsoft.com/office/powerpoint/2010/main" val="1481893208"/>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077200" y="18288"/>
            <a:ext cx="1066800" cy="329184"/>
          </a:xfrm>
        </p:spPr>
        <p:txBody>
          <a:bodyPr/>
          <a:lstStyle>
            <a:lvl1pPr algn="r">
              <a:defRPr/>
            </a:lvl1pPr>
          </a:lstStyle>
          <a:p>
            <a:fld id="{CD64A21F-AA38-4A8A-BE3D-9042E3694249}" type="slidenum">
              <a:rPr lang="en-US" smtClean="0"/>
              <a:pPr/>
              <a:t>‹#›</a:t>
            </a:fld>
            <a:endParaRPr lang="en-US" dirty="0"/>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15168" y="6463529"/>
            <a:ext cx="928832" cy="404748"/>
          </a:xfrm>
          <a:prstGeom prst="rect">
            <a:avLst/>
          </a:prstGeom>
          <a:ln w="9525" cap="sq">
            <a:noFill/>
            <a:prstDash val="solid"/>
            <a:miter lim="800000"/>
          </a:ln>
          <a:effectLst>
            <a:outerShdw blurRad="50800" dist="38100" dir="2700000" algn="tl" rotWithShape="0">
              <a:srgbClr val="000000">
                <a:alpha val="43000"/>
              </a:srgbClr>
            </a:outerShdw>
          </a:effectLst>
        </p:spPr>
      </p:pic>
      <p:sp>
        <p:nvSpPr>
          <p:cNvPr id="15" name="Text Placeholder 14"/>
          <p:cNvSpPr>
            <a:spLocks noGrp="1"/>
          </p:cNvSpPr>
          <p:nvPr>
            <p:ph type="body" sz="quarter" idx="13" hasCustomPrompt="1"/>
          </p:nvPr>
        </p:nvSpPr>
        <p:spPr>
          <a:xfrm>
            <a:off x="0" y="0"/>
            <a:ext cx="1600200" cy="304800"/>
          </a:xfrm>
        </p:spPr>
        <p:txBody>
          <a:bodyPr>
            <a:normAutofit/>
          </a:bodyPr>
          <a:lstStyle>
            <a:lvl1pPr algn="l">
              <a:defRPr sz="1200">
                <a:solidFill>
                  <a:schemeClr val="bg1">
                    <a:lumMod val="85000"/>
                  </a:schemeClr>
                </a:solidFill>
              </a:defRPr>
            </a:lvl1pPr>
          </a:lstStyle>
          <a:p>
            <a:pPr lvl="0"/>
            <a:r>
              <a:rPr lang="en-US" dirty="0" smtClean="0"/>
              <a:t>About Land Policy</a:t>
            </a:r>
            <a:endParaRPr lang="en-US" dirty="0"/>
          </a:p>
        </p:txBody>
      </p:sp>
    </p:spTree>
    <p:extLst>
      <p:ext uri="{BB962C8B-B14F-4D97-AF65-F5344CB8AC3E}">
        <p14:creationId xmlns="" xmlns:p14="http://schemas.microsoft.com/office/powerpoint/2010/main" val="1976770344"/>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077200" y="18288"/>
            <a:ext cx="1066800" cy="329184"/>
          </a:xfrm>
        </p:spPr>
        <p:txBody>
          <a:bodyPr/>
          <a:lstStyle>
            <a:lvl1pPr algn="r">
              <a:defRPr/>
            </a:lvl1pPr>
          </a:lstStyle>
          <a:p>
            <a:fld id="{CD64A21F-AA38-4A8A-BE3D-9042E3694249}" type="slidenum">
              <a:rPr lang="en-US" smtClean="0"/>
              <a:pPr/>
              <a:t>‹#›</a:t>
            </a:fld>
            <a:endParaRPr lang="en-US" dirty="0"/>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15168" y="6463529"/>
            <a:ext cx="928832" cy="404748"/>
          </a:xfrm>
          <a:prstGeom prst="rect">
            <a:avLst/>
          </a:prstGeom>
          <a:ln w="9525" cap="sq">
            <a:noFill/>
            <a:prstDash val="solid"/>
            <a:miter lim="800000"/>
          </a:ln>
          <a:effectLst>
            <a:outerShdw blurRad="50800" dist="38100" dir="2700000" algn="tl" rotWithShape="0">
              <a:srgbClr val="000000">
                <a:alpha val="43000"/>
              </a:srgbClr>
            </a:outerShdw>
          </a:effectLst>
        </p:spPr>
      </p:pic>
      <p:sp>
        <p:nvSpPr>
          <p:cNvPr id="15" name="Text Placeholder 14"/>
          <p:cNvSpPr>
            <a:spLocks noGrp="1"/>
          </p:cNvSpPr>
          <p:nvPr>
            <p:ph type="body" sz="quarter" idx="13" hasCustomPrompt="1"/>
          </p:nvPr>
        </p:nvSpPr>
        <p:spPr>
          <a:xfrm>
            <a:off x="0" y="0"/>
            <a:ext cx="1600200" cy="304800"/>
          </a:xfrm>
        </p:spPr>
        <p:txBody>
          <a:bodyPr>
            <a:normAutofit/>
          </a:bodyPr>
          <a:lstStyle>
            <a:lvl1pPr algn="l">
              <a:defRPr sz="1200">
                <a:solidFill>
                  <a:schemeClr val="bg1">
                    <a:lumMod val="85000"/>
                  </a:schemeClr>
                </a:solidFill>
              </a:defRPr>
            </a:lvl1pPr>
          </a:lstStyle>
          <a:p>
            <a:pPr lvl="0"/>
            <a:r>
              <a:rPr lang="en-US" dirty="0" smtClean="0"/>
              <a:t>About Land Policy</a:t>
            </a:r>
            <a:endParaRPr lang="en-US" dirty="0"/>
          </a:p>
        </p:txBody>
      </p:sp>
    </p:spTree>
    <p:extLst>
      <p:ext uri="{BB962C8B-B14F-4D97-AF65-F5344CB8AC3E}">
        <p14:creationId xmlns="" xmlns:p14="http://schemas.microsoft.com/office/powerpoint/2010/main" val="2755680882"/>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DBBAEEF8-6902-4D55-865E-0C33B9CF8267}" type="datetime1">
              <a:rPr lang="en-US" sz="1800" smtClean="0">
                <a:solidFill>
                  <a:prstClr val="white"/>
                </a:solidFill>
                <a:latin typeface="Cambria"/>
                <a:ea typeface="+mn-ea"/>
              </a:rPr>
              <a:pPr fontAlgn="auto">
                <a:spcBef>
                  <a:spcPts val="0"/>
                </a:spcBef>
                <a:spcAft>
                  <a:spcPts val="0"/>
                </a:spcAft>
              </a:pPr>
              <a:t>10/16/2012</a:t>
            </a:fld>
            <a:endParaRPr lang="en-US" sz="1800" dirty="0">
              <a:solidFill>
                <a:prstClr val="white"/>
              </a:solidFill>
              <a:latin typeface="Cambria"/>
              <a:ea typeface="+mn-ea"/>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64A21F-AA38-4A8A-BE3D-9042E3694249}"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433453281"/>
      </p:ext>
    </p:extLst>
  </p:cSld>
  <p:clrMapOvr>
    <a:overrideClrMapping bg1="dk1" tx1="lt1" bg2="dk2" tx2="lt2" accent1="accent1" accent2="accent2" accent3="accent3" accent4="accent4" accent5="accent5" accent6="accent6" hlink="hlink" folHlink="folHlink"/>
  </p:clrMapOvr>
  <p:transition>
    <p:fade/>
    <p:sndAc>
      <p:stSnd>
        <p:snd r:embed="rId1" name="hammer.wav"/>
      </p:stSnd>
    </p:sndAc>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D18BAE38-7E9C-4B39-B596-C62D5C4F54DD}"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64A21F-AA38-4A8A-BE3D-9042E3694249}" type="slidenum">
              <a:rPr lang="en-US" smtClean="0"/>
              <a:pPr/>
              <a:t>‹#›</a:t>
            </a:fld>
            <a:endParaRPr lang="en-US" dirty="0"/>
          </a:p>
        </p:txBody>
      </p:sp>
    </p:spTree>
    <p:extLst>
      <p:ext uri="{BB962C8B-B14F-4D97-AF65-F5344CB8AC3E}">
        <p14:creationId xmlns="" xmlns:p14="http://schemas.microsoft.com/office/powerpoint/2010/main" val="406359129"/>
      </p:ext>
    </p:extLst>
  </p:cSld>
  <p:clrMapOvr>
    <a:masterClrMapping/>
  </p:clrMapOvr>
  <p:transition>
    <p:fade/>
    <p:sndAc>
      <p:stSnd>
        <p:snd r:embed="rId1" name="hammer.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A40742C9-4C49-4B26-BC83-AF87E6577B79}"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64A21F-AA38-4A8A-BE3D-9042E3694249}"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18914098"/>
      </p:ext>
    </p:extLst>
  </p:cSld>
  <p:clrMapOvr>
    <a:masterClrMapping/>
  </p:clrMapOvr>
  <p:transition>
    <p:fade/>
    <p:sndAc>
      <p:stSnd>
        <p:snd r:embed="rId1" name="hammer.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a:ln/>
        </p:spPr>
        <p:txBody>
          <a:bodyPr/>
          <a:lstStyle>
            <a:lvl1pPr>
              <a:defRPr>
                <a:latin typeface="Arial"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atin typeface="Arial"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atin typeface="Arial" pitchFamily="34" charset="0"/>
              </a:defRPr>
            </a:lvl1pPr>
          </a:lstStyle>
          <a:p>
            <a:pPr>
              <a:defRPr/>
            </a:pPr>
            <a:fld id="{67E98512-B488-467B-BE2C-CDFD89289E01}" type="slidenum">
              <a:rPr lang="en-US" smtClean="0"/>
              <a:pPr>
                <a:defRPr/>
              </a:pPr>
              <a:t>‹#›</a:t>
            </a:fld>
            <a:endParaRPr lang="en-US" dirty="0"/>
          </a:p>
        </p:txBody>
      </p:sp>
    </p:spTree>
    <p:extLst>
      <p:ext uri="{BB962C8B-B14F-4D97-AF65-F5344CB8AC3E}">
        <p14:creationId xmlns="" xmlns:p14="http://schemas.microsoft.com/office/powerpoint/2010/main" val="3590314298"/>
      </p:ext>
    </p:extLst>
  </p:cSld>
  <p:clrMapOvr>
    <a:masterClrMapping/>
  </p:clrMapOvr>
  <p:transition>
    <p:fade/>
    <p:sndAc>
      <p:stSnd>
        <p:snd r:embed="rId1" name="hammer.wav"/>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42228F6A-CC84-47F6-88A0-908CC3E1E203}"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64A21F-AA38-4A8A-BE3D-9042E3694249}" type="slidenum">
              <a:rPr lang="en-US" smtClean="0"/>
              <a:pPr/>
              <a:t>‹#›</a:t>
            </a:fld>
            <a:endParaRPr lang="en-US" dirty="0"/>
          </a:p>
        </p:txBody>
      </p:sp>
    </p:spTree>
    <p:extLst>
      <p:ext uri="{BB962C8B-B14F-4D97-AF65-F5344CB8AC3E}">
        <p14:creationId xmlns="" xmlns:p14="http://schemas.microsoft.com/office/powerpoint/2010/main" val="3964223610"/>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3E6D0E45-415A-46C3-9820-D9D1BE4ABFC4}"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077200" y="18288"/>
            <a:ext cx="1066800" cy="329184"/>
          </a:xfrm>
        </p:spPr>
        <p:txBody>
          <a:bodyPr/>
          <a:lstStyle>
            <a:lvl1pPr algn="r">
              <a:defRPr/>
            </a:lvl1pPr>
          </a:lstStyle>
          <a:p>
            <a:fld id="{CD64A21F-AA38-4A8A-BE3D-9042E3694249}" type="slidenum">
              <a:rPr lang="en-US" smtClean="0"/>
              <a:pPr/>
              <a:t>‹#›</a:t>
            </a:fld>
            <a:endParaRPr lang="en-US" dirty="0"/>
          </a:p>
        </p:txBody>
      </p:sp>
    </p:spTree>
    <p:extLst>
      <p:ext uri="{BB962C8B-B14F-4D97-AF65-F5344CB8AC3E}">
        <p14:creationId xmlns="" xmlns:p14="http://schemas.microsoft.com/office/powerpoint/2010/main" val="3799589031"/>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649C6E6A-6BC9-4FCA-A4A5-4E853532194D}"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64A21F-AA38-4A8A-BE3D-9042E3694249}"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6237462"/>
      </p:ext>
    </p:extLst>
  </p:cSld>
  <p:clrMapOvr>
    <a:masterClrMapping/>
  </p:clrMapOvr>
  <p:transition>
    <p:fade/>
    <p:sndAc>
      <p:stSnd>
        <p:snd r:embed="rId1" name="hammer.wav"/>
      </p:st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47107572-3729-4F51-80B2-A8ECD308C637}"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64A21F-AA38-4A8A-BE3D-9042E3694249}" type="slidenum">
              <a:rPr lang="en-US" smtClean="0"/>
              <a:pPr/>
              <a:t>‹#›</a:t>
            </a:fld>
            <a:endParaRPr lang="en-US" dirty="0"/>
          </a:p>
        </p:txBody>
      </p:sp>
    </p:spTree>
    <p:extLst>
      <p:ext uri="{BB962C8B-B14F-4D97-AF65-F5344CB8AC3E}">
        <p14:creationId xmlns="" xmlns:p14="http://schemas.microsoft.com/office/powerpoint/2010/main" val="300355083"/>
      </p:ext>
    </p:extLst>
  </p:cSld>
  <p:clrMapOvr>
    <a:masterClrMapping/>
  </p:clrMapOvr>
  <p:transition>
    <p:fade/>
    <p:sndAc>
      <p:stSnd>
        <p:snd r:embed="rId1" name="hammer.wav"/>
      </p:stSnd>
    </p:sndAc>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5DEF0A00-E249-4F98-A72D-F1B54F9876FE}"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64A21F-AA38-4A8A-BE3D-9042E3694249}" type="slidenum">
              <a:rPr lang="en-US" smtClean="0"/>
              <a:pPr/>
              <a:t>‹#›</a:t>
            </a:fld>
            <a:endParaRPr lang="en-US" dirty="0"/>
          </a:p>
        </p:txBody>
      </p:sp>
    </p:spTree>
    <p:extLst>
      <p:ext uri="{BB962C8B-B14F-4D97-AF65-F5344CB8AC3E}">
        <p14:creationId xmlns="" xmlns:p14="http://schemas.microsoft.com/office/powerpoint/2010/main" val="3935667130"/>
      </p:ext>
    </p:extLst>
  </p:cSld>
  <p:clrMapOvr>
    <a:masterClrMapping/>
  </p:clrMapOvr>
  <p:transition>
    <p:fade/>
    <p:sndAc>
      <p:stSnd>
        <p:snd r:embed="rId1" name="hammer.wav"/>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D9C1C390-AEAA-4323-B969-AF6C807CCDED}"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64A21F-AA38-4A8A-BE3D-9042E3694249}" type="slidenum">
              <a:rPr lang="en-US" smtClean="0"/>
              <a:pPr/>
              <a:t>‹#›</a:t>
            </a:fld>
            <a:endParaRPr lang="en-US" dirty="0"/>
          </a:p>
        </p:txBody>
      </p:sp>
    </p:spTree>
    <p:extLst>
      <p:ext uri="{BB962C8B-B14F-4D97-AF65-F5344CB8AC3E}">
        <p14:creationId xmlns="" xmlns:p14="http://schemas.microsoft.com/office/powerpoint/2010/main" val="2439258028"/>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AA886119-251A-4369-9B91-5F3FE50E2A6E}"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96032418"/>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077200" y="18288"/>
            <a:ext cx="1066800" cy="329184"/>
          </a:xfrm>
        </p:spPr>
        <p:txBody>
          <a:bodyPr/>
          <a:lstStyle>
            <a:lvl1pPr algn="r">
              <a:defRPr/>
            </a:lvl1pPr>
          </a:lstStyle>
          <a:p>
            <a:fld id="{CD64A21F-AA38-4A8A-BE3D-9042E3694249}" type="slidenum">
              <a:rPr lang="en-US" smtClean="0"/>
              <a:pPr/>
              <a:t>‹#›</a:t>
            </a:fld>
            <a:endParaRPr lang="en-US" dirty="0"/>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15168" y="6463529"/>
            <a:ext cx="928832" cy="404748"/>
          </a:xfrm>
          <a:prstGeom prst="rect">
            <a:avLst/>
          </a:prstGeom>
          <a:ln w="9525" cap="sq">
            <a:noFill/>
            <a:prstDash val="solid"/>
            <a:miter lim="800000"/>
          </a:ln>
          <a:effectLst>
            <a:outerShdw blurRad="50800" dist="38100" dir="2700000" algn="tl" rotWithShape="0">
              <a:srgbClr val="000000">
                <a:alpha val="43000"/>
              </a:srgbClr>
            </a:outerShdw>
          </a:effectLst>
        </p:spPr>
      </p:pic>
      <p:sp>
        <p:nvSpPr>
          <p:cNvPr id="15" name="Text Placeholder 14"/>
          <p:cNvSpPr>
            <a:spLocks noGrp="1"/>
          </p:cNvSpPr>
          <p:nvPr>
            <p:ph type="body" sz="quarter" idx="13" hasCustomPrompt="1"/>
          </p:nvPr>
        </p:nvSpPr>
        <p:spPr>
          <a:xfrm>
            <a:off x="0" y="0"/>
            <a:ext cx="1676400" cy="304800"/>
          </a:xfrm>
          <a:effectLst>
            <a:outerShdw blurRad="50800" dist="38100" algn="l" rotWithShape="0">
              <a:prstClr val="black">
                <a:alpha val="40000"/>
              </a:prstClr>
            </a:outerShdw>
          </a:effectLst>
        </p:spPr>
        <p:txBody>
          <a:bodyPr>
            <a:normAutofit/>
          </a:bodyPr>
          <a:lstStyle>
            <a:lvl1pPr algn="l">
              <a:defRPr sz="1200" b="1">
                <a:solidFill>
                  <a:schemeClr val="bg1"/>
                </a:solidFill>
              </a:defRPr>
            </a:lvl1pPr>
          </a:lstStyle>
          <a:p>
            <a:pPr lvl="0"/>
            <a:r>
              <a:rPr lang="en-US" dirty="0" smtClean="0"/>
              <a:t>About Land Policy</a:t>
            </a:r>
            <a:endParaRPr lang="en-US" dirty="0"/>
          </a:p>
        </p:txBody>
      </p:sp>
      <p:sp>
        <p:nvSpPr>
          <p:cNvPr id="9" name="Text Placeholder 14"/>
          <p:cNvSpPr>
            <a:spLocks noGrp="1"/>
          </p:cNvSpPr>
          <p:nvPr>
            <p:ph type="body" sz="quarter" idx="15" hasCustomPrompt="1"/>
          </p:nvPr>
        </p:nvSpPr>
        <p:spPr>
          <a:xfrm>
            <a:off x="2514600" y="5316"/>
            <a:ext cx="1600200" cy="304800"/>
          </a:xfrm>
        </p:spPr>
        <p:txBody>
          <a:bodyPr>
            <a:normAutofit/>
          </a:bodyPr>
          <a:lstStyle>
            <a:lvl1pPr algn="l">
              <a:defRPr sz="1200" i="1">
                <a:solidFill>
                  <a:schemeClr val="bg1">
                    <a:lumMod val="65000"/>
                  </a:schemeClr>
                </a:solidFill>
              </a:defRPr>
            </a:lvl1pPr>
          </a:lstStyle>
          <a:p>
            <a:pPr lvl="0"/>
            <a:r>
              <a:rPr lang="en-US" dirty="0" smtClean="0"/>
              <a:t>Broadband</a:t>
            </a:r>
            <a:endParaRPr lang="en-US" dirty="0"/>
          </a:p>
        </p:txBody>
      </p:sp>
      <p:sp>
        <p:nvSpPr>
          <p:cNvPr id="8" name="Text Placeholder 14"/>
          <p:cNvSpPr>
            <a:spLocks noGrp="1"/>
          </p:cNvSpPr>
          <p:nvPr>
            <p:ph type="body" sz="quarter" idx="14" hasCustomPrompt="1"/>
          </p:nvPr>
        </p:nvSpPr>
        <p:spPr>
          <a:xfrm>
            <a:off x="1600200" y="0"/>
            <a:ext cx="1600200" cy="304800"/>
          </a:xfrm>
        </p:spPr>
        <p:txBody>
          <a:bodyPr>
            <a:normAutofit/>
          </a:bodyPr>
          <a:lstStyle>
            <a:lvl1pPr algn="l">
              <a:defRPr sz="1200" i="1">
                <a:solidFill>
                  <a:schemeClr val="bg1">
                    <a:lumMod val="65000"/>
                  </a:schemeClr>
                </a:solidFill>
              </a:defRPr>
            </a:lvl1pPr>
          </a:lstStyle>
          <a:p>
            <a:pPr lvl="0"/>
            <a:r>
              <a:rPr lang="en-US" dirty="0" smtClean="0"/>
              <a:t>Projects</a:t>
            </a:r>
            <a:endParaRPr lang="en-US" dirty="0"/>
          </a:p>
        </p:txBody>
      </p:sp>
      <p:sp>
        <p:nvSpPr>
          <p:cNvPr id="10" name="Text Placeholder 14"/>
          <p:cNvSpPr>
            <a:spLocks noGrp="1"/>
          </p:cNvSpPr>
          <p:nvPr>
            <p:ph type="body" sz="quarter" idx="16" hasCustomPrompt="1"/>
          </p:nvPr>
        </p:nvSpPr>
        <p:spPr>
          <a:xfrm>
            <a:off x="3581400" y="5316"/>
            <a:ext cx="1600200" cy="304800"/>
          </a:xfrm>
        </p:spPr>
        <p:txBody>
          <a:bodyPr>
            <a:normAutofit/>
          </a:bodyPr>
          <a:lstStyle>
            <a:lvl1pPr algn="l">
              <a:defRPr sz="1200" i="1">
                <a:solidFill>
                  <a:schemeClr val="bg1">
                    <a:lumMod val="65000"/>
                  </a:schemeClr>
                </a:solidFill>
              </a:defRPr>
            </a:lvl1pPr>
          </a:lstStyle>
          <a:p>
            <a:pPr lvl="0"/>
            <a:r>
              <a:rPr lang="en-US" dirty="0" smtClean="0"/>
              <a:t>Conclusion</a:t>
            </a:r>
            <a:endParaRPr lang="en-US" dirty="0"/>
          </a:p>
        </p:txBody>
      </p:sp>
    </p:spTree>
    <p:extLst>
      <p:ext uri="{BB962C8B-B14F-4D97-AF65-F5344CB8AC3E}">
        <p14:creationId xmlns="" xmlns:p14="http://schemas.microsoft.com/office/powerpoint/2010/main" val="381408522"/>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077200" y="18288"/>
            <a:ext cx="1066800" cy="329184"/>
          </a:xfrm>
        </p:spPr>
        <p:txBody>
          <a:bodyPr/>
          <a:lstStyle>
            <a:lvl1pPr algn="r">
              <a:defRPr/>
            </a:lvl1pPr>
          </a:lstStyle>
          <a:p>
            <a:fld id="{CD64A21F-AA38-4A8A-BE3D-9042E3694249}" type="slidenum">
              <a:rPr lang="en-US" smtClean="0"/>
              <a:pPr/>
              <a:t>‹#›</a:t>
            </a:fld>
            <a:endParaRPr lang="en-US" dirty="0"/>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15168" y="6463529"/>
            <a:ext cx="928832" cy="404748"/>
          </a:xfrm>
          <a:prstGeom prst="rect">
            <a:avLst/>
          </a:prstGeom>
          <a:ln w="9525" cap="sq">
            <a:noFill/>
            <a:prstDash val="solid"/>
            <a:miter lim="800000"/>
          </a:ln>
          <a:effectLst>
            <a:outerShdw blurRad="50800" dist="38100" dir="2700000" algn="tl" rotWithShape="0">
              <a:srgbClr val="000000">
                <a:alpha val="43000"/>
              </a:srgbClr>
            </a:outerShdw>
          </a:effectLst>
        </p:spPr>
      </p:pic>
      <p:sp>
        <p:nvSpPr>
          <p:cNvPr id="15" name="Text Placeholder 14"/>
          <p:cNvSpPr>
            <a:spLocks noGrp="1"/>
          </p:cNvSpPr>
          <p:nvPr>
            <p:ph type="body" sz="quarter" idx="13" hasCustomPrompt="1"/>
          </p:nvPr>
        </p:nvSpPr>
        <p:spPr>
          <a:xfrm>
            <a:off x="0" y="0"/>
            <a:ext cx="1600200" cy="304800"/>
          </a:xfrm>
        </p:spPr>
        <p:txBody>
          <a:bodyPr>
            <a:normAutofit/>
          </a:bodyPr>
          <a:lstStyle>
            <a:lvl1pPr algn="l">
              <a:defRPr sz="1200">
                <a:solidFill>
                  <a:schemeClr val="bg1">
                    <a:lumMod val="85000"/>
                  </a:schemeClr>
                </a:solidFill>
              </a:defRPr>
            </a:lvl1pPr>
          </a:lstStyle>
          <a:p>
            <a:pPr lvl="0"/>
            <a:r>
              <a:rPr lang="en-US" dirty="0" smtClean="0"/>
              <a:t>About Land Policy</a:t>
            </a:r>
            <a:endParaRPr lang="en-US" dirty="0"/>
          </a:p>
        </p:txBody>
      </p:sp>
    </p:spTree>
    <p:extLst>
      <p:ext uri="{BB962C8B-B14F-4D97-AF65-F5344CB8AC3E}">
        <p14:creationId xmlns="" xmlns:p14="http://schemas.microsoft.com/office/powerpoint/2010/main" val="2641545602"/>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077200" y="18288"/>
            <a:ext cx="1066800" cy="329184"/>
          </a:xfrm>
        </p:spPr>
        <p:txBody>
          <a:bodyPr/>
          <a:lstStyle>
            <a:lvl1pPr algn="r">
              <a:defRPr/>
            </a:lvl1pPr>
          </a:lstStyle>
          <a:p>
            <a:fld id="{CD64A21F-AA38-4A8A-BE3D-9042E3694249}" type="slidenum">
              <a:rPr lang="en-US" smtClean="0"/>
              <a:pPr/>
              <a:t>‹#›</a:t>
            </a:fld>
            <a:endParaRPr lang="en-US" dirty="0"/>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15168" y="6463529"/>
            <a:ext cx="928832" cy="404748"/>
          </a:xfrm>
          <a:prstGeom prst="rect">
            <a:avLst/>
          </a:prstGeom>
          <a:ln w="9525" cap="sq">
            <a:noFill/>
            <a:prstDash val="solid"/>
            <a:miter lim="800000"/>
          </a:ln>
          <a:effectLst>
            <a:outerShdw blurRad="50800" dist="38100" dir="2700000" algn="tl" rotWithShape="0">
              <a:srgbClr val="000000">
                <a:alpha val="43000"/>
              </a:srgbClr>
            </a:outerShdw>
          </a:effectLst>
        </p:spPr>
      </p:pic>
      <p:sp>
        <p:nvSpPr>
          <p:cNvPr id="15" name="Text Placeholder 14"/>
          <p:cNvSpPr>
            <a:spLocks noGrp="1"/>
          </p:cNvSpPr>
          <p:nvPr>
            <p:ph type="body" sz="quarter" idx="13" hasCustomPrompt="1"/>
          </p:nvPr>
        </p:nvSpPr>
        <p:spPr>
          <a:xfrm>
            <a:off x="0" y="0"/>
            <a:ext cx="1600200" cy="304800"/>
          </a:xfrm>
        </p:spPr>
        <p:txBody>
          <a:bodyPr>
            <a:normAutofit/>
          </a:bodyPr>
          <a:lstStyle>
            <a:lvl1pPr algn="l">
              <a:defRPr sz="1200">
                <a:solidFill>
                  <a:schemeClr val="bg1">
                    <a:lumMod val="85000"/>
                  </a:schemeClr>
                </a:solidFill>
              </a:defRPr>
            </a:lvl1pPr>
          </a:lstStyle>
          <a:p>
            <a:pPr lvl="0"/>
            <a:r>
              <a:rPr lang="en-US" dirty="0" smtClean="0"/>
              <a:t>About Land Policy</a:t>
            </a:r>
            <a:endParaRPr lang="en-US" dirty="0"/>
          </a:p>
        </p:txBody>
      </p:sp>
    </p:spTree>
    <p:extLst>
      <p:ext uri="{BB962C8B-B14F-4D97-AF65-F5344CB8AC3E}">
        <p14:creationId xmlns="" xmlns:p14="http://schemas.microsoft.com/office/powerpoint/2010/main" val="1439347960"/>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atin typeface="Arial" pitchFamily="34" charset="0"/>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atin typeface="Arial" pitchFamily="34" charset="0"/>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atin typeface="Arial" pitchFamily="34" charset="0"/>
              </a:defRPr>
            </a:lvl1pPr>
          </a:lstStyle>
          <a:p>
            <a:pPr>
              <a:defRPr/>
            </a:pPr>
            <a:fld id="{7B491D69-F56A-475E-8E73-96D1306EA976}" type="slidenum">
              <a:rPr lang="en-US" smtClean="0"/>
              <a:pPr>
                <a:defRPr/>
              </a:pPr>
              <a:t>‹#›</a:t>
            </a:fld>
            <a:endParaRPr lang="en-US" dirty="0"/>
          </a:p>
        </p:txBody>
      </p:sp>
    </p:spTree>
    <p:extLst>
      <p:ext uri="{BB962C8B-B14F-4D97-AF65-F5344CB8AC3E}">
        <p14:creationId xmlns="" xmlns:p14="http://schemas.microsoft.com/office/powerpoint/2010/main" val="3487712025"/>
      </p:ext>
    </p:extLst>
  </p:cSld>
  <p:clrMapOvr>
    <a:masterClrMapping/>
  </p:clrMapOvr>
  <p:transition>
    <p:fade/>
    <p:sndAc>
      <p:stSnd>
        <p:snd r:embed="rId1" name="hammer.wav"/>
      </p:stSnd>
    </p:sndAc>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DBBAEEF8-6902-4D55-865E-0C33B9CF8267}" type="datetime1">
              <a:rPr lang="en-US" sz="1800" smtClean="0">
                <a:solidFill>
                  <a:prstClr val="white"/>
                </a:solidFill>
                <a:latin typeface="Cambria"/>
                <a:ea typeface="+mn-ea"/>
              </a:rPr>
              <a:pPr fontAlgn="auto">
                <a:spcBef>
                  <a:spcPts val="0"/>
                </a:spcBef>
                <a:spcAft>
                  <a:spcPts val="0"/>
                </a:spcAft>
              </a:pPr>
              <a:t>10/16/2012</a:t>
            </a:fld>
            <a:endParaRPr lang="en-US" sz="1800" dirty="0">
              <a:solidFill>
                <a:prstClr val="white"/>
              </a:solidFill>
              <a:latin typeface="Cambria"/>
              <a:ea typeface="+mn-ea"/>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white"/>
              </a:solidFill>
              <a:latin typeface="Cambria"/>
              <a:ea typeface="+mn-ea"/>
            </a:endParaRPr>
          </a:p>
        </p:txBody>
      </p:sp>
      <p:sp>
        <p:nvSpPr>
          <p:cNvPr id="6" name="Slide Number Placeholder 5"/>
          <p:cNvSpPr>
            <a:spLocks noGrp="1"/>
          </p:cNvSpPr>
          <p:nvPr>
            <p:ph type="sldNum" sz="quarter" idx="12"/>
          </p:nvPr>
        </p:nvSpPr>
        <p:spPr/>
        <p:txBody>
          <a:bodyPr/>
          <a:lstStyle/>
          <a:p>
            <a:fld id="{CD64A21F-AA38-4A8A-BE3D-9042E3694249}"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091695783"/>
      </p:ext>
    </p:extLst>
  </p:cSld>
  <p:clrMapOvr>
    <a:overrideClrMapping bg1="dk1" tx1="lt1" bg2="dk2" tx2="lt2" accent1="accent1" accent2="accent2" accent3="accent3" accent4="accent4" accent5="accent5" accent6="accent6" hlink="hlink" folHlink="folHlink"/>
  </p:clrMapOvr>
  <p:transition>
    <p:fade/>
    <p:sndAc>
      <p:stSnd>
        <p:snd r:embed="rId1" name="hammer.wav"/>
      </p:stSnd>
    </p:sndAc>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D18BAE38-7E9C-4B39-B596-C62D5C4F54DD}"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sp>
        <p:nvSpPr>
          <p:cNvPr id="7" name="Slide Number Placeholder 6"/>
          <p:cNvSpPr>
            <a:spLocks noGrp="1"/>
          </p:cNvSpPr>
          <p:nvPr>
            <p:ph type="sldNum" sz="quarter" idx="12"/>
          </p:nvPr>
        </p:nvSpPr>
        <p:spPr/>
        <p:txBody>
          <a:bodyPr/>
          <a:lstStyle/>
          <a:p>
            <a:fld id="{CD64A21F-AA38-4A8A-BE3D-9042E3694249}" type="slidenum">
              <a:rPr lang="en-US" smtClean="0"/>
              <a:pPr/>
              <a:t>‹#›</a:t>
            </a:fld>
            <a:endParaRPr lang="en-US" dirty="0"/>
          </a:p>
        </p:txBody>
      </p:sp>
    </p:spTree>
    <p:extLst>
      <p:ext uri="{BB962C8B-B14F-4D97-AF65-F5344CB8AC3E}">
        <p14:creationId xmlns="" xmlns:p14="http://schemas.microsoft.com/office/powerpoint/2010/main" val="2888271663"/>
      </p:ext>
    </p:extLst>
  </p:cSld>
  <p:clrMapOvr>
    <a:masterClrMapping/>
  </p:clrMapOvr>
  <p:transition>
    <p:fade/>
    <p:sndAc>
      <p:stSnd>
        <p:snd r:embed="rId1" name="hammer.wav"/>
      </p:st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A40742C9-4C49-4B26-BC83-AF87E6577B79}"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sp>
        <p:nvSpPr>
          <p:cNvPr id="9" name="Slide Number Placeholder 8"/>
          <p:cNvSpPr>
            <a:spLocks noGrp="1"/>
          </p:cNvSpPr>
          <p:nvPr>
            <p:ph type="sldNum" sz="quarter" idx="12"/>
          </p:nvPr>
        </p:nvSpPr>
        <p:spPr/>
        <p:txBody>
          <a:bodyPr/>
          <a:lstStyle/>
          <a:p>
            <a:fld id="{CD64A21F-AA38-4A8A-BE3D-9042E3694249}"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25060905"/>
      </p:ext>
    </p:extLst>
  </p:cSld>
  <p:clrMapOvr>
    <a:masterClrMapping/>
  </p:clrMapOvr>
  <p:transition>
    <p:fade/>
    <p:sndAc>
      <p:stSnd>
        <p:snd r:embed="rId1" name="hammer.wav"/>
      </p:st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42228F6A-CC84-47F6-88A0-908CC3E1E203}"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sp>
        <p:nvSpPr>
          <p:cNvPr id="5" name="Slide Number Placeholder 4"/>
          <p:cNvSpPr>
            <a:spLocks noGrp="1"/>
          </p:cNvSpPr>
          <p:nvPr>
            <p:ph type="sldNum" sz="quarter" idx="12"/>
          </p:nvPr>
        </p:nvSpPr>
        <p:spPr/>
        <p:txBody>
          <a:bodyPr/>
          <a:lstStyle/>
          <a:p>
            <a:fld id="{CD64A21F-AA38-4A8A-BE3D-9042E3694249}" type="slidenum">
              <a:rPr lang="en-US" smtClean="0"/>
              <a:pPr/>
              <a:t>‹#›</a:t>
            </a:fld>
            <a:endParaRPr lang="en-US" dirty="0"/>
          </a:p>
        </p:txBody>
      </p:sp>
    </p:spTree>
    <p:extLst>
      <p:ext uri="{BB962C8B-B14F-4D97-AF65-F5344CB8AC3E}">
        <p14:creationId xmlns="" xmlns:p14="http://schemas.microsoft.com/office/powerpoint/2010/main" val="1732902250"/>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3E6D0E45-415A-46C3-9820-D9D1BE4ABFC4}"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sp>
        <p:nvSpPr>
          <p:cNvPr id="4" name="Slide Number Placeholder 3"/>
          <p:cNvSpPr>
            <a:spLocks noGrp="1"/>
          </p:cNvSpPr>
          <p:nvPr>
            <p:ph type="sldNum" sz="quarter" idx="12"/>
          </p:nvPr>
        </p:nvSpPr>
        <p:spPr/>
        <p:txBody>
          <a:bodyPr/>
          <a:lstStyle/>
          <a:p>
            <a:fld id="{CD64A21F-AA38-4A8A-BE3D-9042E3694249}" type="slidenum">
              <a:rPr lang="en-US" smtClean="0"/>
              <a:pPr/>
              <a:t>‹#›</a:t>
            </a:fld>
            <a:endParaRPr lang="en-US" dirty="0"/>
          </a:p>
        </p:txBody>
      </p:sp>
    </p:spTree>
    <p:extLst>
      <p:ext uri="{BB962C8B-B14F-4D97-AF65-F5344CB8AC3E}">
        <p14:creationId xmlns="" xmlns:p14="http://schemas.microsoft.com/office/powerpoint/2010/main" val="586532606"/>
      </p:ext>
    </p:extLst>
  </p:cSld>
  <p:clrMapOvr>
    <a:masterClrMapping/>
  </p:clrMapOvr>
  <p:transition>
    <p:fade/>
    <p:sndAc>
      <p:stSnd>
        <p:snd r:embed="rId1" name="hammer.wav"/>
      </p:stSnd>
    </p:sndAc>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649C6E6A-6BC9-4FCA-A4A5-4E853532194D}"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sp>
        <p:nvSpPr>
          <p:cNvPr id="7" name="Slide Number Placeholder 6"/>
          <p:cNvSpPr>
            <a:spLocks noGrp="1"/>
          </p:cNvSpPr>
          <p:nvPr>
            <p:ph type="sldNum" sz="quarter" idx="12"/>
          </p:nvPr>
        </p:nvSpPr>
        <p:spPr/>
        <p:txBody>
          <a:bodyPr/>
          <a:lstStyle/>
          <a:p>
            <a:fld id="{CD64A21F-AA38-4A8A-BE3D-9042E3694249}"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737960909"/>
      </p:ext>
    </p:extLst>
  </p:cSld>
  <p:clrMapOvr>
    <a:masterClrMapping/>
  </p:clrMapOvr>
  <p:transition>
    <p:fade/>
    <p:sndAc>
      <p:stSnd>
        <p:snd r:embed="rId1" name="hammer.wav"/>
      </p:stSnd>
    </p:sndAc>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47107572-3729-4F51-80B2-A8ECD308C637}"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sp>
        <p:nvSpPr>
          <p:cNvPr id="7" name="Slide Number Placeholder 6"/>
          <p:cNvSpPr>
            <a:spLocks noGrp="1"/>
          </p:cNvSpPr>
          <p:nvPr>
            <p:ph type="sldNum" sz="quarter" idx="12"/>
          </p:nvPr>
        </p:nvSpPr>
        <p:spPr/>
        <p:txBody>
          <a:bodyPr/>
          <a:lstStyle/>
          <a:p>
            <a:fld id="{CD64A21F-AA38-4A8A-BE3D-9042E3694249}" type="slidenum">
              <a:rPr lang="en-US" smtClean="0"/>
              <a:pPr/>
              <a:t>‹#›</a:t>
            </a:fld>
            <a:endParaRPr lang="en-US" dirty="0"/>
          </a:p>
        </p:txBody>
      </p:sp>
    </p:spTree>
    <p:extLst>
      <p:ext uri="{BB962C8B-B14F-4D97-AF65-F5344CB8AC3E}">
        <p14:creationId xmlns="" xmlns:p14="http://schemas.microsoft.com/office/powerpoint/2010/main" val="2629297295"/>
      </p:ext>
    </p:extLst>
  </p:cSld>
  <p:clrMapOvr>
    <a:masterClrMapping/>
  </p:clrMapOvr>
  <p:transition>
    <p:fade/>
    <p:sndAc>
      <p:stSnd>
        <p:snd r:embed="rId1" name="hammer.wav"/>
      </p:stSnd>
    </p:sndAc>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5DEF0A00-E249-4F98-A72D-F1B54F9876FE}"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sp>
        <p:nvSpPr>
          <p:cNvPr id="6" name="Slide Number Placeholder 5"/>
          <p:cNvSpPr>
            <a:spLocks noGrp="1"/>
          </p:cNvSpPr>
          <p:nvPr>
            <p:ph type="sldNum" sz="quarter" idx="12"/>
          </p:nvPr>
        </p:nvSpPr>
        <p:spPr/>
        <p:txBody>
          <a:bodyPr/>
          <a:lstStyle/>
          <a:p>
            <a:fld id="{CD64A21F-AA38-4A8A-BE3D-9042E3694249}" type="slidenum">
              <a:rPr lang="en-US" smtClean="0"/>
              <a:pPr/>
              <a:t>‹#›</a:t>
            </a:fld>
            <a:endParaRPr lang="en-US" dirty="0"/>
          </a:p>
        </p:txBody>
      </p:sp>
    </p:spTree>
    <p:extLst>
      <p:ext uri="{BB962C8B-B14F-4D97-AF65-F5344CB8AC3E}">
        <p14:creationId xmlns="" xmlns:p14="http://schemas.microsoft.com/office/powerpoint/2010/main" val="68000248"/>
      </p:ext>
    </p:extLst>
  </p:cSld>
  <p:clrMapOvr>
    <a:masterClrMapping/>
  </p:clrMapOvr>
  <p:transition>
    <p:fade/>
    <p:sndAc>
      <p:stSnd>
        <p:snd r:embed="rId1" name="hammer.wav"/>
      </p:stSnd>
    </p:sndAc>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D9C1C390-AEAA-4323-B969-AF6C807CCDED}"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sp>
        <p:nvSpPr>
          <p:cNvPr id="6" name="Slide Number Placeholder 5"/>
          <p:cNvSpPr>
            <a:spLocks noGrp="1"/>
          </p:cNvSpPr>
          <p:nvPr>
            <p:ph type="sldNum" sz="quarter" idx="12"/>
          </p:nvPr>
        </p:nvSpPr>
        <p:spPr/>
        <p:txBody>
          <a:bodyPr/>
          <a:lstStyle/>
          <a:p>
            <a:fld id="{CD64A21F-AA38-4A8A-BE3D-9042E3694249}" type="slidenum">
              <a:rPr lang="en-US" smtClean="0"/>
              <a:pPr/>
              <a:t>‹#›</a:t>
            </a:fld>
            <a:endParaRPr lang="en-US" dirty="0"/>
          </a:p>
        </p:txBody>
      </p:sp>
    </p:spTree>
    <p:extLst>
      <p:ext uri="{BB962C8B-B14F-4D97-AF65-F5344CB8AC3E}">
        <p14:creationId xmlns="" xmlns:p14="http://schemas.microsoft.com/office/powerpoint/2010/main" val="1551622032"/>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AA886119-251A-4369-9B91-5F3FE50E2A6E}"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64267721"/>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atin typeface="Arial" pitchFamily="34" charset="0"/>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atin typeface="Arial" pitchFamily="34" charset="0"/>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atin typeface="Arial" pitchFamily="34" charset="0"/>
              </a:defRPr>
            </a:lvl1pPr>
          </a:lstStyle>
          <a:p>
            <a:pPr>
              <a:defRPr/>
            </a:pPr>
            <a:fld id="{077E504F-C1B4-4A9F-94FA-49A203F9C3D1}" type="slidenum">
              <a:rPr lang="en-US" smtClean="0"/>
              <a:pPr>
                <a:defRPr/>
              </a:pPr>
              <a:t>‹#›</a:t>
            </a:fld>
            <a:endParaRPr lang="en-US" dirty="0"/>
          </a:p>
        </p:txBody>
      </p:sp>
    </p:spTree>
    <p:extLst>
      <p:ext uri="{BB962C8B-B14F-4D97-AF65-F5344CB8AC3E}">
        <p14:creationId xmlns="" xmlns:p14="http://schemas.microsoft.com/office/powerpoint/2010/main" val="1772166827"/>
      </p:ext>
    </p:extLst>
  </p:cSld>
  <p:clrMapOvr>
    <a:masterClrMapping/>
  </p:clrMapOvr>
  <p:transition>
    <p:fade/>
    <p:sndAc>
      <p:stSnd>
        <p:snd r:embed="rId1" name="hammer.wav"/>
      </p:stSnd>
    </p:sndAc>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077200" y="18288"/>
            <a:ext cx="1066800" cy="329184"/>
          </a:xfrm>
        </p:spPr>
        <p:txBody>
          <a:bodyPr/>
          <a:lstStyle>
            <a:lvl1pPr algn="r">
              <a:defRPr/>
            </a:lvl1pPr>
          </a:lstStyle>
          <a:p>
            <a:fld id="{CD64A21F-AA38-4A8A-BE3D-9042E3694249}" type="slidenum">
              <a:rPr lang="en-US" smtClean="0"/>
              <a:pPr/>
              <a:t>‹#›</a:t>
            </a:fld>
            <a:endParaRPr lang="en-US" dirty="0"/>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15168" y="6463529"/>
            <a:ext cx="928832" cy="404748"/>
          </a:xfrm>
          <a:prstGeom prst="rect">
            <a:avLst/>
          </a:prstGeom>
          <a:ln w="9525" cap="sq">
            <a:noFill/>
            <a:prstDash val="solid"/>
            <a:miter lim="800000"/>
          </a:ln>
          <a:effectLst>
            <a:outerShdw blurRad="50800" dist="38100" dir="2700000" algn="tl" rotWithShape="0">
              <a:srgbClr val="000000">
                <a:alpha val="43000"/>
              </a:srgbClr>
            </a:outerShdw>
          </a:effectLst>
        </p:spPr>
      </p:pic>
      <p:sp>
        <p:nvSpPr>
          <p:cNvPr id="15" name="Text Placeholder 14"/>
          <p:cNvSpPr>
            <a:spLocks noGrp="1"/>
          </p:cNvSpPr>
          <p:nvPr>
            <p:ph type="body" sz="quarter" idx="13" hasCustomPrompt="1"/>
          </p:nvPr>
        </p:nvSpPr>
        <p:spPr>
          <a:xfrm>
            <a:off x="0" y="0"/>
            <a:ext cx="1676400" cy="304800"/>
          </a:xfrm>
          <a:effectLst>
            <a:outerShdw blurRad="50800" dist="38100" algn="l" rotWithShape="0">
              <a:prstClr val="black">
                <a:alpha val="40000"/>
              </a:prstClr>
            </a:outerShdw>
          </a:effectLst>
        </p:spPr>
        <p:txBody>
          <a:bodyPr>
            <a:normAutofit/>
          </a:bodyPr>
          <a:lstStyle>
            <a:lvl1pPr algn="l">
              <a:defRPr sz="1200" b="1">
                <a:solidFill>
                  <a:schemeClr val="bg1"/>
                </a:solidFill>
              </a:defRPr>
            </a:lvl1pPr>
          </a:lstStyle>
          <a:p>
            <a:pPr lvl="0"/>
            <a:r>
              <a:rPr lang="en-US" dirty="0" smtClean="0"/>
              <a:t>About Land Policy</a:t>
            </a:r>
            <a:endParaRPr lang="en-US" dirty="0"/>
          </a:p>
        </p:txBody>
      </p:sp>
      <p:sp>
        <p:nvSpPr>
          <p:cNvPr id="9" name="Text Placeholder 14"/>
          <p:cNvSpPr>
            <a:spLocks noGrp="1"/>
          </p:cNvSpPr>
          <p:nvPr>
            <p:ph type="body" sz="quarter" idx="15" hasCustomPrompt="1"/>
          </p:nvPr>
        </p:nvSpPr>
        <p:spPr>
          <a:xfrm>
            <a:off x="2514600" y="5316"/>
            <a:ext cx="1600200" cy="304800"/>
          </a:xfrm>
        </p:spPr>
        <p:txBody>
          <a:bodyPr>
            <a:normAutofit/>
          </a:bodyPr>
          <a:lstStyle>
            <a:lvl1pPr algn="l">
              <a:defRPr sz="1200" i="1">
                <a:solidFill>
                  <a:schemeClr val="bg1">
                    <a:lumMod val="65000"/>
                  </a:schemeClr>
                </a:solidFill>
              </a:defRPr>
            </a:lvl1pPr>
          </a:lstStyle>
          <a:p>
            <a:pPr lvl="0"/>
            <a:r>
              <a:rPr lang="en-US" dirty="0" smtClean="0"/>
              <a:t>Broadband</a:t>
            </a:r>
            <a:endParaRPr lang="en-US" dirty="0"/>
          </a:p>
        </p:txBody>
      </p:sp>
      <p:sp>
        <p:nvSpPr>
          <p:cNvPr id="8" name="Text Placeholder 14"/>
          <p:cNvSpPr>
            <a:spLocks noGrp="1"/>
          </p:cNvSpPr>
          <p:nvPr>
            <p:ph type="body" sz="quarter" idx="14" hasCustomPrompt="1"/>
          </p:nvPr>
        </p:nvSpPr>
        <p:spPr>
          <a:xfrm>
            <a:off x="1600200" y="0"/>
            <a:ext cx="1600200" cy="304800"/>
          </a:xfrm>
        </p:spPr>
        <p:txBody>
          <a:bodyPr>
            <a:normAutofit/>
          </a:bodyPr>
          <a:lstStyle>
            <a:lvl1pPr algn="l">
              <a:defRPr sz="1200" i="1">
                <a:solidFill>
                  <a:schemeClr val="bg1">
                    <a:lumMod val="65000"/>
                  </a:schemeClr>
                </a:solidFill>
              </a:defRPr>
            </a:lvl1pPr>
          </a:lstStyle>
          <a:p>
            <a:pPr lvl="0"/>
            <a:r>
              <a:rPr lang="en-US" dirty="0" smtClean="0"/>
              <a:t>Projects</a:t>
            </a:r>
            <a:endParaRPr lang="en-US" dirty="0"/>
          </a:p>
        </p:txBody>
      </p:sp>
      <p:sp>
        <p:nvSpPr>
          <p:cNvPr id="10" name="Text Placeholder 14"/>
          <p:cNvSpPr>
            <a:spLocks noGrp="1"/>
          </p:cNvSpPr>
          <p:nvPr>
            <p:ph type="body" sz="quarter" idx="16" hasCustomPrompt="1"/>
          </p:nvPr>
        </p:nvSpPr>
        <p:spPr>
          <a:xfrm>
            <a:off x="3581400" y="5316"/>
            <a:ext cx="1600200" cy="304800"/>
          </a:xfrm>
        </p:spPr>
        <p:txBody>
          <a:bodyPr>
            <a:normAutofit/>
          </a:bodyPr>
          <a:lstStyle>
            <a:lvl1pPr algn="l">
              <a:defRPr sz="1200" i="1">
                <a:solidFill>
                  <a:schemeClr val="bg1">
                    <a:lumMod val="65000"/>
                  </a:schemeClr>
                </a:solidFill>
              </a:defRPr>
            </a:lvl1pPr>
          </a:lstStyle>
          <a:p>
            <a:pPr lvl="0"/>
            <a:r>
              <a:rPr lang="en-US" dirty="0" smtClean="0"/>
              <a:t>Conclusion</a:t>
            </a:r>
            <a:endParaRPr lang="en-US" dirty="0"/>
          </a:p>
        </p:txBody>
      </p:sp>
    </p:spTree>
    <p:extLst>
      <p:ext uri="{BB962C8B-B14F-4D97-AF65-F5344CB8AC3E}">
        <p14:creationId xmlns="" xmlns:p14="http://schemas.microsoft.com/office/powerpoint/2010/main" val="1256993530"/>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077200" y="18288"/>
            <a:ext cx="1066800" cy="329184"/>
          </a:xfrm>
        </p:spPr>
        <p:txBody>
          <a:bodyPr/>
          <a:lstStyle>
            <a:lvl1pPr algn="r">
              <a:defRPr/>
            </a:lvl1pPr>
          </a:lstStyle>
          <a:p>
            <a:fld id="{CD64A21F-AA38-4A8A-BE3D-9042E3694249}" type="slidenum">
              <a:rPr lang="en-US" smtClean="0"/>
              <a:pPr/>
              <a:t>‹#›</a:t>
            </a:fld>
            <a:endParaRPr lang="en-US" dirty="0"/>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15168" y="6463529"/>
            <a:ext cx="928832" cy="404748"/>
          </a:xfrm>
          <a:prstGeom prst="rect">
            <a:avLst/>
          </a:prstGeom>
          <a:ln w="9525" cap="sq">
            <a:noFill/>
            <a:prstDash val="solid"/>
            <a:miter lim="800000"/>
          </a:ln>
          <a:effectLst>
            <a:outerShdw blurRad="50800" dist="38100" dir="2700000" algn="tl" rotWithShape="0">
              <a:srgbClr val="000000">
                <a:alpha val="43000"/>
              </a:srgbClr>
            </a:outerShdw>
          </a:effectLst>
        </p:spPr>
      </p:pic>
      <p:sp>
        <p:nvSpPr>
          <p:cNvPr id="15" name="Text Placeholder 14"/>
          <p:cNvSpPr>
            <a:spLocks noGrp="1"/>
          </p:cNvSpPr>
          <p:nvPr>
            <p:ph type="body" sz="quarter" idx="13" hasCustomPrompt="1"/>
          </p:nvPr>
        </p:nvSpPr>
        <p:spPr>
          <a:xfrm>
            <a:off x="0" y="0"/>
            <a:ext cx="1600200" cy="304800"/>
          </a:xfrm>
        </p:spPr>
        <p:txBody>
          <a:bodyPr>
            <a:normAutofit/>
          </a:bodyPr>
          <a:lstStyle>
            <a:lvl1pPr algn="l">
              <a:defRPr sz="1200">
                <a:solidFill>
                  <a:schemeClr val="bg1">
                    <a:lumMod val="85000"/>
                  </a:schemeClr>
                </a:solidFill>
              </a:defRPr>
            </a:lvl1pPr>
          </a:lstStyle>
          <a:p>
            <a:pPr lvl="0"/>
            <a:r>
              <a:rPr lang="en-US" dirty="0" smtClean="0"/>
              <a:t>About Land Policy</a:t>
            </a:r>
            <a:endParaRPr lang="en-US" dirty="0"/>
          </a:p>
        </p:txBody>
      </p:sp>
    </p:spTree>
    <p:extLst>
      <p:ext uri="{BB962C8B-B14F-4D97-AF65-F5344CB8AC3E}">
        <p14:creationId xmlns="" xmlns:p14="http://schemas.microsoft.com/office/powerpoint/2010/main" val="4232580631"/>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077200" y="18288"/>
            <a:ext cx="1066800" cy="329184"/>
          </a:xfrm>
        </p:spPr>
        <p:txBody>
          <a:bodyPr/>
          <a:lstStyle>
            <a:lvl1pPr algn="r">
              <a:defRPr/>
            </a:lvl1pPr>
          </a:lstStyle>
          <a:p>
            <a:fld id="{CD64A21F-AA38-4A8A-BE3D-9042E3694249}" type="slidenum">
              <a:rPr lang="en-US" smtClean="0"/>
              <a:pPr/>
              <a:t>‹#›</a:t>
            </a:fld>
            <a:endParaRPr lang="en-US" dirty="0"/>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15168" y="6463529"/>
            <a:ext cx="928832" cy="404748"/>
          </a:xfrm>
          <a:prstGeom prst="rect">
            <a:avLst/>
          </a:prstGeom>
          <a:ln w="9525" cap="sq">
            <a:noFill/>
            <a:prstDash val="solid"/>
            <a:miter lim="800000"/>
          </a:ln>
          <a:effectLst>
            <a:outerShdw blurRad="50800" dist="38100" dir="2700000" algn="tl" rotWithShape="0">
              <a:srgbClr val="000000">
                <a:alpha val="43000"/>
              </a:srgbClr>
            </a:outerShdw>
          </a:effectLst>
        </p:spPr>
      </p:pic>
      <p:sp>
        <p:nvSpPr>
          <p:cNvPr id="15" name="Text Placeholder 14"/>
          <p:cNvSpPr>
            <a:spLocks noGrp="1"/>
          </p:cNvSpPr>
          <p:nvPr>
            <p:ph type="body" sz="quarter" idx="13" hasCustomPrompt="1"/>
          </p:nvPr>
        </p:nvSpPr>
        <p:spPr>
          <a:xfrm>
            <a:off x="0" y="0"/>
            <a:ext cx="1600200" cy="304800"/>
          </a:xfrm>
        </p:spPr>
        <p:txBody>
          <a:bodyPr>
            <a:normAutofit/>
          </a:bodyPr>
          <a:lstStyle>
            <a:lvl1pPr algn="l">
              <a:defRPr sz="1200">
                <a:solidFill>
                  <a:schemeClr val="bg1">
                    <a:lumMod val="85000"/>
                  </a:schemeClr>
                </a:solidFill>
              </a:defRPr>
            </a:lvl1pPr>
          </a:lstStyle>
          <a:p>
            <a:pPr lvl="0"/>
            <a:r>
              <a:rPr lang="en-US" dirty="0" smtClean="0"/>
              <a:t>About Land Policy</a:t>
            </a:r>
            <a:endParaRPr lang="en-US" dirty="0"/>
          </a:p>
        </p:txBody>
      </p:sp>
    </p:spTree>
    <p:extLst>
      <p:ext uri="{BB962C8B-B14F-4D97-AF65-F5344CB8AC3E}">
        <p14:creationId xmlns="" xmlns:p14="http://schemas.microsoft.com/office/powerpoint/2010/main" val="4279627117"/>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DBBAEEF8-6902-4D55-865E-0C33B9CF8267}" type="datetime1">
              <a:rPr lang="en-US" sz="1800" smtClean="0">
                <a:solidFill>
                  <a:prstClr val="white"/>
                </a:solidFill>
                <a:latin typeface="Cambria"/>
                <a:ea typeface="+mn-ea"/>
              </a:rPr>
              <a:pPr fontAlgn="auto">
                <a:spcBef>
                  <a:spcPts val="0"/>
                </a:spcBef>
                <a:spcAft>
                  <a:spcPts val="0"/>
                </a:spcAft>
              </a:pPr>
              <a:t>10/16/2012</a:t>
            </a:fld>
            <a:endParaRPr lang="en-US" sz="1800" dirty="0">
              <a:solidFill>
                <a:prstClr val="white"/>
              </a:solidFill>
              <a:latin typeface="Cambria"/>
              <a:ea typeface="+mn-ea"/>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white"/>
              </a:solidFill>
              <a:latin typeface="Cambria"/>
              <a:ea typeface="+mn-ea"/>
            </a:endParaRPr>
          </a:p>
        </p:txBody>
      </p:sp>
      <p:sp>
        <p:nvSpPr>
          <p:cNvPr id="6" name="Slide Number Placeholder 5"/>
          <p:cNvSpPr>
            <a:spLocks noGrp="1"/>
          </p:cNvSpPr>
          <p:nvPr>
            <p:ph type="sldNum" sz="quarter" idx="12"/>
          </p:nvPr>
        </p:nvSpPr>
        <p:spPr/>
        <p:txBody>
          <a:bodyPr/>
          <a:lstStyle/>
          <a:p>
            <a:fld id="{CD64A21F-AA38-4A8A-BE3D-9042E3694249}"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80983277"/>
      </p:ext>
    </p:extLst>
  </p:cSld>
  <p:clrMapOvr>
    <a:overrideClrMapping bg1="dk1" tx1="lt1" bg2="dk2" tx2="lt2" accent1="accent1" accent2="accent2" accent3="accent3" accent4="accent4" accent5="accent5" accent6="accent6" hlink="hlink" folHlink="folHlink"/>
  </p:clrMapOvr>
  <p:transition>
    <p:fade/>
    <p:sndAc>
      <p:stSnd>
        <p:snd r:embed="rId1" name="hammer.wav"/>
      </p:stSnd>
    </p:sndAc>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D18BAE38-7E9C-4B39-B596-C62D5C4F54DD}"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sp>
        <p:nvSpPr>
          <p:cNvPr id="7" name="Slide Number Placeholder 6"/>
          <p:cNvSpPr>
            <a:spLocks noGrp="1"/>
          </p:cNvSpPr>
          <p:nvPr>
            <p:ph type="sldNum" sz="quarter" idx="12"/>
          </p:nvPr>
        </p:nvSpPr>
        <p:spPr/>
        <p:txBody>
          <a:bodyPr/>
          <a:lstStyle/>
          <a:p>
            <a:fld id="{CD64A21F-AA38-4A8A-BE3D-9042E3694249}" type="slidenum">
              <a:rPr lang="en-US" smtClean="0"/>
              <a:pPr/>
              <a:t>‹#›</a:t>
            </a:fld>
            <a:endParaRPr lang="en-US" dirty="0"/>
          </a:p>
        </p:txBody>
      </p:sp>
    </p:spTree>
    <p:extLst>
      <p:ext uri="{BB962C8B-B14F-4D97-AF65-F5344CB8AC3E}">
        <p14:creationId xmlns="" xmlns:p14="http://schemas.microsoft.com/office/powerpoint/2010/main" val="4034023268"/>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A40742C9-4C49-4B26-BC83-AF87E6577B79}"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sp>
        <p:nvSpPr>
          <p:cNvPr id="9" name="Slide Number Placeholder 8"/>
          <p:cNvSpPr>
            <a:spLocks noGrp="1"/>
          </p:cNvSpPr>
          <p:nvPr>
            <p:ph type="sldNum" sz="quarter" idx="12"/>
          </p:nvPr>
        </p:nvSpPr>
        <p:spPr/>
        <p:txBody>
          <a:bodyPr/>
          <a:lstStyle/>
          <a:p>
            <a:fld id="{CD64A21F-AA38-4A8A-BE3D-9042E3694249}"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61438446"/>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42228F6A-CC84-47F6-88A0-908CC3E1E203}"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sp>
        <p:nvSpPr>
          <p:cNvPr id="5" name="Slide Number Placeholder 4"/>
          <p:cNvSpPr>
            <a:spLocks noGrp="1"/>
          </p:cNvSpPr>
          <p:nvPr>
            <p:ph type="sldNum" sz="quarter" idx="12"/>
          </p:nvPr>
        </p:nvSpPr>
        <p:spPr/>
        <p:txBody>
          <a:bodyPr/>
          <a:lstStyle>
            <a:lvl1pPr algn="r">
              <a:defRPr/>
            </a:lvl1pPr>
          </a:lstStyle>
          <a:p>
            <a:fld id="{CD64A21F-AA38-4A8A-BE3D-9042E3694249}" type="slidenum">
              <a:rPr lang="en-US" smtClean="0"/>
              <a:pPr/>
              <a:t>‹#›</a:t>
            </a:fld>
            <a:endParaRPr lang="en-US" dirty="0"/>
          </a:p>
        </p:txBody>
      </p:sp>
    </p:spTree>
    <p:extLst>
      <p:ext uri="{BB962C8B-B14F-4D97-AF65-F5344CB8AC3E}">
        <p14:creationId xmlns="" xmlns:p14="http://schemas.microsoft.com/office/powerpoint/2010/main" val="3798928971"/>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3E6D0E45-415A-46C3-9820-D9D1BE4ABFC4}"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sp>
        <p:nvSpPr>
          <p:cNvPr id="4" name="Slide Number Placeholder 3"/>
          <p:cNvSpPr>
            <a:spLocks noGrp="1"/>
          </p:cNvSpPr>
          <p:nvPr>
            <p:ph type="sldNum" sz="quarter" idx="12"/>
          </p:nvPr>
        </p:nvSpPr>
        <p:spPr/>
        <p:txBody>
          <a:bodyPr/>
          <a:lstStyle>
            <a:lvl1pPr algn="r">
              <a:defRPr/>
            </a:lvl1pPr>
          </a:lstStyle>
          <a:p>
            <a:fld id="{CD64A21F-AA38-4A8A-BE3D-9042E3694249}" type="slidenum">
              <a:rPr lang="en-US" smtClean="0"/>
              <a:pPr/>
              <a:t>‹#›</a:t>
            </a:fld>
            <a:endParaRPr lang="en-US" dirty="0"/>
          </a:p>
        </p:txBody>
      </p:sp>
    </p:spTree>
    <p:extLst>
      <p:ext uri="{BB962C8B-B14F-4D97-AF65-F5344CB8AC3E}">
        <p14:creationId xmlns="" xmlns:p14="http://schemas.microsoft.com/office/powerpoint/2010/main" val="4037414309"/>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649C6E6A-6BC9-4FCA-A4A5-4E853532194D}"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sp>
        <p:nvSpPr>
          <p:cNvPr id="7" name="Slide Number Placeholder 6"/>
          <p:cNvSpPr>
            <a:spLocks noGrp="1"/>
          </p:cNvSpPr>
          <p:nvPr>
            <p:ph type="sldNum" sz="quarter" idx="12"/>
          </p:nvPr>
        </p:nvSpPr>
        <p:spPr/>
        <p:txBody>
          <a:bodyPr/>
          <a:lstStyle/>
          <a:p>
            <a:fld id="{CD64A21F-AA38-4A8A-BE3D-9042E3694249}"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89518466"/>
      </p:ext>
    </p:extLst>
  </p:cSld>
  <p:clrMapOvr>
    <a:masterClrMapping/>
  </p:clrMapOvr>
  <p:transition>
    <p:fade/>
    <p:sndAc>
      <p:stSnd>
        <p:snd r:embed="rId1" name="hammer.wav"/>
      </p:stSnd>
    </p:sndAc>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47107572-3729-4F51-80B2-A8ECD308C637}"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sp>
        <p:nvSpPr>
          <p:cNvPr id="7" name="Slide Number Placeholder 6"/>
          <p:cNvSpPr>
            <a:spLocks noGrp="1"/>
          </p:cNvSpPr>
          <p:nvPr>
            <p:ph type="sldNum" sz="quarter" idx="12"/>
          </p:nvPr>
        </p:nvSpPr>
        <p:spPr/>
        <p:txBody>
          <a:bodyPr/>
          <a:lstStyle/>
          <a:p>
            <a:fld id="{CD64A21F-AA38-4A8A-BE3D-9042E3694249}" type="slidenum">
              <a:rPr lang="en-US" smtClean="0"/>
              <a:pPr/>
              <a:t>‹#›</a:t>
            </a:fld>
            <a:endParaRPr lang="en-US" dirty="0"/>
          </a:p>
        </p:txBody>
      </p:sp>
    </p:spTree>
    <p:extLst>
      <p:ext uri="{BB962C8B-B14F-4D97-AF65-F5344CB8AC3E}">
        <p14:creationId xmlns="" xmlns:p14="http://schemas.microsoft.com/office/powerpoint/2010/main" val="3429577042"/>
      </p:ext>
    </p:extLst>
  </p:cSld>
  <p:clrMapOvr>
    <a:masterClrMapping/>
  </p:clrMapOvr>
  <p:transition>
    <p:fade/>
    <p:sndAc>
      <p:stSnd>
        <p:snd r:embed="rId1" name="hammer.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atin typeface="Arial" pitchFamily="34" charset="0"/>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atin typeface="Arial" pitchFamily="34" charset="0"/>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atin typeface="Arial" pitchFamily="34" charset="0"/>
              </a:defRPr>
            </a:lvl1pPr>
          </a:lstStyle>
          <a:p>
            <a:pPr>
              <a:defRPr/>
            </a:pPr>
            <a:fld id="{6D2733D2-EFB7-4A6B-B987-491FF778A349}" type="slidenum">
              <a:rPr lang="en-US" smtClean="0"/>
              <a:pPr>
                <a:defRPr/>
              </a:pPr>
              <a:t>‹#›</a:t>
            </a:fld>
            <a:endParaRPr lang="en-US" dirty="0"/>
          </a:p>
        </p:txBody>
      </p:sp>
    </p:spTree>
    <p:extLst>
      <p:ext uri="{BB962C8B-B14F-4D97-AF65-F5344CB8AC3E}">
        <p14:creationId xmlns="" xmlns:p14="http://schemas.microsoft.com/office/powerpoint/2010/main" val="217100291"/>
      </p:ext>
    </p:extLst>
  </p:cSld>
  <p:clrMapOvr>
    <a:masterClrMapping/>
  </p:clrMapOvr>
  <p:transition>
    <p:fade/>
    <p:sndAc>
      <p:stSnd>
        <p:snd r:embed="rId1" name="hammer.wav"/>
      </p:stSnd>
    </p:sndAc>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5DEF0A00-E249-4F98-A72D-F1B54F9876FE}"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sp>
        <p:nvSpPr>
          <p:cNvPr id="6" name="Slide Number Placeholder 5"/>
          <p:cNvSpPr>
            <a:spLocks noGrp="1"/>
          </p:cNvSpPr>
          <p:nvPr>
            <p:ph type="sldNum" sz="quarter" idx="12"/>
          </p:nvPr>
        </p:nvSpPr>
        <p:spPr/>
        <p:txBody>
          <a:bodyPr/>
          <a:lstStyle/>
          <a:p>
            <a:fld id="{CD64A21F-AA38-4A8A-BE3D-9042E3694249}" type="slidenum">
              <a:rPr lang="en-US" smtClean="0"/>
              <a:pPr/>
              <a:t>‹#›</a:t>
            </a:fld>
            <a:endParaRPr lang="en-US" dirty="0"/>
          </a:p>
        </p:txBody>
      </p:sp>
    </p:spTree>
    <p:extLst>
      <p:ext uri="{BB962C8B-B14F-4D97-AF65-F5344CB8AC3E}">
        <p14:creationId xmlns="" xmlns:p14="http://schemas.microsoft.com/office/powerpoint/2010/main" val="2032943637"/>
      </p:ext>
    </p:extLst>
  </p:cSld>
  <p:clrMapOvr>
    <a:masterClrMapping/>
  </p:clrMapOvr>
  <p:transition>
    <p:fade/>
    <p:sndAc>
      <p:stSnd>
        <p:snd r:embed="rId1" name="hammer.wav"/>
      </p:stSnd>
    </p:sndAc>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D9C1C390-AEAA-4323-B969-AF6C807CCDED}"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sp>
        <p:nvSpPr>
          <p:cNvPr id="6" name="Slide Number Placeholder 5"/>
          <p:cNvSpPr>
            <a:spLocks noGrp="1"/>
          </p:cNvSpPr>
          <p:nvPr>
            <p:ph type="sldNum" sz="quarter" idx="12"/>
          </p:nvPr>
        </p:nvSpPr>
        <p:spPr/>
        <p:txBody>
          <a:bodyPr/>
          <a:lstStyle/>
          <a:p>
            <a:fld id="{CD64A21F-AA38-4A8A-BE3D-9042E3694249}" type="slidenum">
              <a:rPr lang="en-US" smtClean="0"/>
              <a:pPr/>
              <a:t>‹#›</a:t>
            </a:fld>
            <a:endParaRPr lang="en-US" dirty="0"/>
          </a:p>
        </p:txBody>
      </p:sp>
    </p:spTree>
    <p:extLst>
      <p:ext uri="{BB962C8B-B14F-4D97-AF65-F5344CB8AC3E}">
        <p14:creationId xmlns="" xmlns:p14="http://schemas.microsoft.com/office/powerpoint/2010/main" val="2089680162"/>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AA886119-251A-4369-9B91-5F3FE50E2A6E}"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56253370"/>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077200" y="18288"/>
            <a:ext cx="1066800" cy="329184"/>
          </a:xfrm>
        </p:spPr>
        <p:txBody>
          <a:bodyPr/>
          <a:lstStyle>
            <a:lvl1pPr algn="r">
              <a:defRPr/>
            </a:lvl1pPr>
          </a:lstStyle>
          <a:p>
            <a:fld id="{CD64A21F-AA38-4A8A-BE3D-9042E3694249}" type="slidenum">
              <a:rPr lang="en-US" smtClean="0"/>
              <a:pPr/>
              <a:t>‹#›</a:t>
            </a:fld>
            <a:endParaRPr lang="en-US" dirty="0"/>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15168" y="6463529"/>
            <a:ext cx="928832" cy="404748"/>
          </a:xfrm>
          <a:prstGeom prst="rect">
            <a:avLst/>
          </a:prstGeom>
          <a:ln w="9525" cap="sq">
            <a:noFill/>
            <a:prstDash val="solid"/>
            <a:miter lim="800000"/>
          </a:ln>
          <a:effectLst>
            <a:outerShdw blurRad="50800" dist="38100" dir="2700000" algn="tl" rotWithShape="0">
              <a:srgbClr val="000000">
                <a:alpha val="43000"/>
              </a:srgbClr>
            </a:outerShdw>
          </a:effectLst>
        </p:spPr>
      </p:pic>
      <p:sp>
        <p:nvSpPr>
          <p:cNvPr id="15" name="Text Placeholder 14"/>
          <p:cNvSpPr>
            <a:spLocks noGrp="1"/>
          </p:cNvSpPr>
          <p:nvPr>
            <p:ph type="body" sz="quarter" idx="13" hasCustomPrompt="1"/>
          </p:nvPr>
        </p:nvSpPr>
        <p:spPr>
          <a:xfrm>
            <a:off x="0" y="0"/>
            <a:ext cx="1676400" cy="304800"/>
          </a:xfrm>
          <a:effectLst>
            <a:outerShdw blurRad="50800" dist="38100" algn="l" rotWithShape="0">
              <a:prstClr val="black">
                <a:alpha val="40000"/>
              </a:prstClr>
            </a:outerShdw>
          </a:effectLst>
        </p:spPr>
        <p:txBody>
          <a:bodyPr>
            <a:normAutofit/>
          </a:bodyPr>
          <a:lstStyle>
            <a:lvl1pPr algn="l">
              <a:defRPr sz="1200" b="1">
                <a:solidFill>
                  <a:schemeClr val="bg1"/>
                </a:solidFill>
              </a:defRPr>
            </a:lvl1pPr>
          </a:lstStyle>
          <a:p>
            <a:pPr lvl="0"/>
            <a:r>
              <a:rPr lang="en-US" dirty="0" smtClean="0"/>
              <a:t>About Land Policy</a:t>
            </a:r>
            <a:endParaRPr lang="en-US" dirty="0"/>
          </a:p>
        </p:txBody>
      </p:sp>
      <p:sp>
        <p:nvSpPr>
          <p:cNvPr id="9" name="Text Placeholder 14"/>
          <p:cNvSpPr>
            <a:spLocks noGrp="1"/>
          </p:cNvSpPr>
          <p:nvPr>
            <p:ph type="body" sz="quarter" idx="15" hasCustomPrompt="1"/>
          </p:nvPr>
        </p:nvSpPr>
        <p:spPr>
          <a:xfrm>
            <a:off x="2514600" y="5316"/>
            <a:ext cx="1600200" cy="304800"/>
          </a:xfrm>
        </p:spPr>
        <p:txBody>
          <a:bodyPr>
            <a:normAutofit/>
          </a:bodyPr>
          <a:lstStyle>
            <a:lvl1pPr algn="l">
              <a:defRPr sz="1200" i="1">
                <a:solidFill>
                  <a:schemeClr val="bg1">
                    <a:lumMod val="65000"/>
                  </a:schemeClr>
                </a:solidFill>
              </a:defRPr>
            </a:lvl1pPr>
          </a:lstStyle>
          <a:p>
            <a:pPr lvl="0"/>
            <a:r>
              <a:rPr lang="en-US" dirty="0" smtClean="0"/>
              <a:t>Broadband</a:t>
            </a:r>
            <a:endParaRPr lang="en-US" dirty="0"/>
          </a:p>
        </p:txBody>
      </p:sp>
      <p:sp>
        <p:nvSpPr>
          <p:cNvPr id="8" name="Text Placeholder 14"/>
          <p:cNvSpPr>
            <a:spLocks noGrp="1"/>
          </p:cNvSpPr>
          <p:nvPr>
            <p:ph type="body" sz="quarter" idx="14" hasCustomPrompt="1"/>
          </p:nvPr>
        </p:nvSpPr>
        <p:spPr>
          <a:xfrm>
            <a:off x="1600200" y="0"/>
            <a:ext cx="1600200" cy="304800"/>
          </a:xfrm>
        </p:spPr>
        <p:txBody>
          <a:bodyPr>
            <a:normAutofit/>
          </a:bodyPr>
          <a:lstStyle>
            <a:lvl1pPr algn="l">
              <a:defRPr sz="1200" i="1">
                <a:solidFill>
                  <a:schemeClr val="bg1">
                    <a:lumMod val="65000"/>
                  </a:schemeClr>
                </a:solidFill>
              </a:defRPr>
            </a:lvl1pPr>
          </a:lstStyle>
          <a:p>
            <a:pPr lvl="0"/>
            <a:r>
              <a:rPr lang="en-US" dirty="0" smtClean="0"/>
              <a:t>Projects</a:t>
            </a:r>
            <a:endParaRPr lang="en-US" dirty="0"/>
          </a:p>
        </p:txBody>
      </p:sp>
      <p:sp>
        <p:nvSpPr>
          <p:cNvPr id="10" name="Text Placeholder 14"/>
          <p:cNvSpPr>
            <a:spLocks noGrp="1"/>
          </p:cNvSpPr>
          <p:nvPr>
            <p:ph type="body" sz="quarter" idx="16" hasCustomPrompt="1"/>
          </p:nvPr>
        </p:nvSpPr>
        <p:spPr>
          <a:xfrm>
            <a:off x="3581400" y="5316"/>
            <a:ext cx="1600200" cy="304800"/>
          </a:xfrm>
        </p:spPr>
        <p:txBody>
          <a:bodyPr>
            <a:normAutofit/>
          </a:bodyPr>
          <a:lstStyle>
            <a:lvl1pPr algn="l">
              <a:defRPr sz="1200" i="1">
                <a:solidFill>
                  <a:schemeClr val="bg1">
                    <a:lumMod val="65000"/>
                  </a:schemeClr>
                </a:solidFill>
              </a:defRPr>
            </a:lvl1pPr>
          </a:lstStyle>
          <a:p>
            <a:pPr lvl="0"/>
            <a:r>
              <a:rPr lang="en-US" dirty="0" smtClean="0"/>
              <a:t>Conclusion</a:t>
            </a:r>
            <a:endParaRPr lang="en-US" dirty="0"/>
          </a:p>
        </p:txBody>
      </p:sp>
    </p:spTree>
    <p:extLst>
      <p:ext uri="{BB962C8B-B14F-4D97-AF65-F5344CB8AC3E}">
        <p14:creationId xmlns="" xmlns:p14="http://schemas.microsoft.com/office/powerpoint/2010/main" val="153002632"/>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077200" y="18288"/>
            <a:ext cx="1066800" cy="329184"/>
          </a:xfrm>
        </p:spPr>
        <p:txBody>
          <a:bodyPr/>
          <a:lstStyle>
            <a:lvl1pPr algn="r">
              <a:defRPr/>
            </a:lvl1pPr>
          </a:lstStyle>
          <a:p>
            <a:fld id="{CD64A21F-AA38-4A8A-BE3D-9042E3694249}" type="slidenum">
              <a:rPr lang="en-US" smtClean="0"/>
              <a:pPr/>
              <a:t>‹#›</a:t>
            </a:fld>
            <a:endParaRPr lang="en-US" dirty="0"/>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15168" y="6463529"/>
            <a:ext cx="928832" cy="404748"/>
          </a:xfrm>
          <a:prstGeom prst="rect">
            <a:avLst/>
          </a:prstGeom>
          <a:ln w="9525"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256937707"/>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077200" y="18288"/>
            <a:ext cx="1066800" cy="329184"/>
          </a:xfrm>
        </p:spPr>
        <p:txBody>
          <a:bodyPr/>
          <a:lstStyle>
            <a:lvl1pPr algn="r">
              <a:defRPr/>
            </a:lvl1pPr>
          </a:lstStyle>
          <a:p>
            <a:fld id="{CD64A21F-AA38-4A8A-BE3D-9042E3694249}" type="slidenum">
              <a:rPr lang="en-US" smtClean="0"/>
              <a:pPr/>
              <a:t>‹#›</a:t>
            </a:fld>
            <a:endParaRPr lang="en-US" dirty="0"/>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15168" y="6463529"/>
            <a:ext cx="928832" cy="404748"/>
          </a:xfrm>
          <a:prstGeom prst="rect">
            <a:avLst/>
          </a:prstGeom>
          <a:ln w="9525" cap="sq">
            <a:noFill/>
            <a:prstDash val="solid"/>
            <a:miter lim="800000"/>
          </a:ln>
          <a:effectLst>
            <a:outerShdw blurRad="50800" dist="38100" dir="2700000" algn="tl" rotWithShape="0">
              <a:srgbClr val="000000">
                <a:alpha val="43000"/>
              </a:srgbClr>
            </a:outerShdw>
          </a:effectLst>
        </p:spPr>
      </p:pic>
      <p:sp>
        <p:nvSpPr>
          <p:cNvPr id="15" name="Text Placeholder 14"/>
          <p:cNvSpPr>
            <a:spLocks noGrp="1"/>
          </p:cNvSpPr>
          <p:nvPr>
            <p:ph type="body" sz="quarter" idx="13" hasCustomPrompt="1"/>
          </p:nvPr>
        </p:nvSpPr>
        <p:spPr>
          <a:xfrm>
            <a:off x="0" y="0"/>
            <a:ext cx="1600200" cy="304800"/>
          </a:xfrm>
        </p:spPr>
        <p:txBody>
          <a:bodyPr>
            <a:normAutofit/>
          </a:bodyPr>
          <a:lstStyle>
            <a:lvl1pPr algn="l">
              <a:defRPr sz="1200">
                <a:solidFill>
                  <a:schemeClr val="bg1">
                    <a:lumMod val="85000"/>
                  </a:schemeClr>
                </a:solidFill>
              </a:defRPr>
            </a:lvl1pPr>
          </a:lstStyle>
          <a:p>
            <a:pPr lvl="0"/>
            <a:r>
              <a:rPr lang="en-US" dirty="0" smtClean="0"/>
              <a:t>About Land Policy</a:t>
            </a:r>
            <a:endParaRPr lang="en-US" dirty="0"/>
          </a:p>
        </p:txBody>
      </p:sp>
    </p:spTree>
    <p:extLst>
      <p:ext uri="{BB962C8B-B14F-4D97-AF65-F5344CB8AC3E}">
        <p14:creationId xmlns="" xmlns:p14="http://schemas.microsoft.com/office/powerpoint/2010/main" val="6172012"/>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DBBAEEF8-6902-4D55-865E-0C33B9CF8267}" type="datetime1">
              <a:rPr lang="en-US" sz="1800" smtClean="0">
                <a:solidFill>
                  <a:prstClr val="white"/>
                </a:solidFill>
                <a:latin typeface="Cambria"/>
                <a:ea typeface="+mn-ea"/>
              </a:rPr>
              <a:pPr fontAlgn="auto">
                <a:spcBef>
                  <a:spcPts val="0"/>
                </a:spcBef>
                <a:spcAft>
                  <a:spcPts val="0"/>
                </a:spcAft>
              </a:pPr>
              <a:t>10/16/2012</a:t>
            </a:fld>
            <a:endParaRPr lang="en-US" sz="1800" dirty="0">
              <a:solidFill>
                <a:prstClr val="white"/>
              </a:solidFill>
              <a:latin typeface="Cambria"/>
              <a:ea typeface="+mn-ea"/>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white"/>
              </a:solidFill>
              <a:latin typeface="Cambria"/>
              <a:ea typeface="+mn-ea"/>
            </a:endParaRPr>
          </a:p>
        </p:txBody>
      </p:sp>
      <p:sp>
        <p:nvSpPr>
          <p:cNvPr id="6" name="Slide Number Placeholder 5"/>
          <p:cNvSpPr>
            <a:spLocks noGrp="1"/>
          </p:cNvSpPr>
          <p:nvPr>
            <p:ph type="sldNum" sz="quarter" idx="12"/>
          </p:nvPr>
        </p:nvSpPr>
        <p:spPr/>
        <p:txBody>
          <a:bodyPr/>
          <a:lstStyle/>
          <a:p>
            <a:fld id="{CD64A21F-AA38-4A8A-BE3D-9042E3694249}"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74552148"/>
      </p:ext>
    </p:extLst>
  </p:cSld>
  <p:clrMapOvr>
    <a:overrideClrMapping bg1="dk1" tx1="lt1" bg2="dk2" tx2="lt2" accent1="accent1" accent2="accent2" accent3="accent3" accent4="accent4" accent5="accent5" accent6="accent6" hlink="hlink" folHlink="folHlink"/>
  </p:clrMapOvr>
  <p:transition>
    <p:fade/>
    <p:sndAc>
      <p:stSnd>
        <p:snd r:embed="rId1" name="hammer.wav"/>
      </p:stSnd>
    </p:sndAc>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D18BAE38-7E9C-4B39-B596-C62D5C4F54DD}"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sp>
        <p:nvSpPr>
          <p:cNvPr id="7" name="Slide Number Placeholder 6"/>
          <p:cNvSpPr>
            <a:spLocks noGrp="1"/>
          </p:cNvSpPr>
          <p:nvPr>
            <p:ph type="sldNum" sz="quarter" idx="12"/>
          </p:nvPr>
        </p:nvSpPr>
        <p:spPr/>
        <p:txBody>
          <a:bodyPr/>
          <a:lstStyle/>
          <a:p>
            <a:fld id="{CD64A21F-AA38-4A8A-BE3D-9042E3694249}" type="slidenum">
              <a:rPr lang="en-US" smtClean="0"/>
              <a:pPr/>
              <a:t>‹#›</a:t>
            </a:fld>
            <a:endParaRPr lang="en-US" dirty="0"/>
          </a:p>
        </p:txBody>
      </p:sp>
    </p:spTree>
    <p:extLst>
      <p:ext uri="{BB962C8B-B14F-4D97-AF65-F5344CB8AC3E}">
        <p14:creationId xmlns="" xmlns:p14="http://schemas.microsoft.com/office/powerpoint/2010/main" val="2457847501"/>
      </p:ext>
    </p:extLst>
  </p:cSld>
  <p:clrMapOvr>
    <a:masterClrMapping/>
  </p:clrMapOvr>
  <p:transition>
    <p:fade/>
    <p:sndAc>
      <p:stSnd>
        <p:snd r:embed="rId1" name="hammer.wav"/>
      </p:stSnd>
    </p:sndAc>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A40742C9-4C49-4B26-BC83-AF87E6577B79}"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sp>
        <p:nvSpPr>
          <p:cNvPr id="9" name="Slide Number Placeholder 8"/>
          <p:cNvSpPr>
            <a:spLocks noGrp="1"/>
          </p:cNvSpPr>
          <p:nvPr>
            <p:ph type="sldNum" sz="quarter" idx="12"/>
          </p:nvPr>
        </p:nvSpPr>
        <p:spPr/>
        <p:txBody>
          <a:bodyPr/>
          <a:lstStyle/>
          <a:p>
            <a:fld id="{CD64A21F-AA38-4A8A-BE3D-9042E3694249}"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794548793"/>
      </p:ext>
    </p:extLst>
  </p:cSld>
  <p:clrMapOvr>
    <a:masterClrMapping/>
  </p:clrMapOvr>
  <p:transition>
    <p:fade/>
    <p:sndAc>
      <p:stSnd>
        <p:snd r:embed="rId1" name="hammer.wav"/>
      </p:stSnd>
    </p:sndAc>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42228F6A-CC84-47F6-88A0-908CC3E1E203}"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sp>
        <p:nvSpPr>
          <p:cNvPr id="5" name="Slide Number Placeholder 4"/>
          <p:cNvSpPr>
            <a:spLocks noGrp="1"/>
          </p:cNvSpPr>
          <p:nvPr>
            <p:ph type="sldNum" sz="quarter" idx="12"/>
          </p:nvPr>
        </p:nvSpPr>
        <p:spPr/>
        <p:txBody>
          <a:bodyPr/>
          <a:lstStyle/>
          <a:p>
            <a:fld id="{CD64A21F-AA38-4A8A-BE3D-9042E3694249}" type="slidenum">
              <a:rPr lang="en-US" smtClean="0"/>
              <a:pPr/>
              <a:t>‹#›</a:t>
            </a:fld>
            <a:endParaRPr lang="en-US" dirty="0"/>
          </a:p>
        </p:txBody>
      </p:sp>
    </p:spTree>
    <p:extLst>
      <p:ext uri="{BB962C8B-B14F-4D97-AF65-F5344CB8AC3E}">
        <p14:creationId xmlns="" xmlns:p14="http://schemas.microsoft.com/office/powerpoint/2010/main" val="831126411"/>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atin typeface="Arial" pitchFamily="34" charset="0"/>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atin typeface="Arial" pitchFamily="34" charset="0"/>
              </a:defRPr>
            </a:lvl1pPr>
          </a:lstStyle>
          <a:p>
            <a:pPr>
              <a:defRPr/>
            </a:pPr>
            <a:endParaRPr lang="en-US" dirty="0"/>
          </a:p>
        </p:txBody>
      </p:sp>
      <p:sp>
        <p:nvSpPr>
          <p:cNvPr id="4" name="Rectangle 6"/>
          <p:cNvSpPr>
            <a:spLocks noGrp="1" noChangeArrowheads="1"/>
          </p:cNvSpPr>
          <p:nvPr>
            <p:ph type="sldNum" sz="quarter" idx="12"/>
          </p:nvPr>
        </p:nvSpPr>
        <p:spPr>
          <a:xfrm>
            <a:off x="7162800" y="6477000"/>
            <a:ext cx="1905000" cy="457200"/>
          </a:xfrm>
          <a:ln/>
        </p:spPr>
        <p:txBody>
          <a:bodyPr/>
          <a:lstStyle>
            <a:lvl1pPr>
              <a:defRPr>
                <a:solidFill>
                  <a:srgbClr val="02367A"/>
                </a:solidFill>
                <a:latin typeface="+mj-lt"/>
              </a:defRPr>
            </a:lvl1pPr>
          </a:lstStyle>
          <a:p>
            <a:pPr>
              <a:defRPr/>
            </a:pPr>
            <a:fld id="{3A5151C4-84D2-4B91-B02E-BBE7ED94909D}" type="slidenum">
              <a:rPr lang="en-US" smtClean="0"/>
              <a:pPr>
                <a:defRPr/>
              </a:pPr>
              <a:t>‹#›</a:t>
            </a:fld>
            <a:endParaRPr lang="en-US" dirty="0"/>
          </a:p>
        </p:txBody>
      </p:sp>
    </p:spTree>
    <p:extLst>
      <p:ext uri="{BB962C8B-B14F-4D97-AF65-F5344CB8AC3E}">
        <p14:creationId xmlns="" xmlns:p14="http://schemas.microsoft.com/office/powerpoint/2010/main" val="1099281363"/>
      </p:ext>
    </p:extLst>
  </p:cSld>
  <p:clrMapOvr>
    <a:masterClrMapping/>
  </p:clrMapOvr>
  <p:transition>
    <p:fade/>
    <p:sndAc>
      <p:stSnd>
        <p:snd r:embed="rId1" name="hammer.wav"/>
      </p:stSnd>
    </p:sndAc>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3E6D0E45-415A-46C3-9820-D9D1BE4ABFC4}"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sp>
        <p:nvSpPr>
          <p:cNvPr id="4" name="Slide Number Placeholder 3"/>
          <p:cNvSpPr>
            <a:spLocks noGrp="1"/>
          </p:cNvSpPr>
          <p:nvPr>
            <p:ph type="sldNum" sz="quarter" idx="12"/>
          </p:nvPr>
        </p:nvSpPr>
        <p:spPr/>
        <p:txBody>
          <a:bodyPr/>
          <a:lstStyle/>
          <a:p>
            <a:fld id="{CD64A21F-AA38-4A8A-BE3D-9042E3694249}" type="slidenum">
              <a:rPr lang="en-US" smtClean="0"/>
              <a:pPr/>
              <a:t>‹#›</a:t>
            </a:fld>
            <a:endParaRPr lang="en-US" dirty="0"/>
          </a:p>
        </p:txBody>
      </p:sp>
    </p:spTree>
    <p:extLst>
      <p:ext uri="{BB962C8B-B14F-4D97-AF65-F5344CB8AC3E}">
        <p14:creationId xmlns="" xmlns:p14="http://schemas.microsoft.com/office/powerpoint/2010/main" val="1424200802"/>
      </p:ext>
    </p:extLst>
  </p:cSld>
  <p:clrMapOvr>
    <a:masterClrMapping/>
  </p:clrMapOvr>
  <p:transition>
    <p:fade/>
    <p:sndAc>
      <p:stSnd>
        <p:snd r:embed="rId1" name="hammer.wav"/>
      </p:stSnd>
    </p:sndAc>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649C6E6A-6BC9-4FCA-A4A5-4E853532194D}"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sp>
        <p:nvSpPr>
          <p:cNvPr id="7" name="Slide Number Placeholder 6"/>
          <p:cNvSpPr>
            <a:spLocks noGrp="1"/>
          </p:cNvSpPr>
          <p:nvPr>
            <p:ph type="sldNum" sz="quarter" idx="12"/>
          </p:nvPr>
        </p:nvSpPr>
        <p:spPr/>
        <p:txBody>
          <a:bodyPr/>
          <a:lstStyle/>
          <a:p>
            <a:fld id="{CD64A21F-AA38-4A8A-BE3D-9042E3694249}"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265030262"/>
      </p:ext>
    </p:extLst>
  </p:cSld>
  <p:clrMapOvr>
    <a:masterClrMapping/>
  </p:clrMapOvr>
  <p:transition>
    <p:fade/>
    <p:sndAc>
      <p:stSnd>
        <p:snd r:embed="rId1" name="hammer.wav"/>
      </p:stSnd>
    </p:sndAc>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47107572-3729-4F51-80B2-A8ECD308C637}"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sp>
        <p:nvSpPr>
          <p:cNvPr id="7" name="Slide Number Placeholder 6"/>
          <p:cNvSpPr>
            <a:spLocks noGrp="1"/>
          </p:cNvSpPr>
          <p:nvPr>
            <p:ph type="sldNum" sz="quarter" idx="12"/>
          </p:nvPr>
        </p:nvSpPr>
        <p:spPr/>
        <p:txBody>
          <a:bodyPr/>
          <a:lstStyle/>
          <a:p>
            <a:fld id="{CD64A21F-AA38-4A8A-BE3D-9042E3694249}" type="slidenum">
              <a:rPr lang="en-US" smtClean="0"/>
              <a:pPr/>
              <a:t>‹#›</a:t>
            </a:fld>
            <a:endParaRPr lang="en-US" dirty="0"/>
          </a:p>
        </p:txBody>
      </p:sp>
    </p:spTree>
    <p:extLst>
      <p:ext uri="{BB962C8B-B14F-4D97-AF65-F5344CB8AC3E}">
        <p14:creationId xmlns="" xmlns:p14="http://schemas.microsoft.com/office/powerpoint/2010/main" val="1105862239"/>
      </p:ext>
    </p:extLst>
  </p:cSld>
  <p:clrMapOvr>
    <a:masterClrMapping/>
  </p:clrMapOvr>
  <p:transition>
    <p:fade/>
    <p:sndAc>
      <p:stSnd>
        <p:snd r:embed="rId1" name="hammer.wav"/>
      </p:stSnd>
    </p:sndAc>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5DEF0A00-E249-4F98-A72D-F1B54F9876FE}"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sp>
        <p:nvSpPr>
          <p:cNvPr id="6" name="Slide Number Placeholder 5"/>
          <p:cNvSpPr>
            <a:spLocks noGrp="1"/>
          </p:cNvSpPr>
          <p:nvPr>
            <p:ph type="sldNum" sz="quarter" idx="12"/>
          </p:nvPr>
        </p:nvSpPr>
        <p:spPr/>
        <p:txBody>
          <a:bodyPr/>
          <a:lstStyle/>
          <a:p>
            <a:fld id="{CD64A21F-AA38-4A8A-BE3D-9042E3694249}" type="slidenum">
              <a:rPr lang="en-US" smtClean="0"/>
              <a:pPr/>
              <a:t>‹#›</a:t>
            </a:fld>
            <a:endParaRPr lang="en-US" dirty="0"/>
          </a:p>
        </p:txBody>
      </p:sp>
    </p:spTree>
    <p:extLst>
      <p:ext uri="{BB962C8B-B14F-4D97-AF65-F5344CB8AC3E}">
        <p14:creationId xmlns="" xmlns:p14="http://schemas.microsoft.com/office/powerpoint/2010/main" val="607101113"/>
      </p:ext>
    </p:extLst>
  </p:cSld>
  <p:clrMapOvr>
    <a:masterClrMapping/>
  </p:clrMapOvr>
  <p:transition>
    <p:fade/>
    <p:sndAc>
      <p:stSnd>
        <p:snd r:embed="rId1" name="hammer.wav"/>
      </p:stSnd>
    </p:sndAc>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D9C1C390-AEAA-4323-B969-AF6C807CCDED}"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sp>
        <p:nvSpPr>
          <p:cNvPr id="6" name="Slide Number Placeholder 5"/>
          <p:cNvSpPr>
            <a:spLocks noGrp="1"/>
          </p:cNvSpPr>
          <p:nvPr>
            <p:ph type="sldNum" sz="quarter" idx="12"/>
          </p:nvPr>
        </p:nvSpPr>
        <p:spPr/>
        <p:txBody>
          <a:bodyPr/>
          <a:lstStyle/>
          <a:p>
            <a:fld id="{CD64A21F-AA38-4A8A-BE3D-9042E3694249}" type="slidenum">
              <a:rPr lang="en-US" smtClean="0"/>
              <a:pPr/>
              <a:t>‹#›</a:t>
            </a:fld>
            <a:endParaRPr lang="en-US" dirty="0"/>
          </a:p>
        </p:txBody>
      </p:sp>
    </p:spTree>
    <p:extLst>
      <p:ext uri="{BB962C8B-B14F-4D97-AF65-F5344CB8AC3E}">
        <p14:creationId xmlns="" xmlns:p14="http://schemas.microsoft.com/office/powerpoint/2010/main" val="2685456996"/>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AA886119-251A-4369-9B91-5F3FE50E2A6E}"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53658555"/>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077200" y="18288"/>
            <a:ext cx="1066800" cy="329184"/>
          </a:xfrm>
        </p:spPr>
        <p:txBody>
          <a:bodyPr/>
          <a:lstStyle>
            <a:lvl1pPr algn="r">
              <a:defRPr/>
            </a:lvl1pPr>
          </a:lstStyle>
          <a:p>
            <a:fld id="{CD64A21F-AA38-4A8A-BE3D-9042E3694249}" type="slidenum">
              <a:rPr lang="en-US" smtClean="0"/>
              <a:pPr/>
              <a:t>‹#›</a:t>
            </a:fld>
            <a:endParaRPr lang="en-US" dirty="0"/>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15168" y="6463529"/>
            <a:ext cx="928832" cy="404748"/>
          </a:xfrm>
          <a:prstGeom prst="rect">
            <a:avLst/>
          </a:prstGeom>
          <a:ln w="9525" cap="sq">
            <a:noFill/>
            <a:prstDash val="solid"/>
            <a:miter lim="800000"/>
          </a:ln>
          <a:effectLst>
            <a:outerShdw blurRad="50800" dist="38100" dir="2700000" algn="tl" rotWithShape="0">
              <a:srgbClr val="000000">
                <a:alpha val="43000"/>
              </a:srgbClr>
            </a:outerShdw>
          </a:effectLst>
        </p:spPr>
      </p:pic>
      <p:sp>
        <p:nvSpPr>
          <p:cNvPr id="15" name="Text Placeholder 14"/>
          <p:cNvSpPr>
            <a:spLocks noGrp="1"/>
          </p:cNvSpPr>
          <p:nvPr>
            <p:ph type="body" sz="quarter" idx="13" hasCustomPrompt="1"/>
          </p:nvPr>
        </p:nvSpPr>
        <p:spPr>
          <a:xfrm>
            <a:off x="0" y="0"/>
            <a:ext cx="1676400" cy="304800"/>
          </a:xfrm>
          <a:effectLst>
            <a:outerShdw blurRad="50800" dist="38100" algn="l" rotWithShape="0">
              <a:prstClr val="black">
                <a:alpha val="40000"/>
              </a:prstClr>
            </a:outerShdw>
          </a:effectLst>
        </p:spPr>
        <p:txBody>
          <a:bodyPr>
            <a:normAutofit/>
          </a:bodyPr>
          <a:lstStyle>
            <a:lvl1pPr algn="l">
              <a:defRPr sz="1200" b="1">
                <a:solidFill>
                  <a:schemeClr val="bg1"/>
                </a:solidFill>
              </a:defRPr>
            </a:lvl1pPr>
          </a:lstStyle>
          <a:p>
            <a:pPr lvl="0"/>
            <a:r>
              <a:rPr lang="en-US" dirty="0" smtClean="0"/>
              <a:t>About Land Policy</a:t>
            </a:r>
            <a:endParaRPr lang="en-US" dirty="0"/>
          </a:p>
        </p:txBody>
      </p:sp>
      <p:sp>
        <p:nvSpPr>
          <p:cNvPr id="9" name="Text Placeholder 14"/>
          <p:cNvSpPr>
            <a:spLocks noGrp="1"/>
          </p:cNvSpPr>
          <p:nvPr>
            <p:ph type="body" sz="quarter" idx="15" hasCustomPrompt="1"/>
          </p:nvPr>
        </p:nvSpPr>
        <p:spPr>
          <a:xfrm>
            <a:off x="2514600" y="5316"/>
            <a:ext cx="1600200" cy="304800"/>
          </a:xfrm>
        </p:spPr>
        <p:txBody>
          <a:bodyPr>
            <a:normAutofit/>
          </a:bodyPr>
          <a:lstStyle>
            <a:lvl1pPr algn="l">
              <a:defRPr sz="1200" i="1">
                <a:solidFill>
                  <a:schemeClr val="bg1">
                    <a:lumMod val="65000"/>
                  </a:schemeClr>
                </a:solidFill>
              </a:defRPr>
            </a:lvl1pPr>
          </a:lstStyle>
          <a:p>
            <a:pPr lvl="0"/>
            <a:r>
              <a:rPr lang="en-US" dirty="0" smtClean="0"/>
              <a:t>Broadband</a:t>
            </a:r>
            <a:endParaRPr lang="en-US" dirty="0"/>
          </a:p>
        </p:txBody>
      </p:sp>
      <p:sp>
        <p:nvSpPr>
          <p:cNvPr id="8" name="Text Placeholder 14"/>
          <p:cNvSpPr>
            <a:spLocks noGrp="1"/>
          </p:cNvSpPr>
          <p:nvPr>
            <p:ph type="body" sz="quarter" idx="14" hasCustomPrompt="1"/>
          </p:nvPr>
        </p:nvSpPr>
        <p:spPr>
          <a:xfrm>
            <a:off x="1600200" y="0"/>
            <a:ext cx="1600200" cy="304800"/>
          </a:xfrm>
        </p:spPr>
        <p:txBody>
          <a:bodyPr>
            <a:normAutofit/>
          </a:bodyPr>
          <a:lstStyle>
            <a:lvl1pPr algn="l">
              <a:defRPr sz="1200" i="1">
                <a:solidFill>
                  <a:schemeClr val="bg1">
                    <a:lumMod val="65000"/>
                  </a:schemeClr>
                </a:solidFill>
              </a:defRPr>
            </a:lvl1pPr>
          </a:lstStyle>
          <a:p>
            <a:pPr lvl="0"/>
            <a:r>
              <a:rPr lang="en-US" dirty="0" smtClean="0"/>
              <a:t>Projects</a:t>
            </a:r>
            <a:endParaRPr lang="en-US" dirty="0"/>
          </a:p>
        </p:txBody>
      </p:sp>
      <p:sp>
        <p:nvSpPr>
          <p:cNvPr id="10" name="Text Placeholder 14"/>
          <p:cNvSpPr>
            <a:spLocks noGrp="1"/>
          </p:cNvSpPr>
          <p:nvPr>
            <p:ph type="body" sz="quarter" idx="16" hasCustomPrompt="1"/>
          </p:nvPr>
        </p:nvSpPr>
        <p:spPr>
          <a:xfrm>
            <a:off x="3581400" y="5316"/>
            <a:ext cx="1600200" cy="304800"/>
          </a:xfrm>
        </p:spPr>
        <p:txBody>
          <a:bodyPr>
            <a:normAutofit/>
          </a:bodyPr>
          <a:lstStyle>
            <a:lvl1pPr algn="l">
              <a:defRPr sz="1200" i="1">
                <a:solidFill>
                  <a:schemeClr val="bg1">
                    <a:lumMod val="65000"/>
                  </a:schemeClr>
                </a:solidFill>
              </a:defRPr>
            </a:lvl1pPr>
          </a:lstStyle>
          <a:p>
            <a:pPr lvl="0"/>
            <a:r>
              <a:rPr lang="en-US" dirty="0" smtClean="0"/>
              <a:t>Conclusion</a:t>
            </a:r>
            <a:endParaRPr lang="en-US" dirty="0"/>
          </a:p>
        </p:txBody>
      </p:sp>
    </p:spTree>
    <p:extLst>
      <p:ext uri="{BB962C8B-B14F-4D97-AF65-F5344CB8AC3E}">
        <p14:creationId xmlns="" xmlns:p14="http://schemas.microsoft.com/office/powerpoint/2010/main" val="3034032175"/>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077200" y="18288"/>
            <a:ext cx="1066800" cy="329184"/>
          </a:xfrm>
        </p:spPr>
        <p:txBody>
          <a:bodyPr/>
          <a:lstStyle>
            <a:lvl1pPr algn="r">
              <a:defRPr/>
            </a:lvl1pPr>
          </a:lstStyle>
          <a:p>
            <a:fld id="{CD64A21F-AA38-4A8A-BE3D-9042E3694249}" type="slidenum">
              <a:rPr lang="en-US" smtClean="0"/>
              <a:pPr/>
              <a:t>‹#›</a:t>
            </a:fld>
            <a:endParaRPr lang="en-US" dirty="0"/>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15168" y="6463529"/>
            <a:ext cx="928832" cy="404748"/>
          </a:xfrm>
          <a:prstGeom prst="rect">
            <a:avLst/>
          </a:prstGeom>
          <a:ln w="9525"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276208949"/>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077200" y="18288"/>
            <a:ext cx="1066800" cy="329184"/>
          </a:xfrm>
        </p:spPr>
        <p:txBody>
          <a:bodyPr/>
          <a:lstStyle>
            <a:lvl1pPr algn="r">
              <a:defRPr/>
            </a:lvl1pPr>
          </a:lstStyle>
          <a:p>
            <a:fld id="{CD64A21F-AA38-4A8A-BE3D-9042E3694249}" type="slidenum">
              <a:rPr lang="en-US" smtClean="0"/>
              <a:pPr/>
              <a:t>‹#›</a:t>
            </a:fld>
            <a:endParaRPr lang="en-US" dirty="0"/>
          </a:p>
        </p:txBody>
      </p:sp>
      <p:pic>
        <p:nvPicPr>
          <p:cNvPr id="7" name="Picture 6"/>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15168" y="6463529"/>
            <a:ext cx="928832" cy="404748"/>
          </a:xfrm>
          <a:prstGeom prst="rect">
            <a:avLst/>
          </a:prstGeom>
          <a:ln w="9525" cap="sq">
            <a:noFill/>
            <a:prstDash val="solid"/>
            <a:miter lim="800000"/>
          </a:ln>
          <a:effectLst>
            <a:outerShdw blurRad="50800" dist="38100" dir="2700000" algn="tl" rotWithShape="0">
              <a:srgbClr val="000000">
                <a:alpha val="43000"/>
              </a:srgbClr>
            </a:outerShdw>
          </a:effectLst>
        </p:spPr>
      </p:pic>
      <p:sp>
        <p:nvSpPr>
          <p:cNvPr id="15" name="Text Placeholder 14"/>
          <p:cNvSpPr>
            <a:spLocks noGrp="1"/>
          </p:cNvSpPr>
          <p:nvPr>
            <p:ph type="body" sz="quarter" idx="13" hasCustomPrompt="1"/>
          </p:nvPr>
        </p:nvSpPr>
        <p:spPr>
          <a:xfrm>
            <a:off x="0" y="0"/>
            <a:ext cx="1600200" cy="304800"/>
          </a:xfrm>
        </p:spPr>
        <p:txBody>
          <a:bodyPr>
            <a:normAutofit/>
          </a:bodyPr>
          <a:lstStyle>
            <a:lvl1pPr algn="l">
              <a:defRPr sz="1200">
                <a:solidFill>
                  <a:schemeClr val="bg1">
                    <a:lumMod val="85000"/>
                  </a:schemeClr>
                </a:solidFill>
              </a:defRPr>
            </a:lvl1pPr>
          </a:lstStyle>
          <a:p>
            <a:pPr lvl="0"/>
            <a:r>
              <a:rPr lang="en-US" dirty="0" smtClean="0"/>
              <a:t>About Land Policy</a:t>
            </a:r>
            <a:endParaRPr lang="en-US" dirty="0"/>
          </a:p>
        </p:txBody>
      </p:sp>
    </p:spTree>
    <p:extLst>
      <p:ext uri="{BB962C8B-B14F-4D97-AF65-F5344CB8AC3E}">
        <p14:creationId xmlns="" xmlns:p14="http://schemas.microsoft.com/office/powerpoint/2010/main" val="1015184105"/>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DBBAEEF8-6902-4D55-865E-0C33B9CF8267}" type="datetime1">
              <a:rPr lang="en-US" sz="1800" smtClean="0">
                <a:solidFill>
                  <a:prstClr val="white"/>
                </a:solidFill>
                <a:latin typeface="Cambria"/>
                <a:ea typeface="+mn-ea"/>
              </a:rPr>
              <a:pPr fontAlgn="auto">
                <a:spcBef>
                  <a:spcPts val="0"/>
                </a:spcBef>
                <a:spcAft>
                  <a:spcPts val="0"/>
                </a:spcAft>
              </a:pPr>
              <a:t>10/16/2012</a:t>
            </a:fld>
            <a:endParaRPr lang="en-US" sz="1800" dirty="0">
              <a:solidFill>
                <a:prstClr val="white"/>
              </a:solidFill>
              <a:latin typeface="Cambria"/>
              <a:ea typeface="+mn-ea"/>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white"/>
              </a:solidFill>
              <a:latin typeface="Cambria"/>
              <a:ea typeface="+mn-ea"/>
            </a:endParaRPr>
          </a:p>
        </p:txBody>
      </p:sp>
      <p:sp>
        <p:nvSpPr>
          <p:cNvPr id="6" name="Slide Number Placeholder 5"/>
          <p:cNvSpPr>
            <a:spLocks noGrp="1"/>
          </p:cNvSpPr>
          <p:nvPr>
            <p:ph type="sldNum" sz="quarter" idx="12"/>
          </p:nvPr>
        </p:nvSpPr>
        <p:spPr/>
        <p:txBody>
          <a:bodyPr/>
          <a:lstStyle/>
          <a:p>
            <a:fld id="{CD64A21F-AA38-4A8A-BE3D-9042E3694249}"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38127531"/>
      </p:ext>
    </p:extLst>
  </p:cSld>
  <p:clrMapOvr>
    <a:overrideClrMapping bg1="dk1" tx1="lt1" bg2="dk2" tx2="lt2" accent1="accent1" accent2="accent2" accent3="accent3" accent4="accent4" accent5="accent5" accent6="accent6" hlink="hlink" folHlink="folHlink"/>
  </p:clrMapOvr>
  <p:transition>
    <p:fade/>
    <p:sndAc>
      <p:stSnd>
        <p:snd r:embed="rId1" name="hammer.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atin typeface="Arial" pitchFamily="34" charset="0"/>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atin typeface="Arial" pitchFamily="34" charset="0"/>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atin typeface="Arial" pitchFamily="34" charset="0"/>
              </a:defRPr>
            </a:lvl1pPr>
          </a:lstStyle>
          <a:p>
            <a:pPr>
              <a:defRPr/>
            </a:pPr>
            <a:fld id="{535F5D39-9736-4C36-8E4B-ACBD7D285EC6}" type="slidenum">
              <a:rPr lang="en-US" smtClean="0"/>
              <a:pPr>
                <a:defRPr/>
              </a:pPr>
              <a:t>‹#›</a:t>
            </a:fld>
            <a:endParaRPr lang="en-US" dirty="0"/>
          </a:p>
        </p:txBody>
      </p:sp>
    </p:spTree>
    <p:extLst>
      <p:ext uri="{BB962C8B-B14F-4D97-AF65-F5344CB8AC3E}">
        <p14:creationId xmlns="" xmlns:p14="http://schemas.microsoft.com/office/powerpoint/2010/main" val="3767719523"/>
      </p:ext>
    </p:extLst>
  </p:cSld>
  <p:clrMapOvr>
    <a:masterClrMapping/>
  </p:clrMapOvr>
  <p:transition>
    <p:fade/>
    <p:sndAc>
      <p:stSnd>
        <p:snd r:embed="rId1" name="hammer.wav"/>
      </p:stSnd>
    </p:sndAc>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D18BAE38-7E9C-4B39-B596-C62D5C4F54DD}"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sp>
        <p:nvSpPr>
          <p:cNvPr id="7" name="Slide Number Placeholder 6"/>
          <p:cNvSpPr>
            <a:spLocks noGrp="1"/>
          </p:cNvSpPr>
          <p:nvPr>
            <p:ph type="sldNum" sz="quarter" idx="12"/>
          </p:nvPr>
        </p:nvSpPr>
        <p:spPr/>
        <p:txBody>
          <a:bodyPr/>
          <a:lstStyle/>
          <a:p>
            <a:fld id="{CD64A21F-AA38-4A8A-BE3D-9042E3694249}" type="slidenum">
              <a:rPr lang="en-US" smtClean="0"/>
              <a:pPr/>
              <a:t>‹#›</a:t>
            </a:fld>
            <a:endParaRPr lang="en-US" dirty="0"/>
          </a:p>
        </p:txBody>
      </p:sp>
    </p:spTree>
    <p:extLst>
      <p:ext uri="{BB962C8B-B14F-4D97-AF65-F5344CB8AC3E}">
        <p14:creationId xmlns="" xmlns:p14="http://schemas.microsoft.com/office/powerpoint/2010/main" val="2433985648"/>
      </p:ext>
    </p:extLst>
  </p:cSld>
  <p:clrMapOvr>
    <a:masterClrMapping/>
  </p:clrMapOvr>
  <p:transition>
    <p:fade/>
    <p:sndAc>
      <p:stSnd>
        <p:snd r:embed="rId1" name="hammer.wav"/>
      </p:stSnd>
    </p:sndAc>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A40742C9-4C49-4B26-BC83-AF87E6577B79}"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sp>
        <p:nvSpPr>
          <p:cNvPr id="9" name="Slide Number Placeholder 8"/>
          <p:cNvSpPr>
            <a:spLocks noGrp="1"/>
          </p:cNvSpPr>
          <p:nvPr>
            <p:ph type="sldNum" sz="quarter" idx="12"/>
          </p:nvPr>
        </p:nvSpPr>
        <p:spPr/>
        <p:txBody>
          <a:bodyPr/>
          <a:lstStyle/>
          <a:p>
            <a:fld id="{CD64A21F-AA38-4A8A-BE3D-9042E3694249}"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761941393"/>
      </p:ext>
    </p:extLst>
  </p:cSld>
  <p:clrMapOvr>
    <a:masterClrMapping/>
  </p:clrMapOvr>
  <p:transition>
    <p:fade/>
    <p:sndAc>
      <p:stSnd>
        <p:snd r:embed="rId1" name="hammer.wav"/>
      </p:stSnd>
    </p:sndAc>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42228F6A-CC84-47F6-88A0-908CC3E1E203}"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sp>
        <p:nvSpPr>
          <p:cNvPr id="5" name="Slide Number Placeholder 4"/>
          <p:cNvSpPr>
            <a:spLocks noGrp="1"/>
          </p:cNvSpPr>
          <p:nvPr>
            <p:ph type="sldNum" sz="quarter" idx="12"/>
          </p:nvPr>
        </p:nvSpPr>
        <p:spPr/>
        <p:txBody>
          <a:bodyPr/>
          <a:lstStyle/>
          <a:p>
            <a:fld id="{CD64A21F-AA38-4A8A-BE3D-9042E3694249}" type="slidenum">
              <a:rPr lang="en-US" smtClean="0"/>
              <a:pPr/>
              <a:t>‹#›</a:t>
            </a:fld>
            <a:endParaRPr lang="en-US" dirty="0"/>
          </a:p>
        </p:txBody>
      </p:sp>
    </p:spTree>
    <p:extLst>
      <p:ext uri="{BB962C8B-B14F-4D97-AF65-F5344CB8AC3E}">
        <p14:creationId xmlns="" xmlns:p14="http://schemas.microsoft.com/office/powerpoint/2010/main" val="3182962261"/>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3E6D0E45-415A-46C3-9820-D9D1BE4ABFC4}"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sp>
        <p:nvSpPr>
          <p:cNvPr id="4" name="Slide Number Placeholder 3"/>
          <p:cNvSpPr>
            <a:spLocks noGrp="1"/>
          </p:cNvSpPr>
          <p:nvPr>
            <p:ph type="sldNum" sz="quarter" idx="12"/>
          </p:nvPr>
        </p:nvSpPr>
        <p:spPr/>
        <p:txBody>
          <a:bodyPr/>
          <a:lstStyle/>
          <a:p>
            <a:fld id="{CD64A21F-AA38-4A8A-BE3D-9042E3694249}" type="slidenum">
              <a:rPr lang="en-US" smtClean="0"/>
              <a:pPr/>
              <a:t>‹#›</a:t>
            </a:fld>
            <a:endParaRPr lang="en-US" dirty="0"/>
          </a:p>
        </p:txBody>
      </p:sp>
    </p:spTree>
    <p:extLst>
      <p:ext uri="{BB962C8B-B14F-4D97-AF65-F5344CB8AC3E}">
        <p14:creationId xmlns="" xmlns:p14="http://schemas.microsoft.com/office/powerpoint/2010/main" val="3374260667"/>
      </p:ext>
    </p:extLst>
  </p:cSld>
  <p:clrMapOvr>
    <a:masterClrMapping/>
  </p:clrMapOvr>
  <p:transition>
    <p:fade/>
    <p:sndAc>
      <p:stSnd>
        <p:snd r:embed="rId1" name="hammer.wav"/>
      </p:stSnd>
    </p:sndAc>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649C6E6A-6BC9-4FCA-A4A5-4E853532194D}"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sp>
        <p:nvSpPr>
          <p:cNvPr id="7" name="Slide Number Placeholder 6"/>
          <p:cNvSpPr>
            <a:spLocks noGrp="1"/>
          </p:cNvSpPr>
          <p:nvPr>
            <p:ph type="sldNum" sz="quarter" idx="12"/>
          </p:nvPr>
        </p:nvSpPr>
        <p:spPr/>
        <p:txBody>
          <a:bodyPr/>
          <a:lstStyle/>
          <a:p>
            <a:fld id="{CD64A21F-AA38-4A8A-BE3D-9042E3694249}"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66635706"/>
      </p:ext>
    </p:extLst>
  </p:cSld>
  <p:clrMapOvr>
    <a:masterClrMapping/>
  </p:clrMapOvr>
  <p:transition>
    <p:fade/>
    <p:sndAc>
      <p:stSnd>
        <p:snd r:embed="rId1" name="hammer.wav"/>
      </p:stSnd>
    </p:sndAc>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47107572-3729-4F51-80B2-A8ECD308C637}"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sp>
        <p:nvSpPr>
          <p:cNvPr id="7" name="Slide Number Placeholder 6"/>
          <p:cNvSpPr>
            <a:spLocks noGrp="1"/>
          </p:cNvSpPr>
          <p:nvPr>
            <p:ph type="sldNum" sz="quarter" idx="12"/>
          </p:nvPr>
        </p:nvSpPr>
        <p:spPr/>
        <p:txBody>
          <a:bodyPr/>
          <a:lstStyle/>
          <a:p>
            <a:fld id="{CD64A21F-AA38-4A8A-BE3D-9042E3694249}" type="slidenum">
              <a:rPr lang="en-US" smtClean="0"/>
              <a:pPr/>
              <a:t>‹#›</a:t>
            </a:fld>
            <a:endParaRPr lang="en-US" dirty="0"/>
          </a:p>
        </p:txBody>
      </p:sp>
    </p:spTree>
    <p:extLst>
      <p:ext uri="{BB962C8B-B14F-4D97-AF65-F5344CB8AC3E}">
        <p14:creationId xmlns="" xmlns:p14="http://schemas.microsoft.com/office/powerpoint/2010/main" val="3013724065"/>
      </p:ext>
    </p:extLst>
  </p:cSld>
  <p:clrMapOvr>
    <a:masterClrMapping/>
  </p:clrMapOvr>
  <p:transition>
    <p:fade/>
    <p:sndAc>
      <p:stSnd>
        <p:snd r:embed="rId1" name="hammer.wav"/>
      </p:stSnd>
    </p:sndAc>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5DEF0A00-E249-4F98-A72D-F1B54F9876FE}"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sp>
        <p:nvSpPr>
          <p:cNvPr id="6" name="Slide Number Placeholder 5"/>
          <p:cNvSpPr>
            <a:spLocks noGrp="1"/>
          </p:cNvSpPr>
          <p:nvPr>
            <p:ph type="sldNum" sz="quarter" idx="12"/>
          </p:nvPr>
        </p:nvSpPr>
        <p:spPr/>
        <p:txBody>
          <a:bodyPr/>
          <a:lstStyle/>
          <a:p>
            <a:fld id="{CD64A21F-AA38-4A8A-BE3D-9042E3694249}" type="slidenum">
              <a:rPr lang="en-US" smtClean="0"/>
              <a:pPr/>
              <a:t>‹#›</a:t>
            </a:fld>
            <a:endParaRPr lang="en-US" dirty="0"/>
          </a:p>
        </p:txBody>
      </p:sp>
    </p:spTree>
    <p:extLst>
      <p:ext uri="{BB962C8B-B14F-4D97-AF65-F5344CB8AC3E}">
        <p14:creationId xmlns="" xmlns:p14="http://schemas.microsoft.com/office/powerpoint/2010/main" val="3885165363"/>
      </p:ext>
    </p:extLst>
  </p:cSld>
  <p:clrMapOvr>
    <a:masterClrMapping/>
  </p:clrMapOvr>
  <p:transition>
    <p:fade/>
    <p:sndAc>
      <p:stSnd>
        <p:snd r:embed="rId1" name="hammer.wav"/>
      </p:stSnd>
    </p:sndAc>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pPr fontAlgn="auto">
              <a:spcBef>
                <a:spcPts val="0"/>
              </a:spcBef>
              <a:spcAft>
                <a:spcPts val="0"/>
              </a:spcAft>
            </a:pPr>
            <a:fld id="{D9C1C390-AEAA-4323-B969-AF6C807CCDED}" type="datetime1">
              <a:rPr lang="en-US" sz="1800" smtClean="0">
                <a:solidFill>
                  <a:prstClr val="black"/>
                </a:solidFill>
                <a:latin typeface="Cambria"/>
                <a:ea typeface="+mn-ea"/>
              </a:rPr>
              <a:pPr fontAlgn="auto">
                <a:spcBef>
                  <a:spcPts val="0"/>
                </a:spcBef>
                <a:spcAft>
                  <a:spcPts val="0"/>
                </a:spcAft>
              </a:pPr>
              <a:t>10/16/2012</a:t>
            </a:fld>
            <a:endParaRPr lang="en-US" sz="1800" dirty="0">
              <a:solidFill>
                <a:prstClr val="black"/>
              </a:solidFill>
              <a:latin typeface="Cambria"/>
              <a:ea typeface="+mn-ea"/>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fontAlgn="auto">
              <a:spcBef>
                <a:spcPts val="0"/>
              </a:spcBef>
              <a:spcAft>
                <a:spcPts val="0"/>
              </a:spcAft>
            </a:pPr>
            <a:endParaRPr lang="en-US" sz="1800" dirty="0">
              <a:solidFill>
                <a:prstClr val="black"/>
              </a:solidFill>
              <a:latin typeface="Cambria"/>
              <a:ea typeface="+mn-ea"/>
            </a:endParaRPr>
          </a:p>
        </p:txBody>
      </p:sp>
      <p:sp>
        <p:nvSpPr>
          <p:cNvPr id="6" name="Slide Number Placeholder 5"/>
          <p:cNvSpPr>
            <a:spLocks noGrp="1"/>
          </p:cNvSpPr>
          <p:nvPr>
            <p:ph type="sldNum" sz="quarter" idx="12"/>
          </p:nvPr>
        </p:nvSpPr>
        <p:spPr/>
        <p:txBody>
          <a:bodyPr/>
          <a:lstStyle/>
          <a:p>
            <a:fld id="{CD64A21F-AA38-4A8A-BE3D-9042E3694249}" type="slidenum">
              <a:rPr lang="en-US" smtClean="0"/>
              <a:pPr/>
              <a:t>‹#›</a:t>
            </a:fld>
            <a:endParaRPr lang="en-US" dirty="0"/>
          </a:p>
        </p:txBody>
      </p:sp>
    </p:spTree>
    <p:extLst>
      <p:ext uri="{BB962C8B-B14F-4D97-AF65-F5344CB8AC3E}">
        <p14:creationId xmlns="" xmlns:p14="http://schemas.microsoft.com/office/powerpoint/2010/main" val="526044474"/>
      </p:ext>
    </p:extLst>
  </p:cSld>
  <p:clrMapOvr>
    <a:masterClrMapping/>
  </p:clrMapOvr>
  <p:transition>
    <p:fade/>
    <p:sndAc>
      <p:stSnd>
        <p:snd r:embed="rId1" name="hammer.wav"/>
      </p:stSnd>
    </p:sndAc>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720975"/>
            <a:ext cx="9144000" cy="4137025"/>
            <a:chOff x="0" y="0"/>
            <a:chExt cx="5760" cy="2876"/>
          </a:xfrm>
        </p:grpSpPr>
        <p:sp>
          <p:nvSpPr>
            <p:cNvPr id="5" name="Rectangle 3"/>
            <p:cNvSpPr>
              <a:spLocks noChangeArrowheads="1"/>
            </p:cNvSpPr>
            <p:nvPr/>
          </p:nvSpPr>
          <p:spPr bwMode="ltGray">
            <a:xfrm>
              <a:off x="0" y="475"/>
              <a:ext cx="5760" cy="1927"/>
            </a:xfrm>
            <a:prstGeom prst="rect">
              <a:avLst/>
            </a:prstGeom>
            <a:solidFill>
              <a:schemeClr val="accent1"/>
            </a:solidFill>
            <a:ln>
              <a:noFill/>
            </a:ln>
            <a:effectLst/>
            <a:extLst/>
          </p:spPr>
          <p:txBody>
            <a:bodyPr wrap="none" anchor="ctr"/>
            <a:lstStyle/>
            <a:p>
              <a:pPr defTabSz="914012" fontAlgn="auto">
                <a:spcBef>
                  <a:spcPts val="0"/>
                </a:spcBef>
                <a:spcAft>
                  <a:spcPts val="0"/>
                </a:spcAft>
                <a:defRPr/>
              </a:pPr>
              <a:endParaRPr lang="en-US" sz="1800">
                <a:solidFill>
                  <a:srgbClr val="BABABA"/>
                </a:solidFill>
                <a:latin typeface="Arial"/>
                <a:ea typeface="+mn-ea"/>
              </a:endParaRPr>
            </a:p>
          </p:txBody>
        </p:sp>
        <p:sp>
          <p:nvSpPr>
            <p:cNvPr id="6" name="Rectangle 4"/>
            <p:cNvSpPr>
              <a:spLocks noChangeArrowheads="1"/>
            </p:cNvSpPr>
            <p:nvPr userDrawn="1"/>
          </p:nvSpPr>
          <p:spPr bwMode="ltGray">
            <a:xfrm>
              <a:off x="0" y="2398"/>
              <a:ext cx="5760" cy="478"/>
            </a:xfrm>
            <a:prstGeom prst="rect">
              <a:avLst/>
            </a:prstGeom>
            <a:solidFill>
              <a:schemeClr val="hlink"/>
            </a:solidFill>
            <a:ln>
              <a:noFill/>
            </a:ln>
            <a:effectLst/>
            <a:extLst/>
          </p:spPr>
          <p:txBody>
            <a:bodyPr wrap="none" anchor="ctr"/>
            <a:lstStyle/>
            <a:p>
              <a:pPr defTabSz="914012" fontAlgn="auto">
                <a:spcBef>
                  <a:spcPts val="0"/>
                </a:spcBef>
                <a:spcAft>
                  <a:spcPts val="0"/>
                </a:spcAft>
                <a:defRPr/>
              </a:pPr>
              <a:endParaRPr lang="en-US" sz="1800">
                <a:solidFill>
                  <a:srgbClr val="BABABA"/>
                </a:solidFill>
                <a:latin typeface="Arial"/>
                <a:ea typeface="+mn-ea"/>
              </a:endParaRPr>
            </a:p>
          </p:txBody>
        </p:sp>
        <p:sp>
          <p:nvSpPr>
            <p:cNvPr id="7" name="Rectangle 5"/>
            <p:cNvSpPr>
              <a:spLocks noChangeArrowheads="1"/>
            </p:cNvSpPr>
            <p:nvPr/>
          </p:nvSpPr>
          <p:spPr bwMode="ltGray">
            <a:xfrm>
              <a:off x="0" y="0"/>
              <a:ext cx="5760" cy="478"/>
            </a:xfrm>
            <a:prstGeom prst="rect">
              <a:avLst/>
            </a:prstGeom>
            <a:solidFill>
              <a:schemeClr val="accent2"/>
            </a:solidFill>
            <a:ln>
              <a:noFill/>
            </a:ln>
            <a:effectLst/>
            <a:extLst/>
          </p:spPr>
          <p:txBody>
            <a:bodyPr wrap="none" anchor="ctr"/>
            <a:lstStyle/>
            <a:p>
              <a:pPr defTabSz="914012" fontAlgn="auto">
                <a:spcBef>
                  <a:spcPts val="0"/>
                </a:spcBef>
                <a:spcAft>
                  <a:spcPts val="0"/>
                </a:spcAft>
                <a:defRPr/>
              </a:pPr>
              <a:endParaRPr lang="en-US" sz="1800">
                <a:solidFill>
                  <a:srgbClr val="BABABA"/>
                </a:solidFill>
                <a:latin typeface="Arial"/>
                <a:ea typeface="+mn-ea"/>
              </a:endParaRPr>
            </a:p>
          </p:txBody>
        </p:sp>
      </p:grpSp>
      <p:pic>
        <p:nvPicPr>
          <p:cNvPr id="8" name="Picture 14" descr="United Way.png"/>
          <p:cNvPicPr>
            <a:picLocks noChangeAspect="1"/>
          </p:cNvPicPr>
          <p:nvPr userDrawn="1"/>
        </p:nvPicPr>
        <p:blipFill>
          <a:blip r:embed="rId3" cstate="screen">
            <a:extLst>
              <a:ext uri="{28A0092B-C50C-407E-A947-70E740481C1C}">
                <a14:useLocalDpi xmlns="" xmlns:a14="http://schemas.microsoft.com/office/drawing/2010/main"/>
              </a:ext>
            </a:extLst>
          </a:blip>
          <a:srcRect/>
          <a:stretch>
            <a:fillRect/>
          </a:stretch>
        </p:blipFill>
        <p:spPr bwMode="auto">
          <a:xfrm>
            <a:off x="7315200" y="228600"/>
            <a:ext cx="1468438" cy="638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70" name="Rectangle 6"/>
          <p:cNvSpPr>
            <a:spLocks noGrp="1" noChangeArrowheads="1"/>
          </p:cNvSpPr>
          <p:nvPr>
            <p:ph type="ctrTitle"/>
          </p:nvPr>
        </p:nvSpPr>
        <p:spPr bwMode="white">
          <a:xfrm>
            <a:off x="381000" y="3590925"/>
            <a:ext cx="7772400" cy="1143000"/>
          </a:xfrm>
        </p:spPr>
        <p:txBody>
          <a:bodyPr lIns="0" rIns="0"/>
          <a:lstStyle>
            <a:lvl1pPr>
              <a:defRPr sz="3800">
                <a:solidFill>
                  <a:schemeClr val="bg1"/>
                </a:solidFill>
              </a:defRPr>
            </a:lvl1pPr>
          </a:lstStyle>
          <a:p>
            <a:pPr lvl="0"/>
            <a:r>
              <a:rPr lang="en-US" noProof="0" smtClean="0"/>
              <a:t>Click to edit Master title style</a:t>
            </a:r>
          </a:p>
        </p:txBody>
      </p:sp>
      <p:sp>
        <p:nvSpPr>
          <p:cNvPr id="62471" name="Rectangle 7"/>
          <p:cNvSpPr>
            <a:spLocks noGrp="1" noChangeArrowheads="1"/>
          </p:cNvSpPr>
          <p:nvPr>
            <p:ph type="subTitle" idx="1"/>
          </p:nvPr>
        </p:nvSpPr>
        <p:spPr bwMode="white">
          <a:xfrm>
            <a:off x="381004" y="5605463"/>
            <a:ext cx="7770813" cy="498475"/>
          </a:xfrm>
        </p:spPr>
        <p:txBody>
          <a:bodyPr lIns="0" rIns="0"/>
          <a:lstStyle>
            <a:lvl1pPr>
              <a:defRPr sz="1600">
                <a:solidFill>
                  <a:schemeClr val="bg1"/>
                </a:solidFill>
              </a:defRPr>
            </a:lvl1pPr>
          </a:lstStyle>
          <a:p>
            <a:pPr lvl="0"/>
            <a:r>
              <a:rPr lang="en-US" noProof="0" smtClean="0"/>
              <a:t>Click to edit Master subtitle style</a:t>
            </a:r>
          </a:p>
        </p:txBody>
      </p:sp>
    </p:spTree>
    <p:extLst>
      <p:ext uri="{BB962C8B-B14F-4D97-AF65-F5344CB8AC3E}">
        <p14:creationId xmlns="" xmlns:p14="http://schemas.microsoft.com/office/powerpoint/2010/main" val="1582429075"/>
      </p:ext>
    </p:extLst>
  </p:cSld>
  <p:clrMapOvr>
    <a:masterClrMapping/>
  </p:clrMapOvr>
  <p:transition>
    <p:fade/>
    <p:sndAc>
      <p:stSnd>
        <p:snd r:embed="rId1" name="hammer.wav"/>
      </p:stSnd>
    </p:sndAc>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554B9084-314E-4AC0-AB9E-7605E5F557E6}"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3988011126"/>
      </p:ext>
    </p:extLst>
  </p:cSld>
  <p:clrMapOvr>
    <a:masterClrMapping/>
  </p:clrMapOvr>
  <p:transition>
    <p:fade/>
    <p:sndAc>
      <p:stSnd>
        <p:snd r:embed="rId1" name="hammer.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atin typeface="Arial" pitchFamily="34" charset="0"/>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atin typeface="Arial" pitchFamily="34" charset="0"/>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atin typeface="Arial" pitchFamily="34" charset="0"/>
              </a:defRPr>
            </a:lvl1pPr>
          </a:lstStyle>
          <a:p>
            <a:pPr>
              <a:defRPr/>
            </a:pPr>
            <a:fld id="{B7C9B465-A67E-4364-A411-9F36EF397563}" type="slidenum">
              <a:rPr lang="en-US" smtClean="0"/>
              <a:pPr>
                <a:defRPr/>
              </a:pPr>
              <a:t>‹#›</a:t>
            </a:fld>
            <a:endParaRPr lang="en-US" dirty="0"/>
          </a:p>
        </p:txBody>
      </p:sp>
    </p:spTree>
    <p:extLst>
      <p:ext uri="{BB962C8B-B14F-4D97-AF65-F5344CB8AC3E}">
        <p14:creationId xmlns="" xmlns:p14="http://schemas.microsoft.com/office/powerpoint/2010/main" val="3722026796"/>
      </p:ext>
    </p:extLst>
  </p:cSld>
  <p:clrMapOvr>
    <a:masterClrMapping/>
  </p:clrMapOvr>
  <p:transition>
    <p:fade/>
    <p:sndAc>
      <p:stSnd>
        <p:snd r:embed="rId1" name="hammer.wav"/>
      </p:stSnd>
    </p:sndAc>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08" indent="0">
              <a:buNone/>
              <a:defRPr sz="1800"/>
            </a:lvl2pPr>
            <a:lvl3pPr marL="914012" indent="0">
              <a:buNone/>
              <a:defRPr sz="1600"/>
            </a:lvl3pPr>
            <a:lvl4pPr marL="1371020" indent="0">
              <a:buNone/>
              <a:defRPr sz="1400"/>
            </a:lvl4pPr>
            <a:lvl5pPr marL="1828025" indent="0">
              <a:buNone/>
              <a:defRPr sz="1400"/>
            </a:lvl5pPr>
            <a:lvl6pPr marL="2285032" indent="0">
              <a:buNone/>
              <a:defRPr sz="1400"/>
            </a:lvl6pPr>
            <a:lvl7pPr marL="2742037" indent="0">
              <a:buNone/>
              <a:defRPr sz="1400"/>
            </a:lvl7pPr>
            <a:lvl8pPr marL="3199044" indent="0">
              <a:buNone/>
              <a:defRPr sz="1400"/>
            </a:lvl8pPr>
            <a:lvl9pPr marL="365605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B085A1E0-8AF9-44F7-8CC4-797CDC6D9417}"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3985918002"/>
      </p:ext>
    </p:extLst>
  </p:cSld>
  <p:clrMapOvr>
    <a:masterClrMapping/>
  </p:clrMapOvr>
  <p:transition>
    <p:fade/>
    <p:sndAc>
      <p:stSnd>
        <p:snd r:embed="rId1" name="hammer.wav"/>
      </p:stSnd>
    </p:sndAc>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2542" y="1512888"/>
            <a:ext cx="35258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30780" y="1512888"/>
            <a:ext cx="35274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E30BDA8B-C988-443B-BB19-D23BA368CB53}"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76348218"/>
      </p:ext>
    </p:extLst>
  </p:cSld>
  <p:clrMapOvr>
    <a:masterClrMapping/>
  </p:clrMapOvr>
  <p:transition>
    <p:fade/>
    <p:sndAc>
      <p:stSnd>
        <p:snd r:embed="rId1" name="hammer.wav"/>
      </p:stSnd>
    </p:sndAc>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4" y="1535113"/>
            <a:ext cx="4040188" cy="639762"/>
          </a:xfrm>
        </p:spPr>
        <p:txBody>
          <a:bodyPr anchor="b"/>
          <a:lstStyle>
            <a:lvl1pPr marL="0" indent="0">
              <a:buNone/>
              <a:defRPr sz="2400" b="1"/>
            </a:lvl1pPr>
            <a:lvl2pPr marL="457008" indent="0">
              <a:buNone/>
              <a:defRPr sz="2000" b="1"/>
            </a:lvl2pPr>
            <a:lvl3pPr marL="914012" indent="0">
              <a:buNone/>
              <a:defRPr sz="1800" b="1"/>
            </a:lvl3pPr>
            <a:lvl4pPr marL="1371020" indent="0">
              <a:buNone/>
              <a:defRPr sz="1600" b="1"/>
            </a:lvl4pPr>
            <a:lvl5pPr marL="1828025" indent="0">
              <a:buNone/>
              <a:defRPr sz="1600" b="1"/>
            </a:lvl5pPr>
            <a:lvl6pPr marL="2285032" indent="0">
              <a:buNone/>
              <a:defRPr sz="1600" b="1"/>
            </a:lvl6pPr>
            <a:lvl7pPr marL="2742037" indent="0">
              <a:buNone/>
              <a:defRPr sz="1600" b="1"/>
            </a:lvl7pPr>
            <a:lvl8pPr marL="3199044" indent="0">
              <a:buNone/>
              <a:defRPr sz="1600" b="1"/>
            </a:lvl8pPr>
            <a:lvl9pPr marL="36560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4"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08" indent="0">
              <a:buNone/>
              <a:defRPr sz="2000" b="1"/>
            </a:lvl2pPr>
            <a:lvl3pPr marL="914012" indent="0">
              <a:buNone/>
              <a:defRPr sz="1800" b="1"/>
            </a:lvl3pPr>
            <a:lvl4pPr marL="1371020" indent="0">
              <a:buNone/>
              <a:defRPr sz="1600" b="1"/>
            </a:lvl4pPr>
            <a:lvl5pPr marL="1828025" indent="0">
              <a:buNone/>
              <a:defRPr sz="1600" b="1"/>
            </a:lvl5pPr>
            <a:lvl6pPr marL="2285032" indent="0">
              <a:buNone/>
              <a:defRPr sz="1600" b="1"/>
            </a:lvl6pPr>
            <a:lvl7pPr marL="2742037" indent="0">
              <a:buNone/>
              <a:defRPr sz="1600" b="1"/>
            </a:lvl7pPr>
            <a:lvl8pPr marL="3199044" indent="0">
              <a:buNone/>
              <a:defRPr sz="1600" b="1"/>
            </a:lvl8pPr>
            <a:lvl9pPr marL="36560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D3851502-AA1E-49C8-9185-2C3AD493F4FD}"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2011304371"/>
      </p:ext>
    </p:extLst>
  </p:cSld>
  <p:clrMapOvr>
    <a:masterClrMapping/>
  </p:clrMapOvr>
  <p:transition>
    <p:fade/>
    <p:sndAc>
      <p:stSnd>
        <p:snd r:embed="rId1" name="hammer.wav"/>
      </p:stSnd>
    </p:sndAc>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4981F62A-E536-4E76-94F0-652DE9265F10}"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1602882397"/>
      </p:ext>
    </p:extLst>
  </p:cSld>
  <p:clrMapOvr>
    <a:masterClrMapping/>
  </p:clrMapOvr>
  <p:transition>
    <p:fade/>
    <p:sndAc>
      <p:stSnd>
        <p:snd r:embed="rId1" name="hammer.wav"/>
      </p:stSnd>
    </p:sndAc>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453A3BA9-5268-42C5-B730-AC82BFBADDA5}"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2940809924"/>
      </p:ext>
    </p:extLst>
  </p:cSld>
  <p:clrMapOvr>
    <a:masterClrMapping/>
  </p:clrMapOvr>
  <p:transition>
    <p:fade/>
    <p:sndAc>
      <p:stSnd>
        <p:snd r:embed="rId1" name="hammer.wav"/>
      </p:stSnd>
    </p:sndAc>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5" y="1435100"/>
            <a:ext cx="3008313" cy="4691063"/>
          </a:xfrm>
        </p:spPr>
        <p:txBody>
          <a:bodyPr/>
          <a:lstStyle>
            <a:lvl1pPr marL="0" indent="0">
              <a:buNone/>
              <a:defRPr sz="1400"/>
            </a:lvl1pPr>
            <a:lvl2pPr marL="457008" indent="0">
              <a:buNone/>
              <a:defRPr sz="1200"/>
            </a:lvl2pPr>
            <a:lvl3pPr marL="914012" indent="0">
              <a:buNone/>
              <a:defRPr sz="1000"/>
            </a:lvl3pPr>
            <a:lvl4pPr marL="1371020" indent="0">
              <a:buNone/>
              <a:defRPr sz="900"/>
            </a:lvl4pPr>
            <a:lvl5pPr marL="1828025" indent="0">
              <a:buNone/>
              <a:defRPr sz="900"/>
            </a:lvl5pPr>
            <a:lvl6pPr marL="2285032" indent="0">
              <a:buNone/>
              <a:defRPr sz="900"/>
            </a:lvl6pPr>
            <a:lvl7pPr marL="2742037" indent="0">
              <a:buNone/>
              <a:defRPr sz="900"/>
            </a:lvl7pPr>
            <a:lvl8pPr marL="3199044" indent="0">
              <a:buNone/>
              <a:defRPr sz="900"/>
            </a:lvl8pPr>
            <a:lvl9pPr marL="365605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116DDAAB-90EC-4DDB-99C1-DA2A7470C4B4}"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2282497696"/>
      </p:ext>
    </p:extLst>
  </p:cSld>
  <p:clrMapOvr>
    <a:masterClrMapping/>
  </p:clrMapOvr>
  <p:transition>
    <p:fade/>
    <p:sndAc>
      <p:stSnd>
        <p:snd r:embed="rId1" name="hammer.wav"/>
      </p:stSnd>
    </p:sndAc>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08" indent="0">
              <a:buNone/>
              <a:defRPr sz="2800"/>
            </a:lvl2pPr>
            <a:lvl3pPr marL="914012" indent="0">
              <a:buNone/>
              <a:defRPr sz="2400"/>
            </a:lvl3pPr>
            <a:lvl4pPr marL="1371020" indent="0">
              <a:buNone/>
              <a:defRPr sz="2000"/>
            </a:lvl4pPr>
            <a:lvl5pPr marL="1828025" indent="0">
              <a:buNone/>
              <a:defRPr sz="2000"/>
            </a:lvl5pPr>
            <a:lvl6pPr marL="2285032" indent="0">
              <a:buNone/>
              <a:defRPr sz="2000"/>
            </a:lvl6pPr>
            <a:lvl7pPr marL="2742037" indent="0">
              <a:buNone/>
              <a:defRPr sz="2000"/>
            </a:lvl7pPr>
            <a:lvl8pPr marL="3199044" indent="0">
              <a:buNone/>
              <a:defRPr sz="2000"/>
            </a:lvl8pPr>
            <a:lvl9pPr marL="365605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08" indent="0">
              <a:buNone/>
              <a:defRPr sz="1200"/>
            </a:lvl2pPr>
            <a:lvl3pPr marL="914012" indent="0">
              <a:buNone/>
              <a:defRPr sz="1000"/>
            </a:lvl3pPr>
            <a:lvl4pPr marL="1371020" indent="0">
              <a:buNone/>
              <a:defRPr sz="900"/>
            </a:lvl4pPr>
            <a:lvl5pPr marL="1828025" indent="0">
              <a:buNone/>
              <a:defRPr sz="900"/>
            </a:lvl5pPr>
            <a:lvl6pPr marL="2285032" indent="0">
              <a:buNone/>
              <a:defRPr sz="900"/>
            </a:lvl6pPr>
            <a:lvl7pPr marL="2742037" indent="0">
              <a:buNone/>
              <a:defRPr sz="900"/>
            </a:lvl7pPr>
            <a:lvl8pPr marL="3199044" indent="0">
              <a:buNone/>
              <a:defRPr sz="900"/>
            </a:lvl8pPr>
            <a:lvl9pPr marL="365605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409CFF84-23F7-4CE0-A42E-8DA97D3ED3B7}"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2557017546"/>
      </p:ext>
    </p:extLst>
  </p:cSld>
  <p:clrMapOvr>
    <a:masterClrMapping/>
  </p:clrMapOvr>
  <p:transition>
    <p:fade/>
    <p:sndAc>
      <p:stSnd>
        <p:snd r:embed="rId1" name="hammer.wav"/>
      </p:stSnd>
    </p:sndAc>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0D17C583-359F-4892-993E-76E216E4E757}"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1570510400"/>
      </p:ext>
    </p:extLst>
  </p:cSld>
  <p:clrMapOvr>
    <a:masterClrMapping/>
  </p:clrMapOvr>
  <p:transition>
    <p:fade/>
    <p:sndAc>
      <p:stSnd>
        <p:snd r:embed="rId1" name="hammer.wav"/>
      </p:stSnd>
    </p:sndAc>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6676" y="212729"/>
            <a:ext cx="2041524" cy="5414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4" y="212729"/>
            <a:ext cx="5972175" cy="5414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1531A5D5-2C32-4191-8627-EC9D7036498F}" type="slidenum">
              <a:rPr lang="en-US">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3060624085"/>
      </p:ext>
    </p:extLst>
  </p:cSld>
  <p:clrMapOvr>
    <a:masterClrMapping/>
  </p:clrMapOvr>
  <p:transition>
    <p:fade/>
    <p:sndAc>
      <p:stSnd>
        <p:snd r:embed="rId1" name="hammer.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audio" Target="../media/audio1.wav"/><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audio" Target="../media/audio1.wav"/><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audio" Target="../media/audio1.wav"/><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audio" Target="../media/audio1.wav"/><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audio" Target="../media/audio1.wav"/><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audio" Target="../media/audio1.wav"/><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8.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ea typeface="ＭＳ Ｐゴシック" pitchFamily="34" charset="-128"/>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ea typeface="ＭＳ Ｐゴシック" pitchFamily="34" charset="-128"/>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0" hangingPunct="0">
              <a:defRPr sz="1400">
                <a:latin typeface="Arial" pitchFamily="34" charset="0"/>
              </a:defRPr>
            </a:lvl1pPr>
          </a:lstStyle>
          <a:p>
            <a:pPr>
              <a:defRPr/>
            </a:pPr>
            <a:fld id="{60FBF95A-5C68-4867-8723-5C6494E45BB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fade/>
    <p:sndAc>
      <p:stSnd>
        <p:snd r:embed="rId13" name="hammer.wav"/>
      </p:stSnd>
    </p:sndAc>
  </p:transition>
  <p:hf sldNum="0" hdr="0" ftr="0" dt="0"/>
  <p:txStyles>
    <p:titleStyle>
      <a:lvl1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34" charset="-128"/>
          <a:cs typeface="ＭＳ Ｐゴシック" charset="0"/>
        </a:defRPr>
      </a:lvl5pPr>
      <a:lvl6pPr marL="457200" algn="ctr" rtl="0" fontAlgn="base">
        <a:spcBef>
          <a:spcPct val="0"/>
        </a:spcBef>
        <a:spcAft>
          <a:spcPct val="0"/>
        </a:spcAft>
        <a:defRPr sz="4400">
          <a:solidFill>
            <a:schemeClr val="tx2"/>
          </a:solidFill>
          <a:latin typeface="Arial" pitchFamily="34" charset="0"/>
          <a:ea typeface="ＭＳ Ｐゴシック" pitchFamily="34" charset="-128"/>
        </a:defRPr>
      </a:lvl6pPr>
      <a:lvl7pPr marL="914400" algn="ctr" rtl="0" fontAlgn="base">
        <a:spcBef>
          <a:spcPct val="0"/>
        </a:spcBef>
        <a:spcAft>
          <a:spcPct val="0"/>
        </a:spcAft>
        <a:defRPr sz="4400">
          <a:solidFill>
            <a:schemeClr val="tx2"/>
          </a:solidFill>
          <a:latin typeface="Arial" pitchFamily="34" charset="0"/>
          <a:ea typeface="ＭＳ Ｐゴシック" pitchFamily="34" charset="-128"/>
        </a:defRPr>
      </a:lvl7pPr>
      <a:lvl8pPr marL="1371600" algn="ctr" rtl="0" fontAlgn="base">
        <a:spcBef>
          <a:spcPct val="0"/>
        </a:spcBef>
        <a:spcAft>
          <a:spcPct val="0"/>
        </a:spcAft>
        <a:defRPr sz="4400">
          <a:solidFill>
            <a:schemeClr val="tx2"/>
          </a:solidFill>
          <a:latin typeface="Arial" pitchFamily="34" charset="0"/>
          <a:ea typeface="ＭＳ Ｐゴシック" pitchFamily="34" charset="-128"/>
        </a:defRPr>
      </a:lvl8pPr>
      <a:lvl9pPr marL="1828800" algn="ctr" rtl="0" fontAlgn="base">
        <a:spcBef>
          <a:spcPct val="0"/>
        </a:spcBef>
        <a:spcAft>
          <a:spcPct val="0"/>
        </a:spcAft>
        <a:defRPr sz="4400">
          <a:solidFill>
            <a:schemeClr val="tx2"/>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pitchFamily="34" charset="0"/>
                <a:ea typeface="ＭＳ Ｐゴシック" pitchFamily="34" charset="-128"/>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pitchFamily="34" charset="0"/>
                <a:ea typeface="ＭＳ Ｐゴシック" pitchFamily="34" charset="-128"/>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Arial" pitchFamily="34" charset="0"/>
              </a:defRPr>
            </a:lvl1pPr>
          </a:lstStyle>
          <a:p>
            <a:pPr>
              <a:defRPr/>
            </a:pPr>
            <a:fld id="{70226837-8FC6-4935-B3A7-AA38ADC2FC4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ransition>
    <p:fade/>
    <p:sndAc>
      <p:stSnd>
        <p:snd r:embed="rId13" name="hammer.wav"/>
      </p:stSnd>
    </p:sndAc>
  </p:transition>
  <p:hf sldNum="0" hdr="0" ftr="0" dt="0"/>
  <p:txStyles>
    <p:titleStyle>
      <a:lvl1pPr algn="ctr" rtl="0" eaLnBrk="0" fontAlgn="base" hangingPunct="0">
        <a:spcBef>
          <a:spcPct val="0"/>
        </a:spcBef>
        <a:spcAft>
          <a:spcPct val="0"/>
        </a:spcAft>
        <a:defRPr sz="4400" kern="1200">
          <a:solidFill>
            <a:schemeClr val="tx1"/>
          </a:solidFill>
          <a:latin typeface="Arial" pitchFamily="34" charset="0"/>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fontAlgn="auto">
              <a:spcBef>
                <a:spcPts val="0"/>
              </a:spcBef>
              <a:spcAft>
                <a:spcPts val="0"/>
              </a:spcAft>
            </a:pPr>
            <a:endParaRPr lang="en-US" dirty="0">
              <a:latin typeface="Cambria"/>
              <a:ea typeface="+mn-ea"/>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fontAlgn="auto">
              <a:spcBef>
                <a:spcPts val="0"/>
              </a:spcBef>
              <a:spcAft>
                <a:spcPts val="0"/>
              </a:spcAft>
            </a:pPr>
            <a:fld id="{CD64A21F-AA38-4A8A-BE3D-9042E3694249}" type="slidenum">
              <a:rPr lang="en-US" smtClean="0">
                <a:latin typeface="Cambria"/>
                <a:ea typeface="+mn-ea"/>
              </a:rPr>
              <a:pPr fontAlgn="auto">
                <a:spcBef>
                  <a:spcPts val="0"/>
                </a:spcBef>
                <a:spcAft>
                  <a:spcPts val="0"/>
                </a:spcAft>
              </a:pPr>
              <a:t>‹#›</a:t>
            </a:fld>
            <a:endParaRPr lang="en-US" dirty="0">
              <a:latin typeface="Cambria"/>
              <a:ea typeface="+mn-ea"/>
            </a:endParaRPr>
          </a:p>
        </p:txBody>
      </p:sp>
    </p:spTree>
    <p:extLst>
      <p:ext uri="{BB962C8B-B14F-4D97-AF65-F5344CB8AC3E}">
        <p14:creationId xmlns="" xmlns:p14="http://schemas.microsoft.com/office/powerpoint/2010/main" val="173398666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Lst>
  <p:transition>
    <p:fade/>
    <p:sndAc>
      <p:stSnd>
        <p:snd r:embed="rId15" name="hammer.wav"/>
      </p:stSnd>
    </p:sndAc>
  </p:transition>
  <p:timing>
    <p:tnLst>
      <p:par>
        <p:cTn id="1" dur="indefinite" restart="never" nodeType="tmRoot"/>
      </p:par>
    </p:tnLst>
  </p:timing>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6" name="Slide Number Placeholder 5"/>
          <p:cNvSpPr>
            <a:spLocks noGrp="1"/>
          </p:cNvSpPr>
          <p:nvPr>
            <p:ph type="sldNum" sz="quarter" idx="4"/>
          </p:nvPr>
        </p:nvSpPr>
        <p:spPr>
          <a:xfrm>
            <a:off x="8077200" y="18288"/>
            <a:ext cx="1066800" cy="329184"/>
          </a:xfrm>
          <a:prstGeom prst="rect">
            <a:avLst/>
          </a:prstGeom>
        </p:spPr>
        <p:txBody>
          <a:bodyPr vert="horz" lIns="91440" tIns="45720" rIns="91440" bIns="45720" rtlCol="0" anchor="ctr"/>
          <a:lstStyle>
            <a:lvl1pPr algn="r">
              <a:defRPr sz="1400" b="1">
                <a:solidFill>
                  <a:srgbClr val="FFFFFF"/>
                </a:solidFill>
              </a:defRPr>
            </a:lvl1pPr>
          </a:lstStyle>
          <a:p>
            <a:pPr fontAlgn="auto">
              <a:spcBef>
                <a:spcPts val="0"/>
              </a:spcBef>
              <a:spcAft>
                <a:spcPts val="0"/>
              </a:spcAft>
            </a:pPr>
            <a:fld id="{CD64A21F-AA38-4A8A-BE3D-9042E3694249}" type="slidenum">
              <a:rPr lang="en-US" smtClean="0">
                <a:latin typeface="Cambria"/>
                <a:ea typeface="+mn-ea"/>
              </a:rPr>
              <a:pPr fontAlgn="auto">
                <a:spcBef>
                  <a:spcPts val="0"/>
                </a:spcBef>
                <a:spcAft>
                  <a:spcPts val="0"/>
                </a:spcAft>
              </a:pPr>
              <a:t>‹#›</a:t>
            </a:fld>
            <a:endParaRPr lang="en-US" dirty="0">
              <a:latin typeface="Cambria"/>
              <a:ea typeface="+mn-ea"/>
            </a:endParaRPr>
          </a:p>
        </p:txBody>
      </p:sp>
      <p:sp>
        <p:nvSpPr>
          <p:cNvPr id="9" name="Text Placeholder 14"/>
          <p:cNvSpPr txBox="1">
            <a:spLocks/>
          </p:cNvSpPr>
          <p:nvPr/>
        </p:nvSpPr>
        <p:spPr>
          <a:xfrm>
            <a:off x="0" y="24970"/>
            <a:ext cx="1676400" cy="304800"/>
          </a:xfrm>
          <a:prstGeom prst="rect">
            <a:avLst/>
          </a:prstGeom>
          <a:effectLst/>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1200" b="1" kern="1200">
                <a:solidFill>
                  <a:schemeClr val="bg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buClr>
                <a:srgbClr val="4F81BD"/>
              </a:buClr>
            </a:pPr>
            <a:r>
              <a:rPr lang="en-US" dirty="0" smtClean="0">
                <a:solidFill>
                  <a:prstClr val="white"/>
                </a:solidFill>
                <a:effectLst>
                  <a:outerShdw blurRad="50800" dist="38100" dir="10800000" algn="r" rotWithShape="0">
                    <a:prstClr val="black">
                      <a:alpha val="40000"/>
                    </a:prstClr>
                  </a:outerShdw>
                </a:effectLst>
              </a:rPr>
              <a:t>About Land Policy</a:t>
            </a:r>
            <a:endParaRPr lang="en-US" dirty="0">
              <a:solidFill>
                <a:prstClr val="white"/>
              </a:solidFill>
              <a:effectLst>
                <a:outerShdw blurRad="50800" dist="38100" dir="10800000" algn="r" rotWithShape="0">
                  <a:prstClr val="black">
                    <a:alpha val="40000"/>
                  </a:prstClr>
                </a:outerShdw>
              </a:effectLst>
            </a:endParaRPr>
          </a:p>
        </p:txBody>
      </p:sp>
      <p:sp>
        <p:nvSpPr>
          <p:cNvPr id="11" name="Text Placeholder 14"/>
          <p:cNvSpPr txBox="1">
            <a:spLocks/>
          </p:cNvSpPr>
          <p:nvPr/>
        </p:nvSpPr>
        <p:spPr>
          <a:xfrm>
            <a:off x="2514600" y="30286"/>
            <a:ext cx="1600200" cy="304800"/>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1200" i="1" kern="1200">
                <a:solidFill>
                  <a:schemeClr val="bg1">
                    <a:lumMod val="65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buClr>
                <a:srgbClr val="4F81BD"/>
              </a:buClr>
            </a:pPr>
            <a:r>
              <a:rPr lang="en-US" dirty="0" smtClean="0">
                <a:solidFill>
                  <a:prstClr val="white">
                    <a:lumMod val="65000"/>
                  </a:prstClr>
                </a:solidFill>
                <a:effectLst>
                  <a:outerShdw blurRad="50800" dist="38100" dir="10800000" algn="r" rotWithShape="0">
                    <a:prstClr val="black">
                      <a:alpha val="40000"/>
                    </a:prstClr>
                  </a:outerShdw>
                </a:effectLst>
              </a:rPr>
              <a:t>Broadband</a:t>
            </a:r>
            <a:endParaRPr lang="en-US" dirty="0">
              <a:solidFill>
                <a:prstClr val="white">
                  <a:lumMod val="65000"/>
                </a:prstClr>
              </a:solidFill>
              <a:effectLst>
                <a:outerShdw blurRad="50800" dist="38100" dir="10800000" algn="r" rotWithShape="0">
                  <a:prstClr val="black">
                    <a:alpha val="40000"/>
                  </a:prstClr>
                </a:outerShdw>
              </a:effectLst>
            </a:endParaRPr>
          </a:p>
        </p:txBody>
      </p:sp>
      <p:sp>
        <p:nvSpPr>
          <p:cNvPr id="12" name="Text Placeholder 14"/>
          <p:cNvSpPr txBox="1">
            <a:spLocks/>
          </p:cNvSpPr>
          <p:nvPr/>
        </p:nvSpPr>
        <p:spPr>
          <a:xfrm>
            <a:off x="1600200" y="24970"/>
            <a:ext cx="1600200" cy="304800"/>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1200" i="1" kern="1200">
                <a:solidFill>
                  <a:schemeClr val="bg1">
                    <a:lumMod val="65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buClr>
                <a:srgbClr val="4F81BD"/>
              </a:buClr>
            </a:pPr>
            <a:r>
              <a:rPr lang="en-US" dirty="0" smtClean="0">
                <a:solidFill>
                  <a:prstClr val="white">
                    <a:lumMod val="65000"/>
                  </a:prstClr>
                </a:solidFill>
                <a:effectLst>
                  <a:outerShdw blurRad="50800" dist="38100" dir="10800000" algn="r" rotWithShape="0">
                    <a:prstClr val="black">
                      <a:alpha val="40000"/>
                    </a:prstClr>
                  </a:outerShdw>
                </a:effectLst>
              </a:rPr>
              <a:t>Projects</a:t>
            </a:r>
            <a:endParaRPr lang="en-US" dirty="0">
              <a:solidFill>
                <a:prstClr val="white">
                  <a:lumMod val="65000"/>
                </a:prstClr>
              </a:solidFill>
              <a:effectLst>
                <a:outerShdw blurRad="50800" dist="38100" dir="10800000" algn="r" rotWithShape="0">
                  <a:prstClr val="black">
                    <a:alpha val="40000"/>
                  </a:prstClr>
                </a:outerShdw>
              </a:effectLst>
            </a:endParaRPr>
          </a:p>
        </p:txBody>
      </p:sp>
      <p:sp>
        <p:nvSpPr>
          <p:cNvPr id="13" name="Text Placeholder 14"/>
          <p:cNvSpPr txBox="1">
            <a:spLocks/>
          </p:cNvSpPr>
          <p:nvPr/>
        </p:nvSpPr>
        <p:spPr>
          <a:xfrm>
            <a:off x="3581400" y="30286"/>
            <a:ext cx="1600200" cy="304800"/>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1200" i="1" kern="1200">
                <a:solidFill>
                  <a:schemeClr val="bg1">
                    <a:lumMod val="65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buClr>
                <a:srgbClr val="4F81BD"/>
              </a:buClr>
            </a:pPr>
            <a:r>
              <a:rPr lang="en-US" dirty="0" smtClean="0">
                <a:solidFill>
                  <a:prstClr val="white">
                    <a:lumMod val="65000"/>
                  </a:prstClr>
                </a:solidFill>
                <a:effectLst>
                  <a:outerShdw blurRad="50800" dist="38100" dir="10800000" algn="r" rotWithShape="0">
                    <a:prstClr val="black">
                      <a:alpha val="40000"/>
                    </a:prstClr>
                  </a:outerShdw>
                </a:effectLst>
              </a:rPr>
              <a:t>Conclusion</a:t>
            </a:r>
            <a:endParaRPr lang="en-US" dirty="0">
              <a:solidFill>
                <a:prstClr val="white">
                  <a:lumMod val="65000"/>
                </a:prstClr>
              </a:solidFill>
              <a:effectLst>
                <a:outerShdw blurRad="50800" dist="38100" dir="10800000" algn="r" rotWithShape="0">
                  <a:prstClr val="black">
                    <a:alpha val="40000"/>
                  </a:prstClr>
                </a:outerShdw>
              </a:effectLst>
            </a:endParaRPr>
          </a:p>
        </p:txBody>
      </p:sp>
    </p:spTree>
    <p:extLst>
      <p:ext uri="{BB962C8B-B14F-4D97-AF65-F5344CB8AC3E}">
        <p14:creationId xmlns="" xmlns:p14="http://schemas.microsoft.com/office/powerpoint/2010/main" val="144482006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Lst>
  <p:transition>
    <p:fade/>
    <p:sndAc>
      <p:stSnd>
        <p:snd r:embed="rId15" name="hammer.wav"/>
      </p:stSnd>
    </p:sndAc>
  </p:transition>
  <p:timing>
    <p:tnLst>
      <p:par>
        <p:cTn id="1" dur="indefinite" restart="never" nodeType="tmRoot"/>
      </p:par>
    </p:tnLst>
  </p:timing>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6" name="Slide Number Placeholder 5"/>
          <p:cNvSpPr>
            <a:spLocks noGrp="1"/>
          </p:cNvSpPr>
          <p:nvPr>
            <p:ph type="sldNum" sz="quarter" idx="4"/>
          </p:nvPr>
        </p:nvSpPr>
        <p:spPr>
          <a:xfrm>
            <a:off x="80772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lgn="r" fontAlgn="auto">
              <a:spcBef>
                <a:spcPts val="0"/>
              </a:spcBef>
              <a:spcAft>
                <a:spcPts val="0"/>
              </a:spcAft>
            </a:pPr>
            <a:fld id="{CD64A21F-AA38-4A8A-BE3D-9042E3694249}" type="slidenum">
              <a:rPr lang="en-US" smtClean="0">
                <a:latin typeface="Cambria"/>
                <a:ea typeface="+mn-ea"/>
              </a:rPr>
              <a:pPr algn="r" fontAlgn="auto">
                <a:spcBef>
                  <a:spcPts val="0"/>
                </a:spcBef>
                <a:spcAft>
                  <a:spcPts val="0"/>
                </a:spcAft>
              </a:pPr>
              <a:t>‹#›</a:t>
            </a:fld>
            <a:endParaRPr lang="en-US" dirty="0">
              <a:latin typeface="Cambria"/>
              <a:ea typeface="+mn-ea"/>
            </a:endParaRPr>
          </a:p>
        </p:txBody>
      </p:sp>
      <p:sp>
        <p:nvSpPr>
          <p:cNvPr id="9" name="Text Placeholder 14"/>
          <p:cNvSpPr txBox="1">
            <a:spLocks/>
          </p:cNvSpPr>
          <p:nvPr/>
        </p:nvSpPr>
        <p:spPr>
          <a:xfrm>
            <a:off x="3544" y="25164"/>
            <a:ext cx="1676400" cy="304800"/>
          </a:xfrm>
          <a:prstGeom prst="rect">
            <a:avLst/>
          </a:prstGeom>
          <a:effectLst/>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1200" b="1" kern="1200">
                <a:solidFill>
                  <a:schemeClr val="bg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buClr>
                <a:srgbClr val="4F81BD"/>
              </a:buClr>
            </a:pPr>
            <a:r>
              <a:rPr lang="en-US" b="0" i="1" dirty="0" smtClean="0">
                <a:solidFill>
                  <a:prstClr val="white">
                    <a:lumMod val="65000"/>
                  </a:prstClr>
                </a:solidFill>
                <a:effectLst>
                  <a:outerShdw blurRad="50800" dist="38100" dir="10800000" algn="r" rotWithShape="0">
                    <a:prstClr val="black">
                      <a:alpha val="40000"/>
                    </a:prstClr>
                  </a:outerShdw>
                </a:effectLst>
              </a:rPr>
              <a:t>About Land Policy</a:t>
            </a:r>
            <a:endParaRPr lang="en-US" b="0" i="1" dirty="0">
              <a:solidFill>
                <a:prstClr val="white">
                  <a:lumMod val="65000"/>
                </a:prstClr>
              </a:solidFill>
              <a:effectLst>
                <a:outerShdw blurRad="50800" dist="38100" dir="10800000" algn="r" rotWithShape="0">
                  <a:prstClr val="black">
                    <a:alpha val="40000"/>
                  </a:prstClr>
                </a:outerShdw>
              </a:effectLst>
            </a:endParaRPr>
          </a:p>
        </p:txBody>
      </p:sp>
      <p:sp>
        <p:nvSpPr>
          <p:cNvPr id="11" name="Text Placeholder 14"/>
          <p:cNvSpPr txBox="1">
            <a:spLocks/>
          </p:cNvSpPr>
          <p:nvPr/>
        </p:nvSpPr>
        <p:spPr>
          <a:xfrm>
            <a:off x="2518144" y="30480"/>
            <a:ext cx="1600200" cy="304800"/>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1200" i="1" kern="1200">
                <a:solidFill>
                  <a:schemeClr val="bg1">
                    <a:lumMod val="65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buClr>
                <a:srgbClr val="4F81BD"/>
              </a:buClr>
            </a:pPr>
            <a:r>
              <a:rPr lang="en-US" dirty="0" smtClean="0">
                <a:solidFill>
                  <a:prstClr val="white">
                    <a:lumMod val="65000"/>
                  </a:prstClr>
                </a:solidFill>
                <a:effectLst>
                  <a:outerShdw blurRad="50800" dist="38100" dir="10800000" algn="r" rotWithShape="0">
                    <a:prstClr val="black">
                      <a:alpha val="40000"/>
                    </a:prstClr>
                  </a:outerShdw>
                </a:effectLst>
              </a:rPr>
              <a:t>Broadband</a:t>
            </a:r>
            <a:endParaRPr lang="en-US" dirty="0">
              <a:solidFill>
                <a:prstClr val="white">
                  <a:lumMod val="65000"/>
                </a:prstClr>
              </a:solidFill>
              <a:effectLst>
                <a:outerShdw blurRad="50800" dist="38100" dir="10800000" algn="r" rotWithShape="0">
                  <a:prstClr val="black">
                    <a:alpha val="40000"/>
                  </a:prstClr>
                </a:outerShdw>
              </a:effectLst>
            </a:endParaRPr>
          </a:p>
        </p:txBody>
      </p:sp>
      <p:sp>
        <p:nvSpPr>
          <p:cNvPr id="12" name="Text Placeholder 14"/>
          <p:cNvSpPr txBox="1">
            <a:spLocks/>
          </p:cNvSpPr>
          <p:nvPr/>
        </p:nvSpPr>
        <p:spPr>
          <a:xfrm>
            <a:off x="1603744" y="25164"/>
            <a:ext cx="1600200" cy="304800"/>
          </a:xfrm>
          <a:prstGeom prst="rect">
            <a:avLst/>
          </a:prstGeom>
          <a:effectLst/>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1200" i="1" kern="1200">
                <a:solidFill>
                  <a:schemeClr val="bg1">
                    <a:lumMod val="65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buClr>
                <a:srgbClr val="4F81BD"/>
              </a:buClr>
            </a:pPr>
            <a:r>
              <a:rPr lang="en-US" b="1" i="0" dirty="0" smtClean="0">
                <a:solidFill>
                  <a:prstClr val="white"/>
                </a:solidFill>
                <a:effectLst>
                  <a:outerShdw blurRad="50800" dist="38100" dir="10800000" algn="r" rotWithShape="0">
                    <a:prstClr val="black">
                      <a:alpha val="40000"/>
                    </a:prstClr>
                  </a:outerShdw>
                </a:effectLst>
              </a:rPr>
              <a:t>Projects</a:t>
            </a:r>
            <a:endParaRPr lang="en-US" b="1" i="0" dirty="0">
              <a:solidFill>
                <a:prstClr val="white"/>
              </a:solidFill>
              <a:effectLst>
                <a:outerShdw blurRad="50800" dist="38100" dir="10800000" algn="r" rotWithShape="0">
                  <a:prstClr val="black">
                    <a:alpha val="40000"/>
                  </a:prstClr>
                </a:outerShdw>
              </a:effectLst>
            </a:endParaRPr>
          </a:p>
        </p:txBody>
      </p:sp>
      <p:sp>
        <p:nvSpPr>
          <p:cNvPr id="13" name="Text Placeholder 14"/>
          <p:cNvSpPr txBox="1">
            <a:spLocks/>
          </p:cNvSpPr>
          <p:nvPr/>
        </p:nvSpPr>
        <p:spPr>
          <a:xfrm>
            <a:off x="3584944" y="30480"/>
            <a:ext cx="1600200" cy="304800"/>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1200" i="1" kern="1200">
                <a:solidFill>
                  <a:schemeClr val="bg1">
                    <a:lumMod val="65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buClr>
                <a:srgbClr val="4F81BD"/>
              </a:buClr>
            </a:pPr>
            <a:r>
              <a:rPr lang="en-US" dirty="0" smtClean="0">
                <a:solidFill>
                  <a:prstClr val="white">
                    <a:lumMod val="65000"/>
                  </a:prstClr>
                </a:solidFill>
                <a:effectLst>
                  <a:outerShdw blurRad="50800" dist="38100" dir="10800000" algn="r" rotWithShape="0">
                    <a:prstClr val="black">
                      <a:alpha val="40000"/>
                    </a:prstClr>
                  </a:outerShdw>
                </a:effectLst>
              </a:rPr>
              <a:t>Conclusion</a:t>
            </a:r>
            <a:endParaRPr lang="en-US" dirty="0">
              <a:solidFill>
                <a:prstClr val="white">
                  <a:lumMod val="65000"/>
                </a:prstClr>
              </a:solidFill>
              <a:effectLst>
                <a:outerShdw blurRad="50800" dist="38100" dir="10800000" algn="r" rotWithShape="0">
                  <a:prstClr val="black">
                    <a:alpha val="40000"/>
                  </a:prstClr>
                </a:outerShdw>
              </a:effectLst>
            </a:endParaRPr>
          </a:p>
        </p:txBody>
      </p:sp>
    </p:spTree>
    <p:extLst>
      <p:ext uri="{BB962C8B-B14F-4D97-AF65-F5344CB8AC3E}">
        <p14:creationId xmlns="" xmlns:p14="http://schemas.microsoft.com/office/powerpoint/2010/main" val="47529835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Lst>
  <p:transition>
    <p:fade/>
    <p:sndAc>
      <p:stSnd>
        <p:snd r:embed="rId15" name="hammer.wav"/>
      </p:stSnd>
    </p:sndAc>
  </p:transition>
  <p:timing>
    <p:tnLst>
      <p:par>
        <p:cTn id="1" dur="indefinite" restart="never" nodeType="tmRoot"/>
      </p:par>
    </p:tnLst>
  </p:timing>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endParaRPr lang="en-US" sz="1800" dirty="0">
              <a:solidFill>
                <a:prstClr val="white"/>
              </a:solidFill>
            </a:endParaRPr>
          </a:p>
        </p:txBody>
      </p:sp>
      <p:sp>
        <p:nvSpPr>
          <p:cNvPr id="6" name="Slide Number Placeholder 5"/>
          <p:cNvSpPr>
            <a:spLocks noGrp="1"/>
          </p:cNvSpPr>
          <p:nvPr>
            <p:ph type="sldNum" sz="quarter" idx="4"/>
          </p:nvPr>
        </p:nvSpPr>
        <p:spPr>
          <a:xfrm>
            <a:off x="80772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lgn="r" fontAlgn="auto">
              <a:spcBef>
                <a:spcPts val="0"/>
              </a:spcBef>
              <a:spcAft>
                <a:spcPts val="0"/>
              </a:spcAft>
            </a:pPr>
            <a:fld id="{CD64A21F-AA38-4A8A-BE3D-9042E3694249}" type="slidenum">
              <a:rPr lang="en-US" smtClean="0">
                <a:latin typeface="Cambria"/>
                <a:ea typeface="+mn-ea"/>
              </a:rPr>
              <a:pPr algn="r" fontAlgn="auto">
                <a:spcBef>
                  <a:spcPts val="0"/>
                </a:spcBef>
                <a:spcAft>
                  <a:spcPts val="0"/>
                </a:spcAft>
              </a:pPr>
              <a:t>‹#›</a:t>
            </a:fld>
            <a:endParaRPr lang="en-US" dirty="0">
              <a:latin typeface="Cambria"/>
              <a:ea typeface="+mn-ea"/>
            </a:endParaRPr>
          </a:p>
        </p:txBody>
      </p:sp>
      <p:sp>
        <p:nvSpPr>
          <p:cNvPr id="9" name="Text Placeholder 14"/>
          <p:cNvSpPr txBox="1">
            <a:spLocks/>
          </p:cNvSpPr>
          <p:nvPr/>
        </p:nvSpPr>
        <p:spPr>
          <a:xfrm>
            <a:off x="0" y="36860"/>
            <a:ext cx="1676400" cy="304800"/>
          </a:xfrm>
          <a:prstGeom prst="rect">
            <a:avLst/>
          </a:prstGeom>
          <a:effectLst/>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1200" b="1" kern="1200">
                <a:solidFill>
                  <a:schemeClr val="bg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buClr>
                <a:srgbClr val="4F81BD"/>
              </a:buClr>
            </a:pPr>
            <a:r>
              <a:rPr lang="en-US" b="0" i="1" dirty="0" smtClean="0">
                <a:solidFill>
                  <a:prstClr val="white">
                    <a:lumMod val="65000"/>
                  </a:prstClr>
                </a:solidFill>
                <a:effectLst>
                  <a:outerShdw blurRad="50800" dist="38100" dir="10800000" algn="r" rotWithShape="0">
                    <a:prstClr val="black">
                      <a:alpha val="40000"/>
                    </a:prstClr>
                  </a:outerShdw>
                </a:effectLst>
              </a:rPr>
              <a:t>About Land Policy</a:t>
            </a:r>
            <a:endParaRPr lang="en-US" b="0" i="1" dirty="0">
              <a:solidFill>
                <a:prstClr val="white">
                  <a:lumMod val="65000"/>
                </a:prstClr>
              </a:solidFill>
              <a:effectLst>
                <a:outerShdw blurRad="50800" dist="38100" dir="10800000" algn="r" rotWithShape="0">
                  <a:prstClr val="black">
                    <a:alpha val="40000"/>
                  </a:prstClr>
                </a:outerShdw>
              </a:effectLst>
            </a:endParaRPr>
          </a:p>
        </p:txBody>
      </p:sp>
      <p:sp>
        <p:nvSpPr>
          <p:cNvPr id="11" name="Text Placeholder 14"/>
          <p:cNvSpPr txBox="1">
            <a:spLocks/>
          </p:cNvSpPr>
          <p:nvPr/>
        </p:nvSpPr>
        <p:spPr>
          <a:xfrm>
            <a:off x="2514600" y="42176"/>
            <a:ext cx="1600200" cy="304800"/>
          </a:xfrm>
          <a:prstGeom prst="rect">
            <a:avLst/>
          </a:prstGeom>
          <a:effectLst/>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1200" i="1" kern="1200">
                <a:solidFill>
                  <a:schemeClr val="bg1">
                    <a:lumMod val="65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buClr>
                <a:srgbClr val="4F81BD"/>
              </a:buClr>
            </a:pPr>
            <a:r>
              <a:rPr lang="en-US" b="1" i="0" dirty="0" smtClean="0">
                <a:solidFill>
                  <a:prstClr val="white"/>
                </a:solidFill>
                <a:effectLst>
                  <a:outerShdw blurRad="50800" dist="38100" dir="10800000" algn="r" rotWithShape="0">
                    <a:prstClr val="black">
                      <a:alpha val="40000"/>
                    </a:prstClr>
                  </a:outerShdw>
                </a:effectLst>
              </a:rPr>
              <a:t>Broadband</a:t>
            </a:r>
            <a:endParaRPr lang="en-US" b="1" i="0" dirty="0">
              <a:solidFill>
                <a:prstClr val="white"/>
              </a:solidFill>
              <a:effectLst>
                <a:outerShdw blurRad="50800" dist="38100" dir="10800000" algn="r" rotWithShape="0">
                  <a:prstClr val="black">
                    <a:alpha val="40000"/>
                  </a:prstClr>
                </a:outerShdw>
              </a:effectLst>
            </a:endParaRPr>
          </a:p>
        </p:txBody>
      </p:sp>
      <p:sp>
        <p:nvSpPr>
          <p:cNvPr id="12" name="Text Placeholder 14"/>
          <p:cNvSpPr txBox="1">
            <a:spLocks/>
          </p:cNvSpPr>
          <p:nvPr/>
        </p:nvSpPr>
        <p:spPr>
          <a:xfrm>
            <a:off x="1600200" y="36860"/>
            <a:ext cx="1600200" cy="304800"/>
          </a:xfrm>
          <a:prstGeom prst="rect">
            <a:avLst/>
          </a:prstGeom>
          <a:effectLst/>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1200" i="1" kern="1200">
                <a:solidFill>
                  <a:schemeClr val="bg1">
                    <a:lumMod val="65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buClr>
                <a:srgbClr val="4F81BD"/>
              </a:buClr>
            </a:pPr>
            <a:r>
              <a:rPr lang="en-US" dirty="0" smtClean="0">
                <a:solidFill>
                  <a:prstClr val="white">
                    <a:lumMod val="65000"/>
                  </a:prstClr>
                </a:solidFill>
                <a:effectLst>
                  <a:outerShdw blurRad="50800" dist="38100" dir="10800000" algn="r" rotWithShape="0">
                    <a:prstClr val="black">
                      <a:alpha val="40000"/>
                    </a:prstClr>
                  </a:outerShdw>
                </a:effectLst>
              </a:rPr>
              <a:t>Projects</a:t>
            </a:r>
            <a:endParaRPr lang="en-US" dirty="0">
              <a:solidFill>
                <a:prstClr val="white">
                  <a:lumMod val="65000"/>
                </a:prstClr>
              </a:solidFill>
              <a:effectLst>
                <a:outerShdw blurRad="50800" dist="38100" dir="10800000" algn="r" rotWithShape="0">
                  <a:prstClr val="black">
                    <a:alpha val="40000"/>
                  </a:prstClr>
                </a:outerShdw>
              </a:effectLst>
            </a:endParaRPr>
          </a:p>
        </p:txBody>
      </p:sp>
      <p:sp>
        <p:nvSpPr>
          <p:cNvPr id="13" name="Text Placeholder 14"/>
          <p:cNvSpPr txBox="1">
            <a:spLocks/>
          </p:cNvSpPr>
          <p:nvPr/>
        </p:nvSpPr>
        <p:spPr>
          <a:xfrm>
            <a:off x="3581400" y="42176"/>
            <a:ext cx="1600200" cy="304800"/>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1200" i="1" kern="1200">
                <a:solidFill>
                  <a:schemeClr val="bg1">
                    <a:lumMod val="65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buClr>
                <a:srgbClr val="4F81BD"/>
              </a:buClr>
            </a:pPr>
            <a:r>
              <a:rPr lang="en-US" dirty="0" smtClean="0">
                <a:solidFill>
                  <a:prstClr val="white">
                    <a:lumMod val="65000"/>
                  </a:prstClr>
                </a:solidFill>
                <a:effectLst>
                  <a:outerShdw blurRad="50800" dist="38100" dir="10800000" algn="r" rotWithShape="0">
                    <a:prstClr val="black">
                      <a:alpha val="40000"/>
                    </a:prstClr>
                  </a:outerShdw>
                </a:effectLst>
              </a:rPr>
              <a:t>Conclusion</a:t>
            </a:r>
            <a:endParaRPr lang="en-US" dirty="0">
              <a:solidFill>
                <a:prstClr val="white">
                  <a:lumMod val="65000"/>
                </a:prstClr>
              </a:solidFill>
              <a:effectLst>
                <a:outerShdw blurRad="50800" dist="38100" dir="10800000" algn="r" rotWithShape="0">
                  <a:prstClr val="black">
                    <a:alpha val="40000"/>
                  </a:prstClr>
                </a:outerShdw>
              </a:effectLst>
            </a:endParaRPr>
          </a:p>
        </p:txBody>
      </p:sp>
    </p:spTree>
    <p:extLst>
      <p:ext uri="{BB962C8B-B14F-4D97-AF65-F5344CB8AC3E}">
        <p14:creationId xmlns="" xmlns:p14="http://schemas.microsoft.com/office/powerpoint/2010/main" val="2895642511"/>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Lst>
  <p:transition>
    <p:fade/>
    <p:sndAc>
      <p:stSnd>
        <p:snd r:embed="rId15" name="hammer.wav"/>
      </p:stSnd>
    </p:sndAc>
  </p:transition>
  <p:timing>
    <p:tnLst>
      <p:par>
        <p:cTn id="1" dur="indefinite" restart="never" nodeType="tmRoot"/>
      </p:par>
    </p:tnLst>
  </p:timing>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endParaRPr lang="en-US" sz="1800" dirty="0">
              <a:solidFill>
                <a:prstClr val="white"/>
              </a:solidFill>
            </a:endParaRPr>
          </a:p>
        </p:txBody>
      </p:sp>
      <p:sp>
        <p:nvSpPr>
          <p:cNvPr id="6" name="Slide Number Placeholder 5"/>
          <p:cNvSpPr>
            <a:spLocks noGrp="1"/>
          </p:cNvSpPr>
          <p:nvPr>
            <p:ph type="sldNum" sz="quarter" idx="4"/>
          </p:nvPr>
        </p:nvSpPr>
        <p:spPr>
          <a:xfrm>
            <a:off x="80772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lgn="r" fontAlgn="auto">
              <a:spcBef>
                <a:spcPts val="0"/>
              </a:spcBef>
              <a:spcAft>
                <a:spcPts val="0"/>
              </a:spcAft>
            </a:pPr>
            <a:fld id="{CD64A21F-AA38-4A8A-BE3D-9042E3694249}" type="slidenum">
              <a:rPr lang="en-US" smtClean="0">
                <a:latin typeface="Cambria"/>
                <a:ea typeface="+mn-ea"/>
              </a:rPr>
              <a:pPr algn="r" fontAlgn="auto">
                <a:spcBef>
                  <a:spcPts val="0"/>
                </a:spcBef>
                <a:spcAft>
                  <a:spcPts val="0"/>
                </a:spcAft>
              </a:pPr>
              <a:t>‹#›</a:t>
            </a:fld>
            <a:endParaRPr lang="en-US" dirty="0">
              <a:latin typeface="Cambria"/>
              <a:ea typeface="+mn-ea"/>
            </a:endParaRPr>
          </a:p>
        </p:txBody>
      </p:sp>
      <p:sp>
        <p:nvSpPr>
          <p:cNvPr id="9" name="Text Placeholder 14"/>
          <p:cNvSpPr txBox="1">
            <a:spLocks/>
          </p:cNvSpPr>
          <p:nvPr/>
        </p:nvSpPr>
        <p:spPr>
          <a:xfrm>
            <a:off x="0" y="36151"/>
            <a:ext cx="1676400" cy="304800"/>
          </a:xfrm>
          <a:prstGeom prst="rect">
            <a:avLst/>
          </a:prstGeom>
          <a:effectLst/>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1200" b="1" kern="1200">
                <a:solidFill>
                  <a:schemeClr val="bg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buClr>
                <a:srgbClr val="4F81BD"/>
              </a:buClr>
            </a:pPr>
            <a:r>
              <a:rPr lang="en-US" b="0" i="1" dirty="0" smtClean="0">
                <a:solidFill>
                  <a:prstClr val="white">
                    <a:lumMod val="65000"/>
                  </a:prstClr>
                </a:solidFill>
                <a:effectLst>
                  <a:outerShdw blurRad="50800" dist="38100" dir="10800000" algn="r" rotWithShape="0">
                    <a:prstClr val="black">
                      <a:alpha val="40000"/>
                    </a:prstClr>
                  </a:outerShdw>
                </a:effectLst>
              </a:rPr>
              <a:t>About Land Policy</a:t>
            </a:r>
            <a:endParaRPr lang="en-US" b="0" i="1" dirty="0">
              <a:solidFill>
                <a:prstClr val="white">
                  <a:lumMod val="65000"/>
                </a:prstClr>
              </a:solidFill>
              <a:effectLst>
                <a:outerShdw blurRad="50800" dist="38100" dir="10800000" algn="r" rotWithShape="0">
                  <a:prstClr val="black">
                    <a:alpha val="40000"/>
                  </a:prstClr>
                </a:outerShdw>
              </a:effectLst>
            </a:endParaRPr>
          </a:p>
        </p:txBody>
      </p:sp>
      <p:sp>
        <p:nvSpPr>
          <p:cNvPr id="11" name="Text Placeholder 14"/>
          <p:cNvSpPr txBox="1">
            <a:spLocks/>
          </p:cNvSpPr>
          <p:nvPr/>
        </p:nvSpPr>
        <p:spPr>
          <a:xfrm>
            <a:off x="2514600" y="41467"/>
            <a:ext cx="1600200" cy="304800"/>
          </a:xfrm>
          <a:prstGeom prst="rect">
            <a:avLst/>
          </a:prstGeom>
          <a:effectLst/>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1200" i="1" kern="1200">
                <a:solidFill>
                  <a:schemeClr val="bg1">
                    <a:lumMod val="65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buClr>
                <a:srgbClr val="4F81BD"/>
              </a:buClr>
            </a:pPr>
            <a:r>
              <a:rPr lang="en-US" dirty="0" smtClean="0">
                <a:solidFill>
                  <a:prstClr val="white">
                    <a:lumMod val="65000"/>
                  </a:prstClr>
                </a:solidFill>
                <a:effectLst>
                  <a:outerShdw blurRad="50800" dist="38100" dir="10800000" algn="r" rotWithShape="0">
                    <a:prstClr val="black">
                      <a:alpha val="40000"/>
                    </a:prstClr>
                  </a:outerShdw>
                </a:effectLst>
              </a:rPr>
              <a:t>Broadband</a:t>
            </a:r>
            <a:endParaRPr lang="en-US" dirty="0">
              <a:solidFill>
                <a:prstClr val="white">
                  <a:lumMod val="65000"/>
                </a:prstClr>
              </a:solidFill>
              <a:effectLst>
                <a:outerShdw blurRad="50800" dist="38100" dir="10800000" algn="r" rotWithShape="0">
                  <a:prstClr val="black">
                    <a:alpha val="40000"/>
                  </a:prstClr>
                </a:outerShdw>
              </a:effectLst>
            </a:endParaRPr>
          </a:p>
        </p:txBody>
      </p:sp>
      <p:sp>
        <p:nvSpPr>
          <p:cNvPr id="12" name="Text Placeholder 14"/>
          <p:cNvSpPr txBox="1">
            <a:spLocks/>
          </p:cNvSpPr>
          <p:nvPr/>
        </p:nvSpPr>
        <p:spPr>
          <a:xfrm>
            <a:off x="1600200" y="36151"/>
            <a:ext cx="1600200" cy="304800"/>
          </a:xfrm>
          <a:prstGeom prst="rect">
            <a:avLst/>
          </a:prstGeom>
          <a:effectLst/>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1200" i="1" kern="1200">
                <a:solidFill>
                  <a:schemeClr val="bg1">
                    <a:lumMod val="65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buClr>
                <a:srgbClr val="4F81BD"/>
              </a:buClr>
            </a:pPr>
            <a:r>
              <a:rPr lang="en-US" dirty="0" smtClean="0">
                <a:solidFill>
                  <a:prstClr val="white">
                    <a:lumMod val="65000"/>
                  </a:prstClr>
                </a:solidFill>
                <a:effectLst>
                  <a:outerShdw blurRad="50800" dist="38100" dir="10800000" algn="r" rotWithShape="0">
                    <a:prstClr val="black">
                      <a:alpha val="40000"/>
                    </a:prstClr>
                  </a:outerShdw>
                </a:effectLst>
              </a:rPr>
              <a:t>Projects</a:t>
            </a:r>
            <a:endParaRPr lang="en-US" dirty="0">
              <a:solidFill>
                <a:prstClr val="white">
                  <a:lumMod val="65000"/>
                </a:prstClr>
              </a:solidFill>
              <a:effectLst>
                <a:outerShdw blurRad="50800" dist="38100" dir="10800000" algn="r" rotWithShape="0">
                  <a:prstClr val="black">
                    <a:alpha val="40000"/>
                  </a:prstClr>
                </a:outerShdw>
              </a:effectLst>
            </a:endParaRPr>
          </a:p>
        </p:txBody>
      </p:sp>
      <p:sp>
        <p:nvSpPr>
          <p:cNvPr id="13" name="Text Placeholder 14"/>
          <p:cNvSpPr txBox="1">
            <a:spLocks/>
          </p:cNvSpPr>
          <p:nvPr/>
        </p:nvSpPr>
        <p:spPr>
          <a:xfrm>
            <a:off x="3581400" y="41467"/>
            <a:ext cx="1600200" cy="304800"/>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1200" i="1" kern="1200">
                <a:solidFill>
                  <a:schemeClr val="bg1">
                    <a:lumMod val="65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buClr>
                <a:srgbClr val="4F81BD"/>
              </a:buClr>
            </a:pPr>
            <a:r>
              <a:rPr lang="en-US" b="1" i="0" dirty="0" smtClean="0">
                <a:solidFill>
                  <a:prstClr val="white"/>
                </a:solidFill>
                <a:effectLst>
                  <a:outerShdw blurRad="50800" dist="38100" dir="10800000" algn="r" rotWithShape="0">
                    <a:prstClr val="black">
                      <a:alpha val="40000"/>
                    </a:prstClr>
                  </a:outerShdw>
                </a:effectLst>
              </a:rPr>
              <a:t>Conclusion</a:t>
            </a:r>
            <a:endParaRPr lang="en-US" b="1" i="0" dirty="0">
              <a:solidFill>
                <a:prstClr val="white"/>
              </a:solidFill>
              <a:effectLst>
                <a:outerShdw blurRad="50800" dist="38100" dir="10800000" algn="r" rotWithShape="0">
                  <a:prstClr val="black">
                    <a:alpha val="40000"/>
                  </a:prstClr>
                </a:outerShdw>
              </a:effectLst>
            </a:endParaRPr>
          </a:p>
        </p:txBody>
      </p:sp>
    </p:spTree>
    <p:extLst>
      <p:ext uri="{BB962C8B-B14F-4D97-AF65-F5344CB8AC3E}">
        <p14:creationId xmlns="" xmlns:p14="http://schemas.microsoft.com/office/powerpoint/2010/main" val="286134177"/>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Lst>
  <p:transition>
    <p:fade/>
    <p:sndAc>
      <p:stSnd>
        <p:snd r:embed="rId15" name="hammer.wav"/>
      </p:stSnd>
    </p:sndAc>
  </p:transition>
  <p:timing>
    <p:tnLst>
      <p:par>
        <p:cTn id="1" dur="indefinite" restart="never" nodeType="tmRoot"/>
      </p:par>
    </p:tnLst>
  </p:timing>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6281738"/>
            <a:ext cx="9144000" cy="576262"/>
            <a:chOff x="0" y="0"/>
            <a:chExt cx="5760" cy="2874"/>
          </a:xfrm>
        </p:grpSpPr>
        <p:sp>
          <p:nvSpPr>
            <p:cNvPr id="1032" name="Rectangle 3"/>
            <p:cNvSpPr>
              <a:spLocks noChangeArrowheads="1"/>
            </p:cNvSpPr>
            <p:nvPr userDrawn="1"/>
          </p:nvSpPr>
          <p:spPr bwMode="ltGray">
            <a:xfrm>
              <a:off x="0" y="475"/>
              <a:ext cx="5760" cy="1924"/>
            </a:xfrm>
            <a:prstGeom prst="rect">
              <a:avLst/>
            </a:prstGeom>
            <a:solidFill>
              <a:schemeClr val="accent1"/>
            </a:solidFill>
            <a:ln>
              <a:noFill/>
            </a:ln>
            <a:effectLst/>
            <a:extLst/>
          </p:spPr>
          <p:txBody>
            <a:bodyPr wrap="none" anchor="ctr"/>
            <a:lstStyle/>
            <a:p>
              <a:pPr defTabSz="914012" fontAlgn="auto">
                <a:spcBef>
                  <a:spcPts val="0"/>
                </a:spcBef>
                <a:spcAft>
                  <a:spcPts val="0"/>
                </a:spcAft>
                <a:defRPr/>
              </a:pPr>
              <a:endParaRPr lang="en-US" sz="1800">
                <a:solidFill>
                  <a:srgbClr val="BABABA"/>
                </a:solidFill>
                <a:latin typeface="Arial"/>
                <a:ea typeface="+mn-ea"/>
              </a:endParaRPr>
            </a:p>
          </p:txBody>
        </p:sp>
        <p:sp>
          <p:nvSpPr>
            <p:cNvPr id="1033" name="Rectangle 4"/>
            <p:cNvSpPr>
              <a:spLocks noChangeArrowheads="1"/>
            </p:cNvSpPr>
            <p:nvPr userDrawn="1"/>
          </p:nvSpPr>
          <p:spPr bwMode="ltGray">
            <a:xfrm>
              <a:off x="0" y="2399"/>
              <a:ext cx="5760" cy="475"/>
            </a:xfrm>
            <a:prstGeom prst="rect">
              <a:avLst/>
            </a:prstGeom>
            <a:solidFill>
              <a:schemeClr val="hlink"/>
            </a:solidFill>
            <a:ln>
              <a:noFill/>
            </a:ln>
            <a:effectLst/>
            <a:extLst/>
          </p:spPr>
          <p:txBody>
            <a:bodyPr wrap="none" anchor="ctr"/>
            <a:lstStyle/>
            <a:p>
              <a:pPr defTabSz="914012" fontAlgn="auto">
                <a:spcBef>
                  <a:spcPts val="0"/>
                </a:spcBef>
                <a:spcAft>
                  <a:spcPts val="0"/>
                </a:spcAft>
                <a:defRPr/>
              </a:pPr>
              <a:endParaRPr lang="en-US" sz="1800">
                <a:solidFill>
                  <a:srgbClr val="BABABA"/>
                </a:solidFill>
                <a:latin typeface="Arial"/>
                <a:ea typeface="+mn-ea"/>
              </a:endParaRPr>
            </a:p>
          </p:txBody>
        </p:sp>
        <p:sp>
          <p:nvSpPr>
            <p:cNvPr id="1034" name="Rectangle 5"/>
            <p:cNvSpPr>
              <a:spLocks noChangeArrowheads="1"/>
            </p:cNvSpPr>
            <p:nvPr userDrawn="1"/>
          </p:nvSpPr>
          <p:spPr bwMode="ltGray">
            <a:xfrm>
              <a:off x="0" y="0"/>
              <a:ext cx="5760" cy="475"/>
            </a:xfrm>
            <a:prstGeom prst="rect">
              <a:avLst/>
            </a:prstGeom>
            <a:solidFill>
              <a:schemeClr val="accent2"/>
            </a:solidFill>
            <a:ln>
              <a:noFill/>
            </a:ln>
            <a:effectLst/>
            <a:extLst/>
          </p:spPr>
          <p:txBody>
            <a:bodyPr wrap="none" anchor="ctr"/>
            <a:lstStyle/>
            <a:p>
              <a:pPr defTabSz="914012" fontAlgn="auto">
                <a:spcBef>
                  <a:spcPts val="0"/>
                </a:spcBef>
                <a:spcAft>
                  <a:spcPts val="0"/>
                </a:spcAft>
                <a:defRPr/>
              </a:pPr>
              <a:endParaRPr lang="en-US" sz="1800">
                <a:solidFill>
                  <a:srgbClr val="BABABA"/>
                </a:solidFill>
                <a:latin typeface="Arial"/>
                <a:ea typeface="+mn-ea"/>
              </a:endParaRPr>
            </a:p>
          </p:txBody>
        </p:sp>
      </p:grpSp>
      <p:sp>
        <p:nvSpPr>
          <p:cNvPr id="2051" name="Rectangle 6"/>
          <p:cNvSpPr>
            <a:spLocks noGrp="1" noChangeArrowheads="1"/>
          </p:cNvSpPr>
          <p:nvPr>
            <p:ph type="title"/>
          </p:nvPr>
        </p:nvSpPr>
        <p:spPr bwMode="auto">
          <a:xfrm>
            <a:off x="292100" y="212725"/>
            <a:ext cx="7240588"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2" tIns="45701" rIns="91402" bIns="45701" numCol="1" anchor="t" anchorCtr="0" compatLnSpc="1">
            <a:prstTxWarp prst="textNoShape">
              <a:avLst/>
            </a:prstTxWarp>
          </a:bodyPr>
          <a:lstStyle/>
          <a:p>
            <a:pPr lvl="0"/>
            <a:r>
              <a:rPr lang="en-US" smtClean="0"/>
              <a:t>Click to edit Master title style</a:t>
            </a:r>
          </a:p>
        </p:txBody>
      </p:sp>
      <p:sp>
        <p:nvSpPr>
          <p:cNvPr id="2052" name="Rectangle 7"/>
          <p:cNvSpPr>
            <a:spLocks noGrp="1" noChangeArrowheads="1"/>
          </p:cNvSpPr>
          <p:nvPr>
            <p:ph type="body" idx="1"/>
          </p:nvPr>
        </p:nvSpPr>
        <p:spPr bwMode="auto">
          <a:xfrm>
            <a:off x="1252538" y="1512888"/>
            <a:ext cx="7205662"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2" tIns="45701" rIns="91402" bIns="4570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9" name="Rectangle 9"/>
          <p:cNvSpPr>
            <a:spLocks noGrp="1" noChangeArrowheads="1"/>
          </p:cNvSpPr>
          <p:nvPr>
            <p:ph type="sldNum" sz="quarter" idx="4"/>
          </p:nvPr>
        </p:nvSpPr>
        <p:spPr bwMode="white">
          <a:xfrm>
            <a:off x="8458200" y="6443663"/>
            <a:ext cx="446088" cy="261937"/>
          </a:xfrm>
          <a:prstGeom prst="rect">
            <a:avLst/>
          </a:prstGeom>
          <a:noFill/>
          <a:ln>
            <a:noFill/>
          </a:ln>
          <a:effectLst/>
          <a:extLst/>
        </p:spPr>
        <p:txBody>
          <a:bodyPr vert="horz" wrap="square" lIns="0" tIns="45701" rIns="0" bIns="45701" numCol="1" anchor="ctr" anchorCtr="0" compatLnSpc="1">
            <a:prstTxWarp prst="textNoShape">
              <a:avLst/>
            </a:prstTxWarp>
          </a:bodyPr>
          <a:lstStyle>
            <a:lvl1pPr algn="r" defTabSz="914012" fontAlgn="auto">
              <a:spcBef>
                <a:spcPts val="0"/>
              </a:spcBef>
              <a:spcAft>
                <a:spcPts val="0"/>
              </a:spcAft>
              <a:defRPr sz="1000">
                <a:solidFill>
                  <a:schemeClr val="bg1"/>
                </a:solidFill>
                <a:latin typeface="+mn-lt"/>
              </a:defRPr>
            </a:lvl1pPr>
          </a:lstStyle>
          <a:p>
            <a:pPr>
              <a:defRPr/>
            </a:pPr>
            <a:fld id="{719490B1-05C6-4E51-A037-870E45D7EA74}" type="slidenum">
              <a:rPr lang="en-US">
                <a:solidFill>
                  <a:srgbClr val="FFFFFF"/>
                </a:solidFill>
                <a:ea typeface="+mn-ea"/>
              </a:rPr>
              <a:pPr>
                <a:defRPr/>
              </a:pPr>
              <a:t>‹#›</a:t>
            </a:fld>
            <a:endParaRPr lang="en-US">
              <a:solidFill>
                <a:srgbClr val="FFFFFF"/>
              </a:solidFill>
              <a:ea typeface="+mn-ea"/>
            </a:endParaRPr>
          </a:p>
        </p:txBody>
      </p:sp>
      <p:pic>
        <p:nvPicPr>
          <p:cNvPr id="2054" name="Picture 12" descr="United Way.png"/>
          <p:cNvPicPr>
            <a:picLocks noChangeAspect="1"/>
          </p:cNvPicPr>
          <p:nvPr/>
        </p:nvPicPr>
        <p:blipFill>
          <a:blip r:embed="rId14" cstate="screen">
            <a:extLst>
              <a:ext uri="{28A0092B-C50C-407E-A947-70E740481C1C}">
                <a14:useLocalDpi xmlns="" xmlns:a14="http://schemas.microsoft.com/office/drawing/2010/main"/>
              </a:ext>
            </a:extLst>
          </a:blip>
          <a:srcRect/>
          <a:stretch>
            <a:fillRect/>
          </a:stretch>
        </p:blipFill>
        <p:spPr bwMode="auto">
          <a:xfrm>
            <a:off x="7315200" y="228600"/>
            <a:ext cx="1468438" cy="638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199517443"/>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ransition>
    <p:fade/>
    <p:sndAc>
      <p:stSnd>
        <p:snd r:embed="rId13" name="hammer.wav"/>
      </p:stSnd>
    </p:sndAc>
  </p:transition>
  <p:txStyles>
    <p:titleStyle>
      <a:lvl1pPr algn="l" rtl="0" eaLnBrk="0" fontAlgn="base" hangingPunct="0">
        <a:spcBef>
          <a:spcPct val="0"/>
        </a:spcBef>
        <a:spcAft>
          <a:spcPct val="0"/>
        </a:spcAft>
        <a:defRPr sz="28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Arial" charset="0"/>
        </a:defRPr>
      </a:lvl2pPr>
      <a:lvl3pPr algn="l" rtl="0" eaLnBrk="0" fontAlgn="base" hangingPunct="0">
        <a:spcBef>
          <a:spcPct val="0"/>
        </a:spcBef>
        <a:spcAft>
          <a:spcPct val="0"/>
        </a:spcAft>
        <a:defRPr sz="2800">
          <a:solidFill>
            <a:schemeClr val="accent1"/>
          </a:solidFill>
          <a:latin typeface="Arial" charset="0"/>
        </a:defRPr>
      </a:lvl3pPr>
      <a:lvl4pPr algn="l" rtl="0" eaLnBrk="0" fontAlgn="base" hangingPunct="0">
        <a:spcBef>
          <a:spcPct val="0"/>
        </a:spcBef>
        <a:spcAft>
          <a:spcPct val="0"/>
        </a:spcAft>
        <a:defRPr sz="2800">
          <a:solidFill>
            <a:schemeClr val="accent1"/>
          </a:solidFill>
          <a:latin typeface="Arial" charset="0"/>
        </a:defRPr>
      </a:lvl4pPr>
      <a:lvl5pPr algn="l" rtl="0" eaLnBrk="0" fontAlgn="base" hangingPunct="0">
        <a:spcBef>
          <a:spcPct val="0"/>
        </a:spcBef>
        <a:spcAft>
          <a:spcPct val="0"/>
        </a:spcAft>
        <a:defRPr sz="2800">
          <a:solidFill>
            <a:schemeClr val="accent1"/>
          </a:solidFill>
          <a:latin typeface="Arial" charset="0"/>
        </a:defRPr>
      </a:lvl5pPr>
      <a:lvl6pPr marL="457008" algn="l" rtl="0" eaLnBrk="1" fontAlgn="base" hangingPunct="1">
        <a:spcBef>
          <a:spcPct val="0"/>
        </a:spcBef>
        <a:spcAft>
          <a:spcPct val="0"/>
        </a:spcAft>
        <a:defRPr sz="2800">
          <a:solidFill>
            <a:schemeClr val="accent1"/>
          </a:solidFill>
          <a:latin typeface="Arial" charset="0"/>
        </a:defRPr>
      </a:lvl6pPr>
      <a:lvl7pPr marL="914012" algn="l" rtl="0" eaLnBrk="1" fontAlgn="base" hangingPunct="1">
        <a:spcBef>
          <a:spcPct val="0"/>
        </a:spcBef>
        <a:spcAft>
          <a:spcPct val="0"/>
        </a:spcAft>
        <a:defRPr sz="2800">
          <a:solidFill>
            <a:schemeClr val="accent1"/>
          </a:solidFill>
          <a:latin typeface="Arial" charset="0"/>
        </a:defRPr>
      </a:lvl7pPr>
      <a:lvl8pPr marL="1371020" algn="l" rtl="0" eaLnBrk="1" fontAlgn="base" hangingPunct="1">
        <a:spcBef>
          <a:spcPct val="0"/>
        </a:spcBef>
        <a:spcAft>
          <a:spcPct val="0"/>
        </a:spcAft>
        <a:defRPr sz="2800">
          <a:solidFill>
            <a:schemeClr val="accent1"/>
          </a:solidFill>
          <a:latin typeface="Arial" charset="0"/>
        </a:defRPr>
      </a:lvl8pPr>
      <a:lvl9pPr marL="1828025" algn="l" rtl="0" eaLnBrk="1" fontAlgn="base" hangingPunct="1">
        <a:spcBef>
          <a:spcPct val="0"/>
        </a:spcBef>
        <a:spcAft>
          <a:spcPct val="0"/>
        </a:spcAft>
        <a:defRPr sz="2800">
          <a:solidFill>
            <a:schemeClr val="accent1"/>
          </a:solidFill>
          <a:latin typeface="Arial" charset="0"/>
        </a:defRPr>
      </a:lvl9pPr>
    </p:titleStyle>
    <p:bodyStyle>
      <a:lvl1pPr marL="341313" indent="-341313" algn="l" rtl="0" eaLnBrk="0" fontAlgn="base" hangingPunct="0">
        <a:spcBef>
          <a:spcPct val="50000"/>
        </a:spcBef>
        <a:spcAft>
          <a:spcPct val="0"/>
        </a:spcAft>
        <a:defRPr sz="2000">
          <a:solidFill>
            <a:schemeClr val="accent1"/>
          </a:solidFill>
          <a:latin typeface="+mn-lt"/>
          <a:ea typeface="+mn-ea"/>
          <a:cs typeface="+mn-cs"/>
        </a:defRPr>
      </a:lvl1pPr>
      <a:lvl2pPr marL="339725" indent="-225425" algn="l" rtl="0" eaLnBrk="0" fontAlgn="base" hangingPunct="0">
        <a:spcBef>
          <a:spcPct val="50000"/>
        </a:spcBef>
        <a:spcAft>
          <a:spcPct val="0"/>
        </a:spcAft>
        <a:buClr>
          <a:schemeClr val="hlink"/>
        </a:buClr>
        <a:buChar char="•"/>
        <a:defRPr sz="2000">
          <a:solidFill>
            <a:schemeClr val="accent1"/>
          </a:solidFill>
          <a:latin typeface="+mn-lt"/>
        </a:defRPr>
      </a:lvl2pPr>
      <a:lvl3pPr marL="627063" indent="-171450" algn="l" rtl="0" eaLnBrk="0" fontAlgn="base" hangingPunct="0">
        <a:spcBef>
          <a:spcPct val="50000"/>
        </a:spcBef>
        <a:spcAft>
          <a:spcPct val="0"/>
        </a:spcAft>
        <a:buClr>
          <a:schemeClr val="hlink"/>
        </a:buClr>
        <a:buChar char="–"/>
        <a:defRPr sz="2000">
          <a:solidFill>
            <a:schemeClr val="accent1"/>
          </a:solidFill>
          <a:latin typeface="+mn-lt"/>
        </a:defRPr>
      </a:lvl3pPr>
      <a:lvl4pPr marL="968375" indent="-225425" algn="l" rtl="0" eaLnBrk="0" fontAlgn="base" hangingPunct="0">
        <a:spcBef>
          <a:spcPct val="50000"/>
        </a:spcBef>
        <a:spcAft>
          <a:spcPct val="0"/>
        </a:spcAft>
        <a:buClr>
          <a:schemeClr val="hlink"/>
        </a:buClr>
        <a:buChar char="–"/>
        <a:defRPr sz="2000">
          <a:solidFill>
            <a:schemeClr val="accent1"/>
          </a:solidFill>
          <a:latin typeface="+mn-lt"/>
        </a:defRPr>
      </a:lvl4pPr>
      <a:lvl5pPr marL="1309688" indent="-165100" algn="l" rtl="0" eaLnBrk="0" fontAlgn="base" hangingPunct="0">
        <a:spcBef>
          <a:spcPct val="50000"/>
        </a:spcBef>
        <a:spcAft>
          <a:spcPct val="0"/>
        </a:spcAft>
        <a:buClr>
          <a:schemeClr val="hlink"/>
        </a:buClr>
        <a:buChar char="–"/>
        <a:defRPr sz="2000">
          <a:solidFill>
            <a:schemeClr val="accent1"/>
          </a:solidFill>
          <a:latin typeface="+mn-lt"/>
        </a:defRPr>
      </a:lvl5pPr>
      <a:lvl6pPr marL="1767726" indent="-166617" algn="l" rtl="0" eaLnBrk="1" fontAlgn="base" hangingPunct="1">
        <a:spcBef>
          <a:spcPct val="50000"/>
        </a:spcBef>
        <a:spcAft>
          <a:spcPct val="0"/>
        </a:spcAft>
        <a:buClr>
          <a:schemeClr val="hlink"/>
        </a:buClr>
        <a:buChar char="–"/>
        <a:defRPr sz="2000">
          <a:solidFill>
            <a:schemeClr val="accent1"/>
          </a:solidFill>
          <a:latin typeface="+mn-lt"/>
        </a:defRPr>
      </a:lvl6pPr>
      <a:lvl7pPr marL="2224733" indent="-166617" algn="l" rtl="0" eaLnBrk="1" fontAlgn="base" hangingPunct="1">
        <a:spcBef>
          <a:spcPct val="50000"/>
        </a:spcBef>
        <a:spcAft>
          <a:spcPct val="0"/>
        </a:spcAft>
        <a:buClr>
          <a:schemeClr val="hlink"/>
        </a:buClr>
        <a:buChar char="–"/>
        <a:defRPr sz="2000">
          <a:solidFill>
            <a:schemeClr val="accent1"/>
          </a:solidFill>
          <a:latin typeface="+mn-lt"/>
        </a:defRPr>
      </a:lvl7pPr>
      <a:lvl8pPr marL="2681738" indent="-166617" algn="l" rtl="0" eaLnBrk="1" fontAlgn="base" hangingPunct="1">
        <a:spcBef>
          <a:spcPct val="50000"/>
        </a:spcBef>
        <a:spcAft>
          <a:spcPct val="0"/>
        </a:spcAft>
        <a:buClr>
          <a:schemeClr val="hlink"/>
        </a:buClr>
        <a:buChar char="–"/>
        <a:defRPr sz="2000">
          <a:solidFill>
            <a:schemeClr val="accent1"/>
          </a:solidFill>
          <a:latin typeface="+mn-lt"/>
        </a:defRPr>
      </a:lvl8pPr>
      <a:lvl9pPr marL="3138744" indent="-166617" algn="l" rtl="0" eaLnBrk="1" fontAlgn="base" hangingPunct="1">
        <a:spcBef>
          <a:spcPct val="50000"/>
        </a:spcBef>
        <a:spcAft>
          <a:spcPct val="0"/>
        </a:spcAft>
        <a:buClr>
          <a:schemeClr val="hlink"/>
        </a:buClr>
        <a:buChar char="–"/>
        <a:defRPr sz="2000">
          <a:solidFill>
            <a:schemeClr val="accent1"/>
          </a:solidFill>
          <a:latin typeface="+mn-lt"/>
        </a:defRPr>
      </a:lvl9pPr>
    </p:bodyStyle>
    <p:otherStyle>
      <a:defPPr>
        <a:defRPr lang="en-US"/>
      </a:defPPr>
      <a:lvl1pPr marL="0" algn="l" defTabSz="914012" rtl="0" eaLnBrk="1" latinLnBrk="0" hangingPunct="1">
        <a:defRPr sz="1800" kern="1200">
          <a:solidFill>
            <a:schemeClr val="tx1"/>
          </a:solidFill>
          <a:latin typeface="+mn-lt"/>
          <a:ea typeface="+mn-ea"/>
          <a:cs typeface="+mn-cs"/>
        </a:defRPr>
      </a:lvl1pPr>
      <a:lvl2pPr marL="457008" algn="l" defTabSz="914012" rtl="0" eaLnBrk="1" latinLnBrk="0" hangingPunct="1">
        <a:defRPr sz="1800" kern="1200">
          <a:solidFill>
            <a:schemeClr val="tx1"/>
          </a:solidFill>
          <a:latin typeface="+mn-lt"/>
          <a:ea typeface="+mn-ea"/>
          <a:cs typeface="+mn-cs"/>
        </a:defRPr>
      </a:lvl2pPr>
      <a:lvl3pPr marL="914012" algn="l" defTabSz="914012" rtl="0" eaLnBrk="1" latinLnBrk="0" hangingPunct="1">
        <a:defRPr sz="1800" kern="1200">
          <a:solidFill>
            <a:schemeClr val="tx1"/>
          </a:solidFill>
          <a:latin typeface="+mn-lt"/>
          <a:ea typeface="+mn-ea"/>
          <a:cs typeface="+mn-cs"/>
        </a:defRPr>
      </a:lvl3pPr>
      <a:lvl4pPr marL="1371020" algn="l" defTabSz="914012" rtl="0" eaLnBrk="1" latinLnBrk="0" hangingPunct="1">
        <a:defRPr sz="1800" kern="1200">
          <a:solidFill>
            <a:schemeClr val="tx1"/>
          </a:solidFill>
          <a:latin typeface="+mn-lt"/>
          <a:ea typeface="+mn-ea"/>
          <a:cs typeface="+mn-cs"/>
        </a:defRPr>
      </a:lvl4pPr>
      <a:lvl5pPr marL="1828025" algn="l" defTabSz="914012" rtl="0" eaLnBrk="1" latinLnBrk="0" hangingPunct="1">
        <a:defRPr sz="1800" kern="1200">
          <a:solidFill>
            <a:schemeClr val="tx1"/>
          </a:solidFill>
          <a:latin typeface="+mn-lt"/>
          <a:ea typeface="+mn-ea"/>
          <a:cs typeface="+mn-cs"/>
        </a:defRPr>
      </a:lvl5pPr>
      <a:lvl6pPr marL="2285032" algn="l" defTabSz="914012" rtl="0" eaLnBrk="1" latinLnBrk="0" hangingPunct="1">
        <a:defRPr sz="1800" kern="1200">
          <a:solidFill>
            <a:schemeClr val="tx1"/>
          </a:solidFill>
          <a:latin typeface="+mn-lt"/>
          <a:ea typeface="+mn-ea"/>
          <a:cs typeface="+mn-cs"/>
        </a:defRPr>
      </a:lvl6pPr>
      <a:lvl7pPr marL="2742037" algn="l" defTabSz="914012" rtl="0" eaLnBrk="1" latinLnBrk="0" hangingPunct="1">
        <a:defRPr sz="1800" kern="1200">
          <a:solidFill>
            <a:schemeClr val="tx1"/>
          </a:solidFill>
          <a:latin typeface="+mn-lt"/>
          <a:ea typeface="+mn-ea"/>
          <a:cs typeface="+mn-cs"/>
        </a:defRPr>
      </a:lvl7pPr>
      <a:lvl8pPr marL="3199044" algn="l" defTabSz="914012" rtl="0" eaLnBrk="1" latinLnBrk="0" hangingPunct="1">
        <a:defRPr sz="1800" kern="1200">
          <a:solidFill>
            <a:schemeClr val="tx1"/>
          </a:solidFill>
          <a:latin typeface="+mn-lt"/>
          <a:ea typeface="+mn-ea"/>
          <a:cs typeface="+mn-cs"/>
        </a:defRPr>
      </a:lvl8pPr>
      <a:lvl9pPr marL="3656050" algn="l" defTabSz="91401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audio" Target="../media/audio1.wav"/><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audio" Target="../media/audio1.wav"/><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audio" Target="../media/audio1.wav"/><Relationship Id="rId7" Type="http://schemas.openxmlformats.org/officeDocument/2006/relationships/diagramColors" Target="../diagrams/colors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hyperlink" Target="http://www.connectednation.org/"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hyperlink" Target="mailto:eriesser@connectednation.org" TargetMode="External"/><Relationship Id="rId5" Type="http://schemas.openxmlformats.org/officeDocument/2006/relationships/hyperlink" Target="http://www.connectmi.org/" TargetMode="External"/><Relationship Id="rId4" Type="http://schemas.openxmlformats.org/officeDocument/2006/relationships/hyperlink" Target="mailto:efrederick@connectmi.org"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17144" y="1939903"/>
            <a:ext cx="8915400" cy="4955191"/>
          </a:xfrm>
        </p:spPr>
        <p:txBody>
          <a:bodyPr anchor="t"/>
          <a:lstStyle/>
          <a:p>
            <a:pPr eaLnBrk="1" hangingPunct="1"/>
            <a:r>
              <a:rPr lang="en-US" sz="4800" b="1" dirty="0">
                <a:solidFill>
                  <a:srgbClr val="02367A"/>
                </a:solidFill>
                <a:latin typeface="+mj-lt"/>
                <a:ea typeface="ＭＳ Ｐゴシック" pitchFamily="34" charset="-128"/>
              </a:rPr>
              <a:t>On-Site Technology Training for Small, Rural Michigan Businesses</a:t>
            </a:r>
            <a:br>
              <a:rPr lang="en-US" sz="4800" b="1" dirty="0">
                <a:solidFill>
                  <a:srgbClr val="02367A"/>
                </a:solidFill>
                <a:latin typeface="+mj-lt"/>
                <a:ea typeface="ＭＳ Ｐゴシック" pitchFamily="34" charset="-128"/>
              </a:rPr>
            </a:br>
            <a:r>
              <a:rPr lang="en-US" sz="1400" b="1" dirty="0" smtClean="0">
                <a:solidFill>
                  <a:srgbClr val="02367A"/>
                </a:solidFill>
                <a:latin typeface="+mj-lt"/>
                <a:ea typeface="ＭＳ Ｐゴシック" pitchFamily="34" charset="-128"/>
              </a:rPr>
              <a:t> </a:t>
            </a:r>
            <a:r>
              <a:rPr lang="en-US" sz="4800" b="1" dirty="0" smtClean="0">
                <a:solidFill>
                  <a:srgbClr val="02367A"/>
                </a:solidFill>
                <a:latin typeface="+mj-lt"/>
                <a:ea typeface="ＭＳ Ｐゴシック" pitchFamily="34" charset="-128"/>
              </a:rPr>
              <a:t/>
            </a:r>
            <a:br>
              <a:rPr lang="en-US" sz="4800" b="1" dirty="0" smtClean="0">
                <a:solidFill>
                  <a:srgbClr val="02367A"/>
                </a:solidFill>
                <a:latin typeface="+mj-lt"/>
                <a:ea typeface="ＭＳ Ｐゴシック" pitchFamily="34" charset="-128"/>
              </a:rPr>
            </a:br>
            <a:r>
              <a:rPr lang="en-US" sz="3200" b="1" dirty="0" smtClean="0">
                <a:solidFill>
                  <a:srgbClr val="02367A"/>
                </a:solidFill>
                <a:latin typeface="+mj-lt"/>
                <a:ea typeface="ＭＳ Ｐゴシック" pitchFamily="34" charset="-128"/>
              </a:rPr>
              <a:t>August 29</a:t>
            </a:r>
            <a:r>
              <a:rPr lang="en-US" sz="3200" b="1" baseline="30000" dirty="0" smtClean="0">
                <a:solidFill>
                  <a:srgbClr val="02367A"/>
                </a:solidFill>
                <a:latin typeface="+mj-lt"/>
                <a:ea typeface="ＭＳ Ｐゴシック" pitchFamily="34" charset="-128"/>
              </a:rPr>
              <a:t>th</a:t>
            </a:r>
            <a:r>
              <a:rPr lang="en-US" sz="3200" b="1" dirty="0" smtClean="0">
                <a:solidFill>
                  <a:srgbClr val="02367A"/>
                </a:solidFill>
                <a:latin typeface="+mj-lt"/>
                <a:ea typeface="ＭＳ Ｐゴシック" pitchFamily="34" charset="-128"/>
              </a:rPr>
              <a:t>, 2012</a:t>
            </a:r>
            <a:br>
              <a:rPr lang="en-US" sz="3200" b="1" dirty="0" smtClean="0">
                <a:solidFill>
                  <a:srgbClr val="02367A"/>
                </a:solidFill>
                <a:latin typeface="+mj-lt"/>
                <a:ea typeface="ＭＳ Ｐゴシック" pitchFamily="34" charset="-128"/>
              </a:rPr>
            </a:br>
            <a:r>
              <a:rPr lang="en-US" dirty="0" smtClean="0">
                <a:solidFill>
                  <a:srgbClr val="02367A"/>
                </a:solidFill>
                <a:latin typeface="+mj-lt"/>
                <a:ea typeface="ＭＳ Ｐゴシック" pitchFamily="34" charset="-128"/>
              </a:rPr>
              <a:t/>
            </a:r>
            <a:br>
              <a:rPr lang="en-US" dirty="0" smtClean="0">
                <a:solidFill>
                  <a:srgbClr val="02367A"/>
                </a:solidFill>
                <a:latin typeface="+mj-lt"/>
                <a:ea typeface="ＭＳ Ｐゴシック" pitchFamily="34" charset="-128"/>
              </a:rPr>
            </a:br>
            <a:r>
              <a:rPr lang="en-US" sz="2800" dirty="0" smtClean="0">
                <a:solidFill>
                  <a:srgbClr val="02367A"/>
                </a:solidFill>
                <a:latin typeface="+mj-lt"/>
                <a:ea typeface="ＭＳ Ｐゴシック" pitchFamily="34" charset="-128"/>
                <a:cs typeface="Arial" pitchFamily="34" charset="0"/>
              </a:rPr>
              <a:t>Eric Frederick, </a:t>
            </a:r>
            <a:r>
              <a:rPr lang="en-US" sz="2400" dirty="0" smtClean="0">
                <a:solidFill>
                  <a:srgbClr val="02367A"/>
                </a:solidFill>
                <a:latin typeface="+mj-lt"/>
                <a:ea typeface="ＭＳ Ｐゴシック" pitchFamily="34" charset="-128"/>
                <a:cs typeface="Arial" pitchFamily="34" charset="0"/>
              </a:rPr>
              <a:t>AICP, LEED AP</a:t>
            </a:r>
            <a:r>
              <a:rPr lang="en-US" sz="2800" dirty="0" smtClean="0">
                <a:solidFill>
                  <a:srgbClr val="02367A"/>
                </a:solidFill>
                <a:latin typeface="+mj-lt"/>
                <a:ea typeface="ＭＳ Ｐゴシック" pitchFamily="34" charset="-128"/>
                <a:cs typeface="Arial" pitchFamily="34" charset="0"/>
              </a:rPr>
              <a:t/>
            </a:r>
            <a:br>
              <a:rPr lang="en-US" sz="2800" dirty="0" smtClean="0">
                <a:solidFill>
                  <a:srgbClr val="02367A"/>
                </a:solidFill>
                <a:latin typeface="+mj-lt"/>
                <a:ea typeface="ＭＳ Ｐゴシック" pitchFamily="34" charset="-128"/>
                <a:cs typeface="Arial" pitchFamily="34" charset="0"/>
              </a:rPr>
            </a:br>
            <a:r>
              <a:rPr lang="en-US" sz="2800" dirty="0" smtClean="0">
                <a:solidFill>
                  <a:srgbClr val="02367A"/>
                </a:solidFill>
                <a:latin typeface="+mj-lt"/>
                <a:ea typeface="ＭＳ Ｐゴシック" pitchFamily="34" charset="-128"/>
                <a:cs typeface="Arial" pitchFamily="34" charset="0"/>
              </a:rPr>
              <a:t>State Program Manager, Connect Michigan</a:t>
            </a:r>
            <a:br>
              <a:rPr lang="en-US" sz="2800" dirty="0" smtClean="0">
                <a:solidFill>
                  <a:srgbClr val="02367A"/>
                </a:solidFill>
                <a:latin typeface="+mj-lt"/>
                <a:ea typeface="ＭＳ Ｐゴシック" pitchFamily="34" charset="-128"/>
                <a:cs typeface="Arial" pitchFamily="34" charset="0"/>
              </a:rPr>
            </a:br>
            <a:r>
              <a:rPr lang="en-US" sz="2000" dirty="0">
                <a:solidFill>
                  <a:srgbClr val="02367A"/>
                </a:solidFill>
                <a:latin typeface="+mj-lt"/>
                <a:ea typeface="ＭＳ Ｐゴシック" pitchFamily="34" charset="-128"/>
                <a:cs typeface="Arial" pitchFamily="34" charset="0"/>
              </a:rPr>
              <a:t/>
            </a:r>
            <a:br>
              <a:rPr lang="en-US" sz="2000" dirty="0">
                <a:solidFill>
                  <a:srgbClr val="02367A"/>
                </a:solidFill>
                <a:latin typeface="+mj-lt"/>
                <a:ea typeface="ＭＳ Ｐゴシック" pitchFamily="34" charset="-128"/>
                <a:cs typeface="Arial" pitchFamily="34" charset="0"/>
              </a:rPr>
            </a:br>
            <a:r>
              <a:rPr lang="en-US" sz="2000" dirty="0" smtClean="0">
                <a:solidFill>
                  <a:srgbClr val="02367A"/>
                </a:solidFill>
                <a:latin typeface="+mj-lt"/>
                <a:ea typeface="ＭＳ Ｐゴシック" pitchFamily="34" charset="-128"/>
                <a:cs typeface="Arial" pitchFamily="34" charset="0"/>
              </a:rPr>
              <a:t/>
            </a:r>
            <a:br>
              <a:rPr lang="en-US" sz="2000" dirty="0" smtClean="0">
                <a:solidFill>
                  <a:srgbClr val="02367A"/>
                </a:solidFill>
                <a:latin typeface="+mj-lt"/>
                <a:ea typeface="ＭＳ Ｐゴシック" pitchFamily="34" charset="-128"/>
                <a:cs typeface="Arial" pitchFamily="34" charset="0"/>
              </a:rPr>
            </a:br>
            <a:endParaRPr lang="en-US" sz="2800" dirty="0" smtClean="0">
              <a:solidFill>
                <a:srgbClr val="02367A"/>
              </a:solidFill>
              <a:latin typeface="+mj-lt"/>
              <a:ea typeface="ＭＳ Ｐゴシック" pitchFamily="34" charset="-128"/>
              <a:cs typeface="Arial" pitchFamily="34" charset="0"/>
            </a:endParaRPr>
          </a:p>
        </p:txBody>
      </p:sp>
    </p:spTree>
  </p:cSld>
  <p:clrMapOvr>
    <a:masterClrMapping/>
  </p:clrMapOvr>
  <p:transition>
    <p:fade/>
    <p:sndAc>
      <p:stSnd>
        <p:snd r:embed="rId3" name="hammer.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his is a bar graph titled Rural Small Business Technology Adoption. Across the united states eighty five percent of businesses use computers, seventy one percent subscribe to braodband, twenty four percent allow teleworking, and fourty eight percent have a website. In the state of Iowa eighty one percent of businesses use computers, seventy three percent subscribe to broadband, twenty two percent allow teleworking, and fourty seven percent have a website. In the state of michigan seventy six percent of businesses use computers, sixty percent subscribe to broadband, twenty one percent allow teleworking and fourty three percent have a website. "/>
          <p:cNvGraphicFramePr>
            <a:graphicFrameLocks noGrp="1"/>
          </p:cNvGraphicFramePr>
          <p:nvPr>
            <p:ph idx="1"/>
            <p:extLst>
              <p:ext uri="{D42A27DB-BD31-4B8C-83A1-F6EECF244321}">
                <p14:modId xmlns="" xmlns:p14="http://schemas.microsoft.com/office/powerpoint/2010/main" val="4210864859"/>
              </p:ext>
            </p:extLst>
          </p:nvPr>
        </p:nvGraphicFramePr>
        <p:xfrm>
          <a:off x="0" y="1371600"/>
          <a:ext cx="9144000" cy="5123204"/>
        </p:xfrm>
        <a:graphic>
          <a:graphicData uri="http://schemas.openxmlformats.org/drawingml/2006/chart">
            <c:chart xmlns:c="http://schemas.openxmlformats.org/drawingml/2006/chart" xmlns:r="http://schemas.openxmlformats.org/officeDocument/2006/relationships" r:id="rId4"/>
          </a:graphicData>
        </a:graphic>
      </p:graphicFrame>
      <p:sp>
        <p:nvSpPr>
          <p:cNvPr id="7" name="Footer Placeholder 3"/>
          <p:cNvSpPr>
            <a:spLocks noGrp="1"/>
          </p:cNvSpPr>
          <p:nvPr>
            <p:ph type="ftr" sz="quarter" idx="11"/>
          </p:nvPr>
        </p:nvSpPr>
        <p:spPr>
          <a:xfrm>
            <a:off x="381000" y="6492875"/>
            <a:ext cx="8504807" cy="365125"/>
          </a:xfrm>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5" name="Title 4"/>
          <p:cNvSpPr>
            <a:spLocks noGrp="1"/>
          </p:cNvSpPr>
          <p:nvPr>
            <p:ph type="title"/>
          </p:nvPr>
        </p:nvSpPr>
        <p:spPr>
          <a:xfrm>
            <a:off x="2223198" y="328246"/>
            <a:ext cx="7772400" cy="1143000"/>
          </a:xfrm>
        </p:spPr>
        <p:txBody>
          <a:bodyPr/>
          <a:lstStyle/>
          <a:p>
            <a:pPr rtl="0" eaLnBrk="1" fontAlgn="base" hangingPunct="1"/>
            <a:r>
              <a:rPr lang="en-US" sz="3600" b="1" i="1" kern="1200" dirty="0" smtClean="0">
                <a:solidFill>
                  <a:srgbClr val="02367A"/>
                </a:solidFill>
                <a:latin typeface="Calibri"/>
                <a:ea typeface="ＭＳ Ｐゴシック"/>
                <a:cs typeface="+mn-cs"/>
              </a:rPr>
              <a:t>Technology Adoption Among Michigan’s Small Businesses</a:t>
            </a:r>
            <a:endParaRPr lang="en-US" sz="3600" dirty="0" smtClean="0"/>
          </a:p>
          <a:p>
            <a:endParaRPr lang="en-US" dirty="0"/>
          </a:p>
        </p:txBody>
      </p:sp>
    </p:spTree>
    <p:extLst>
      <p:ext uri="{BB962C8B-B14F-4D97-AF65-F5344CB8AC3E}">
        <p14:creationId xmlns="" xmlns:p14="http://schemas.microsoft.com/office/powerpoint/2010/main" val="111735817"/>
      </p:ext>
    </p:extLst>
  </p:cSld>
  <p:clrMapOvr>
    <a:masterClrMapping/>
  </p:clrMapOvr>
  <p:transition>
    <p:fade/>
    <p:sndAc>
      <p:stSnd>
        <p:snd r:embed="rId3" name="hammer.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022954" y="233819"/>
            <a:ext cx="7772400" cy="1143000"/>
          </a:xfrm>
        </p:spPr>
        <p:txBody>
          <a:bodyPr/>
          <a:lstStyle/>
          <a:p>
            <a:pPr rtl="0" eaLnBrk="1" fontAlgn="base" hangingPunct="1"/>
            <a:r>
              <a:rPr lang="en-US" sz="5400" b="1" i="1" kern="1200" dirty="0" smtClean="0">
                <a:solidFill>
                  <a:srgbClr val="02367A"/>
                </a:solidFill>
                <a:latin typeface="Calibri"/>
                <a:ea typeface="ＭＳ Ｐゴシック"/>
                <a:cs typeface="+mn-cs"/>
              </a:rPr>
              <a:t>Why does it matter?</a:t>
            </a:r>
            <a:endParaRPr lang="en-US" dirty="0" smtClean="0"/>
          </a:p>
          <a:p>
            <a:pPr>
              <a:buFont typeface="Arial" pitchFamily="34" charset="0"/>
              <a:buChar char="•"/>
            </a:pPr>
            <a:endParaRPr lang="en-US" dirty="0"/>
          </a:p>
        </p:txBody>
      </p:sp>
      <p:sp>
        <p:nvSpPr>
          <p:cNvPr id="13" name="Content Placeholder 12"/>
          <p:cNvSpPr>
            <a:spLocks noGrp="1"/>
          </p:cNvSpPr>
          <p:nvPr>
            <p:ph idx="1"/>
          </p:nvPr>
        </p:nvSpPr>
        <p:spPr>
          <a:xfrm>
            <a:off x="172233" y="4070959"/>
            <a:ext cx="7772400" cy="2325666"/>
          </a:xfrm>
        </p:spPr>
        <p:txBody>
          <a:bodyPr/>
          <a:lstStyle/>
          <a:p>
            <a:pPr eaLnBrk="1" hangingPunct="1">
              <a:lnSpc>
                <a:spcPct val="110000"/>
              </a:lnSpc>
              <a:spcBef>
                <a:spcPts val="0"/>
              </a:spcBef>
              <a:defRPr/>
            </a:pPr>
            <a:r>
              <a:rPr lang="en-US" sz="2000" dirty="0" smtClean="0">
                <a:solidFill>
                  <a:srgbClr val="02367A"/>
                </a:solidFill>
                <a:latin typeface="+mn-lt"/>
              </a:rPr>
              <a:t>Online Sales</a:t>
            </a:r>
          </a:p>
          <a:p>
            <a:pPr lvl="1" eaLnBrk="1" hangingPunct="1">
              <a:lnSpc>
                <a:spcPct val="110000"/>
              </a:lnSpc>
              <a:spcBef>
                <a:spcPts val="0"/>
              </a:spcBef>
              <a:defRPr/>
            </a:pPr>
            <a:r>
              <a:rPr lang="en-US" sz="2000" dirty="0" smtClean="0">
                <a:solidFill>
                  <a:srgbClr val="02367A"/>
                </a:solidFill>
                <a:latin typeface="+mn-lt"/>
              </a:rPr>
              <a:t>29% of small businesses earn at least some revenue from online sales.</a:t>
            </a:r>
          </a:p>
          <a:p>
            <a:pPr lvl="1" eaLnBrk="1" hangingPunct="1">
              <a:lnSpc>
                <a:spcPct val="110000"/>
              </a:lnSpc>
              <a:spcBef>
                <a:spcPts val="0"/>
              </a:spcBef>
              <a:defRPr/>
            </a:pPr>
            <a:r>
              <a:rPr lang="en-US" sz="2000" dirty="0" smtClean="0">
                <a:solidFill>
                  <a:srgbClr val="02367A"/>
                </a:solidFill>
                <a:latin typeface="+mn-lt"/>
              </a:rPr>
              <a:t>On average, small businesses earn 34% of their revenue from online sales, or ~$190,000.</a:t>
            </a:r>
          </a:p>
          <a:p>
            <a:pPr lvl="1" eaLnBrk="1" hangingPunct="1">
              <a:lnSpc>
                <a:spcPct val="110000"/>
              </a:lnSpc>
              <a:spcBef>
                <a:spcPts val="0"/>
              </a:spcBef>
              <a:defRPr/>
            </a:pPr>
            <a:r>
              <a:rPr lang="en-US" sz="2000" dirty="0" smtClean="0">
                <a:solidFill>
                  <a:srgbClr val="02367A"/>
                </a:solidFill>
                <a:latin typeface="+mn-lt"/>
              </a:rPr>
              <a:t>Statewide, this represents $6.9 billion in revenue for Michigan small businesses.</a:t>
            </a:r>
          </a:p>
          <a:p>
            <a:endParaRPr lang="en-US" dirty="0"/>
          </a:p>
        </p:txBody>
      </p:sp>
      <p:sp>
        <p:nvSpPr>
          <p:cNvPr id="7" name="Footer Placeholder 3"/>
          <p:cNvSpPr>
            <a:spLocks noGrp="1"/>
          </p:cNvSpPr>
          <p:nvPr>
            <p:ph type="ftr" sz="quarter" idx="11"/>
          </p:nvPr>
        </p:nvSpPr>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5" name="Rectangle 4"/>
          <p:cNvSpPr txBox="1">
            <a:spLocks noChangeArrowheads="1"/>
          </p:cNvSpPr>
          <p:nvPr/>
        </p:nvSpPr>
        <p:spPr bwMode="auto">
          <a:xfrm>
            <a:off x="81888" y="4230811"/>
            <a:ext cx="8915400" cy="2442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Arial" pitchFamily="34" charset="0"/>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lnSpc>
                <a:spcPct val="110000"/>
              </a:lnSpc>
              <a:spcBef>
                <a:spcPts val="0"/>
              </a:spcBef>
              <a:defRPr/>
            </a:pPr>
            <a:endParaRPr lang="en-US" sz="2400" dirty="0" smtClean="0">
              <a:solidFill>
                <a:srgbClr val="02367A"/>
              </a:solidFill>
              <a:latin typeface="+mj-lt"/>
              <a:ea typeface="+mn-ea"/>
              <a:cs typeface="+mn-cs"/>
            </a:endParaRPr>
          </a:p>
        </p:txBody>
      </p:sp>
      <p:graphicFrame>
        <p:nvGraphicFramePr>
          <p:cNvPr id="8" name="Content Placeholder 3" descr="This bar graph displays the difference in  median annual revenue between businesses that are connected to braodband with a website, businesses that are just connected to broadband, and those that have no broadband connection. The median annual income for businesses that are broadband connected and have a website in four hundred thirty thousand dollars. For businesses that are only connected to broadband the median annual income is three hundred ten thousand dollars. For businesses that have no broadband connection the median annual income is seventy thousand dollars. "/>
          <p:cNvGraphicFramePr>
            <a:graphicFrameLocks/>
          </p:cNvGraphicFramePr>
          <p:nvPr>
            <p:extLst>
              <p:ext uri="{D42A27DB-BD31-4B8C-83A1-F6EECF244321}">
                <p14:modId xmlns="" xmlns:p14="http://schemas.microsoft.com/office/powerpoint/2010/main" val="591284538"/>
              </p:ext>
            </p:extLst>
          </p:nvPr>
        </p:nvGraphicFramePr>
        <p:xfrm>
          <a:off x="303376" y="1886871"/>
          <a:ext cx="8452317" cy="232187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1"/>
          <p:cNvSpPr txBox="1"/>
          <p:nvPr/>
        </p:nvSpPr>
        <p:spPr>
          <a:xfrm>
            <a:off x="821978" y="2485036"/>
            <a:ext cx="5029223" cy="825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smtClean="0">
                <a:solidFill>
                  <a:schemeClr val="bg1"/>
                </a:solidFill>
              </a:rPr>
              <a:t>$310,000</a:t>
            </a:r>
          </a:p>
          <a:p>
            <a:pPr algn="ctr"/>
            <a:r>
              <a:rPr lang="en-US" sz="1800" dirty="0" smtClean="0">
                <a:solidFill>
                  <a:schemeClr val="bg1"/>
                </a:solidFill>
              </a:rPr>
              <a:t>Broadband Connected</a:t>
            </a:r>
            <a:endParaRPr lang="en-US" sz="1800" dirty="0">
              <a:solidFill>
                <a:schemeClr val="bg1"/>
              </a:solidFill>
            </a:endParaRPr>
          </a:p>
        </p:txBody>
      </p:sp>
      <p:sp>
        <p:nvSpPr>
          <p:cNvPr id="11" name="TextBox 1"/>
          <p:cNvSpPr txBox="1"/>
          <p:nvPr/>
        </p:nvSpPr>
        <p:spPr>
          <a:xfrm>
            <a:off x="2011609" y="3103921"/>
            <a:ext cx="1843598" cy="825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t>$70,000</a:t>
            </a:r>
          </a:p>
          <a:p>
            <a:r>
              <a:rPr lang="en-US" sz="1800" dirty="0" smtClean="0"/>
              <a:t>No Broadband</a:t>
            </a:r>
            <a:endParaRPr lang="en-US" sz="1800" dirty="0"/>
          </a:p>
        </p:txBody>
      </p:sp>
      <p:sp>
        <p:nvSpPr>
          <p:cNvPr id="12" name="Rectangle 4"/>
          <p:cNvSpPr txBox="1">
            <a:spLocks noChangeArrowheads="1"/>
          </p:cNvSpPr>
          <p:nvPr/>
        </p:nvSpPr>
        <p:spPr bwMode="auto">
          <a:xfrm>
            <a:off x="81888" y="1380709"/>
            <a:ext cx="5731349" cy="7210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Arial" pitchFamily="34" charset="0"/>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lnSpc>
                <a:spcPct val="110000"/>
              </a:lnSpc>
              <a:spcBef>
                <a:spcPts val="0"/>
              </a:spcBef>
              <a:defRPr/>
            </a:pPr>
            <a:r>
              <a:rPr lang="en-US" sz="2800" dirty="0" smtClean="0">
                <a:solidFill>
                  <a:srgbClr val="02367A"/>
                </a:solidFill>
                <a:latin typeface="+mj-lt"/>
                <a:ea typeface="+mn-ea"/>
                <a:cs typeface="+mn-cs"/>
              </a:rPr>
              <a:t>Median Annual Revenue</a:t>
            </a:r>
            <a:endParaRPr lang="en-US" sz="2400" dirty="0" smtClean="0">
              <a:solidFill>
                <a:srgbClr val="02367A"/>
              </a:solidFill>
              <a:latin typeface="+mj-lt"/>
              <a:ea typeface="+mn-ea"/>
              <a:cs typeface="+mn-cs"/>
            </a:endParaRPr>
          </a:p>
        </p:txBody>
      </p:sp>
      <p:sp>
        <p:nvSpPr>
          <p:cNvPr id="16" name="TextBox 15"/>
          <p:cNvSpPr txBox="1"/>
          <p:nvPr/>
        </p:nvSpPr>
        <p:spPr bwMode="auto">
          <a:xfrm>
            <a:off x="0" y="1477108"/>
            <a:ext cx="8973178" cy="51146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3" rtlCol="0" anchor="t" anchorCtr="0" compatLnSpc="1">
            <a:prstTxWarp prst="textNoShape">
              <a:avLst/>
            </a:prstTxWarp>
            <a:noAutofit/>
          </a:bodyPr>
          <a:lstStyle/>
          <a:p>
            <a:pPr eaLnBrk="1" hangingPunct="1">
              <a:lnSpc>
                <a:spcPct val="110000"/>
              </a:lnSpc>
              <a:spcBef>
                <a:spcPts val="0"/>
              </a:spcBef>
            </a:pPr>
            <a:endParaRPr lang="en-US" sz="1600" dirty="0" smtClean="0">
              <a:solidFill>
                <a:srgbClr val="02367A"/>
              </a:solidFill>
              <a:latin typeface="+mj-lt"/>
              <a:ea typeface="+mn-ea"/>
              <a:cs typeface="+mn-cs"/>
            </a:endParaRPr>
          </a:p>
        </p:txBody>
      </p:sp>
    </p:spTree>
    <p:extLst>
      <p:ext uri="{BB962C8B-B14F-4D97-AF65-F5344CB8AC3E}">
        <p14:creationId xmlns="" xmlns:p14="http://schemas.microsoft.com/office/powerpoint/2010/main" val="2834133538"/>
      </p:ext>
    </p:extLst>
  </p:cSld>
  <p:clrMapOvr>
    <a:masterClrMapping/>
  </p:clrMapOvr>
  <p:transition>
    <p:fade/>
    <p:sndAc>
      <p:stSnd>
        <p:snd r:embed="rId3" name="hammer.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27646" y="261257"/>
            <a:ext cx="6287374" cy="1557495"/>
          </a:xfrm>
        </p:spPr>
        <p:txBody>
          <a:bodyPr/>
          <a:lstStyle/>
          <a:p>
            <a:pPr rtl="0" eaLnBrk="1" fontAlgn="t" latinLnBrk="0" hangingPunct="1">
              <a:buFont typeface="Arial" pitchFamily="34" charset="0"/>
              <a:buNone/>
            </a:pPr>
            <a:r>
              <a:rPr lang="en-US" sz="3200" b="1" i="1" kern="1200" dirty="0" smtClean="0">
                <a:solidFill>
                  <a:srgbClr val="02367A"/>
                </a:solidFill>
                <a:latin typeface="Calibri"/>
                <a:ea typeface="ＭＳ Ｐゴシック"/>
                <a:cs typeface="+mn-cs"/>
              </a:rPr>
              <a:t>Barriers to Technology Adoption Among Michigan’s Small Businesses </a:t>
            </a:r>
            <a:br>
              <a:rPr lang="en-US" sz="3200" b="1" i="1" kern="1200" dirty="0" smtClean="0">
                <a:solidFill>
                  <a:srgbClr val="02367A"/>
                </a:solidFill>
                <a:latin typeface="Calibri"/>
                <a:ea typeface="ＭＳ Ｐゴシック"/>
                <a:cs typeface="+mn-cs"/>
              </a:rPr>
            </a:br>
            <a:endParaRPr lang="en-US" sz="3200" dirty="0" smtClean="0"/>
          </a:p>
          <a:p>
            <a:endParaRPr lang="en-US" dirty="0"/>
          </a:p>
        </p:txBody>
      </p:sp>
      <p:sp>
        <p:nvSpPr>
          <p:cNvPr id="9" name="Text Placeholder 8"/>
          <p:cNvSpPr>
            <a:spLocks noGrp="1"/>
          </p:cNvSpPr>
          <p:nvPr>
            <p:ph type="body" sz="half" idx="2"/>
          </p:nvPr>
        </p:nvSpPr>
        <p:spPr/>
        <p:txBody>
          <a:bodyPr/>
          <a:lstStyle/>
          <a:p>
            <a:pPr eaLnBrk="1" fontAlgn="t" hangingPunct="1">
              <a:buFont typeface="Arial" pitchFamily="34" charset="0"/>
              <a:buChar char="•"/>
            </a:pPr>
            <a:r>
              <a:rPr lang="en-US" sz="800" b="1" dirty="0" smtClean="0">
                <a:solidFill>
                  <a:schemeClr val="bg1"/>
                </a:solidFill>
              </a:rPr>
              <a:t>Barriers to Broadband Adoption among</a:t>
            </a:r>
            <a:r>
              <a:rPr lang="en-US" sz="800" b="0" baseline="0" dirty="0" smtClean="0">
                <a:solidFill>
                  <a:schemeClr val="bg1"/>
                </a:solidFill>
              </a:rPr>
              <a:t> </a:t>
            </a:r>
            <a:r>
              <a:rPr lang="en-US" sz="800" b="1" dirty="0" smtClean="0">
                <a:solidFill>
                  <a:schemeClr val="bg1"/>
                </a:solidFill>
              </a:rPr>
              <a:t>Michigan Businesses with Fewer than Twenty Employees.</a:t>
            </a:r>
          </a:p>
          <a:p>
            <a:pPr eaLnBrk="1" fontAlgn="t" hangingPunct="1">
              <a:buFont typeface="Arial" pitchFamily="34" charset="0"/>
              <a:buChar char="•"/>
            </a:pPr>
            <a:r>
              <a:rPr lang="en-US" sz="800" b="1" i="1" dirty="0" smtClean="0">
                <a:solidFill>
                  <a:schemeClr val="bg1"/>
                </a:solidFill>
              </a:rPr>
              <a:t>We don’t need it or we are getting by without it.</a:t>
            </a:r>
          </a:p>
          <a:p>
            <a:pPr lvl="1" eaLnBrk="1" fontAlgn="t" hangingPunct="1">
              <a:buFont typeface="Arial" pitchFamily="34" charset="0"/>
              <a:buNone/>
            </a:pPr>
            <a:r>
              <a:rPr lang="en-US" sz="600" b="1" dirty="0" smtClean="0">
                <a:solidFill>
                  <a:schemeClr val="bg1"/>
                </a:solidFill>
              </a:rPr>
              <a:t>-43%</a:t>
            </a:r>
          </a:p>
          <a:p>
            <a:pPr eaLnBrk="1" fontAlgn="t" hangingPunct="1">
              <a:buFont typeface="Arial" pitchFamily="34" charset="0"/>
              <a:buChar char="•"/>
            </a:pPr>
            <a:r>
              <a:rPr lang="en-US" sz="800" dirty="0" smtClean="0">
                <a:solidFill>
                  <a:schemeClr val="bg1"/>
                </a:solidFill>
              </a:rPr>
              <a:t>Our business does not use computers.</a:t>
            </a:r>
          </a:p>
          <a:p>
            <a:pPr lvl="1" eaLnBrk="1" fontAlgn="t" hangingPunct="1">
              <a:buFont typeface="Arial" pitchFamily="34" charset="0"/>
              <a:buNone/>
            </a:pPr>
            <a:r>
              <a:rPr lang="en-US" sz="600" b="1" dirty="0" smtClean="0">
                <a:solidFill>
                  <a:schemeClr val="bg1"/>
                </a:solidFill>
              </a:rPr>
              <a:t>-15%</a:t>
            </a:r>
          </a:p>
          <a:p>
            <a:pPr eaLnBrk="1" fontAlgn="t" hangingPunct="1">
              <a:buFont typeface="Arial" pitchFamily="34" charset="0"/>
              <a:buChar char="•"/>
            </a:pPr>
            <a:r>
              <a:rPr lang="en-US" sz="800" dirty="0" smtClean="0">
                <a:solidFill>
                  <a:schemeClr val="bg1"/>
                </a:solidFill>
              </a:rPr>
              <a:t>Broadband service is not available in our area.</a:t>
            </a:r>
          </a:p>
          <a:p>
            <a:pPr lvl="1" eaLnBrk="1" fontAlgn="t" hangingPunct="1">
              <a:buFont typeface="Arial" pitchFamily="34" charset="0"/>
              <a:buNone/>
            </a:pPr>
            <a:r>
              <a:rPr lang="en-US" sz="200" b="1" dirty="0" smtClean="0">
                <a:solidFill>
                  <a:schemeClr val="bg1"/>
                </a:solidFill>
              </a:rPr>
              <a:t>-10%</a:t>
            </a:r>
          </a:p>
          <a:p>
            <a:pPr eaLnBrk="1" fontAlgn="t" hangingPunct="1">
              <a:buFont typeface="Arial" pitchFamily="34" charset="0"/>
              <a:buChar char="•"/>
            </a:pPr>
            <a:r>
              <a:rPr lang="en-US" sz="800" dirty="0" smtClean="0">
                <a:solidFill>
                  <a:schemeClr val="bg1"/>
                </a:solidFill>
              </a:rPr>
              <a:t>The monthly cost of service is too expensive.</a:t>
            </a:r>
          </a:p>
          <a:p>
            <a:pPr lvl="1" eaLnBrk="1" fontAlgn="t" hangingPunct="1">
              <a:buFont typeface="Arial" pitchFamily="34" charset="0"/>
              <a:buNone/>
            </a:pPr>
            <a:r>
              <a:rPr lang="en-US" sz="600" b="1" dirty="0" smtClean="0">
                <a:solidFill>
                  <a:schemeClr val="bg1"/>
                </a:solidFill>
              </a:rPr>
              <a:t>-5%</a:t>
            </a:r>
          </a:p>
          <a:p>
            <a:pPr eaLnBrk="1" fontAlgn="t" hangingPunct="1">
              <a:buFont typeface="Arial" pitchFamily="34" charset="0"/>
              <a:buChar char="•"/>
            </a:pPr>
            <a:r>
              <a:rPr lang="en-US" sz="800" dirty="0" smtClean="0">
                <a:solidFill>
                  <a:schemeClr val="bg1"/>
                </a:solidFill>
              </a:rPr>
              <a:t>It would be too much of a distraction to employees.</a:t>
            </a:r>
          </a:p>
          <a:p>
            <a:pPr lvl="1" eaLnBrk="1" fontAlgn="t" hangingPunct="1">
              <a:buFont typeface="Arial" pitchFamily="34" charset="0"/>
              <a:buNone/>
            </a:pPr>
            <a:r>
              <a:rPr lang="en-US" sz="600" b="1" dirty="0" smtClean="0">
                <a:solidFill>
                  <a:schemeClr val="bg1"/>
                </a:solidFill>
              </a:rPr>
              <a:t>-4%</a:t>
            </a:r>
          </a:p>
          <a:p>
            <a:pPr eaLnBrk="1" fontAlgn="t" hangingPunct="1">
              <a:buFont typeface="Arial" pitchFamily="34" charset="0"/>
              <a:buChar char="•"/>
            </a:pPr>
            <a:r>
              <a:rPr lang="en-US" sz="800" dirty="0" smtClean="0">
                <a:solidFill>
                  <a:schemeClr val="bg1"/>
                </a:solidFill>
              </a:rPr>
              <a:t>It would take too long to train our employees.</a:t>
            </a:r>
          </a:p>
          <a:p>
            <a:pPr lvl="1" eaLnBrk="1" fontAlgn="t" hangingPunct="1">
              <a:buFont typeface="Arial" pitchFamily="34" charset="0"/>
              <a:buNone/>
            </a:pPr>
            <a:r>
              <a:rPr lang="en-US" sz="600" b="1" dirty="0" smtClean="0">
                <a:solidFill>
                  <a:schemeClr val="bg1"/>
                </a:solidFill>
              </a:rPr>
              <a:t>-4%</a:t>
            </a:r>
          </a:p>
          <a:p>
            <a:pPr eaLnBrk="1" fontAlgn="t" hangingPunct="1">
              <a:buFont typeface="Arial" pitchFamily="34" charset="0"/>
              <a:buChar char="•"/>
            </a:pPr>
            <a:r>
              <a:rPr lang="en-US" sz="800" dirty="0" smtClean="0">
                <a:solidFill>
                  <a:schemeClr val="bg1"/>
                </a:solidFill>
              </a:rPr>
              <a:t>It poses a security risk.</a:t>
            </a:r>
          </a:p>
          <a:p>
            <a:pPr lvl="1" eaLnBrk="1" fontAlgn="t" hangingPunct="1">
              <a:buFont typeface="Arial" pitchFamily="34" charset="0"/>
              <a:buNone/>
            </a:pPr>
            <a:r>
              <a:rPr lang="en-US" sz="600" b="1" dirty="0" smtClean="0">
                <a:solidFill>
                  <a:schemeClr val="bg1"/>
                </a:solidFill>
              </a:rPr>
              <a:t>-2%</a:t>
            </a:r>
          </a:p>
          <a:p>
            <a:pPr eaLnBrk="1" fontAlgn="t" hangingPunct="1">
              <a:buFont typeface="Arial" pitchFamily="34" charset="0"/>
              <a:buChar char="•"/>
            </a:pPr>
            <a:r>
              <a:rPr lang="en-US" sz="800" dirty="0" smtClean="0">
                <a:solidFill>
                  <a:schemeClr val="bg1"/>
                </a:solidFill>
              </a:rPr>
              <a:t>The installation cost is too expensive.</a:t>
            </a:r>
          </a:p>
          <a:p>
            <a:pPr lvl="1" eaLnBrk="1" fontAlgn="t" hangingPunct="1">
              <a:buFont typeface="Arial" pitchFamily="34" charset="0"/>
              <a:buNone/>
            </a:pPr>
            <a:r>
              <a:rPr lang="en-US" sz="600" b="1" dirty="0" smtClean="0">
                <a:solidFill>
                  <a:schemeClr val="bg1"/>
                </a:solidFill>
              </a:rPr>
              <a:t>-2%</a:t>
            </a:r>
          </a:p>
          <a:p>
            <a:pPr eaLnBrk="1" fontAlgn="t" hangingPunct="1">
              <a:buFont typeface="Arial" pitchFamily="34" charset="0"/>
              <a:buChar char="•"/>
            </a:pPr>
            <a:r>
              <a:rPr lang="en-US" sz="800" dirty="0" smtClean="0">
                <a:solidFill>
                  <a:schemeClr val="bg1"/>
                </a:solidFill>
              </a:rPr>
              <a:t>It is too complicated.</a:t>
            </a:r>
          </a:p>
          <a:p>
            <a:pPr lvl="1" eaLnBrk="1" fontAlgn="t" hangingPunct="1">
              <a:buFont typeface="Arial" pitchFamily="34" charset="0"/>
              <a:buNone/>
            </a:pPr>
            <a:r>
              <a:rPr lang="en-US" sz="600" b="1" dirty="0" smtClean="0">
                <a:solidFill>
                  <a:schemeClr val="bg1"/>
                </a:solidFill>
              </a:rPr>
              <a:t>-1%</a:t>
            </a:r>
          </a:p>
          <a:p>
            <a:pPr eaLnBrk="1" fontAlgn="t" hangingPunct="1">
              <a:buFont typeface="Arial" pitchFamily="34" charset="0"/>
              <a:buChar char="•"/>
            </a:pPr>
            <a:r>
              <a:rPr lang="en-US" sz="800" dirty="0" smtClean="0">
                <a:solidFill>
                  <a:schemeClr val="bg1"/>
                </a:solidFill>
              </a:rPr>
              <a:t>Other.</a:t>
            </a:r>
          </a:p>
          <a:p>
            <a:pPr lvl="1" eaLnBrk="1" fontAlgn="t" hangingPunct="1">
              <a:buFont typeface="Arial" pitchFamily="34" charset="0"/>
              <a:buNone/>
            </a:pPr>
            <a:r>
              <a:rPr lang="en-US" sz="600" b="1" dirty="0" smtClean="0">
                <a:solidFill>
                  <a:schemeClr val="bg1"/>
                </a:solidFill>
              </a:rPr>
              <a:t>-5%</a:t>
            </a:r>
          </a:p>
          <a:p>
            <a:pPr eaLnBrk="1" fontAlgn="t" hangingPunct="1">
              <a:buFont typeface="Arial" pitchFamily="34" charset="0"/>
              <a:buChar char="•"/>
            </a:pPr>
            <a:r>
              <a:rPr lang="en-US" sz="800" dirty="0" smtClean="0">
                <a:solidFill>
                  <a:schemeClr val="bg1"/>
                </a:solidFill>
              </a:rPr>
              <a:t>Don’t know/Refused.</a:t>
            </a:r>
          </a:p>
          <a:p>
            <a:pPr lvl="1" eaLnBrk="1" fontAlgn="t" hangingPunct="1">
              <a:buFont typeface="Arial" pitchFamily="34" charset="0"/>
              <a:buNone/>
            </a:pPr>
            <a:r>
              <a:rPr lang="en-US" sz="600" b="1" dirty="0" smtClean="0">
                <a:solidFill>
                  <a:schemeClr val="bg1"/>
                </a:solidFill>
              </a:rPr>
              <a:t>-9%</a:t>
            </a:r>
          </a:p>
          <a:p>
            <a:endParaRPr lang="en-US" dirty="0"/>
          </a:p>
        </p:txBody>
      </p:sp>
      <p:sp>
        <p:nvSpPr>
          <p:cNvPr id="7" name="Footer Placeholder 3"/>
          <p:cNvSpPr>
            <a:spLocks noGrp="1"/>
          </p:cNvSpPr>
          <p:nvPr>
            <p:ph type="ftr" sz="quarter" idx="11"/>
          </p:nvPr>
        </p:nvSpPr>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graphicFrame>
        <p:nvGraphicFramePr>
          <p:cNvPr id="3" name="Table 2"/>
          <p:cNvGraphicFramePr>
            <a:graphicFrameLocks noGrp="1"/>
          </p:cNvGraphicFramePr>
          <p:nvPr>
            <p:extLst>
              <p:ext uri="{D42A27DB-BD31-4B8C-83A1-F6EECF244321}">
                <p14:modId xmlns="" xmlns:p14="http://schemas.microsoft.com/office/powerpoint/2010/main" val="3186083369"/>
              </p:ext>
            </p:extLst>
          </p:nvPr>
        </p:nvGraphicFramePr>
        <p:xfrm>
          <a:off x="1160059" y="1743522"/>
          <a:ext cx="7001302" cy="4560830"/>
        </p:xfrm>
        <a:graphic>
          <a:graphicData uri="http://schemas.openxmlformats.org/drawingml/2006/table">
            <a:tbl>
              <a:tblPr firstRow="1" firstCol="1" bandRow="1">
                <a:tableStyleId>{5C22544A-7EE6-4342-B048-85BDC9FD1C3A}</a:tableStyleId>
              </a:tblPr>
              <a:tblGrid>
                <a:gridCol w="5431810"/>
                <a:gridCol w="1569492"/>
              </a:tblGrid>
              <a:tr h="705110">
                <a:tc gridSpan="2">
                  <a:txBody>
                    <a:bodyPr/>
                    <a:lstStyle/>
                    <a:p>
                      <a:pPr marL="0" marR="0" algn="ctr">
                        <a:lnSpc>
                          <a:spcPct val="115000"/>
                        </a:lnSpc>
                        <a:spcBef>
                          <a:spcPts val="0"/>
                        </a:spcBef>
                        <a:spcAft>
                          <a:spcPts val="0"/>
                        </a:spcAft>
                      </a:pPr>
                      <a:r>
                        <a:rPr lang="en-US" sz="2000" dirty="0" smtClean="0">
                          <a:effectLst/>
                        </a:rPr>
                        <a:t>Barriers </a:t>
                      </a:r>
                      <a:r>
                        <a:rPr lang="en-US" sz="2000" dirty="0">
                          <a:effectLst/>
                        </a:rPr>
                        <a:t>to Broadband Adoption among</a:t>
                      </a:r>
                    </a:p>
                    <a:p>
                      <a:pPr marL="0" marR="0" algn="ctr">
                        <a:lnSpc>
                          <a:spcPct val="115000"/>
                        </a:lnSpc>
                        <a:spcBef>
                          <a:spcPts val="0"/>
                        </a:spcBef>
                        <a:spcAft>
                          <a:spcPts val="0"/>
                        </a:spcAft>
                      </a:pPr>
                      <a:r>
                        <a:rPr lang="en-US" sz="2000" dirty="0">
                          <a:effectLst/>
                        </a:rPr>
                        <a:t>Michigan Businesses with Fewer than Twenty Employees</a:t>
                      </a:r>
                      <a:endParaRPr lang="en-US" sz="2000" dirty="0">
                        <a:effectLst/>
                        <a:latin typeface="Calibri"/>
                        <a:ea typeface="Calibri"/>
                        <a:cs typeface="Times New Roman"/>
                      </a:endParaRPr>
                    </a:p>
                  </a:txBody>
                  <a:tcPr marL="68580" marR="68580" marT="0" marB="0">
                    <a:solidFill>
                      <a:srgbClr val="5B952D"/>
                    </a:solidFill>
                  </a:tcPr>
                </a:tc>
                <a:tc hMerge="1">
                  <a:txBody>
                    <a:bodyPr/>
                    <a:lstStyle/>
                    <a:p>
                      <a:endParaRPr lang="en-US"/>
                    </a:p>
                  </a:txBody>
                  <a:tcPr/>
                </a:tc>
              </a:tr>
              <a:tr h="341918">
                <a:tc>
                  <a:txBody>
                    <a:bodyPr/>
                    <a:lstStyle/>
                    <a:p>
                      <a:pPr marL="0" marR="0" algn="just">
                        <a:lnSpc>
                          <a:spcPct val="115000"/>
                        </a:lnSpc>
                        <a:spcBef>
                          <a:spcPts val="0"/>
                        </a:spcBef>
                        <a:spcAft>
                          <a:spcPts val="0"/>
                        </a:spcAft>
                      </a:pPr>
                      <a:r>
                        <a:rPr lang="en-US" sz="2000" b="1" i="1" dirty="0">
                          <a:effectLst/>
                        </a:rPr>
                        <a:t>We don’t need it or we are getting by without it</a:t>
                      </a:r>
                      <a:endParaRPr lang="en-US" sz="1800" b="1" i="1" dirty="0">
                        <a:effectLst/>
                        <a:latin typeface="Calibri"/>
                        <a:ea typeface="Calibri"/>
                        <a:cs typeface="Times New Roman"/>
                      </a:endParaRPr>
                    </a:p>
                  </a:txBody>
                  <a:tcPr marL="68580" marR="68580" marT="0" marB="0">
                    <a:solidFill>
                      <a:srgbClr val="4E84C4"/>
                    </a:solidFill>
                  </a:tcPr>
                </a:tc>
                <a:tc>
                  <a:txBody>
                    <a:bodyPr/>
                    <a:lstStyle/>
                    <a:p>
                      <a:pPr marL="0" marR="0" algn="ctr">
                        <a:lnSpc>
                          <a:spcPct val="115000"/>
                        </a:lnSpc>
                        <a:spcBef>
                          <a:spcPts val="0"/>
                        </a:spcBef>
                        <a:spcAft>
                          <a:spcPts val="0"/>
                        </a:spcAft>
                      </a:pPr>
                      <a:r>
                        <a:rPr lang="en-US" sz="2000" b="1" dirty="0">
                          <a:effectLst/>
                        </a:rPr>
                        <a:t>43%</a:t>
                      </a:r>
                      <a:endParaRPr lang="en-US" sz="1800" b="1" dirty="0">
                        <a:effectLst/>
                        <a:latin typeface="Calibri"/>
                        <a:ea typeface="Calibri"/>
                        <a:cs typeface="Times New Roman"/>
                      </a:endParaRPr>
                    </a:p>
                  </a:txBody>
                  <a:tcPr marL="68580" marR="68580" marT="0" marB="0"/>
                </a:tc>
              </a:tr>
              <a:tr h="341918">
                <a:tc>
                  <a:txBody>
                    <a:bodyPr/>
                    <a:lstStyle/>
                    <a:p>
                      <a:pPr marL="0" marR="0" algn="just">
                        <a:lnSpc>
                          <a:spcPct val="115000"/>
                        </a:lnSpc>
                        <a:spcBef>
                          <a:spcPts val="0"/>
                        </a:spcBef>
                        <a:spcAft>
                          <a:spcPts val="0"/>
                        </a:spcAft>
                      </a:pPr>
                      <a:r>
                        <a:rPr lang="en-US" sz="2000" b="0" dirty="0">
                          <a:effectLst/>
                        </a:rPr>
                        <a:t>Our business does not use computers</a:t>
                      </a:r>
                      <a:endParaRPr lang="en-US" sz="1800" b="0" dirty="0">
                        <a:effectLst/>
                        <a:latin typeface="Calibri"/>
                        <a:ea typeface="Calibri"/>
                        <a:cs typeface="Times New Roman"/>
                      </a:endParaRPr>
                    </a:p>
                  </a:txBody>
                  <a:tcPr marL="68580" marR="68580" marT="0" marB="0">
                    <a:solidFill>
                      <a:srgbClr val="4E84C4"/>
                    </a:solidFill>
                  </a:tcPr>
                </a:tc>
                <a:tc>
                  <a:txBody>
                    <a:bodyPr/>
                    <a:lstStyle/>
                    <a:p>
                      <a:pPr marL="0" marR="0" algn="ctr">
                        <a:lnSpc>
                          <a:spcPct val="115000"/>
                        </a:lnSpc>
                        <a:spcBef>
                          <a:spcPts val="0"/>
                        </a:spcBef>
                        <a:spcAft>
                          <a:spcPts val="0"/>
                        </a:spcAft>
                      </a:pPr>
                      <a:r>
                        <a:rPr lang="en-US" sz="2000" b="1" dirty="0">
                          <a:effectLst/>
                        </a:rPr>
                        <a:t>15%</a:t>
                      </a:r>
                      <a:endParaRPr lang="en-US" sz="1800" b="1" dirty="0">
                        <a:effectLst/>
                        <a:latin typeface="Calibri"/>
                        <a:ea typeface="Calibri"/>
                        <a:cs typeface="Times New Roman"/>
                      </a:endParaRPr>
                    </a:p>
                  </a:txBody>
                  <a:tcPr marL="68580" marR="68580" marT="0" marB="0"/>
                </a:tc>
              </a:tr>
              <a:tr h="341918">
                <a:tc>
                  <a:txBody>
                    <a:bodyPr/>
                    <a:lstStyle/>
                    <a:p>
                      <a:pPr marL="0" marR="0" algn="just">
                        <a:lnSpc>
                          <a:spcPct val="115000"/>
                        </a:lnSpc>
                        <a:spcBef>
                          <a:spcPts val="0"/>
                        </a:spcBef>
                        <a:spcAft>
                          <a:spcPts val="0"/>
                        </a:spcAft>
                      </a:pPr>
                      <a:r>
                        <a:rPr lang="en-US" sz="2000" b="0" dirty="0">
                          <a:effectLst/>
                        </a:rPr>
                        <a:t>Broadband service is not available in our area</a:t>
                      </a:r>
                      <a:endParaRPr lang="en-US" sz="1800" b="0" dirty="0">
                        <a:effectLst/>
                        <a:latin typeface="Calibri"/>
                        <a:ea typeface="Calibri"/>
                        <a:cs typeface="Times New Roman"/>
                      </a:endParaRPr>
                    </a:p>
                  </a:txBody>
                  <a:tcPr marL="68580" marR="68580" marT="0" marB="0">
                    <a:solidFill>
                      <a:srgbClr val="4E84C4"/>
                    </a:solidFill>
                  </a:tcPr>
                </a:tc>
                <a:tc>
                  <a:txBody>
                    <a:bodyPr/>
                    <a:lstStyle/>
                    <a:p>
                      <a:pPr marL="0" marR="0" algn="ctr">
                        <a:lnSpc>
                          <a:spcPct val="115000"/>
                        </a:lnSpc>
                        <a:spcBef>
                          <a:spcPts val="0"/>
                        </a:spcBef>
                        <a:spcAft>
                          <a:spcPts val="0"/>
                        </a:spcAft>
                      </a:pPr>
                      <a:r>
                        <a:rPr lang="en-US" sz="2000" b="1" dirty="0">
                          <a:effectLst/>
                        </a:rPr>
                        <a:t>10%</a:t>
                      </a:r>
                      <a:endParaRPr lang="en-US" sz="1800" b="1" dirty="0">
                        <a:effectLst/>
                        <a:latin typeface="Calibri"/>
                        <a:ea typeface="Calibri"/>
                        <a:cs typeface="Times New Roman"/>
                      </a:endParaRPr>
                    </a:p>
                  </a:txBody>
                  <a:tcPr marL="68580" marR="68580" marT="0" marB="0"/>
                </a:tc>
              </a:tr>
              <a:tr h="341918">
                <a:tc>
                  <a:txBody>
                    <a:bodyPr/>
                    <a:lstStyle/>
                    <a:p>
                      <a:pPr marL="0" marR="0" algn="just">
                        <a:lnSpc>
                          <a:spcPct val="115000"/>
                        </a:lnSpc>
                        <a:spcBef>
                          <a:spcPts val="0"/>
                        </a:spcBef>
                        <a:spcAft>
                          <a:spcPts val="0"/>
                        </a:spcAft>
                      </a:pPr>
                      <a:r>
                        <a:rPr lang="en-US" sz="2000" b="0" dirty="0">
                          <a:effectLst/>
                        </a:rPr>
                        <a:t>The monthly cost of service is too expensive</a:t>
                      </a:r>
                      <a:endParaRPr lang="en-US" sz="1800" b="0" dirty="0">
                        <a:effectLst/>
                        <a:latin typeface="Calibri"/>
                        <a:ea typeface="Calibri"/>
                        <a:cs typeface="Times New Roman"/>
                      </a:endParaRPr>
                    </a:p>
                  </a:txBody>
                  <a:tcPr marL="68580" marR="68580" marT="0" marB="0">
                    <a:solidFill>
                      <a:srgbClr val="4E84C4"/>
                    </a:solidFill>
                  </a:tcPr>
                </a:tc>
                <a:tc>
                  <a:txBody>
                    <a:bodyPr/>
                    <a:lstStyle/>
                    <a:p>
                      <a:pPr marL="0" marR="0" algn="ctr">
                        <a:lnSpc>
                          <a:spcPct val="115000"/>
                        </a:lnSpc>
                        <a:spcBef>
                          <a:spcPts val="0"/>
                        </a:spcBef>
                        <a:spcAft>
                          <a:spcPts val="0"/>
                        </a:spcAft>
                      </a:pPr>
                      <a:r>
                        <a:rPr lang="en-US" sz="2000" b="1" dirty="0">
                          <a:effectLst/>
                        </a:rPr>
                        <a:t>5%</a:t>
                      </a:r>
                      <a:endParaRPr lang="en-US" sz="1800" b="1" dirty="0">
                        <a:effectLst/>
                        <a:latin typeface="Calibri"/>
                        <a:ea typeface="Calibri"/>
                        <a:cs typeface="Times New Roman"/>
                      </a:endParaRPr>
                    </a:p>
                  </a:txBody>
                  <a:tcPr marL="68580" marR="68580" marT="0" marB="0"/>
                </a:tc>
              </a:tr>
              <a:tr h="341918">
                <a:tc>
                  <a:txBody>
                    <a:bodyPr/>
                    <a:lstStyle/>
                    <a:p>
                      <a:pPr marL="0" marR="0" algn="just">
                        <a:lnSpc>
                          <a:spcPct val="115000"/>
                        </a:lnSpc>
                        <a:spcBef>
                          <a:spcPts val="0"/>
                        </a:spcBef>
                        <a:spcAft>
                          <a:spcPts val="0"/>
                        </a:spcAft>
                      </a:pPr>
                      <a:r>
                        <a:rPr lang="en-US" sz="2000" b="0" dirty="0">
                          <a:effectLst/>
                        </a:rPr>
                        <a:t>It would be too much of a distraction to employees</a:t>
                      </a:r>
                      <a:endParaRPr lang="en-US" sz="1800" b="0" dirty="0">
                        <a:effectLst/>
                        <a:latin typeface="Calibri"/>
                        <a:ea typeface="Calibri"/>
                        <a:cs typeface="Times New Roman"/>
                      </a:endParaRPr>
                    </a:p>
                  </a:txBody>
                  <a:tcPr marL="68580" marR="68580" marT="0" marB="0">
                    <a:solidFill>
                      <a:srgbClr val="4E84C4"/>
                    </a:solidFill>
                  </a:tcPr>
                </a:tc>
                <a:tc>
                  <a:txBody>
                    <a:bodyPr/>
                    <a:lstStyle/>
                    <a:p>
                      <a:pPr marL="0" marR="0" algn="ctr">
                        <a:lnSpc>
                          <a:spcPct val="115000"/>
                        </a:lnSpc>
                        <a:spcBef>
                          <a:spcPts val="0"/>
                        </a:spcBef>
                        <a:spcAft>
                          <a:spcPts val="0"/>
                        </a:spcAft>
                      </a:pPr>
                      <a:r>
                        <a:rPr lang="en-US" sz="2000" b="1" dirty="0">
                          <a:effectLst/>
                        </a:rPr>
                        <a:t>4%</a:t>
                      </a:r>
                      <a:endParaRPr lang="en-US" sz="1800" b="1" dirty="0">
                        <a:effectLst/>
                        <a:latin typeface="Calibri"/>
                        <a:ea typeface="Calibri"/>
                        <a:cs typeface="Times New Roman"/>
                      </a:endParaRPr>
                    </a:p>
                  </a:txBody>
                  <a:tcPr marL="68580" marR="68580" marT="0" marB="0"/>
                </a:tc>
              </a:tr>
              <a:tr h="341918">
                <a:tc>
                  <a:txBody>
                    <a:bodyPr/>
                    <a:lstStyle/>
                    <a:p>
                      <a:pPr marL="0" marR="0" algn="just">
                        <a:lnSpc>
                          <a:spcPct val="115000"/>
                        </a:lnSpc>
                        <a:spcBef>
                          <a:spcPts val="0"/>
                        </a:spcBef>
                        <a:spcAft>
                          <a:spcPts val="0"/>
                        </a:spcAft>
                      </a:pPr>
                      <a:r>
                        <a:rPr lang="en-US" sz="2000" b="0" dirty="0">
                          <a:effectLst/>
                        </a:rPr>
                        <a:t>It would take too long to train our employees</a:t>
                      </a:r>
                      <a:endParaRPr lang="en-US" sz="1800" b="0" dirty="0">
                        <a:effectLst/>
                        <a:latin typeface="Calibri"/>
                        <a:ea typeface="Calibri"/>
                        <a:cs typeface="Times New Roman"/>
                      </a:endParaRPr>
                    </a:p>
                  </a:txBody>
                  <a:tcPr marL="68580" marR="68580" marT="0" marB="0">
                    <a:solidFill>
                      <a:srgbClr val="4E84C4"/>
                    </a:solidFill>
                  </a:tcPr>
                </a:tc>
                <a:tc>
                  <a:txBody>
                    <a:bodyPr/>
                    <a:lstStyle/>
                    <a:p>
                      <a:pPr marL="0" marR="0" algn="ctr">
                        <a:lnSpc>
                          <a:spcPct val="115000"/>
                        </a:lnSpc>
                        <a:spcBef>
                          <a:spcPts val="0"/>
                        </a:spcBef>
                        <a:spcAft>
                          <a:spcPts val="0"/>
                        </a:spcAft>
                      </a:pPr>
                      <a:r>
                        <a:rPr lang="en-US" sz="2000" b="1" dirty="0">
                          <a:effectLst/>
                        </a:rPr>
                        <a:t>4%</a:t>
                      </a:r>
                      <a:endParaRPr lang="en-US" sz="1800" b="1" dirty="0">
                        <a:effectLst/>
                        <a:latin typeface="Calibri"/>
                        <a:ea typeface="Calibri"/>
                        <a:cs typeface="Times New Roman"/>
                      </a:endParaRPr>
                    </a:p>
                  </a:txBody>
                  <a:tcPr marL="68580" marR="68580" marT="0" marB="0"/>
                </a:tc>
              </a:tr>
              <a:tr h="341918">
                <a:tc>
                  <a:txBody>
                    <a:bodyPr/>
                    <a:lstStyle/>
                    <a:p>
                      <a:pPr marL="0" marR="0" algn="just">
                        <a:lnSpc>
                          <a:spcPct val="115000"/>
                        </a:lnSpc>
                        <a:spcBef>
                          <a:spcPts val="0"/>
                        </a:spcBef>
                        <a:spcAft>
                          <a:spcPts val="0"/>
                        </a:spcAft>
                      </a:pPr>
                      <a:r>
                        <a:rPr lang="en-US" sz="2000" b="0" dirty="0">
                          <a:effectLst/>
                        </a:rPr>
                        <a:t>It poses a security risk</a:t>
                      </a:r>
                      <a:endParaRPr lang="en-US" sz="1800" b="0" dirty="0">
                        <a:effectLst/>
                        <a:latin typeface="Calibri"/>
                        <a:ea typeface="Calibri"/>
                        <a:cs typeface="Times New Roman"/>
                      </a:endParaRPr>
                    </a:p>
                  </a:txBody>
                  <a:tcPr marL="68580" marR="68580" marT="0" marB="0">
                    <a:solidFill>
                      <a:srgbClr val="4E84C4"/>
                    </a:solidFill>
                  </a:tcPr>
                </a:tc>
                <a:tc>
                  <a:txBody>
                    <a:bodyPr/>
                    <a:lstStyle/>
                    <a:p>
                      <a:pPr marL="0" marR="0" algn="ctr">
                        <a:lnSpc>
                          <a:spcPct val="115000"/>
                        </a:lnSpc>
                        <a:spcBef>
                          <a:spcPts val="0"/>
                        </a:spcBef>
                        <a:spcAft>
                          <a:spcPts val="0"/>
                        </a:spcAft>
                      </a:pPr>
                      <a:r>
                        <a:rPr lang="en-US" sz="2000" b="1" dirty="0">
                          <a:effectLst/>
                        </a:rPr>
                        <a:t>2%</a:t>
                      </a:r>
                      <a:endParaRPr lang="en-US" sz="1800" b="1" dirty="0">
                        <a:effectLst/>
                        <a:latin typeface="Calibri"/>
                        <a:ea typeface="Calibri"/>
                        <a:cs typeface="Times New Roman"/>
                      </a:endParaRPr>
                    </a:p>
                  </a:txBody>
                  <a:tcPr marL="68580" marR="68580" marT="0" marB="0"/>
                </a:tc>
              </a:tr>
              <a:tr h="341918">
                <a:tc>
                  <a:txBody>
                    <a:bodyPr/>
                    <a:lstStyle/>
                    <a:p>
                      <a:pPr marL="0" marR="0" algn="just">
                        <a:lnSpc>
                          <a:spcPct val="115000"/>
                        </a:lnSpc>
                        <a:spcBef>
                          <a:spcPts val="0"/>
                        </a:spcBef>
                        <a:spcAft>
                          <a:spcPts val="0"/>
                        </a:spcAft>
                      </a:pPr>
                      <a:r>
                        <a:rPr lang="en-US" sz="2000" b="0" dirty="0">
                          <a:effectLst/>
                        </a:rPr>
                        <a:t>The installation cost is too expensive</a:t>
                      </a:r>
                      <a:endParaRPr lang="en-US" sz="1800" b="0" dirty="0">
                        <a:effectLst/>
                        <a:latin typeface="Calibri"/>
                        <a:ea typeface="Calibri"/>
                        <a:cs typeface="Times New Roman"/>
                      </a:endParaRPr>
                    </a:p>
                  </a:txBody>
                  <a:tcPr marL="68580" marR="68580" marT="0" marB="0">
                    <a:solidFill>
                      <a:srgbClr val="4E84C4"/>
                    </a:solidFill>
                  </a:tcPr>
                </a:tc>
                <a:tc>
                  <a:txBody>
                    <a:bodyPr/>
                    <a:lstStyle/>
                    <a:p>
                      <a:pPr marL="0" marR="0" algn="ctr">
                        <a:lnSpc>
                          <a:spcPct val="115000"/>
                        </a:lnSpc>
                        <a:spcBef>
                          <a:spcPts val="0"/>
                        </a:spcBef>
                        <a:spcAft>
                          <a:spcPts val="0"/>
                        </a:spcAft>
                      </a:pPr>
                      <a:r>
                        <a:rPr lang="en-US" sz="2000" b="1" dirty="0">
                          <a:effectLst/>
                        </a:rPr>
                        <a:t>2%</a:t>
                      </a:r>
                      <a:endParaRPr lang="en-US" sz="1800" b="1" dirty="0">
                        <a:effectLst/>
                        <a:latin typeface="Calibri"/>
                        <a:ea typeface="Calibri"/>
                        <a:cs typeface="Times New Roman"/>
                      </a:endParaRPr>
                    </a:p>
                  </a:txBody>
                  <a:tcPr marL="68580" marR="68580" marT="0" marB="0"/>
                </a:tc>
              </a:tr>
              <a:tr h="341918">
                <a:tc>
                  <a:txBody>
                    <a:bodyPr/>
                    <a:lstStyle/>
                    <a:p>
                      <a:pPr marL="0" marR="0" algn="just">
                        <a:lnSpc>
                          <a:spcPct val="115000"/>
                        </a:lnSpc>
                        <a:spcBef>
                          <a:spcPts val="0"/>
                        </a:spcBef>
                        <a:spcAft>
                          <a:spcPts val="0"/>
                        </a:spcAft>
                      </a:pPr>
                      <a:r>
                        <a:rPr lang="en-US" sz="2000" b="0" dirty="0">
                          <a:effectLst/>
                        </a:rPr>
                        <a:t>It is too complicated</a:t>
                      </a:r>
                      <a:endParaRPr lang="en-US" sz="1800" b="0" dirty="0">
                        <a:effectLst/>
                        <a:latin typeface="Calibri"/>
                        <a:ea typeface="Calibri"/>
                        <a:cs typeface="Times New Roman"/>
                      </a:endParaRPr>
                    </a:p>
                  </a:txBody>
                  <a:tcPr marL="68580" marR="68580" marT="0" marB="0">
                    <a:solidFill>
                      <a:srgbClr val="4E84C4"/>
                    </a:solidFill>
                  </a:tcPr>
                </a:tc>
                <a:tc>
                  <a:txBody>
                    <a:bodyPr/>
                    <a:lstStyle/>
                    <a:p>
                      <a:pPr marL="0" marR="0" algn="ctr">
                        <a:lnSpc>
                          <a:spcPct val="115000"/>
                        </a:lnSpc>
                        <a:spcBef>
                          <a:spcPts val="0"/>
                        </a:spcBef>
                        <a:spcAft>
                          <a:spcPts val="0"/>
                        </a:spcAft>
                      </a:pPr>
                      <a:r>
                        <a:rPr lang="en-US" sz="2000" b="1" dirty="0">
                          <a:effectLst/>
                        </a:rPr>
                        <a:t>1%</a:t>
                      </a:r>
                      <a:endParaRPr lang="en-US" sz="1800" b="1" dirty="0">
                        <a:effectLst/>
                        <a:latin typeface="Calibri"/>
                        <a:ea typeface="Calibri"/>
                        <a:cs typeface="Times New Roman"/>
                      </a:endParaRPr>
                    </a:p>
                  </a:txBody>
                  <a:tcPr marL="68580" marR="68580" marT="0" marB="0"/>
                </a:tc>
              </a:tr>
              <a:tr h="341918">
                <a:tc>
                  <a:txBody>
                    <a:bodyPr/>
                    <a:lstStyle/>
                    <a:p>
                      <a:pPr marL="0" marR="0" algn="just">
                        <a:lnSpc>
                          <a:spcPct val="115000"/>
                        </a:lnSpc>
                        <a:spcBef>
                          <a:spcPts val="0"/>
                        </a:spcBef>
                        <a:spcAft>
                          <a:spcPts val="0"/>
                        </a:spcAft>
                      </a:pPr>
                      <a:r>
                        <a:rPr lang="en-US" sz="2000" b="0" dirty="0">
                          <a:effectLst/>
                        </a:rPr>
                        <a:t>Other</a:t>
                      </a:r>
                      <a:endParaRPr lang="en-US" sz="1800" b="0" dirty="0">
                        <a:effectLst/>
                        <a:latin typeface="Calibri"/>
                        <a:ea typeface="Calibri"/>
                        <a:cs typeface="Times New Roman"/>
                      </a:endParaRPr>
                    </a:p>
                  </a:txBody>
                  <a:tcPr marL="68580" marR="68580" marT="0" marB="0">
                    <a:solidFill>
                      <a:srgbClr val="4E84C4"/>
                    </a:solidFill>
                  </a:tcPr>
                </a:tc>
                <a:tc>
                  <a:txBody>
                    <a:bodyPr/>
                    <a:lstStyle/>
                    <a:p>
                      <a:pPr marL="0" marR="0" algn="ctr">
                        <a:lnSpc>
                          <a:spcPct val="115000"/>
                        </a:lnSpc>
                        <a:spcBef>
                          <a:spcPts val="0"/>
                        </a:spcBef>
                        <a:spcAft>
                          <a:spcPts val="0"/>
                        </a:spcAft>
                      </a:pPr>
                      <a:r>
                        <a:rPr lang="en-US" sz="2000" b="1" dirty="0">
                          <a:effectLst/>
                        </a:rPr>
                        <a:t>5%</a:t>
                      </a:r>
                      <a:endParaRPr lang="en-US" sz="1800" b="1" dirty="0">
                        <a:effectLst/>
                        <a:latin typeface="Calibri"/>
                        <a:ea typeface="Calibri"/>
                        <a:cs typeface="Times New Roman"/>
                      </a:endParaRPr>
                    </a:p>
                  </a:txBody>
                  <a:tcPr marL="68580" marR="68580" marT="0" marB="0"/>
                </a:tc>
              </a:tr>
              <a:tr h="341918">
                <a:tc>
                  <a:txBody>
                    <a:bodyPr/>
                    <a:lstStyle/>
                    <a:p>
                      <a:pPr marL="0" marR="0" algn="just">
                        <a:lnSpc>
                          <a:spcPct val="115000"/>
                        </a:lnSpc>
                        <a:spcBef>
                          <a:spcPts val="0"/>
                        </a:spcBef>
                        <a:spcAft>
                          <a:spcPts val="0"/>
                        </a:spcAft>
                      </a:pPr>
                      <a:r>
                        <a:rPr lang="en-US" sz="2000" b="0" dirty="0">
                          <a:effectLst/>
                        </a:rPr>
                        <a:t>Don’t know/Refused</a:t>
                      </a:r>
                      <a:endParaRPr lang="en-US" sz="1800" b="0" dirty="0">
                        <a:effectLst/>
                        <a:latin typeface="Calibri"/>
                        <a:ea typeface="Calibri"/>
                        <a:cs typeface="Times New Roman"/>
                      </a:endParaRPr>
                    </a:p>
                  </a:txBody>
                  <a:tcPr marL="68580" marR="68580" marT="0" marB="0">
                    <a:solidFill>
                      <a:srgbClr val="4E84C4"/>
                    </a:solidFill>
                  </a:tcPr>
                </a:tc>
                <a:tc>
                  <a:txBody>
                    <a:bodyPr/>
                    <a:lstStyle/>
                    <a:p>
                      <a:pPr marL="0" marR="0" algn="ctr">
                        <a:lnSpc>
                          <a:spcPct val="115000"/>
                        </a:lnSpc>
                        <a:spcBef>
                          <a:spcPts val="0"/>
                        </a:spcBef>
                        <a:spcAft>
                          <a:spcPts val="0"/>
                        </a:spcAft>
                      </a:pPr>
                      <a:r>
                        <a:rPr lang="en-US" sz="2000" b="1" dirty="0">
                          <a:effectLst/>
                        </a:rPr>
                        <a:t>9%</a:t>
                      </a:r>
                      <a:endParaRPr lang="en-US" sz="1800" b="1" dirty="0">
                        <a:effectLst/>
                        <a:latin typeface="Calibri"/>
                        <a:ea typeface="Calibri"/>
                        <a:cs typeface="Times New Roman"/>
                      </a:endParaRPr>
                    </a:p>
                  </a:txBody>
                  <a:tcPr marL="68580" marR="68580" marT="0" marB="0"/>
                </a:tc>
              </a:tr>
            </a:tbl>
          </a:graphicData>
        </a:graphic>
      </p:graphicFrame>
    </p:spTree>
    <p:extLst>
      <p:ext uri="{BB962C8B-B14F-4D97-AF65-F5344CB8AC3E}">
        <p14:creationId xmlns="" xmlns:p14="http://schemas.microsoft.com/office/powerpoint/2010/main" val="2369002517"/>
      </p:ext>
    </p:extLst>
  </p:cSld>
  <p:clrMapOvr>
    <a:masterClrMapping/>
  </p:clrMapOvr>
  <p:transition>
    <p:fade/>
    <p:sndAc>
      <p:stSnd>
        <p:snd r:embed="rId3" name="hammer.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381000" y="6492875"/>
            <a:ext cx="8504807" cy="365125"/>
          </a:xfrm>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9" name="Rectangle 4"/>
          <p:cNvSpPr>
            <a:spLocks noGrp="1" noChangeArrowheads="1"/>
          </p:cNvSpPr>
          <p:nvPr>
            <p:ph idx="1"/>
          </p:nvPr>
        </p:nvSpPr>
        <p:spPr>
          <a:xfrm>
            <a:off x="152400" y="1529700"/>
            <a:ext cx="8915400" cy="4952987"/>
          </a:xfrm>
        </p:spPr>
        <p:txBody>
          <a:bodyPr numCol="1">
            <a:normAutofit/>
          </a:bodyPr>
          <a:lstStyle/>
          <a:p>
            <a:pPr eaLnBrk="1" hangingPunct="1">
              <a:lnSpc>
                <a:spcPct val="110000"/>
              </a:lnSpc>
              <a:spcBef>
                <a:spcPts val="0"/>
              </a:spcBef>
              <a:defRPr/>
            </a:pPr>
            <a:r>
              <a:rPr lang="en-US" dirty="0" smtClean="0">
                <a:solidFill>
                  <a:srgbClr val="02367A"/>
                </a:solidFill>
                <a:latin typeface="+mj-lt"/>
                <a:ea typeface="+mn-ea"/>
                <a:cs typeface="+mn-cs"/>
              </a:rPr>
              <a:t>Rural small businesses adopt technology at a lower rate than larger, non-rural businesses.</a:t>
            </a:r>
          </a:p>
          <a:p>
            <a:pPr eaLnBrk="1" hangingPunct="1">
              <a:lnSpc>
                <a:spcPct val="110000"/>
              </a:lnSpc>
              <a:spcBef>
                <a:spcPts val="0"/>
              </a:spcBef>
              <a:defRPr/>
            </a:pPr>
            <a:r>
              <a:rPr lang="en-US" dirty="0" smtClean="0">
                <a:solidFill>
                  <a:srgbClr val="02367A"/>
                </a:solidFill>
                <a:latin typeface="+mj-lt"/>
                <a:ea typeface="+mn-ea"/>
                <a:cs typeface="+mn-cs"/>
              </a:rPr>
              <a:t>A clear pattern exists between annual revenue and technology adoption among small businesses.</a:t>
            </a:r>
          </a:p>
          <a:p>
            <a:pPr eaLnBrk="1" hangingPunct="1">
              <a:lnSpc>
                <a:spcPct val="110000"/>
              </a:lnSpc>
              <a:spcBef>
                <a:spcPts val="0"/>
              </a:spcBef>
              <a:defRPr/>
            </a:pPr>
            <a:r>
              <a:rPr lang="en-US" dirty="0" smtClean="0">
                <a:solidFill>
                  <a:srgbClr val="02367A"/>
                </a:solidFill>
                <a:latin typeface="+mj-lt"/>
                <a:ea typeface="+mn-ea"/>
                <a:cs typeface="+mn-cs"/>
              </a:rPr>
              <a:t>Awareness of </a:t>
            </a:r>
            <a:r>
              <a:rPr lang="en-US" dirty="0" err="1" smtClean="0">
                <a:solidFill>
                  <a:srgbClr val="02367A"/>
                </a:solidFill>
                <a:latin typeface="+mj-lt"/>
                <a:ea typeface="+mn-ea"/>
                <a:cs typeface="+mn-cs"/>
              </a:rPr>
              <a:t>broadband’s</a:t>
            </a:r>
            <a:r>
              <a:rPr lang="en-US" dirty="0" smtClean="0">
                <a:solidFill>
                  <a:srgbClr val="02367A"/>
                </a:solidFill>
                <a:latin typeface="+mj-lt"/>
                <a:ea typeface="+mn-ea"/>
                <a:cs typeface="+mn-cs"/>
              </a:rPr>
              <a:t> benefits is the number one barrier to technology adoption.</a:t>
            </a:r>
          </a:p>
          <a:p>
            <a:pPr lvl="1" eaLnBrk="1" hangingPunct="1">
              <a:lnSpc>
                <a:spcPct val="110000"/>
              </a:lnSpc>
              <a:spcBef>
                <a:spcPts val="0"/>
              </a:spcBef>
              <a:defRPr/>
            </a:pPr>
            <a:endParaRPr lang="en-US" dirty="0" smtClean="0">
              <a:solidFill>
                <a:srgbClr val="02367A"/>
              </a:solidFill>
              <a:latin typeface="+mj-lt"/>
              <a:ea typeface="+mn-ea"/>
              <a:cs typeface="+mn-cs"/>
            </a:endParaRPr>
          </a:p>
        </p:txBody>
      </p:sp>
      <p:sp>
        <p:nvSpPr>
          <p:cNvPr id="5" name="Title 4"/>
          <p:cNvSpPr>
            <a:spLocks noGrp="1"/>
          </p:cNvSpPr>
          <p:nvPr>
            <p:ph type="title"/>
          </p:nvPr>
        </p:nvSpPr>
        <p:spPr>
          <a:xfrm>
            <a:off x="1371600" y="409184"/>
            <a:ext cx="7772400" cy="1143000"/>
          </a:xfrm>
        </p:spPr>
        <p:txBody>
          <a:bodyPr/>
          <a:lstStyle/>
          <a:p>
            <a:pPr algn="r" rtl="0" eaLnBrk="1" fontAlgn="base" hangingPunct="1"/>
            <a:r>
              <a:rPr lang="en-US" sz="4800" b="1" i="1" kern="1200" dirty="0" smtClean="0">
                <a:solidFill>
                  <a:srgbClr val="02367A"/>
                </a:solidFill>
                <a:latin typeface="Calibri"/>
                <a:ea typeface="ＭＳ Ｐゴシック"/>
                <a:cs typeface="+mn-cs"/>
              </a:rPr>
              <a:t>Technology Adoption Summary</a:t>
            </a:r>
            <a:endParaRPr lang="en-US" dirty="0" smtClean="0"/>
          </a:p>
          <a:p>
            <a:endParaRPr lang="en-US" dirty="0"/>
          </a:p>
        </p:txBody>
      </p:sp>
    </p:spTree>
    <p:extLst>
      <p:ext uri="{BB962C8B-B14F-4D97-AF65-F5344CB8AC3E}">
        <p14:creationId xmlns="" xmlns:p14="http://schemas.microsoft.com/office/powerpoint/2010/main" val="213805896"/>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381000" y="6492875"/>
            <a:ext cx="8504807" cy="365125"/>
          </a:xfrm>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9" name="Rectangle 4"/>
          <p:cNvSpPr>
            <a:spLocks noGrp="1" noChangeArrowheads="1"/>
          </p:cNvSpPr>
          <p:nvPr>
            <p:ph idx="1"/>
          </p:nvPr>
        </p:nvSpPr>
        <p:spPr>
          <a:xfrm>
            <a:off x="152400" y="1529700"/>
            <a:ext cx="8915400" cy="4952987"/>
          </a:xfrm>
        </p:spPr>
        <p:txBody>
          <a:bodyPr numCol="1">
            <a:normAutofit/>
          </a:bodyPr>
          <a:lstStyle/>
          <a:p>
            <a:pPr eaLnBrk="1" hangingPunct="1">
              <a:lnSpc>
                <a:spcPct val="110000"/>
              </a:lnSpc>
              <a:spcBef>
                <a:spcPts val="0"/>
              </a:spcBef>
              <a:defRPr/>
            </a:pPr>
            <a:r>
              <a:rPr lang="en-US" dirty="0" smtClean="0">
                <a:solidFill>
                  <a:srgbClr val="02367A"/>
                </a:solidFill>
                <a:latin typeface="+mj-lt"/>
                <a:ea typeface="+mn-ea"/>
                <a:cs typeface="+mn-cs"/>
              </a:rPr>
              <a:t>Literature review pertaining to various training methodologies among small businesses.</a:t>
            </a:r>
          </a:p>
          <a:p>
            <a:pPr eaLnBrk="1" hangingPunct="1">
              <a:lnSpc>
                <a:spcPct val="110000"/>
              </a:lnSpc>
              <a:spcBef>
                <a:spcPts val="0"/>
              </a:spcBef>
              <a:defRPr/>
            </a:pPr>
            <a:r>
              <a:rPr lang="en-US" dirty="0" smtClean="0">
                <a:solidFill>
                  <a:srgbClr val="02367A"/>
                </a:solidFill>
                <a:latin typeface="+mj-lt"/>
                <a:ea typeface="+mn-ea"/>
                <a:cs typeface="+mn-cs"/>
              </a:rPr>
              <a:t>Emergent themes:</a:t>
            </a:r>
          </a:p>
          <a:p>
            <a:pPr lvl="1" eaLnBrk="1" hangingPunct="1">
              <a:lnSpc>
                <a:spcPct val="110000"/>
              </a:lnSpc>
              <a:spcBef>
                <a:spcPts val="0"/>
              </a:spcBef>
              <a:defRPr/>
            </a:pPr>
            <a:r>
              <a:rPr lang="en-US" dirty="0" smtClean="0">
                <a:solidFill>
                  <a:srgbClr val="02367A"/>
                </a:solidFill>
                <a:latin typeface="+mj-lt"/>
                <a:ea typeface="+mn-ea"/>
                <a:cs typeface="+mn-cs"/>
              </a:rPr>
              <a:t>Ease of use, make technology less daunting.</a:t>
            </a:r>
            <a:endParaRPr lang="en-US" dirty="0">
              <a:solidFill>
                <a:srgbClr val="02367A"/>
              </a:solidFill>
              <a:latin typeface="+mj-lt"/>
              <a:ea typeface="+mn-ea"/>
              <a:cs typeface="+mn-cs"/>
            </a:endParaRPr>
          </a:p>
          <a:p>
            <a:pPr lvl="1" eaLnBrk="1" hangingPunct="1">
              <a:lnSpc>
                <a:spcPct val="110000"/>
              </a:lnSpc>
              <a:spcBef>
                <a:spcPts val="0"/>
              </a:spcBef>
              <a:defRPr/>
            </a:pPr>
            <a:r>
              <a:rPr lang="en-US" dirty="0" smtClean="0">
                <a:solidFill>
                  <a:srgbClr val="02367A"/>
                </a:solidFill>
                <a:latin typeface="+mj-lt"/>
                <a:ea typeface="+mn-ea"/>
                <a:cs typeface="+mn-cs"/>
              </a:rPr>
              <a:t>Geographic isolation, distance to centralized training.</a:t>
            </a:r>
          </a:p>
          <a:p>
            <a:pPr lvl="1" eaLnBrk="1" hangingPunct="1">
              <a:lnSpc>
                <a:spcPct val="110000"/>
              </a:lnSpc>
              <a:spcBef>
                <a:spcPts val="0"/>
              </a:spcBef>
              <a:defRPr/>
            </a:pPr>
            <a:r>
              <a:rPr lang="en-US" dirty="0" smtClean="0">
                <a:solidFill>
                  <a:srgbClr val="02367A"/>
                </a:solidFill>
                <a:latin typeface="+mj-lt"/>
                <a:ea typeface="+mn-ea"/>
                <a:cs typeface="+mn-cs"/>
              </a:rPr>
              <a:t>Flexibility, time and delivery methods.</a:t>
            </a:r>
          </a:p>
          <a:p>
            <a:pPr lvl="1" eaLnBrk="1" hangingPunct="1">
              <a:lnSpc>
                <a:spcPct val="110000"/>
              </a:lnSpc>
              <a:spcBef>
                <a:spcPts val="0"/>
              </a:spcBef>
              <a:defRPr/>
            </a:pPr>
            <a:r>
              <a:rPr lang="en-US" dirty="0" smtClean="0">
                <a:solidFill>
                  <a:srgbClr val="02367A"/>
                </a:solidFill>
                <a:latin typeface="+mj-lt"/>
                <a:ea typeface="+mn-ea"/>
                <a:cs typeface="+mn-cs"/>
              </a:rPr>
              <a:t>Industry and topic relevance.</a:t>
            </a:r>
          </a:p>
          <a:p>
            <a:pPr lvl="1" eaLnBrk="1" hangingPunct="1">
              <a:lnSpc>
                <a:spcPct val="110000"/>
              </a:lnSpc>
              <a:spcBef>
                <a:spcPts val="0"/>
              </a:spcBef>
              <a:defRPr/>
            </a:pPr>
            <a:endParaRPr lang="en-US" dirty="0" smtClean="0">
              <a:solidFill>
                <a:srgbClr val="02367A"/>
              </a:solidFill>
              <a:latin typeface="+mj-lt"/>
              <a:ea typeface="+mn-ea"/>
              <a:cs typeface="+mn-cs"/>
            </a:endParaRPr>
          </a:p>
        </p:txBody>
      </p:sp>
      <p:sp>
        <p:nvSpPr>
          <p:cNvPr id="5" name="Title 4"/>
          <p:cNvSpPr>
            <a:spLocks noGrp="1"/>
          </p:cNvSpPr>
          <p:nvPr>
            <p:ph type="title"/>
          </p:nvPr>
        </p:nvSpPr>
        <p:spPr>
          <a:xfrm>
            <a:off x="1200778" y="448827"/>
            <a:ext cx="7772400" cy="1143000"/>
          </a:xfrm>
        </p:spPr>
        <p:txBody>
          <a:bodyPr/>
          <a:lstStyle/>
          <a:p>
            <a:pPr algn="r" rtl="0" eaLnBrk="1" fontAlgn="base" hangingPunct="1"/>
            <a:r>
              <a:rPr lang="en-US" sz="4800" b="1" i="1" kern="1200" dirty="0" smtClean="0">
                <a:solidFill>
                  <a:srgbClr val="02367A"/>
                </a:solidFill>
                <a:latin typeface="Calibri"/>
                <a:ea typeface="ＭＳ Ｐゴシック"/>
                <a:cs typeface="+mn-cs"/>
              </a:rPr>
              <a:t>Business Training Model Review</a:t>
            </a:r>
            <a:endParaRPr lang="en-US" dirty="0" smtClean="0"/>
          </a:p>
          <a:p>
            <a:pPr algn="r"/>
            <a:endParaRPr lang="en-US" dirty="0"/>
          </a:p>
        </p:txBody>
      </p:sp>
    </p:spTree>
    <p:extLst>
      <p:ext uri="{BB962C8B-B14F-4D97-AF65-F5344CB8AC3E}">
        <p14:creationId xmlns="" xmlns:p14="http://schemas.microsoft.com/office/powerpoint/2010/main" val="213805896"/>
      </p:ext>
    </p:extLst>
  </p:cSld>
  <p:clrMapOvr>
    <a:masterClrMapping/>
  </p:clrMapOvr>
  <p:transition>
    <p:fade/>
    <p:sndAc>
      <p:stSnd>
        <p:snd r:embed="rId3" name="hammer.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381000" y="6492875"/>
            <a:ext cx="8504807" cy="365125"/>
          </a:xfrm>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9" name="Rectangle 4"/>
          <p:cNvSpPr>
            <a:spLocks noGrp="1" noChangeArrowheads="1"/>
          </p:cNvSpPr>
          <p:nvPr>
            <p:ph idx="1"/>
          </p:nvPr>
        </p:nvSpPr>
        <p:spPr>
          <a:xfrm>
            <a:off x="152400" y="1529700"/>
            <a:ext cx="8915400" cy="4952987"/>
          </a:xfrm>
        </p:spPr>
        <p:txBody>
          <a:bodyPr numCol="1">
            <a:normAutofit fontScale="85000" lnSpcReduction="10000"/>
          </a:bodyPr>
          <a:lstStyle/>
          <a:p>
            <a:pPr eaLnBrk="1" hangingPunct="1">
              <a:lnSpc>
                <a:spcPct val="110000"/>
              </a:lnSpc>
              <a:spcBef>
                <a:spcPts val="0"/>
              </a:spcBef>
              <a:defRPr/>
            </a:pPr>
            <a:r>
              <a:rPr lang="en-US" dirty="0" smtClean="0">
                <a:solidFill>
                  <a:srgbClr val="02367A"/>
                </a:solidFill>
                <a:latin typeface="+mj-lt"/>
                <a:ea typeface="+mn-ea"/>
                <a:cs typeface="+mn-cs"/>
              </a:rPr>
              <a:t>Ease of Use.</a:t>
            </a:r>
          </a:p>
          <a:p>
            <a:pPr lvl="1" eaLnBrk="1" hangingPunct="1">
              <a:lnSpc>
                <a:spcPct val="110000"/>
              </a:lnSpc>
              <a:spcBef>
                <a:spcPts val="0"/>
              </a:spcBef>
              <a:defRPr/>
            </a:pPr>
            <a:r>
              <a:rPr lang="en-US" dirty="0">
                <a:solidFill>
                  <a:srgbClr val="02367A"/>
                </a:solidFill>
                <a:latin typeface="+mj-lt"/>
                <a:ea typeface="+mn-ea"/>
                <a:cs typeface="+mn-cs"/>
              </a:rPr>
              <a:t>Training that makes </a:t>
            </a:r>
            <a:r>
              <a:rPr lang="en-US" dirty="0" smtClean="0">
                <a:solidFill>
                  <a:srgbClr val="02367A"/>
                </a:solidFill>
                <a:latin typeface="+mj-lt"/>
                <a:ea typeface="+mn-ea"/>
                <a:cs typeface="+mn-cs"/>
              </a:rPr>
              <a:t>technology </a:t>
            </a:r>
            <a:r>
              <a:rPr lang="en-US" dirty="0">
                <a:solidFill>
                  <a:srgbClr val="02367A"/>
                </a:solidFill>
                <a:latin typeface="+mj-lt"/>
                <a:ea typeface="+mn-ea"/>
                <a:cs typeface="+mn-cs"/>
              </a:rPr>
              <a:t>seem less daunting is key to increasing </a:t>
            </a:r>
            <a:r>
              <a:rPr lang="en-US" dirty="0" smtClean="0">
                <a:solidFill>
                  <a:srgbClr val="02367A"/>
                </a:solidFill>
                <a:latin typeface="+mj-lt"/>
                <a:ea typeface="+mn-ea"/>
                <a:cs typeface="+mn-cs"/>
              </a:rPr>
              <a:t>adoption among </a:t>
            </a:r>
            <a:r>
              <a:rPr lang="en-US" dirty="0">
                <a:solidFill>
                  <a:srgbClr val="02367A"/>
                </a:solidFill>
                <a:latin typeface="+mj-lt"/>
                <a:ea typeface="+mn-ea"/>
                <a:cs typeface="+mn-cs"/>
              </a:rPr>
              <a:t>small </a:t>
            </a:r>
            <a:r>
              <a:rPr lang="en-US" dirty="0" smtClean="0">
                <a:solidFill>
                  <a:srgbClr val="02367A"/>
                </a:solidFill>
                <a:latin typeface="+mj-lt"/>
                <a:ea typeface="+mn-ea"/>
                <a:cs typeface="+mn-cs"/>
              </a:rPr>
              <a:t>businesses.</a:t>
            </a:r>
            <a:endParaRPr lang="en-US" dirty="0">
              <a:solidFill>
                <a:srgbClr val="02367A"/>
              </a:solidFill>
              <a:latin typeface="+mj-lt"/>
              <a:ea typeface="+mn-ea"/>
              <a:cs typeface="+mn-cs"/>
            </a:endParaRPr>
          </a:p>
          <a:p>
            <a:pPr lvl="1" eaLnBrk="1" hangingPunct="1">
              <a:lnSpc>
                <a:spcPct val="110000"/>
              </a:lnSpc>
              <a:spcBef>
                <a:spcPts val="0"/>
              </a:spcBef>
              <a:defRPr/>
            </a:pPr>
            <a:r>
              <a:rPr lang="en-US" dirty="0" smtClean="0">
                <a:solidFill>
                  <a:srgbClr val="02367A"/>
                </a:solidFill>
                <a:latin typeface="+mj-lt"/>
                <a:ea typeface="+mn-ea"/>
                <a:cs typeface="+mn-cs"/>
              </a:rPr>
              <a:t>Small businesses owners’ perceptions about the ease of use of new technology impacts whether they adopt that technology.</a:t>
            </a:r>
          </a:p>
          <a:p>
            <a:pPr lvl="1" eaLnBrk="1" hangingPunct="1">
              <a:lnSpc>
                <a:spcPct val="110000"/>
              </a:lnSpc>
              <a:spcBef>
                <a:spcPts val="0"/>
              </a:spcBef>
              <a:defRPr/>
            </a:pPr>
            <a:r>
              <a:rPr lang="en-US" dirty="0" smtClean="0">
                <a:solidFill>
                  <a:srgbClr val="02367A"/>
                </a:solidFill>
                <a:latin typeface="+mj-lt"/>
                <a:ea typeface="+mn-ea"/>
                <a:cs typeface="+mn-cs"/>
              </a:rPr>
              <a:t>Applies not only to owners but employees as well.</a:t>
            </a:r>
          </a:p>
          <a:p>
            <a:pPr lvl="1" eaLnBrk="1" hangingPunct="1">
              <a:lnSpc>
                <a:spcPct val="110000"/>
              </a:lnSpc>
              <a:spcBef>
                <a:spcPts val="0"/>
              </a:spcBef>
              <a:defRPr/>
            </a:pPr>
            <a:r>
              <a:rPr lang="en-US" dirty="0" smtClean="0">
                <a:solidFill>
                  <a:srgbClr val="02367A"/>
                </a:solidFill>
                <a:latin typeface="+mj-lt"/>
                <a:ea typeface="+mn-ea"/>
                <a:cs typeface="+mn-cs"/>
              </a:rPr>
              <a:t>Technology training may also help create a more digitally literate workforce.</a:t>
            </a:r>
          </a:p>
          <a:p>
            <a:pPr lvl="0" eaLnBrk="1" hangingPunct="1">
              <a:lnSpc>
                <a:spcPct val="110000"/>
              </a:lnSpc>
              <a:spcBef>
                <a:spcPts val="0"/>
              </a:spcBef>
              <a:defRPr/>
            </a:pPr>
            <a:r>
              <a:rPr lang="en-US" dirty="0">
                <a:solidFill>
                  <a:srgbClr val="02367A"/>
                </a:solidFill>
                <a:latin typeface="Calibri"/>
                <a:cs typeface="+mn-cs"/>
              </a:rPr>
              <a:t>Industry and Topic </a:t>
            </a:r>
            <a:r>
              <a:rPr lang="en-US" dirty="0" smtClean="0">
                <a:solidFill>
                  <a:srgbClr val="02367A"/>
                </a:solidFill>
                <a:latin typeface="Calibri"/>
                <a:cs typeface="+mn-cs"/>
              </a:rPr>
              <a:t>Relevance.</a:t>
            </a:r>
            <a:endParaRPr lang="en-US" dirty="0">
              <a:solidFill>
                <a:srgbClr val="02367A"/>
              </a:solidFill>
              <a:latin typeface="Calibri"/>
              <a:cs typeface="+mn-cs"/>
            </a:endParaRPr>
          </a:p>
          <a:p>
            <a:pPr lvl="1" eaLnBrk="1" hangingPunct="1">
              <a:lnSpc>
                <a:spcPct val="110000"/>
              </a:lnSpc>
              <a:spcBef>
                <a:spcPts val="0"/>
              </a:spcBef>
              <a:defRPr/>
            </a:pPr>
            <a:r>
              <a:rPr lang="en-US" dirty="0">
                <a:solidFill>
                  <a:srgbClr val="02367A"/>
                </a:solidFill>
                <a:latin typeface="Calibri"/>
                <a:cs typeface="+mn-cs"/>
              </a:rPr>
              <a:t>Programs must meet the specific needs of the business or be industry </a:t>
            </a:r>
            <a:r>
              <a:rPr lang="en-US" dirty="0" smtClean="0">
                <a:solidFill>
                  <a:srgbClr val="02367A"/>
                </a:solidFill>
                <a:latin typeface="Calibri"/>
                <a:cs typeface="+mn-cs"/>
              </a:rPr>
              <a:t>specific.</a:t>
            </a:r>
            <a:endParaRPr lang="en-US" dirty="0">
              <a:solidFill>
                <a:srgbClr val="02367A"/>
              </a:solidFill>
              <a:latin typeface="Calibri"/>
              <a:cs typeface="+mn-cs"/>
            </a:endParaRPr>
          </a:p>
          <a:p>
            <a:pPr lvl="1" eaLnBrk="1" hangingPunct="1">
              <a:lnSpc>
                <a:spcPct val="110000"/>
              </a:lnSpc>
              <a:spcBef>
                <a:spcPts val="0"/>
              </a:spcBef>
              <a:defRPr/>
            </a:pPr>
            <a:r>
              <a:rPr lang="en-US" dirty="0">
                <a:solidFill>
                  <a:srgbClr val="02367A"/>
                </a:solidFill>
                <a:latin typeface="Calibri"/>
                <a:cs typeface="+mn-cs"/>
              </a:rPr>
              <a:t>Technology must be directly linked to how it can improve business </a:t>
            </a:r>
            <a:r>
              <a:rPr lang="en-US" dirty="0" smtClean="0">
                <a:solidFill>
                  <a:srgbClr val="02367A"/>
                </a:solidFill>
                <a:latin typeface="Calibri"/>
                <a:cs typeface="+mn-cs"/>
              </a:rPr>
              <a:t>operations.</a:t>
            </a:r>
            <a:endParaRPr lang="en-US" dirty="0">
              <a:solidFill>
                <a:srgbClr val="02367A"/>
              </a:solidFill>
              <a:latin typeface="Calibri"/>
              <a:cs typeface="+mn-cs"/>
            </a:endParaRPr>
          </a:p>
          <a:p>
            <a:pPr lvl="1" eaLnBrk="1" hangingPunct="1">
              <a:lnSpc>
                <a:spcPct val="110000"/>
              </a:lnSpc>
              <a:spcBef>
                <a:spcPts val="0"/>
              </a:spcBef>
              <a:defRPr/>
            </a:pPr>
            <a:endParaRPr lang="en-US" dirty="0" smtClean="0">
              <a:solidFill>
                <a:srgbClr val="02367A"/>
              </a:solidFill>
              <a:latin typeface="+mj-lt"/>
              <a:ea typeface="+mn-ea"/>
              <a:cs typeface="+mn-cs"/>
            </a:endParaRPr>
          </a:p>
          <a:p>
            <a:pPr lvl="1" eaLnBrk="1" hangingPunct="1">
              <a:lnSpc>
                <a:spcPct val="110000"/>
              </a:lnSpc>
              <a:spcBef>
                <a:spcPts val="0"/>
              </a:spcBef>
              <a:defRPr/>
            </a:pPr>
            <a:endParaRPr lang="en-US" dirty="0" smtClean="0">
              <a:solidFill>
                <a:srgbClr val="02367A"/>
              </a:solidFill>
              <a:latin typeface="+mj-lt"/>
              <a:ea typeface="+mn-ea"/>
              <a:cs typeface="+mn-cs"/>
            </a:endParaRPr>
          </a:p>
        </p:txBody>
      </p:sp>
      <p:sp>
        <p:nvSpPr>
          <p:cNvPr id="5" name="Title 4"/>
          <p:cNvSpPr>
            <a:spLocks noGrp="1"/>
          </p:cNvSpPr>
          <p:nvPr>
            <p:ph type="title"/>
          </p:nvPr>
        </p:nvSpPr>
        <p:spPr>
          <a:xfrm>
            <a:off x="1371600" y="434236"/>
            <a:ext cx="7772400" cy="1143000"/>
          </a:xfrm>
        </p:spPr>
        <p:txBody>
          <a:bodyPr/>
          <a:lstStyle/>
          <a:p>
            <a:pPr algn="r" rtl="0" eaLnBrk="1" fontAlgn="base" hangingPunct="1"/>
            <a:r>
              <a:rPr lang="en-US" sz="4800" b="1" i="1" kern="1200" dirty="0" smtClean="0">
                <a:solidFill>
                  <a:srgbClr val="02367A"/>
                </a:solidFill>
                <a:latin typeface="Calibri"/>
                <a:ea typeface="ＭＳ Ｐゴシック"/>
                <a:cs typeface="+mn-cs"/>
              </a:rPr>
              <a:t>Business Training Model Review</a:t>
            </a:r>
            <a:endParaRPr lang="en-US" dirty="0" smtClean="0"/>
          </a:p>
          <a:p>
            <a:endParaRPr lang="en-US" dirty="0"/>
          </a:p>
        </p:txBody>
      </p:sp>
    </p:spTree>
    <p:extLst>
      <p:ext uri="{BB962C8B-B14F-4D97-AF65-F5344CB8AC3E}">
        <p14:creationId xmlns="" xmlns:p14="http://schemas.microsoft.com/office/powerpoint/2010/main" val="2541211710"/>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381000" y="6492875"/>
            <a:ext cx="8504807" cy="365125"/>
          </a:xfrm>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9" name="Rectangle 4"/>
          <p:cNvSpPr>
            <a:spLocks noGrp="1" noChangeArrowheads="1"/>
          </p:cNvSpPr>
          <p:nvPr>
            <p:ph idx="1"/>
          </p:nvPr>
        </p:nvSpPr>
        <p:spPr>
          <a:xfrm>
            <a:off x="152400" y="1529700"/>
            <a:ext cx="8915400" cy="4952987"/>
          </a:xfrm>
        </p:spPr>
        <p:txBody>
          <a:bodyPr numCol="1">
            <a:normAutofit fontScale="77500" lnSpcReduction="20000"/>
          </a:bodyPr>
          <a:lstStyle/>
          <a:p>
            <a:pPr eaLnBrk="1" hangingPunct="1">
              <a:lnSpc>
                <a:spcPct val="110000"/>
              </a:lnSpc>
              <a:spcBef>
                <a:spcPts val="0"/>
              </a:spcBef>
              <a:defRPr/>
            </a:pPr>
            <a:r>
              <a:rPr lang="en-US" dirty="0" smtClean="0">
                <a:solidFill>
                  <a:srgbClr val="02367A"/>
                </a:solidFill>
                <a:latin typeface="+mj-lt"/>
                <a:ea typeface="+mn-ea"/>
                <a:cs typeface="+mn-cs"/>
              </a:rPr>
              <a:t>Geographic Isolation.</a:t>
            </a:r>
          </a:p>
          <a:p>
            <a:pPr lvl="1" eaLnBrk="1" hangingPunct="1">
              <a:lnSpc>
                <a:spcPct val="110000"/>
              </a:lnSpc>
              <a:spcBef>
                <a:spcPts val="0"/>
              </a:spcBef>
              <a:defRPr/>
            </a:pPr>
            <a:r>
              <a:rPr lang="en-US" dirty="0" smtClean="0">
                <a:solidFill>
                  <a:srgbClr val="02367A"/>
                </a:solidFill>
                <a:latin typeface="+mj-lt"/>
                <a:ea typeface="+mn-ea"/>
                <a:cs typeface="+mn-cs"/>
              </a:rPr>
              <a:t>Widely dispersed businesses, or small concentrations of establishments in rural areas lack access to conveniently located training facilities or programs.</a:t>
            </a:r>
          </a:p>
          <a:p>
            <a:pPr lvl="1" eaLnBrk="1" hangingPunct="1">
              <a:lnSpc>
                <a:spcPct val="110000"/>
              </a:lnSpc>
              <a:spcBef>
                <a:spcPts val="0"/>
              </a:spcBef>
              <a:defRPr/>
            </a:pPr>
            <a:r>
              <a:rPr lang="en-US" dirty="0" smtClean="0">
                <a:solidFill>
                  <a:srgbClr val="02367A"/>
                </a:solidFill>
                <a:latin typeface="+mj-lt"/>
                <a:ea typeface="+mn-ea"/>
                <a:cs typeface="+mn-cs"/>
              </a:rPr>
              <a:t>In a survey of rural business owners in Great Britain, 30% cited distance and transport as a constraint for participating in training activities.</a:t>
            </a:r>
          </a:p>
          <a:p>
            <a:pPr eaLnBrk="1" hangingPunct="1">
              <a:lnSpc>
                <a:spcPct val="110000"/>
              </a:lnSpc>
              <a:spcBef>
                <a:spcPts val="0"/>
              </a:spcBef>
              <a:defRPr/>
            </a:pPr>
            <a:r>
              <a:rPr lang="en-US" dirty="0">
                <a:solidFill>
                  <a:srgbClr val="02367A"/>
                </a:solidFill>
                <a:latin typeface="+mj-lt"/>
                <a:ea typeface="+mn-ea"/>
                <a:cs typeface="+mn-cs"/>
              </a:rPr>
              <a:t> </a:t>
            </a:r>
            <a:r>
              <a:rPr lang="en-US" dirty="0" smtClean="0">
                <a:solidFill>
                  <a:srgbClr val="02367A"/>
                </a:solidFill>
                <a:latin typeface="+mj-lt"/>
                <a:ea typeface="+mn-ea"/>
                <a:cs typeface="+mn-cs"/>
              </a:rPr>
              <a:t>Flexibility.</a:t>
            </a:r>
            <a:endParaRPr lang="en-US" dirty="0">
              <a:solidFill>
                <a:srgbClr val="02367A"/>
              </a:solidFill>
              <a:latin typeface="+mj-lt"/>
              <a:ea typeface="+mn-ea"/>
              <a:cs typeface="+mn-cs"/>
            </a:endParaRPr>
          </a:p>
          <a:p>
            <a:pPr lvl="1" eaLnBrk="1" hangingPunct="1">
              <a:lnSpc>
                <a:spcPct val="110000"/>
              </a:lnSpc>
              <a:spcBef>
                <a:spcPts val="0"/>
              </a:spcBef>
              <a:defRPr/>
            </a:pPr>
            <a:r>
              <a:rPr lang="en-US" dirty="0">
                <a:solidFill>
                  <a:srgbClr val="02367A"/>
                </a:solidFill>
                <a:latin typeface="+mj-lt"/>
                <a:ea typeface="+mn-ea"/>
                <a:cs typeface="+mn-cs"/>
              </a:rPr>
              <a:t>The US Small Business Association’s Training Program Survey found respondents valued training programs that were customizable and had flexible times, delivery methods, and </a:t>
            </a:r>
            <a:r>
              <a:rPr lang="en-US" dirty="0" smtClean="0">
                <a:solidFill>
                  <a:srgbClr val="02367A"/>
                </a:solidFill>
                <a:latin typeface="+mj-lt"/>
                <a:ea typeface="+mn-ea"/>
                <a:cs typeface="+mn-cs"/>
              </a:rPr>
              <a:t>locations.</a:t>
            </a:r>
            <a:endParaRPr lang="en-US" dirty="0">
              <a:solidFill>
                <a:srgbClr val="02367A"/>
              </a:solidFill>
              <a:latin typeface="+mj-lt"/>
              <a:ea typeface="+mn-ea"/>
              <a:cs typeface="+mn-cs"/>
            </a:endParaRPr>
          </a:p>
          <a:p>
            <a:pPr lvl="1" eaLnBrk="1" hangingPunct="1">
              <a:lnSpc>
                <a:spcPct val="110000"/>
              </a:lnSpc>
              <a:spcBef>
                <a:spcPts val="0"/>
              </a:spcBef>
              <a:defRPr/>
            </a:pPr>
            <a:r>
              <a:rPr lang="en-US" dirty="0">
                <a:solidFill>
                  <a:srgbClr val="02367A"/>
                </a:solidFill>
                <a:latin typeface="+mj-lt"/>
                <a:ea typeface="+mn-ea"/>
                <a:cs typeface="+mn-cs"/>
              </a:rPr>
              <a:t>56% of rural small business owners in Great Britain stated that releasing staff from work was the main constraint to providing any type of employee </a:t>
            </a:r>
            <a:r>
              <a:rPr lang="en-US" dirty="0" smtClean="0">
                <a:solidFill>
                  <a:srgbClr val="02367A"/>
                </a:solidFill>
                <a:latin typeface="+mj-lt"/>
                <a:ea typeface="+mn-ea"/>
                <a:cs typeface="+mn-cs"/>
              </a:rPr>
              <a:t>training.</a:t>
            </a:r>
          </a:p>
        </p:txBody>
      </p:sp>
      <p:sp>
        <p:nvSpPr>
          <p:cNvPr id="5" name="Title 4"/>
          <p:cNvSpPr>
            <a:spLocks noGrp="1"/>
          </p:cNvSpPr>
          <p:nvPr>
            <p:ph type="title"/>
          </p:nvPr>
        </p:nvSpPr>
        <p:spPr>
          <a:xfrm>
            <a:off x="1371600" y="421710"/>
            <a:ext cx="7772400" cy="1143000"/>
          </a:xfrm>
        </p:spPr>
        <p:txBody>
          <a:bodyPr/>
          <a:lstStyle/>
          <a:p>
            <a:pPr algn="r" rtl="0" eaLnBrk="1" fontAlgn="base" hangingPunct="1"/>
            <a:r>
              <a:rPr lang="en-US" sz="4800" b="1" i="1" kern="1200" dirty="0" smtClean="0">
                <a:solidFill>
                  <a:srgbClr val="02367A"/>
                </a:solidFill>
                <a:latin typeface="Calibri"/>
                <a:ea typeface="ＭＳ Ｐゴシック"/>
                <a:cs typeface="+mn-cs"/>
              </a:rPr>
              <a:t>Business Training Model Review</a:t>
            </a:r>
            <a:endParaRPr lang="en-US" dirty="0" smtClean="0"/>
          </a:p>
          <a:p>
            <a:endParaRPr lang="en-US" dirty="0"/>
          </a:p>
        </p:txBody>
      </p:sp>
    </p:spTree>
    <p:extLst>
      <p:ext uri="{BB962C8B-B14F-4D97-AF65-F5344CB8AC3E}">
        <p14:creationId xmlns="" xmlns:p14="http://schemas.microsoft.com/office/powerpoint/2010/main" val="1317823342"/>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381000" y="6492875"/>
            <a:ext cx="8504807" cy="365125"/>
          </a:xfrm>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graphicFrame>
        <p:nvGraphicFramePr>
          <p:cNvPr id="3" name="Content Placeholder 2" descr="Distance to training site, Flexibility in time and delivery method, Comfort level and ease of use, Industry/topic relevance, business improvement are listed down the left side, and all lead into On-Site Technology Traning (right side)"/>
          <p:cNvGraphicFramePr>
            <a:graphicFrameLocks noGrp="1"/>
          </p:cNvGraphicFramePr>
          <p:nvPr>
            <p:ph idx="1"/>
            <p:extLst>
              <p:ext uri="{D42A27DB-BD31-4B8C-83A1-F6EECF244321}">
                <p14:modId xmlns="" xmlns:p14="http://schemas.microsoft.com/office/powerpoint/2010/main" val="4252869652"/>
              </p:ext>
            </p:extLst>
          </p:nvPr>
        </p:nvGraphicFramePr>
        <p:xfrm>
          <a:off x="1371599" y="504978"/>
          <a:ext cx="9109881" cy="64066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le 8"/>
          <p:cNvSpPr>
            <a:spLocks noGrp="1"/>
          </p:cNvSpPr>
          <p:nvPr>
            <p:ph type="title"/>
          </p:nvPr>
        </p:nvSpPr>
        <p:spPr>
          <a:xfrm>
            <a:off x="1087734" y="408633"/>
            <a:ext cx="7772400" cy="1143000"/>
          </a:xfrm>
        </p:spPr>
        <p:txBody>
          <a:bodyPr/>
          <a:lstStyle/>
          <a:p>
            <a:pPr algn="r" rtl="0" eaLnBrk="1" fontAlgn="base" hangingPunct="1"/>
            <a:r>
              <a:rPr lang="en-US" sz="4800" b="1" i="1" kern="1200" dirty="0" smtClean="0">
                <a:solidFill>
                  <a:srgbClr val="02367A"/>
                </a:solidFill>
                <a:latin typeface="Calibri"/>
                <a:ea typeface="ＭＳ Ｐゴシック"/>
                <a:cs typeface="+mn-cs"/>
              </a:rPr>
              <a:t>Business Training Model Review</a:t>
            </a:r>
            <a:endParaRPr lang="en-US" dirty="0" smtClean="0"/>
          </a:p>
          <a:p>
            <a:endParaRPr lang="en-US" dirty="0"/>
          </a:p>
        </p:txBody>
      </p:sp>
    </p:spTree>
    <p:extLst>
      <p:ext uri="{BB962C8B-B14F-4D97-AF65-F5344CB8AC3E}">
        <p14:creationId xmlns="" xmlns:p14="http://schemas.microsoft.com/office/powerpoint/2010/main" val="2348487305"/>
      </p:ext>
    </p:extLst>
  </p:cSld>
  <p:clrMapOvr>
    <a:masterClrMapping/>
  </p:clrMapOvr>
  <p:transition>
    <p:fade/>
    <p:sndAc>
      <p:stSnd>
        <p:snd r:embed="rId3" name="hammer.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381000" y="6492875"/>
            <a:ext cx="8504807" cy="365125"/>
          </a:xfrm>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9" name="Rectangle 4"/>
          <p:cNvSpPr>
            <a:spLocks noGrp="1" noChangeArrowheads="1"/>
          </p:cNvSpPr>
          <p:nvPr>
            <p:ph idx="1"/>
          </p:nvPr>
        </p:nvSpPr>
        <p:spPr>
          <a:xfrm>
            <a:off x="152400" y="1529700"/>
            <a:ext cx="8915400" cy="4952987"/>
          </a:xfrm>
        </p:spPr>
        <p:txBody>
          <a:bodyPr numCol="1">
            <a:normAutofit/>
          </a:bodyPr>
          <a:lstStyle/>
          <a:p>
            <a:pPr eaLnBrk="1" hangingPunct="1">
              <a:lnSpc>
                <a:spcPct val="110000"/>
              </a:lnSpc>
              <a:spcBef>
                <a:spcPts val="0"/>
              </a:spcBef>
              <a:defRPr/>
            </a:pPr>
            <a:r>
              <a:rPr lang="en-US" dirty="0" smtClean="0">
                <a:solidFill>
                  <a:srgbClr val="02367A"/>
                </a:solidFill>
                <a:latin typeface="+mj-lt"/>
                <a:ea typeface="+mn-ea"/>
                <a:cs typeface="+mn-cs"/>
              </a:rPr>
              <a:t>On-Site Technology Training.</a:t>
            </a:r>
          </a:p>
          <a:p>
            <a:pPr lvl="1" eaLnBrk="1" hangingPunct="1">
              <a:lnSpc>
                <a:spcPct val="110000"/>
              </a:lnSpc>
              <a:spcBef>
                <a:spcPts val="0"/>
              </a:spcBef>
              <a:defRPr/>
            </a:pPr>
            <a:r>
              <a:rPr lang="en-US" dirty="0" smtClean="0">
                <a:solidFill>
                  <a:srgbClr val="02367A"/>
                </a:solidFill>
                <a:latin typeface="+mj-lt"/>
                <a:ea typeface="+mn-ea"/>
                <a:cs typeface="+mn-cs"/>
              </a:rPr>
              <a:t>Research shows that small business owners prefer one-on-one training.</a:t>
            </a:r>
          </a:p>
          <a:p>
            <a:pPr lvl="1" eaLnBrk="1" hangingPunct="1">
              <a:lnSpc>
                <a:spcPct val="110000"/>
              </a:lnSpc>
              <a:spcBef>
                <a:spcPts val="0"/>
              </a:spcBef>
              <a:defRPr/>
            </a:pPr>
            <a:r>
              <a:rPr lang="en-US" dirty="0" smtClean="0">
                <a:solidFill>
                  <a:srgbClr val="02367A"/>
                </a:solidFill>
                <a:latin typeface="+mj-lt"/>
                <a:ea typeface="+mn-ea"/>
                <a:cs typeface="+mn-cs"/>
              </a:rPr>
              <a:t>On-site demonstrations and hands-on activities result in the successful and sustainable implementation of new methods and operations.</a:t>
            </a:r>
          </a:p>
          <a:p>
            <a:pPr lvl="1" eaLnBrk="1" hangingPunct="1">
              <a:lnSpc>
                <a:spcPct val="110000"/>
              </a:lnSpc>
              <a:spcBef>
                <a:spcPts val="0"/>
              </a:spcBef>
              <a:defRPr/>
            </a:pPr>
            <a:r>
              <a:rPr lang="en-US" dirty="0" smtClean="0">
                <a:solidFill>
                  <a:srgbClr val="02367A"/>
                </a:solidFill>
                <a:latin typeface="+mj-lt"/>
                <a:ea typeface="+mn-ea"/>
                <a:cs typeface="+mn-cs"/>
              </a:rPr>
              <a:t>Training activities on-site are popular due to convenience, ability to tailor training needs, and the social learning environment they provide.</a:t>
            </a:r>
          </a:p>
        </p:txBody>
      </p:sp>
      <p:sp>
        <p:nvSpPr>
          <p:cNvPr id="5" name="Title 4"/>
          <p:cNvSpPr>
            <a:spLocks noGrp="1"/>
          </p:cNvSpPr>
          <p:nvPr>
            <p:ph type="title"/>
          </p:nvPr>
        </p:nvSpPr>
        <p:spPr>
          <a:xfrm>
            <a:off x="1158072" y="418682"/>
            <a:ext cx="7772400" cy="1143000"/>
          </a:xfrm>
        </p:spPr>
        <p:txBody>
          <a:bodyPr/>
          <a:lstStyle/>
          <a:p>
            <a:pPr algn="r" rtl="0" eaLnBrk="1" fontAlgn="base" hangingPunct="1"/>
            <a:r>
              <a:rPr lang="en-US" sz="4800" b="1" i="1" kern="1200" dirty="0" smtClean="0">
                <a:solidFill>
                  <a:srgbClr val="02367A"/>
                </a:solidFill>
                <a:latin typeface="Calibri"/>
                <a:ea typeface="ＭＳ Ｐゴシック"/>
                <a:cs typeface="+mn-cs"/>
              </a:rPr>
              <a:t>Business Training Model Review</a:t>
            </a:r>
            <a:endParaRPr lang="en-US" dirty="0" smtClean="0"/>
          </a:p>
          <a:p>
            <a:endParaRPr lang="en-US" dirty="0"/>
          </a:p>
        </p:txBody>
      </p:sp>
    </p:spTree>
    <p:extLst>
      <p:ext uri="{BB962C8B-B14F-4D97-AF65-F5344CB8AC3E}">
        <p14:creationId xmlns="" xmlns:p14="http://schemas.microsoft.com/office/powerpoint/2010/main" val="3985763776"/>
      </p:ext>
    </p:extLst>
  </p:cSld>
  <p:clrMapOvr>
    <a:masterClrMapping/>
  </p:clrMapOvr>
  <p:transition>
    <p:fade/>
    <p:sndAc>
      <p:stSnd>
        <p:snd r:embed="rId3" name="hammer.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381000" y="6492875"/>
            <a:ext cx="8504807" cy="365125"/>
          </a:xfrm>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9" name="Rectangle 4"/>
          <p:cNvSpPr>
            <a:spLocks noGrp="1" noChangeArrowheads="1"/>
          </p:cNvSpPr>
          <p:nvPr>
            <p:ph idx="1"/>
          </p:nvPr>
        </p:nvSpPr>
        <p:spPr>
          <a:xfrm>
            <a:off x="152400" y="1529700"/>
            <a:ext cx="8915400" cy="4952987"/>
          </a:xfrm>
        </p:spPr>
        <p:txBody>
          <a:bodyPr numCol="1">
            <a:normAutofit/>
          </a:bodyPr>
          <a:lstStyle/>
          <a:p>
            <a:pPr eaLnBrk="1" hangingPunct="1">
              <a:lnSpc>
                <a:spcPct val="110000"/>
              </a:lnSpc>
              <a:spcBef>
                <a:spcPts val="0"/>
              </a:spcBef>
              <a:defRPr/>
            </a:pPr>
            <a:r>
              <a:rPr lang="en-US" dirty="0" smtClean="0">
                <a:solidFill>
                  <a:srgbClr val="02367A"/>
                </a:solidFill>
                <a:latin typeface="+mj-lt"/>
                <a:ea typeface="+mn-ea"/>
                <a:cs typeface="+mn-cs"/>
              </a:rPr>
              <a:t>Social Cognitive Theory in Technology Training.</a:t>
            </a:r>
          </a:p>
          <a:p>
            <a:pPr lvl="1" eaLnBrk="1" hangingPunct="1">
              <a:lnSpc>
                <a:spcPct val="110000"/>
              </a:lnSpc>
              <a:spcBef>
                <a:spcPts val="0"/>
              </a:spcBef>
              <a:defRPr/>
            </a:pPr>
            <a:r>
              <a:rPr lang="en-US" dirty="0" smtClean="0">
                <a:solidFill>
                  <a:srgbClr val="02367A"/>
                </a:solidFill>
                <a:latin typeface="+mj-lt"/>
                <a:ea typeface="+mn-ea"/>
                <a:cs typeface="+mn-cs"/>
              </a:rPr>
              <a:t>Trainees must actively explore, manipulate, and influence their own environments in order to effectively learn.</a:t>
            </a:r>
          </a:p>
          <a:p>
            <a:pPr lvl="1" eaLnBrk="1" hangingPunct="1">
              <a:lnSpc>
                <a:spcPct val="110000"/>
              </a:lnSpc>
              <a:spcBef>
                <a:spcPts val="0"/>
              </a:spcBef>
              <a:defRPr/>
            </a:pPr>
            <a:r>
              <a:rPr lang="en-US" dirty="0" smtClean="0">
                <a:solidFill>
                  <a:srgbClr val="02367A"/>
                </a:solidFill>
                <a:latin typeface="+mj-lt"/>
                <a:ea typeface="+mn-ea"/>
                <a:cs typeface="+mn-cs"/>
              </a:rPr>
              <a:t>Could be performed off-site, but through on-site activities, trainees not only explore new behaviors, they are learning on the equipment they will be using after the trainer has left.</a:t>
            </a:r>
          </a:p>
          <a:p>
            <a:pPr lvl="1" eaLnBrk="1" hangingPunct="1">
              <a:lnSpc>
                <a:spcPct val="110000"/>
              </a:lnSpc>
              <a:spcBef>
                <a:spcPts val="0"/>
              </a:spcBef>
              <a:defRPr/>
            </a:pPr>
            <a:r>
              <a:rPr lang="en-US" dirty="0" smtClean="0">
                <a:solidFill>
                  <a:srgbClr val="02367A"/>
                </a:solidFill>
                <a:latin typeface="+mj-lt"/>
                <a:ea typeface="+mn-ea"/>
                <a:cs typeface="+mn-cs"/>
              </a:rPr>
              <a:t>Peer-to-Peer training and support is also developed.</a:t>
            </a:r>
          </a:p>
        </p:txBody>
      </p:sp>
      <p:sp>
        <p:nvSpPr>
          <p:cNvPr id="5" name="Title 4"/>
          <p:cNvSpPr>
            <a:spLocks noGrp="1"/>
          </p:cNvSpPr>
          <p:nvPr>
            <p:ph type="title"/>
          </p:nvPr>
        </p:nvSpPr>
        <p:spPr>
          <a:xfrm>
            <a:off x="1371600" y="388536"/>
            <a:ext cx="7772400" cy="1143000"/>
          </a:xfrm>
        </p:spPr>
        <p:txBody>
          <a:bodyPr/>
          <a:lstStyle/>
          <a:p>
            <a:pPr algn="r" rtl="0" eaLnBrk="1" fontAlgn="base" hangingPunct="1"/>
            <a:r>
              <a:rPr lang="en-US" sz="4800" b="1" i="1" kern="1200" dirty="0" smtClean="0">
                <a:solidFill>
                  <a:srgbClr val="02367A"/>
                </a:solidFill>
                <a:latin typeface="Calibri"/>
                <a:ea typeface="ＭＳ Ｐゴシック"/>
                <a:cs typeface="+mn-cs"/>
              </a:rPr>
              <a:t>Business Training Model Review</a:t>
            </a:r>
            <a:endParaRPr lang="en-US" dirty="0" smtClean="0"/>
          </a:p>
          <a:p>
            <a:endParaRPr lang="en-US" dirty="0"/>
          </a:p>
        </p:txBody>
      </p:sp>
    </p:spTree>
    <p:extLst>
      <p:ext uri="{BB962C8B-B14F-4D97-AF65-F5344CB8AC3E}">
        <p14:creationId xmlns="" xmlns:p14="http://schemas.microsoft.com/office/powerpoint/2010/main" val="4137658424"/>
      </p:ext>
    </p:extLst>
  </p:cSld>
  <p:clrMapOvr>
    <a:masterClrMapping/>
  </p:clrMapOvr>
  <p:transition>
    <p:fade/>
    <p:sndAc>
      <p:stSnd>
        <p:snd r:embed="rId3" name="hammer.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a:xfrm>
            <a:off x="381000" y="6492875"/>
            <a:ext cx="8504807" cy="365125"/>
          </a:xfrm>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8" name="Content Placeholder 4"/>
          <p:cNvSpPr txBox="1">
            <a:spLocks/>
          </p:cNvSpPr>
          <p:nvPr/>
        </p:nvSpPr>
        <p:spPr>
          <a:xfrm>
            <a:off x="218552" y="3235569"/>
            <a:ext cx="8686800" cy="30269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defRPr/>
            </a:pPr>
            <a:endParaRPr lang="en-US" sz="1900" i="1" dirty="0" smtClean="0">
              <a:solidFill>
                <a:srgbClr val="02367A"/>
              </a:solidFill>
              <a:latin typeface="Calibri"/>
            </a:endParaRPr>
          </a:p>
        </p:txBody>
      </p:sp>
      <p:graphicFrame>
        <p:nvGraphicFramePr>
          <p:cNvPr id="9" name="Content Placeholder 4" descr="Circle divided into three equal parts, with arrows around the outside. Community Planning &amp; Outreach leads to Mapping, which leads to Research, which leads back to Community Planning and Outreach (and so on)."/>
          <p:cNvGraphicFramePr>
            <a:graphicFrameLocks noGrp="1"/>
          </p:cNvGraphicFramePr>
          <p:nvPr>
            <p:ph idx="1"/>
            <p:extLst>
              <p:ext uri="{D42A27DB-BD31-4B8C-83A1-F6EECF244321}">
                <p14:modId xmlns="" xmlns:p14="http://schemas.microsoft.com/office/powerpoint/2010/main" val="924132575"/>
              </p:ext>
            </p:extLst>
          </p:nvPr>
        </p:nvGraphicFramePr>
        <p:xfrm>
          <a:off x="5639850" y="3802877"/>
          <a:ext cx="2875770" cy="27488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p:cNvSpPr txBox="1"/>
          <p:nvPr/>
        </p:nvSpPr>
        <p:spPr>
          <a:xfrm>
            <a:off x="452176" y="1678075"/>
            <a:ext cx="8139165" cy="461665"/>
          </a:xfrm>
          <a:prstGeom prst="rect">
            <a:avLst/>
          </a:prstGeom>
          <a:noFill/>
        </p:spPr>
        <p:txBody>
          <a:bodyPr wrap="square" rtlCol="0">
            <a:spAutoFit/>
          </a:bodyPr>
          <a:lstStyle/>
          <a:p>
            <a:pPr marL="0" indent="0" algn="ctr" fontAlgn="auto">
              <a:spcAft>
                <a:spcPts val="0"/>
              </a:spcAft>
              <a:buNone/>
              <a:defRPr/>
            </a:pPr>
            <a:r>
              <a:rPr lang="en-US" i="1" dirty="0" smtClean="0">
                <a:solidFill>
                  <a:srgbClr val="02367A"/>
                </a:solidFill>
                <a:latin typeface="Calibri"/>
              </a:rPr>
              <a:t>.</a:t>
            </a:r>
          </a:p>
        </p:txBody>
      </p:sp>
      <p:sp>
        <p:nvSpPr>
          <p:cNvPr id="13" name="Title 12"/>
          <p:cNvSpPr>
            <a:spLocks noGrp="1"/>
          </p:cNvSpPr>
          <p:nvPr>
            <p:ph type="title"/>
          </p:nvPr>
        </p:nvSpPr>
        <p:spPr>
          <a:xfrm>
            <a:off x="1492180" y="358391"/>
            <a:ext cx="7772400" cy="1143000"/>
          </a:xfrm>
        </p:spPr>
        <p:txBody>
          <a:bodyPr/>
          <a:lstStyle/>
          <a:p>
            <a:pPr rtl="0" eaLnBrk="1" fontAlgn="base" hangingPunct="1"/>
            <a:r>
              <a:rPr lang="en-US" sz="4800" b="1" i="1" kern="1200" dirty="0" smtClean="0">
                <a:solidFill>
                  <a:srgbClr val="02367A"/>
                </a:solidFill>
                <a:latin typeface="Calibri"/>
                <a:ea typeface="ＭＳ Ｐゴシック"/>
                <a:cs typeface="+mn-cs"/>
              </a:rPr>
              <a:t>About Connect Michigan</a:t>
            </a:r>
            <a:endParaRPr lang="en-US" dirty="0"/>
          </a:p>
        </p:txBody>
      </p:sp>
      <p:sp>
        <p:nvSpPr>
          <p:cNvPr id="15" name="Text Placeholder 14"/>
          <p:cNvSpPr>
            <a:spLocks noGrp="1"/>
          </p:cNvSpPr>
          <p:nvPr>
            <p:ph type="body" idx="4294967295"/>
          </p:nvPr>
        </p:nvSpPr>
        <p:spPr/>
        <p:txBody>
          <a:bodyPr/>
          <a:lstStyle/>
          <a:p>
            <a:pPr algn="ctr"/>
            <a:r>
              <a:rPr lang="en-US" sz="2000" i="1" dirty="0" smtClean="0">
                <a:solidFill>
                  <a:srgbClr val="02367A"/>
                </a:solidFill>
                <a:latin typeface="Calibri"/>
              </a:rPr>
              <a:t>Connect Michigan is a non-profit organization, in partnership with the Michigan Public Service Commission, tasked with </a:t>
            </a:r>
            <a:r>
              <a:rPr lang="en-US" sz="2000" b="1" i="1" dirty="0" smtClean="0">
                <a:solidFill>
                  <a:srgbClr val="02367A"/>
                </a:solidFill>
                <a:latin typeface="Calibri"/>
              </a:rPr>
              <a:t>facilitating</a:t>
            </a:r>
            <a:r>
              <a:rPr lang="en-US" sz="2000" i="1" dirty="0" smtClean="0">
                <a:solidFill>
                  <a:srgbClr val="02367A"/>
                </a:solidFill>
                <a:latin typeface="Calibri"/>
              </a:rPr>
              <a:t> the expansion of broadband access, adoption, and use throughout the state</a:t>
            </a:r>
          </a:p>
          <a:p>
            <a:pPr fontAlgn="auto">
              <a:lnSpc>
                <a:spcPct val="120000"/>
              </a:lnSpc>
              <a:spcBef>
                <a:spcPts val="0"/>
              </a:spcBef>
              <a:spcAft>
                <a:spcPts val="0"/>
              </a:spcAft>
              <a:defRPr/>
            </a:pPr>
            <a:r>
              <a:rPr lang="en-US" sz="2000" dirty="0" smtClean="0">
                <a:solidFill>
                  <a:srgbClr val="02367A"/>
                </a:solidFill>
                <a:latin typeface="Calibri"/>
              </a:rPr>
              <a:t>Backed by Connected Nation, national technology-oriented non-profit.</a:t>
            </a:r>
          </a:p>
          <a:p>
            <a:pPr fontAlgn="auto">
              <a:lnSpc>
                <a:spcPct val="120000"/>
              </a:lnSpc>
              <a:spcBef>
                <a:spcPts val="0"/>
              </a:spcBef>
              <a:spcAft>
                <a:spcPts val="0"/>
              </a:spcAft>
              <a:defRPr/>
            </a:pPr>
            <a:r>
              <a:rPr lang="en-US" sz="2000" dirty="0" smtClean="0">
                <a:solidFill>
                  <a:srgbClr val="02367A"/>
                </a:solidFill>
                <a:latin typeface="Calibri"/>
              </a:rPr>
              <a:t>In-State </a:t>
            </a:r>
            <a:r>
              <a:rPr lang="en-US" sz="2000" dirty="0" smtClean="0">
                <a:solidFill>
                  <a:srgbClr val="02367A"/>
                </a:solidFill>
                <a:latin typeface="Calibri"/>
              </a:rPr>
              <a:t>Staff.</a:t>
            </a:r>
          </a:p>
          <a:p>
            <a:pPr lvl="1" fontAlgn="auto">
              <a:lnSpc>
                <a:spcPct val="120000"/>
              </a:lnSpc>
              <a:spcBef>
                <a:spcPts val="0"/>
              </a:spcBef>
              <a:spcAft>
                <a:spcPts val="0"/>
              </a:spcAft>
              <a:defRPr/>
            </a:pPr>
            <a:r>
              <a:rPr lang="en-US" sz="2000" dirty="0" smtClean="0">
                <a:solidFill>
                  <a:srgbClr val="02367A"/>
                </a:solidFill>
                <a:latin typeface="Calibri"/>
              </a:rPr>
              <a:t>State Program Manager.</a:t>
            </a:r>
          </a:p>
          <a:p>
            <a:pPr lvl="1" fontAlgn="auto">
              <a:lnSpc>
                <a:spcPct val="120000"/>
              </a:lnSpc>
              <a:spcBef>
                <a:spcPts val="0"/>
              </a:spcBef>
              <a:spcAft>
                <a:spcPts val="0"/>
              </a:spcAft>
              <a:defRPr/>
            </a:pPr>
            <a:r>
              <a:rPr lang="en-US" sz="2000" dirty="0" smtClean="0">
                <a:solidFill>
                  <a:srgbClr val="02367A"/>
                </a:solidFill>
                <a:latin typeface="Calibri"/>
              </a:rPr>
              <a:t>Two </a:t>
            </a:r>
            <a:r>
              <a:rPr lang="en-US" sz="2000" dirty="0" smtClean="0">
                <a:solidFill>
                  <a:srgbClr val="02367A"/>
                </a:solidFill>
                <a:latin typeface="Calibri"/>
              </a:rPr>
              <a:t>Community Technology Advisors.</a:t>
            </a:r>
          </a:p>
          <a:p>
            <a:pPr fontAlgn="auto">
              <a:lnSpc>
                <a:spcPct val="120000"/>
              </a:lnSpc>
              <a:spcBef>
                <a:spcPts val="0"/>
              </a:spcBef>
              <a:spcAft>
                <a:spcPts val="0"/>
              </a:spcAft>
              <a:defRPr/>
            </a:pPr>
            <a:r>
              <a:rPr lang="en-US" sz="2000" dirty="0" smtClean="0">
                <a:solidFill>
                  <a:srgbClr val="02367A"/>
                </a:solidFill>
                <a:latin typeface="Calibri"/>
              </a:rPr>
              <a:t>Three major programs.</a:t>
            </a:r>
          </a:p>
          <a:p>
            <a:pPr lvl="1" fontAlgn="auto">
              <a:lnSpc>
                <a:spcPct val="120000"/>
              </a:lnSpc>
              <a:spcBef>
                <a:spcPts val="0"/>
              </a:spcBef>
              <a:spcAft>
                <a:spcPts val="0"/>
              </a:spcAft>
              <a:defRPr/>
            </a:pPr>
            <a:r>
              <a:rPr lang="en-US" sz="2000" dirty="0" smtClean="0">
                <a:solidFill>
                  <a:srgbClr val="02367A"/>
                </a:solidFill>
                <a:latin typeface="Calibri"/>
              </a:rPr>
              <a:t>Mapping</a:t>
            </a:r>
            <a:r>
              <a:rPr lang="en-US" sz="2000" dirty="0" smtClean="0">
                <a:solidFill>
                  <a:srgbClr val="02367A"/>
                </a:solidFill>
                <a:latin typeface="Calibri"/>
              </a:rPr>
              <a:t>.</a:t>
            </a:r>
            <a:endParaRPr lang="en-US" sz="2000" dirty="0" smtClean="0">
              <a:solidFill>
                <a:srgbClr val="02367A"/>
              </a:solidFill>
              <a:latin typeface="Calibri"/>
            </a:endParaRPr>
          </a:p>
          <a:p>
            <a:pPr lvl="1" fontAlgn="auto">
              <a:lnSpc>
                <a:spcPct val="120000"/>
              </a:lnSpc>
              <a:spcBef>
                <a:spcPts val="0"/>
              </a:spcBef>
              <a:spcAft>
                <a:spcPts val="0"/>
              </a:spcAft>
              <a:defRPr/>
            </a:pPr>
            <a:r>
              <a:rPr lang="en-US" sz="2000" dirty="0" smtClean="0">
                <a:solidFill>
                  <a:srgbClr val="02367A"/>
                </a:solidFill>
                <a:latin typeface="Calibri"/>
              </a:rPr>
              <a:t>Research.</a:t>
            </a:r>
          </a:p>
          <a:p>
            <a:pPr lvl="1" fontAlgn="auto">
              <a:lnSpc>
                <a:spcPct val="120000"/>
              </a:lnSpc>
              <a:spcBef>
                <a:spcPts val="0"/>
              </a:spcBef>
              <a:spcAft>
                <a:spcPts val="0"/>
              </a:spcAft>
              <a:defRPr/>
            </a:pPr>
            <a:r>
              <a:rPr lang="en-US" sz="2000" dirty="0" smtClean="0">
                <a:solidFill>
                  <a:srgbClr val="02367A"/>
                </a:solidFill>
                <a:latin typeface="Calibri"/>
              </a:rPr>
              <a:t>Community Planning and Outreach</a:t>
            </a:r>
            <a:r>
              <a:rPr lang="en-US" sz="2000" dirty="0" smtClean="0">
                <a:solidFill>
                  <a:srgbClr val="02367A"/>
                </a:solidFill>
                <a:latin typeface="Calibri"/>
              </a:rPr>
              <a:t>.</a:t>
            </a:r>
            <a:endParaRPr lang="en-US" sz="2000" kern="1200" dirty="0" smtClean="0">
              <a:solidFill>
                <a:srgbClr val="02367A"/>
              </a:solidFill>
              <a:latin typeface="Calibri"/>
            </a:endParaRPr>
          </a:p>
          <a:p>
            <a:pPr algn="ctr"/>
            <a:endParaRPr lang="en-US" sz="2000" dirty="0"/>
          </a:p>
        </p:txBody>
      </p:sp>
    </p:spTree>
    <p:extLst>
      <p:ext uri="{BB962C8B-B14F-4D97-AF65-F5344CB8AC3E}">
        <p14:creationId xmlns="" xmlns:p14="http://schemas.microsoft.com/office/powerpoint/2010/main" val="102799524"/>
      </p:ext>
    </p:extLst>
  </p:cSld>
  <p:clrMapOvr>
    <a:masterClrMapping/>
  </p:clrMapOvr>
  <p:transition>
    <p:fade/>
    <p:sndAc>
      <p:stSnd>
        <p:snd r:embed="rId3" name="hammer.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381000" y="6492875"/>
            <a:ext cx="8504807" cy="365125"/>
          </a:xfrm>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9" name="Rectangle 4"/>
          <p:cNvSpPr>
            <a:spLocks noGrp="1" noChangeArrowheads="1"/>
          </p:cNvSpPr>
          <p:nvPr>
            <p:ph idx="1"/>
          </p:nvPr>
        </p:nvSpPr>
        <p:spPr>
          <a:xfrm>
            <a:off x="152400" y="1529700"/>
            <a:ext cx="8915400" cy="4952987"/>
          </a:xfrm>
        </p:spPr>
        <p:txBody>
          <a:bodyPr numCol="1">
            <a:normAutofit fontScale="92500"/>
          </a:bodyPr>
          <a:lstStyle/>
          <a:p>
            <a:pPr eaLnBrk="1" hangingPunct="1">
              <a:lnSpc>
                <a:spcPct val="110000"/>
              </a:lnSpc>
              <a:spcBef>
                <a:spcPts val="0"/>
              </a:spcBef>
              <a:defRPr/>
            </a:pPr>
            <a:r>
              <a:rPr lang="en-US" dirty="0" smtClean="0">
                <a:solidFill>
                  <a:srgbClr val="02367A"/>
                </a:solidFill>
                <a:latin typeface="+mj-lt"/>
                <a:ea typeface="+mn-ea"/>
                <a:cs typeface="+mn-cs"/>
              </a:rPr>
              <a:t>Small business training in Michigan is focused on.</a:t>
            </a:r>
          </a:p>
          <a:p>
            <a:pPr lvl="1" eaLnBrk="1" hangingPunct="1">
              <a:lnSpc>
                <a:spcPct val="110000"/>
              </a:lnSpc>
              <a:spcBef>
                <a:spcPts val="0"/>
              </a:spcBef>
              <a:defRPr/>
            </a:pPr>
            <a:r>
              <a:rPr lang="en-US" dirty="0" smtClean="0">
                <a:solidFill>
                  <a:srgbClr val="02367A"/>
                </a:solidFill>
                <a:latin typeface="+mj-lt"/>
                <a:ea typeface="+mn-ea"/>
                <a:cs typeface="+mn-cs"/>
              </a:rPr>
              <a:t>Business plan development.</a:t>
            </a:r>
          </a:p>
          <a:p>
            <a:pPr lvl="1" eaLnBrk="1" hangingPunct="1">
              <a:lnSpc>
                <a:spcPct val="110000"/>
              </a:lnSpc>
              <a:spcBef>
                <a:spcPts val="0"/>
              </a:spcBef>
              <a:defRPr/>
            </a:pPr>
            <a:r>
              <a:rPr lang="en-US" dirty="0" smtClean="0">
                <a:solidFill>
                  <a:srgbClr val="02367A"/>
                </a:solidFill>
                <a:latin typeface="+mj-lt"/>
                <a:ea typeface="+mn-ea"/>
                <a:cs typeface="+mn-cs"/>
              </a:rPr>
              <a:t>Marketing; and.</a:t>
            </a:r>
          </a:p>
          <a:p>
            <a:pPr lvl="1" eaLnBrk="1" hangingPunct="1">
              <a:lnSpc>
                <a:spcPct val="110000"/>
              </a:lnSpc>
              <a:spcBef>
                <a:spcPts val="0"/>
              </a:spcBef>
              <a:defRPr/>
            </a:pPr>
            <a:r>
              <a:rPr lang="en-US" dirty="0" smtClean="0">
                <a:solidFill>
                  <a:srgbClr val="02367A"/>
                </a:solidFill>
                <a:latin typeface="+mj-lt"/>
                <a:ea typeface="+mn-ea"/>
                <a:cs typeface="+mn-cs"/>
              </a:rPr>
              <a:t>Financing.</a:t>
            </a:r>
          </a:p>
          <a:p>
            <a:pPr eaLnBrk="1" hangingPunct="1">
              <a:lnSpc>
                <a:spcPct val="110000"/>
              </a:lnSpc>
              <a:spcBef>
                <a:spcPts val="0"/>
              </a:spcBef>
              <a:defRPr/>
            </a:pPr>
            <a:r>
              <a:rPr lang="en-US" dirty="0" smtClean="0">
                <a:solidFill>
                  <a:srgbClr val="02367A"/>
                </a:solidFill>
                <a:latin typeface="+mj-lt"/>
                <a:ea typeface="+mn-ea"/>
                <a:cs typeface="+mn-cs"/>
              </a:rPr>
              <a:t>Formal technology-related training is conducted via centralized workshops and events and online webinars and videos.</a:t>
            </a:r>
          </a:p>
          <a:p>
            <a:pPr eaLnBrk="1" hangingPunct="1">
              <a:lnSpc>
                <a:spcPct val="110000"/>
              </a:lnSpc>
              <a:spcBef>
                <a:spcPts val="0"/>
              </a:spcBef>
              <a:defRPr/>
            </a:pPr>
            <a:r>
              <a:rPr lang="en-US" dirty="0" smtClean="0">
                <a:solidFill>
                  <a:srgbClr val="02367A"/>
                </a:solidFill>
                <a:latin typeface="+mj-lt"/>
                <a:ea typeface="+mn-ea"/>
                <a:cs typeface="+mn-cs"/>
              </a:rPr>
              <a:t>Anecdotal evidence suggests business owners often seek technology advice or training from friends, family members, and fellow business owners.</a:t>
            </a:r>
          </a:p>
        </p:txBody>
      </p:sp>
      <p:sp>
        <p:nvSpPr>
          <p:cNvPr id="5" name="Title 4"/>
          <p:cNvSpPr>
            <a:spLocks noGrp="1"/>
          </p:cNvSpPr>
          <p:nvPr>
            <p:ph type="title"/>
          </p:nvPr>
        </p:nvSpPr>
        <p:spPr>
          <a:xfrm>
            <a:off x="1371600" y="358391"/>
            <a:ext cx="7772400" cy="1143000"/>
          </a:xfrm>
        </p:spPr>
        <p:txBody>
          <a:bodyPr/>
          <a:lstStyle/>
          <a:p>
            <a:pPr algn="r" rtl="0" eaLnBrk="1" fontAlgn="base" hangingPunct="1"/>
            <a:r>
              <a:rPr lang="en-US" sz="4000" b="1" i="1" kern="1200" dirty="0" smtClean="0">
                <a:solidFill>
                  <a:srgbClr val="02367A"/>
                </a:solidFill>
                <a:latin typeface="Calibri"/>
                <a:ea typeface="ＭＳ Ｐゴシック"/>
                <a:cs typeface="+mn-cs"/>
              </a:rPr>
              <a:t>Small Business Technology Training in Michigan</a:t>
            </a:r>
            <a:endParaRPr lang="en-US" sz="4000" dirty="0" smtClean="0"/>
          </a:p>
          <a:p>
            <a:endParaRPr lang="en-US" dirty="0"/>
          </a:p>
        </p:txBody>
      </p:sp>
    </p:spTree>
    <p:extLst>
      <p:ext uri="{BB962C8B-B14F-4D97-AF65-F5344CB8AC3E}">
        <p14:creationId xmlns="" xmlns:p14="http://schemas.microsoft.com/office/powerpoint/2010/main" val="423769502"/>
      </p:ext>
    </p:extLst>
  </p:cSld>
  <p:clrMapOvr>
    <a:masterClrMapping/>
  </p:clrMapOvr>
  <p:transition>
    <p:fade/>
    <p:sndAc>
      <p:stSnd>
        <p:snd r:embed="rId3" name="hammer.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381000" y="6492875"/>
            <a:ext cx="8504807" cy="365125"/>
          </a:xfrm>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9" name="Rectangle 4"/>
          <p:cNvSpPr>
            <a:spLocks noGrp="1" noChangeArrowheads="1"/>
          </p:cNvSpPr>
          <p:nvPr>
            <p:ph idx="1"/>
          </p:nvPr>
        </p:nvSpPr>
        <p:spPr>
          <a:xfrm>
            <a:off x="152400" y="1529700"/>
            <a:ext cx="8915400" cy="4952987"/>
          </a:xfrm>
        </p:spPr>
        <p:txBody>
          <a:bodyPr numCol="1">
            <a:normAutofit lnSpcReduction="10000"/>
          </a:bodyPr>
          <a:lstStyle/>
          <a:p>
            <a:pPr eaLnBrk="1" hangingPunct="1">
              <a:lnSpc>
                <a:spcPct val="110000"/>
              </a:lnSpc>
              <a:spcBef>
                <a:spcPts val="0"/>
              </a:spcBef>
              <a:defRPr/>
            </a:pPr>
            <a:r>
              <a:rPr lang="en-US" dirty="0" smtClean="0">
                <a:solidFill>
                  <a:srgbClr val="02367A"/>
                </a:solidFill>
                <a:latin typeface="+mj-lt"/>
                <a:ea typeface="+mn-ea"/>
                <a:cs typeface="+mn-cs"/>
              </a:rPr>
              <a:t>Several organizations provide small business training and support in Michigan.</a:t>
            </a:r>
          </a:p>
          <a:p>
            <a:pPr lvl="1" eaLnBrk="1" hangingPunct="1">
              <a:lnSpc>
                <a:spcPct val="110000"/>
              </a:lnSpc>
              <a:spcBef>
                <a:spcPts val="0"/>
              </a:spcBef>
              <a:defRPr/>
            </a:pPr>
            <a:r>
              <a:rPr lang="en-US" dirty="0" smtClean="0">
                <a:solidFill>
                  <a:srgbClr val="02367A"/>
                </a:solidFill>
                <a:latin typeface="+mj-lt"/>
                <a:ea typeface="+mn-ea"/>
                <a:cs typeface="+mn-cs"/>
              </a:rPr>
              <a:t>Small Business &amp; Technology Development Center.</a:t>
            </a:r>
          </a:p>
          <a:p>
            <a:pPr lvl="2" eaLnBrk="1" hangingPunct="1">
              <a:lnSpc>
                <a:spcPct val="110000"/>
              </a:lnSpc>
              <a:spcBef>
                <a:spcPts val="0"/>
              </a:spcBef>
              <a:defRPr/>
            </a:pPr>
            <a:r>
              <a:rPr lang="en-US" dirty="0" smtClean="0">
                <a:solidFill>
                  <a:srgbClr val="02367A"/>
                </a:solidFill>
                <a:latin typeface="+mj-lt"/>
                <a:ea typeface="+mn-ea"/>
                <a:cs typeface="+mn-cs"/>
              </a:rPr>
              <a:t>One-on-one counseling.</a:t>
            </a:r>
          </a:p>
          <a:p>
            <a:pPr lvl="2" eaLnBrk="1" hangingPunct="1">
              <a:lnSpc>
                <a:spcPct val="110000"/>
              </a:lnSpc>
              <a:spcBef>
                <a:spcPts val="0"/>
              </a:spcBef>
              <a:defRPr/>
            </a:pPr>
            <a:r>
              <a:rPr lang="en-US" dirty="0" smtClean="0">
                <a:solidFill>
                  <a:srgbClr val="02367A"/>
                </a:solidFill>
                <a:latin typeface="+mj-lt"/>
                <a:ea typeface="+mn-ea"/>
                <a:cs typeface="+mn-cs"/>
              </a:rPr>
              <a:t>Workshops and events (social networking, </a:t>
            </a:r>
            <a:r>
              <a:rPr lang="en-US" dirty="0" err="1" smtClean="0">
                <a:solidFill>
                  <a:srgbClr val="02367A"/>
                </a:solidFill>
                <a:latin typeface="+mj-lt"/>
                <a:ea typeface="+mn-ea"/>
                <a:cs typeface="+mn-cs"/>
              </a:rPr>
              <a:t>Quickbooks</a:t>
            </a:r>
            <a:r>
              <a:rPr lang="en-US" dirty="0" smtClean="0">
                <a:solidFill>
                  <a:srgbClr val="02367A"/>
                </a:solidFill>
                <a:latin typeface="+mj-lt"/>
                <a:ea typeface="+mn-ea"/>
                <a:cs typeface="+mn-cs"/>
              </a:rPr>
              <a:t> essentials, etc.).</a:t>
            </a:r>
          </a:p>
          <a:p>
            <a:pPr lvl="2" eaLnBrk="1" hangingPunct="1">
              <a:lnSpc>
                <a:spcPct val="110000"/>
              </a:lnSpc>
              <a:spcBef>
                <a:spcPts val="0"/>
              </a:spcBef>
              <a:defRPr/>
            </a:pPr>
            <a:r>
              <a:rPr lang="en-US" dirty="0" smtClean="0">
                <a:solidFill>
                  <a:srgbClr val="02367A"/>
                </a:solidFill>
                <a:latin typeface="+mj-lt"/>
                <a:ea typeface="+mn-ea"/>
                <a:cs typeface="+mn-cs"/>
              </a:rPr>
              <a:t>Network of business resources.</a:t>
            </a:r>
          </a:p>
          <a:p>
            <a:pPr lvl="2" eaLnBrk="1" hangingPunct="1">
              <a:lnSpc>
                <a:spcPct val="110000"/>
              </a:lnSpc>
              <a:spcBef>
                <a:spcPts val="0"/>
              </a:spcBef>
              <a:defRPr/>
            </a:pPr>
            <a:r>
              <a:rPr lang="en-US" dirty="0" smtClean="0">
                <a:solidFill>
                  <a:srgbClr val="02367A"/>
                </a:solidFill>
                <a:latin typeface="+mj-lt"/>
                <a:ea typeface="+mn-ea"/>
                <a:cs typeface="+mn-cs"/>
              </a:rPr>
              <a:t>Michigan Get Your Business Online w/Google and Intuit.</a:t>
            </a:r>
          </a:p>
          <a:p>
            <a:pPr lvl="1" eaLnBrk="1" hangingPunct="1">
              <a:lnSpc>
                <a:spcPct val="110000"/>
              </a:lnSpc>
              <a:spcBef>
                <a:spcPts val="0"/>
              </a:spcBef>
              <a:defRPr/>
            </a:pPr>
            <a:r>
              <a:rPr lang="en-US" dirty="0" smtClean="0">
                <a:solidFill>
                  <a:srgbClr val="02367A"/>
                </a:solidFill>
                <a:latin typeface="+mj-lt"/>
                <a:ea typeface="+mn-ea"/>
                <a:cs typeface="+mn-cs"/>
              </a:rPr>
              <a:t>Michigan Economic Development Corporation.</a:t>
            </a:r>
          </a:p>
          <a:p>
            <a:pPr lvl="1" eaLnBrk="1" hangingPunct="1">
              <a:lnSpc>
                <a:spcPct val="110000"/>
              </a:lnSpc>
              <a:spcBef>
                <a:spcPts val="0"/>
              </a:spcBef>
              <a:defRPr/>
            </a:pPr>
            <a:r>
              <a:rPr lang="en-US" dirty="0" smtClean="0">
                <a:solidFill>
                  <a:srgbClr val="02367A"/>
                </a:solidFill>
                <a:latin typeface="+mj-lt"/>
                <a:ea typeface="+mn-ea"/>
                <a:cs typeface="+mn-cs"/>
              </a:rPr>
              <a:t>Small Business Association.</a:t>
            </a:r>
          </a:p>
          <a:p>
            <a:pPr lvl="1" eaLnBrk="1" hangingPunct="1">
              <a:lnSpc>
                <a:spcPct val="110000"/>
              </a:lnSpc>
              <a:spcBef>
                <a:spcPts val="0"/>
              </a:spcBef>
              <a:defRPr/>
            </a:pPr>
            <a:r>
              <a:rPr lang="en-US" dirty="0" smtClean="0">
                <a:solidFill>
                  <a:srgbClr val="02367A"/>
                </a:solidFill>
                <a:latin typeface="+mj-lt"/>
                <a:ea typeface="+mn-ea"/>
                <a:cs typeface="+mn-cs"/>
              </a:rPr>
              <a:t>Regional economic development entities.</a:t>
            </a:r>
          </a:p>
        </p:txBody>
      </p:sp>
      <p:sp>
        <p:nvSpPr>
          <p:cNvPr id="5" name="Title 4"/>
          <p:cNvSpPr>
            <a:spLocks noGrp="1"/>
          </p:cNvSpPr>
          <p:nvPr>
            <p:ph type="title"/>
          </p:nvPr>
        </p:nvSpPr>
        <p:spPr>
          <a:xfrm>
            <a:off x="1371600" y="247860"/>
            <a:ext cx="7772400" cy="1143000"/>
          </a:xfrm>
        </p:spPr>
        <p:txBody>
          <a:bodyPr/>
          <a:lstStyle/>
          <a:p>
            <a:pPr algn="r" rtl="0" eaLnBrk="1" fontAlgn="base" hangingPunct="1"/>
            <a:r>
              <a:rPr lang="en-US" sz="3600" b="1" i="1" kern="1200" dirty="0" smtClean="0">
                <a:solidFill>
                  <a:srgbClr val="02367A"/>
                </a:solidFill>
                <a:latin typeface="Calibri"/>
                <a:ea typeface="ＭＳ Ｐゴシック"/>
                <a:cs typeface="+mn-cs"/>
              </a:rPr>
              <a:t>Small Business Technology Training in Michigan</a:t>
            </a:r>
            <a:endParaRPr lang="en-US" sz="3600" dirty="0" smtClean="0"/>
          </a:p>
          <a:p>
            <a:pPr algn="r"/>
            <a:endParaRPr lang="en-US" sz="3600" dirty="0"/>
          </a:p>
        </p:txBody>
      </p:sp>
    </p:spTree>
    <p:extLst>
      <p:ext uri="{BB962C8B-B14F-4D97-AF65-F5344CB8AC3E}">
        <p14:creationId xmlns="" xmlns:p14="http://schemas.microsoft.com/office/powerpoint/2010/main" val="2273015346"/>
      </p:ext>
    </p:extLst>
  </p:cSld>
  <p:clrMapOvr>
    <a:masterClrMapping/>
  </p:clrMapOvr>
  <p:transition>
    <p:fade/>
    <p:sndAc>
      <p:stSnd>
        <p:snd r:embed="rId3" name="hammer.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381000" y="6492875"/>
            <a:ext cx="8504807" cy="365125"/>
          </a:xfrm>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9" name="Rectangle 4"/>
          <p:cNvSpPr>
            <a:spLocks noGrp="1" noChangeArrowheads="1"/>
          </p:cNvSpPr>
          <p:nvPr>
            <p:ph idx="1"/>
          </p:nvPr>
        </p:nvSpPr>
        <p:spPr>
          <a:xfrm>
            <a:off x="152400" y="1529700"/>
            <a:ext cx="8915400" cy="4952987"/>
          </a:xfrm>
        </p:spPr>
        <p:txBody>
          <a:bodyPr numCol="1">
            <a:noAutofit/>
          </a:bodyPr>
          <a:lstStyle/>
          <a:p>
            <a:pPr eaLnBrk="1" hangingPunct="1">
              <a:lnSpc>
                <a:spcPct val="110000"/>
              </a:lnSpc>
              <a:spcBef>
                <a:spcPts val="0"/>
              </a:spcBef>
              <a:defRPr/>
            </a:pPr>
            <a:r>
              <a:rPr lang="en-US" sz="2400" dirty="0" smtClean="0">
                <a:solidFill>
                  <a:srgbClr val="02367A"/>
                </a:solidFill>
                <a:latin typeface="+mj-lt"/>
                <a:ea typeface="+mn-ea"/>
                <a:cs typeface="+mn-cs"/>
              </a:rPr>
              <a:t>Public-private partnerships are the favored model of training in several states.</a:t>
            </a:r>
          </a:p>
          <a:p>
            <a:pPr eaLnBrk="1" hangingPunct="1">
              <a:lnSpc>
                <a:spcPct val="110000"/>
              </a:lnSpc>
              <a:spcBef>
                <a:spcPts val="0"/>
              </a:spcBef>
              <a:defRPr/>
            </a:pPr>
            <a:r>
              <a:rPr lang="en-US" sz="2400" dirty="0" smtClean="0">
                <a:solidFill>
                  <a:srgbClr val="02367A"/>
                </a:solidFill>
                <a:latin typeface="+mj-lt"/>
                <a:ea typeface="+mn-ea"/>
                <a:cs typeface="+mn-cs"/>
              </a:rPr>
              <a:t>Partnerships in New Mexico, Arizona, and Tennessee provide technology training via off-site workshops and events at local libraries.</a:t>
            </a:r>
          </a:p>
          <a:p>
            <a:pPr eaLnBrk="1" hangingPunct="1">
              <a:lnSpc>
                <a:spcPct val="110000"/>
              </a:lnSpc>
              <a:spcBef>
                <a:spcPts val="0"/>
              </a:spcBef>
              <a:defRPr/>
            </a:pPr>
            <a:r>
              <a:rPr lang="en-US" sz="2400" dirty="0" smtClean="0">
                <a:solidFill>
                  <a:srgbClr val="02367A"/>
                </a:solidFill>
                <a:latin typeface="+mj-lt"/>
                <a:ea typeface="+mn-ea"/>
                <a:cs typeface="+mn-cs"/>
              </a:rPr>
              <a:t>Training in Vermont and Minnesota is provided by educational and economic development entities.</a:t>
            </a:r>
          </a:p>
          <a:p>
            <a:pPr eaLnBrk="1" hangingPunct="1">
              <a:lnSpc>
                <a:spcPct val="110000"/>
              </a:lnSpc>
              <a:spcBef>
                <a:spcPts val="0"/>
              </a:spcBef>
              <a:defRPr/>
            </a:pPr>
            <a:r>
              <a:rPr lang="en-US" sz="2400" dirty="0" smtClean="0">
                <a:solidFill>
                  <a:srgbClr val="02367A"/>
                </a:solidFill>
                <a:latin typeface="+mj-lt"/>
                <a:ea typeface="+mn-ea"/>
                <a:cs typeface="+mn-cs"/>
              </a:rPr>
              <a:t>Chicago’s Business Resource Network helps make local businesses profitable and sustainable through free broadband access, business software, and technology workshops.</a:t>
            </a:r>
          </a:p>
          <a:p>
            <a:pPr eaLnBrk="1" hangingPunct="1">
              <a:lnSpc>
                <a:spcPct val="110000"/>
              </a:lnSpc>
              <a:spcBef>
                <a:spcPts val="0"/>
              </a:spcBef>
              <a:defRPr/>
            </a:pPr>
            <a:r>
              <a:rPr lang="en-US" sz="2400" dirty="0" smtClean="0">
                <a:solidFill>
                  <a:srgbClr val="02367A"/>
                </a:solidFill>
                <a:latin typeface="+mj-lt"/>
                <a:ea typeface="+mn-ea"/>
                <a:cs typeface="+mn-cs"/>
              </a:rPr>
              <a:t>Private, for-profit groups, New Horizons and </a:t>
            </a:r>
            <a:r>
              <a:rPr lang="en-US" sz="2400" dirty="0" err="1" smtClean="0">
                <a:solidFill>
                  <a:srgbClr val="02367A"/>
                </a:solidFill>
                <a:latin typeface="+mj-lt"/>
                <a:ea typeface="+mn-ea"/>
                <a:cs typeface="+mn-cs"/>
              </a:rPr>
              <a:t>KnowledgeWave</a:t>
            </a:r>
            <a:r>
              <a:rPr lang="en-US" sz="2400" dirty="0" smtClean="0">
                <a:solidFill>
                  <a:srgbClr val="02367A"/>
                </a:solidFill>
                <a:latin typeface="+mj-lt"/>
                <a:ea typeface="+mn-ea"/>
                <a:cs typeface="+mn-cs"/>
              </a:rPr>
              <a:t>, provide workshops and training to customers.</a:t>
            </a:r>
          </a:p>
        </p:txBody>
      </p:sp>
      <p:sp>
        <p:nvSpPr>
          <p:cNvPr id="5" name="Title 4"/>
          <p:cNvSpPr>
            <a:spLocks noGrp="1"/>
          </p:cNvSpPr>
          <p:nvPr>
            <p:ph type="title"/>
          </p:nvPr>
        </p:nvSpPr>
        <p:spPr>
          <a:xfrm>
            <a:off x="2082520" y="328247"/>
            <a:ext cx="7772400" cy="1143000"/>
          </a:xfrm>
        </p:spPr>
        <p:txBody>
          <a:bodyPr/>
          <a:lstStyle/>
          <a:p>
            <a:pPr rtl="0" eaLnBrk="1" fontAlgn="base" hangingPunct="1"/>
            <a:r>
              <a:rPr lang="en-US" b="1" i="1" kern="1200" dirty="0" smtClean="0">
                <a:solidFill>
                  <a:srgbClr val="02367A"/>
                </a:solidFill>
                <a:latin typeface="Calibri"/>
                <a:ea typeface="ＭＳ Ｐゴシック"/>
                <a:cs typeface="+mn-cs"/>
              </a:rPr>
              <a:t>National Training Models</a:t>
            </a:r>
            <a:endParaRPr lang="en-US" dirty="0" smtClean="0"/>
          </a:p>
          <a:p>
            <a:endParaRPr lang="en-US" dirty="0"/>
          </a:p>
        </p:txBody>
      </p:sp>
    </p:spTree>
    <p:extLst>
      <p:ext uri="{BB962C8B-B14F-4D97-AF65-F5344CB8AC3E}">
        <p14:creationId xmlns="" xmlns:p14="http://schemas.microsoft.com/office/powerpoint/2010/main" val="3209248934"/>
      </p:ext>
    </p:extLst>
  </p:cSld>
  <p:clrMapOvr>
    <a:masterClrMapping/>
  </p:clrMapOvr>
  <p:transition>
    <p:fade/>
    <p:sndAc>
      <p:stSnd>
        <p:snd r:embed="rId3" name="hammer.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smtClean="0">
                <a:solidFill>
                  <a:srgbClr val="02367A"/>
                </a:solidFill>
                <a:latin typeface="+mj-lt"/>
                <a:ea typeface="ＭＳ Ｐゴシック" pitchFamily="34" charset="-128"/>
              </a:rPr>
              <a:t>A Model for local implementation</a:t>
            </a:r>
            <a:endParaRPr lang="en-US" sz="2400" dirty="0">
              <a:latin typeface="+mj-lt"/>
            </a:endParaRPr>
          </a:p>
        </p:txBody>
      </p:sp>
    </p:spTree>
    <p:extLst>
      <p:ext uri="{BB962C8B-B14F-4D97-AF65-F5344CB8AC3E}">
        <p14:creationId xmlns="" xmlns:p14="http://schemas.microsoft.com/office/powerpoint/2010/main" val="2458726841"/>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381000" y="6492875"/>
            <a:ext cx="8504807" cy="365125"/>
          </a:xfrm>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9" name="Rectangle 4"/>
          <p:cNvSpPr>
            <a:spLocks noGrp="1" noChangeArrowheads="1"/>
          </p:cNvSpPr>
          <p:nvPr>
            <p:ph idx="1"/>
          </p:nvPr>
        </p:nvSpPr>
        <p:spPr>
          <a:xfrm>
            <a:off x="152400" y="1529700"/>
            <a:ext cx="8915400" cy="4952987"/>
          </a:xfrm>
        </p:spPr>
        <p:txBody>
          <a:bodyPr numCol="1">
            <a:noAutofit/>
          </a:bodyPr>
          <a:lstStyle/>
          <a:p>
            <a:pPr eaLnBrk="1" hangingPunct="1">
              <a:lnSpc>
                <a:spcPct val="110000"/>
              </a:lnSpc>
              <a:spcBef>
                <a:spcPts val="0"/>
              </a:spcBef>
              <a:defRPr/>
            </a:pPr>
            <a:r>
              <a:rPr lang="en-US" dirty="0" smtClean="0">
                <a:solidFill>
                  <a:srgbClr val="02367A"/>
                </a:solidFill>
                <a:latin typeface="+mj-lt"/>
                <a:ea typeface="+mn-ea"/>
                <a:cs typeface="+mn-cs"/>
              </a:rPr>
              <a:t>A loose model and work in progress.</a:t>
            </a:r>
          </a:p>
          <a:p>
            <a:pPr eaLnBrk="1" hangingPunct="1">
              <a:lnSpc>
                <a:spcPct val="110000"/>
              </a:lnSpc>
              <a:spcBef>
                <a:spcPts val="0"/>
              </a:spcBef>
              <a:defRPr/>
            </a:pPr>
            <a:r>
              <a:rPr lang="en-US" dirty="0">
                <a:solidFill>
                  <a:srgbClr val="02367A"/>
                </a:solidFill>
                <a:latin typeface="+mj-lt"/>
                <a:ea typeface="+mn-ea"/>
                <a:cs typeface="+mn-cs"/>
              </a:rPr>
              <a:t>Based on basic planning </a:t>
            </a:r>
            <a:r>
              <a:rPr lang="en-US" dirty="0" smtClean="0">
                <a:solidFill>
                  <a:srgbClr val="02367A"/>
                </a:solidFill>
                <a:latin typeface="+mj-lt"/>
                <a:ea typeface="+mn-ea"/>
                <a:cs typeface="+mn-cs"/>
              </a:rPr>
              <a:t>process.</a:t>
            </a:r>
            <a:endParaRPr lang="en-US" dirty="0">
              <a:solidFill>
                <a:srgbClr val="02367A"/>
              </a:solidFill>
              <a:latin typeface="+mj-lt"/>
              <a:ea typeface="+mn-ea"/>
              <a:cs typeface="+mn-cs"/>
            </a:endParaRPr>
          </a:p>
          <a:p>
            <a:pPr eaLnBrk="1" hangingPunct="1">
              <a:lnSpc>
                <a:spcPct val="110000"/>
              </a:lnSpc>
              <a:spcBef>
                <a:spcPts val="0"/>
              </a:spcBef>
              <a:defRPr/>
            </a:pPr>
            <a:r>
              <a:rPr lang="en-US" dirty="0" smtClean="0">
                <a:solidFill>
                  <a:srgbClr val="02367A"/>
                </a:solidFill>
                <a:latin typeface="+mj-lt"/>
                <a:ea typeface="+mn-ea"/>
                <a:cs typeface="+mn-cs"/>
              </a:rPr>
              <a:t>Leverage existing resources (i.e. no one has money).</a:t>
            </a:r>
          </a:p>
          <a:p>
            <a:pPr eaLnBrk="1" hangingPunct="1">
              <a:lnSpc>
                <a:spcPct val="110000"/>
              </a:lnSpc>
              <a:spcBef>
                <a:spcPts val="0"/>
              </a:spcBef>
              <a:defRPr/>
            </a:pPr>
            <a:r>
              <a:rPr lang="en-US" dirty="0" smtClean="0">
                <a:solidFill>
                  <a:srgbClr val="02367A"/>
                </a:solidFill>
                <a:latin typeface="+mj-lt"/>
                <a:ea typeface="+mn-ea"/>
                <a:cs typeface="+mn-cs"/>
              </a:rPr>
              <a:t>Build public-private partnerships.</a:t>
            </a:r>
          </a:p>
          <a:p>
            <a:pPr eaLnBrk="1" hangingPunct="1">
              <a:lnSpc>
                <a:spcPct val="110000"/>
              </a:lnSpc>
              <a:spcBef>
                <a:spcPts val="0"/>
              </a:spcBef>
              <a:defRPr/>
            </a:pPr>
            <a:r>
              <a:rPr lang="en-US" dirty="0" smtClean="0">
                <a:solidFill>
                  <a:srgbClr val="02367A"/>
                </a:solidFill>
                <a:latin typeface="+mj-lt"/>
                <a:ea typeface="+mn-ea"/>
                <a:cs typeface="+mn-cs"/>
              </a:rPr>
              <a:t>Assess, catalog, organize, and implement.</a:t>
            </a:r>
          </a:p>
        </p:txBody>
      </p:sp>
      <p:sp>
        <p:nvSpPr>
          <p:cNvPr id="5" name="Title 4"/>
          <p:cNvSpPr>
            <a:spLocks noGrp="1"/>
          </p:cNvSpPr>
          <p:nvPr>
            <p:ph type="title"/>
          </p:nvPr>
        </p:nvSpPr>
        <p:spPr>
          <a:xfrm>
            <a:off x="1027443" y="448826"/>
            <a:ext cx="7772400" cy="1143000"/>
          </a:xfrm>
        </p:spPr>
        <p:txBody>
          <a:bodyPr/>
          <a:lstStyle/>
          <a:p>
            <a:pPr algn="r" rtl="0" eaLnBrk="1" fontAlgn="base" hangingPunct="1"/>
            <a:r>
              <a:rPr lang="en-US" b="1" i="1" kern="1200" dirty="0" smtClean="0">
                <a:solidFill>
                  <a:srgbClr val="02367A"/>
                </a:solidFill>
                <a:latin typeface="Calibri"/>
                <a:ea typeface="ＭＳ Ｐゴシック"/>
                <a:cs typeface="+mn-cs"/>
              </a:rPr>
              <a:t>A Model for Local Implementation</a:t>
            </a:r>
            <a:endParaRPr lang="en-US" dirty="0" smtClean="0"/>
          </a:p>
          <a:p>
            <a:endParaRPr lang="en-US" dirty="0"/>
          </a:p>
        </p:txBody>
      </p:sp>
    </p:spTree>
    <p:extLst>
      <p:ext uri="{BB962C8B-B14F-4D97-AF65-F5344CB8AC3E}">
        <p14:creationId xmlns="" xmlns:p14="http://schemas.microsoft.com/office/powerpoint/2010/main" val="437105437"/>
      </p:ext>
    </p:extLst>
  </p:cSld>
  <p:clrMapOvr>
    <a:masterClrMapping/>
  </p:clrMapOvr>
  <p:transition>
    <p:fade/>
    <p:sndAc>
      <p:stSnd>
        <p:snd r:embed="rId3" name="hammer.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381000" y="6492875"/>
            <a:ext cx="8504807" cy="365125"/>
          </a:xfrm>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9" name="Rectangle 4"/>
          <p:cNvSpPr>
            <a:spLocks noGrp="1" noChangeArrowheads="1"/>
          </p:cNvSpPr>
          <p:nvPr>
            <p:ph idx="1"/>
          </p:nvPr>
        </p:nvSpPr>
        <p:spPr>
          <a:xfrm>
            <a:off x="152400" y="1529700"/>
            <a:ext cx="8915400" cy="4952987"/>
          </a:xfrm>
        </p:spPr>
        <p:txBody>
          <a:bodyPr numCol="1">
            <a:noAutofit/>
          </a:bodyPr>
          <a:lstStyle/>
          <a:p>
            <a:pPr marL="514350" indent="-514350" eaLnBrk="1" hangingPunct="1">
              <a:lnSpc>
                <a:spcPct val="110000"/>
              </a:lnSpc>
              <a:spcBef>
                <a:spcPts val="0"/>
              </a:spcBef>
              <a:buFont typeface="+mj-lt"/>
              <a:buAutoNum type="arabicPeriod"/>
              <a:defRPr/>
            </a:pPr>
            <a:r>
              <a:rPr lang="en-US" dirty="0" smtClean="0">
                <a:solidFill>
                  <a:srgbClr val="02367A"/>
                </a:solidFill>
                <a:latin typeface="+mj-lt"/>
                <a:ea typeface="+mn-ea"/>
                <a:cs typeface="+mn-cs"/>
              </a:rPr>
              <a:t>Select organizing entity and gather local stakeholders and resources.</a:t>
            </a:r>
          </a:p>
          <a:p>
            <a:pPr marL="514350" indent="-514350" eaLnBrk="1" hangingPunct="1">
              <a:lnSpc>
                <a:spcPct val="110000"/>
              </a:lnSpc>
              <a:spcBef>
                <a:spcPts val="0"/>
              </a:spcBef>
              <a:buFont typeface="+mj-lt"/>
              <a:buAutoNum type="arabicPeriod"/>
              <a:defRPr/>
            </a:pPr>
            <a:r>
              <a:rPr lang="en-US" dirty="0" smtClean="0">
                <a:solidFill>
                  <a:srgbClr val="02367A"/>
                </a:solidFill>
                <a:latin typeface="+mj-lt"/>
                <a:ea typeface="+mn-ea"/>
                <a:cs typeface="+mn-cs"/>
              </a:rPr>
              <a:t>Assess the need.</a:t>
            </a:r>
          </a:p>
          <a:p>
            <a:pPr marL="514350" indent="-514350" eaLnBrk="1" hangingPunct="1">
              <a:lnSpc>
                <a:spcPct val="110000"/>
              </a:lnSpc>
              <a:spcBef>
                <a:spcPts val="0"/>
              </a:spcBef>
              <a:buFont typeface="+mj-lt"/>
              <a:buAutoNum type="arabicPeriod"/>
              <a:defRPr/>
            </a:pPr>
            <a:r>
              <a:rPr lang="en-US" dirty="0" smtClean="0">
                <a:solidFill>
                  <a:srgbClr val="02367A"/>
                </a:solidFill>
                <a:latin typeface="+mj-lt"/>
                <a:ea typeface="+mn-ea"/>
                <a:cs typeface="+mn-cs"/>
              </a:rPr>
              <a:t>Inventory community technology assets.</a:t>
            </a:r>
          </a:p>
          <a:p>
            <a:pPr marL="514350" indent="-514350" eaLnBrk="1" hangingPunct="1">
              <a:lnSpc>
                <a:spcPct val="110000"/>
              </a:lnSpc>
              <a:spcBef>
                <a:spcPts val="0"/>
              </a:spcBef>
              <a:buFont typeface="+mj-lt"/>
              <a:buAutoNum type="arabicPeriod"/>
              <a:defRPr/>
            </a:pPr>
            <a:r>
              <a:rPr lang="en-US" dirty="0" smtClean="0">
                <a:solidFill>
                  <a:srgbClr val="02367A"/>
                </a:solidFill>
                <a:latin typeface="+mj-lt"/>
                <a:ea typeface="+mn-ea"/>
                <a:cs typeface="+mn-cs"/>
              </a:rPr>
              <a:t>Create training partnerships.</a:t>
            </a:r>
          </a:p>
          <a:p>
            <a:pPr marL="514350" indent="-514350" eaLnBrk="1" hangingPunct="1">
              <a:lnSpc>
                <a:spcPct val="110000"/>
              </a:lnSpc>
              <a:spcBef>
                <a:spcPts val="0"/>
              </a:spcBef>
              <a:buFont typeface="+mj-lt"/>
              <a:buAutoNum type="arabicPeriod"/>
              <a:defRPr/>
            </a:pPr>
            <a:r>
              <a:rPr lang="en-US" dirty="0" smtClean="0">
                <a:solidFill>
                  <a:srgbClr val="02367A"/>
                </a:solidFill>
                <a:latin typeface="+mj-lt"/>
                <a:ea typeface="+mn-ea"/>
                <a:cs typeface="+mn-cs"/>
              </a:rPr>
              <a:t>Build awareness.</a:t>
            </a:r>
          </a:p>
          <a:p>
            <a:pPr marL="514350" indent="-514350" eaLnBrk="1" hangingPunct="1">
              <a:lnSpc>
                <a:spcPct val="110000"/>
              </a:lnSpc>
              <a:spcBef>
                <a:spcPts val="0"/>
              </a:spcBef>
              <a:buFont typeface="+mj-lt"/>
              <a:buAutoNum type="arabicPeriod"/>
              <a:defRPr/>
            </a:pPr>
            <a:r>
              <a:rPr lang="en-US" dirty="0" smtClean="0">
                <a:solidFill>
                  <a:srgbClr val="02367A"/>
                </a:solidFill>
                <a:latin typeface="+mj-lt"/>
                <a:ea typeface="+mn-ea"/>
                <a:cs typeface="+mn-cs"/>
              </a:rPr>
              <a:t>Follow-up and support networks.</a:t>
            </a:r>
          </a:p>
          <a:p>
            <a:pPr eaLnBrk="1" hangingPunct="1">
              <a:lnSpc>
                <a:spcPct val="110000"/>
              </a:lnSpc>
              <a:spcBef>
                <a:spcPts val="0"/>
              </a:spcBef>
              <a:defRPr/>
            </a:pPr>
            <a:endParaRPr lang="en-US" dirty="0" smtClean="0">
              <a:solidFill>
                <a:srgbClr val="02367A"/>
              </a:solidFill>
              <a:latin typeface="+mj-lt"/>
              <a:ea typeface="+mn-ea"/>
              <a:cs typeface="+mn-cs"/>
            </a:endParaRPr>
          </a:p>
        </p:txBody>
      </p:sp>
      <p:sp>
        <p:nvSpPr>
          <p:cNvPr id="5" name="Title 4"/>
          <p:cNvSpPr>
            <a:spLocks noGrp="1"/>
          </p:cNvSpPr>
          <p:nvPr>
            <p:ph type="title"/>
          </p:nvPr>
        </p:nvSpPr>
        <p:spPr>
          <a:xfrm>
            <a:off x="1178170" y="458875"/>
            <a:ext cx="7772400" cy="1143000"/>
          </a:xfrm>
        </p:spPr>
        <p:txBody>
          <a:bodyPr/>
          <a:lstStyle/>
          <a:p>
            <a:pPr algn="r" rtl="0" eaLnBrk="1" fontAlgn="base" hangingPunct="1"/>
            <a:r>
              <a:rPr lang="en-US" b="1" i="1" kern="1200" dirty="0" smtClean="0">
                <a:solidFill>
                  <a:srgbClr val="02367A"/>
                </a:solidFill>
                <a:latin typeface="Calibri"/>
                <a:ea typeface="ＭＳ Ｐゴシック"/>
                <a:cs typeface="+mn-cs"/>
              </a:rPr>
              <a:t>A Model for Local Implementation</a:t>
            </a:r>
            <a:endParaRPr lang="en-US" dirty="0" smtClean="0"/>
          </a:p>
          <a:p>
            <a:endParaRPr lang="en-US" dirty="0"/>
          </a:p>
        </p:txBody>
      </p:sp>
    </p:spTree>
    <p:extLst>
      <p:ext uri="{BB962C8B-B14F-4D97-AF65-F5344CB8AC3E}">
        <p14:creationId xmlns="" xmlns:p14="http://schemas.microsoft.com/office/powerpoint/2010/main" val="1682489267"/>
      </p:ext>
    </p:extLst>
  </p:cSld>
  <p:clrMapOvr>
    <a:masterClrMapping/>
  </p:clrMapOvr>
  <p:transition>
    <p:fade/>
    <p:sndAc>
      <p:stSnd>
        <p:snd r:embed="rId3" name="hammer.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381000" y="6492875"/>
            <a:ext cx="8504807" cy="365125"/>
          </a:xfrm>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9" name="Rectangle 4"/>
          <p:cNvSpPr>
            <a:spLocks noGrp="1" noChangeArrowheads="1"/>
          </p:cNvSpPr>
          <p:nvPr>
            <p:ph idx="1"/>
          </p:nvPr>
        </p:nvSpPr>
        <p:spPr>
          <a:xfrm>
            <a:off x="152400" y="1529699"/>
            <a:ext cx="8915400" cy="5624727"/>
          </a:xfrm>
        </p:spPr>
        <p:txBody>
          <a:bodyPr numCol="1">
            <a:normAutofit/>
          </a:bodyPr>
          <a:lstStyle/>
          <a:p>
            <a:pPr marL="514350" indent="-514350" eaLnBrk="1" hangingPunct="1">
              <a:lnSpc>
                <a:spcPct val="110000"/>
              </a:lnSpc>
              <a:spcBef>
                <a:spcPts val="0"/>
              </a:spcBef>
              <a:buFont typeface="+mj-lt"/>
              <a:buAutoNum type="arabicPeriod"/>
              <a:defRPr/>
            </a:pPr>
            <a:r>
              <a:rPr lang="en-US" sz="2800" dirty="0" smtClean="0">
                <a:solidFill>
                  <a:srgbClr val="02367A"/>
                </a:solidFill>
                <a:latin typeface="+mj-lt"/>
                <a:ea typeface="+mn-ea"/>
                <a:cs typeface="+mn-cs"/>
              </a:rPr>
              <a:t>Select organizing entity and gather local, community stakeholders and resources.</a:t>
            </a:r>
          </a:p>
          <a:p>
            <a:pPr lvl="1" eaLnBrk="1" hangingPunct="1">
              <a:lnSpc>
                <a:spcPct val="110000"/>
              </a:lnSpc>
              <a:spcBef>
                <a:spcPts val="0"/>
              </a:spcBef>
              <a:defRPr/>
            </a:pPr>
            <a:r>
              <a:rPr lang="en-US" sz="2400" dirty="0" smtClean="0">
                <a:solidFill>
                  <a:srgbClr val="02367A"/>
                </a:solidFill>
                <a:latin typeface="+mj-lt"/>
                <a:ea typeface="+mn-ea"/>
                <a:cs typeface="+mn-cs"/>
              </a:rPr>
              <a:t>Collaboration and cooperation are key.</a:t>
            </a:r>
          </a:p>
          <a:p>
            <a:pPr lvl="1" eaLnBrk="1" hangingPunct="1">
              <a:lnSpc>
                <a:spcPct val="110000"/>
              </a:lnSpc>
              <a:spcBef>
                <a:spcPts val="0"/>
              </a:spcBef>
              <a:defRPr/>
            </a:pPr>
            <a:r>
              <a:rPr lang="en-US" sz="2400" dirty="0" smtClean="0">
                <a:solidFill>
                  <a:srgbClr val="02367A"/>
                </a:solidFill>
                <a:latin typeface="+mn-lt"/>
              </a:rPr>
              <a:t>Community is not defined.</a:t>
            </a:r>
          </a:p>
          <a:p>
            <a:pPr lvl="1" eaLnBrk="1" hangingPunct="1">
              <a:lnSpc>
                <a:spcPct val="110000"/>
              </a:lnSpc>
              <a:spcBef>
                <a:spcPts val="0"/>
              </a:spcBef>
              <a:defRPr/>
            </a:pPr>
            <a:r>
              <a:rPr lang="en-US" sz="2400" dirty="0" smtClean="0">
                <a:solidFill>
                  <a:srgbClr val="02367A"/>
                </a:solidFill>
                <a:latin typeface="+mn-lt"/>
              </a:rPr>
              <a:t>Organize around a geographic area that ultimately benefits the small business community</a:t>
            </a:r>
            <a:r>
              <a:rPr lang="en-US" sz="2400" dirty="0" smtClean="0">
                <a:solidFill>
                  <a:srgbClr val="02367A"/>
                </a:solidFill>
              </a:rPr>
              <a:t>.</a:t>
            </a:r>
            <a:endParaRPr lang="en-US" sz="2400" dirty="0" smtClean="0">
              <a:solidFill>
                <a:srgbClr val="02367A"/>
              </a:solidFill>
              <a:latin typeface="+mj-lt"/>
              <a:ea typeface="+mn-ea"/>
              <a:cs typeface="+mn-cs"/>
            </a:endParaRPr>
          </a:p>
          <a:p>
            <a:pPr lvl="1" eaLnBrk="1" hangingPunct="1">
              <a:lnSpc>
                <a:spcPct val="110000"/>
              </a:lnSpc>
              <a:spcBef>
                <a:spcPts val="0"/>
              </a:spcBef>
              <a:defRPr/>
            </a:pPr>
            <a:r>
              <a:rPr lang="en-US" sz="2400" dirty="0" smtClean="0">
                <a:solidFill>
                  <a:srgbClr val="02367A"/>
                </a:solidFill>
                <a:latin typeface="+mj-lt"/>
                <a:ea typeface="+mn-ea"/>
                <a:cs typeface="+mn-cs"/>
              </a:rPr>
              <a:t>Find a champion, create a training team.</a:t>
            </a:r>
          </a:p>
          <a:p>
            <a:pPr lvl="2" eaLnBrk="1" hangingPunct="1">
              <a:lnSpc>
                <a:spcPct val="110000"/>
              </a:lnSpc>
              <a:spcBef>
                <a:spcPts val="0"/>
              </a:spcBef>
              <a:defRPr/>
            </a:pPr>
            <a:r>
              <a:rPr lang="en-US" sz="800" dirty="0" smtClean="0">
                <a:solidFill>
                  <a:srgbClr val="02367A"/>
                </a:solidFill>
                <a:latin typeface="+mn-lt"/>
              </a:rPr>
              <a:t>Chamber of Commerce.</a:t>
            </a:r>
          </a:p>
          <a:p>
            <a:pPr lvl="2" eaLnBrk="1" hangingPunct="1">
              <a:lnSpc>
                <a:spcPct val="110000"/>
              </a:lnSpc>
              <a:spcBef>
                <a:spcPts val="0"/>
              </a:spcBef>
              <a:defRPr/>
            </a:pPr>
            <a:r>
              <a:rPr lang="en-US" sz="800" dirty="0" smtClean="0">
                <a:solidFill>
                  <a:srgbClr val="02367A"/>
                </a:solidFill>
                <a:latin typeface="+mn-lt"/>
              </a:rPr>
              <a:t>Regional MI-SBTDC offices.</a:t>
            </a:r>
          </a:p>
          <a:p>
            <a:pPr lvl="2" eaLnBrk="1" hangingPunct="1">
              <a:lnSpc>
                <a:spcPct val="110000"/>
              </a:lnSpc>
              <a:spcBef>
                <a:spcPts val="0"/>
              </a:spcBef>
              <a:defRPr/>
            </a:pPr>
            <a:r>
              <a:rPr lang="en-US" sz="800" dirty="0" smtClean="0">
                <a:solidFill>
                  <a:srgbClr val="02367A"/>
                </a:solidFill>
                <a:latin typeface="+mn-lt"/>
              </a:rPr>
              <a:t>Regional MEDC staff.</a:t>
            </a:r>
          </a:p>
          <a:p>
            <a:pPr lvl="2" eaLnBrk="1" hangingPunct="1">
              <a:lnSpc>
                <a:spcPct val="110000"/>
              </a:lnSpc>
              <a:spcBef>
                <a:spcPts val="0"/>
              </a:spcBef>
              <a:defRPr/>
            </a:pPr>
            <a:r>
              <a:rPr lang="en-US" sz="800" dirty="0" smtClean="0">
                <a:solidFill>
                  <a:srgbClr val="02367A"/>
                </a:solidFill>
                <a:latin typeface="+mn-lt"/>
              </a:rPr>
              <a:t>Local and regional ED orgs.</a:t>
            </a:r>
          </a:p>
          <a:p>
            <a:pPr lvl="2" eaLnBrk="1" hangingPunct="1">
              <a:lnSpc>
                <a:spcPct val="110000"/>
              </a:lnSpc>
              <a:spcBef>
                <a:spcPts val="0"/>
              </a:spcBef>
              <a:defRPr/>
            </a:pPr>
            <a:r>
              <a:rPr lang="en-US" sz="800" dirty="0" smtClean="0">
                <a:solidFill>
                  <a:srgbClr val="02367A"/>
                </a:solidFill>
                <a:latin typeface="+mn-lt"/>
              </a:rPr>
              <a:t>Main Street programs.</a:t>
            </a:r>
          </a:p>
          <a:p>
            <a:pPr lvl="2" eaLnBrk="1" hangingPunct="1">
              <a:lnSpc>
                <a:spcPct val="110000"/>
              </a:lnSpc>
              <a:spcBef>
                <a:spcPts val="0"/>
              </a:spcBef>
              <a:defRPr/>
            </a:pPr>
            <a:r>
              <a:rPr lang="en-US" sz="800" dirty="0" smtClean="0">
                <a:solidFill>
                  <a:srgbClr val="02367A"/>
                </a:solidFill>
                <a:latin typeface="+mn-lt"/>
              </a:rPr>
              <a:t>DDAs.</a:t>
            </a:r>
          </a:p>
          <a:p>
            <a:pPr lvl="2" eaLnBrk="1" hangingPunct="1">
              <a:lnSpc>
                <a:spcPct val="110000"/>
              </a:lnSpc>
              <a:spcBef>
                <a:spcPts val="0"/>
              </a:spcBef>
              <a:defRPr/>
            </a:pPr>
            <a:r>
              <a:rPr lang="en-US" sz="800" dirty="0" smtClean="0">
                <a:solidFill>
                  <a:srgbClr val="02367A"/>
                </a:solidFill>
                <a:latin typeface="+mn-lt"/>
              </a:rPr>
              <a:t>Corridor Improvement Auth.</a:t>
            </a:r>
          </a:p>
          <a:p>
            <a:pPr lvl="2" eaLnBrk="1" hangingPunct="1">
              <a:lnSpc>
                <a:spcPct val="110000"/>
              </a:lnSpc>
              <a:spcBef>
                <a:spcPts val="0"/>
              </a:spcBef>
              <a:defRPr/>
            </a:pPr>
            <a:r>
              <a:rPr lang="en-US" sz="800" dirty="0" smtClean="0">
                <a:solidFill>
                  <a:srgbClr val="02367A"/>
                </a:solidFill>
                <a:latin typeface="+mn-lt"/>
              </a:rPr>
              <a:t>Local business assoc.</a:t>
            </a:r>
          </a:p>
          <a:p>
            <a:pPr lvl="2" eaLnBrk="1" hangingPunct="1">
              <a:lnSpc>
                <a:spcPct val="110000"/>
              </a:lnSpc>
              <a:spcBef>
                <a:spcPts val="0"/>
              </a:spcBef>
              <a:defRPr/>
            </a:pPr>
            <a:r>
              <a:rPr lang="en-US" sz="800" dirty="0" smtClean="0">
                <a:solidFill>
                  <a:srgbClr val="02367A"/>
                </a:solidFill>
                <a:latin typeface="+mn-lt"/>
              </a:rPr>
              <a:t>MI Smart Zones.</a:t>
            </a:r>
          </a:p>
          <a:p>
            <a:pPr lvl="2" eaLnBrk="1" hangingPunct="1">
              <a:lnSpc>
                <a:spcPct val="110000"/>
              </a:lnSpc>
              <a:spcBef>
                <a:spcPts val="0"/>
              </a:spcBef>
              <a:defRPr/>
            </a:pPr>
            <a:r>
              <a:rPr lang="en-US" sz="800" dirty="0" smtClean="0">
                <a:solidFill>
                  <a:srgbClr val="02367A"/>
                </a:solidFill>
                <a:latin typeface="+mn-lt"/>
              </a:rPr>
              <a:t>MI Skills Alliances.</a:t>
            </a:r>
          </a:p>
          <a:p>
            <a:pPr lvl="2" eaLnBrk="1" hangingPunct="1">
              <a:lnSpc>
                <a:spcPct val="110000"/>
              </a:lnSpc>
              <a:spcBef>
                <a:spcPts val="0"/>
              </a:spcBef>
              <a:defRPr/>
            </a:pPr>
            <a:r>
              <a:rPr lang="en-US" sz="800" dirty="0" smtClean="0">
                <a:solidFill>
                  <a:srgbClr val="02367A"/>
                </a:solidFill>
                <a:latin typeface="+mn-lt"/>
              </a:rPr>
              <a:t>MI Works offices.</a:t>
            </a:r>
          </a:p>
          <a:p>
            <a:pPr lvl="2" eaLnBrk="1" hangingPunct="1">
              <a:lnSpc>
                <a:spcPct val="110000"/>
              </a:lnSpc>
              <a:spcBef>
                <a:spcPts val="0"/>
              </a:spcBef>
              <a:defRPr/>
            </a:pPr>
            <a:r>
              <a:rPr lang="en-US" sz="800" dirty="0" smtClean="0">
                <a:solidFill>
                  <a:srgbClr val="02367A"/>
                </a:solidFill>
                <a:latin typeface="+mn-lt"/>
              </a:rPr>
              <a:t>Local SCORE chapter.</a:t>
            </a:r>
          </a:p>
          <a:p>
            <a:pPr lvl="2" eaLnBrk="1" hangingPunct="1">
              <a:lnSpc>
                <a:spcPct val="110000"/>
              </a:lnSpc>
              <a:spcBef>
                <a:spcPts val="0"/>
              </a:spcBef>
              <a:defRPr/>
            </a:pPr>
            <a:r>
              <a:rPr lang="en-US" sz="800" dirty="0" smtClean="0">
                <a:solidFill>
                  <a:srgbClr val="02367A"/>
                </a:solidFill>
                <a:latin typeface="+mn-lt"/>
              </a:rPr>
              <a:t>Technology/bus. oriented non-profits.</a:t>
            </a:r>
          </a:p>
          <a:p>
            <a:pPr lvl="2" eaLnBrk="1" hangingPunct="1">
              <a:lnSpc>
                <a:spcPct val="110000"/>
              </a:lnSpc>
              <a:spcBef>
                <a:spcPts val="0"/>
              </a:spcBef>
              <a:defRPr/>
            </a:pPr>
            <a:r>
              <a:rPr lang="en-US" sz="800" dirty="0" smtClean="0">
                <a:solidFill>
                  <a:srgbClr val="02367A"/>
                </a:solidFill>
                <a:latin typeface="+mn-lt"/>
              </a:rPr>
              <a:t>Community colleges.</a:t>
            </a:r>
          </a:p>
          <a:p>
            <a:pPr lvl="2" eaLnBrk="1" hangingPunct="1">
              <a:lnSpc>
                <a:spcPct val="110000"/>
              </a:lnSpc>
              <a:spcBef>
                <a:spcPts val="0"/>
              </a:spcBef>
              <a:defRPr/>
            </a:pPr>
            <a:r>
              <a:rPr lang="en-US" sz="800" dirty="0" smtClean="0">
                <a:solidFill>
                  <a:srgbClr val="02367A"/>
                </a:solidFill>
                <a:latin typeface="+mn-lt"/>
              </a:rPr>
              <a:t>Private-sector technology companies (e.g. web developers, etc.).</a:t>
            </a:r>
            <a:endParaRPr lang="en-US" sz="1600" dirty="0" smtClean="0">
              <a:solidFill>
                <a:srgbClr val="02367A"/>
              </a:solidFill>
              <a:latin typeface="+mj-lt"/>
              <a:ea typeface="+mn-ea"/>
              <a:cs typeface="+mn-cs"/>
            </a:endParaRPr>
          </a:p>
          <a:p>
            <a:pPr lvl="1" eaLnBrk="1" hangingPunct="1">
              <a:lnSpc>
                <a:spcPct val="110000"/>
              </a:lnSpc>
              <a:spcBef>
                <a:spcPts val="0"/>
              </a:spcBef>
              <a:defRPr/>
            </a:pPr>
            <a:endParaRPr lang="en-US" sz="2400" dirty="0" smtClean="0">
              <a:solidFill>
                <a:srgbClr val="02367A"/>
              </a:solidFill>
              <a:latin typeface="+mj-lt"/>
              <a:ea typeface="+mn-ea"/>
              <a:cs typeface="+mn-cs"/>
            </a:endParaRPr>
          </a:p>
        </p:txBody>
      </p:sp>
      <p:sp>
        <p:nvSpPr>
          <p:cNvPr id="5" name="Rectangle 4"/>
          <p:cNvSpPr txBox="1">
            <a:spLocks noChangeArrowheads="1"/>
          </p:cNvSpPr>
          <p:nvPr/>
        </p:nvSpPr>
        <p:spPr bwMode="auto">
          <a:xfrm>
            <a:off x="924457" y="3254527"/>
            <a:ext cx="8391970" cy="17533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3"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Arial" pitchFamily="34" charset="0"/>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lnSpc>
                <a:spcPct val="110000"/>
              </a:lnSpc>
              <a:spcBef>
                <a:spcPts val="0"/>
              </a:spcBef>
              <a:defRPr/>
            </a:pPr>
            <a:endParaRPr lang="en-US" sz="1600" dirty="0" smtClean="0">
              <a:solidFill>
                <a:srgbClr val="02367A"/>
              </a:solidFill>
              <a:latin typeface="+mj-lt"/>
              <a:ea typeface="+mn-ea"/>
              <a:cs typeface="+mn-cs"/>
            </a:endParaRPr>
          </a:p>
        </p:txBody>
      </p:sp>
      <p:sp>
        <p:nvSpPr>
          <p:cNvPr id="10" name="Title 9"/>
          <p:cNvSpPr>
            <a:spLocks noGrp="1"/>
          </p:cNvSpPr>
          <p:nvPr>
            <p:ph type="title"/>
          </p:nvPr>
        </p:nvSpPr>
        <p:spPr>
          <a:xfrm>
            <a:off x="2446774" y="408633"/>
            <a:ext cx="7772400" cy="1143000"/>
          </a:xfrm>
        </p:spPr>
        <p:txBody>
          <a:bodyPr/>
          <a:lstStyle/>
          <a:p>
            <a:pPr rtl="0" eaLnBrk="1" fontAlgn="base" hangingPunct="1"/>
            <a:r>
              <a:rPr lang="en-US" b="1" i="1" kern="1200" dirty="0" smtClean="0">
                <a:solidFill>
                  <a:srgbClr val="02367A"/>
                </a:solidFill>
                <a:latin typeface="+mj-lt"/>
                <a:ea typeface="ＭＳ Ｐゴシック"/>
                <a:cs typeface="+mn-cs"/>
              </a:rPr>
              <a:t>A Model for Local Implementation</a:t>
            </a:r>
            <a:endParaRPr lang="en-US" dirty="0" smtClean="0">
              <a:latin typeface="+mj-lt"/>
            </a:endParaRPr>
          </a:p>
          <a:p>
            <a:endParaRPr lang="en-US" dirty="0"/>
          </a:p>
        </p:txBody>
      </p:sp>
    </p:spTree>
    <p:extLst>
      <p:ext uri="{BB962C8B-B14F-4D97-AF65-F5344CB8AC3E}">
        <p14:creationId xmlns="" xmlns:p14="http://schemas.microsoft.com/office/powerpoint/2010/main" val="286991682"/>
      </p:ext>
    </p:extLst>
  </p:cSld>
  <p:clrMapOvr>
    <a:masterClrMapping/>
  </p:clrMapOvr>
  <p:transition>
    <p:fade/>
    <p:sndAc>
      <p:stSnd>
        <p:snd r:embed="rId3" name="hammer.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381000" y="6492875"/>
            <a:ext cx="8504807" cy="365125"/>
          </a:xfrm>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9" name="Rectangle 4"/>
          <p:cNvSpPr>
            <a:spLocks noGrp="1" noChangeArrowheads="1"/>
          </p:cNvSpPr>
          <p:nvPr>
            <p:ph idx="1"/>
          </p:nvPr>
        </p:nvSpPr>
        <p:spPr>
          <a:xfrm>
            <a:off x="152400" y="1435694"/>
            <a:ext cx="8572856" cy="4952987"/>
          </a:xfrm>
        </p:spPr>
        <p:txBody>
          <a:bodyPr numCol="1">
            <a:noAutofit/>
          </a:bodyPr>
          <a:lstStyle/>
          <a:p>
            <a:pPr marL="514350" indent="-514350" eaLnBrk="1" hangingPunct="1">
              <a:lnSpc>
                <a:spcPct val="110000"/>
              </a:lnSpc>
              <a:spcBef>
                <a:spcPts val="0"/>
              </a:spcBef>
              <a:buFont typeface="+mj-lt"/>
              <a:buAutoNum type="arabicPeriod" startAt="2"/>
              <a:defRPr/>
            </a:pPr>
            <a:r>
              <a:rPr lang="en-US" dirty="0" smtClean="0">
                <a:solidFill>
                  <a:srgbClr val="02367A"/>
                </a:solidFill>
                <a:latin typeface="+mj-lt"/>
                <a:ea typeface="+mn-ea"/>
                <a:cs typeface="+mn-cs"/>
              </a:rPr>
              <a:t>Assess the need</a:t>
            </a:r>
          </a:p>
          <a:p>
            <a:pPr lvl="1" eaLnBrk="1" hangingPunct="1">
              <a:lnSpc>
                <a:spcPct val="110000"/>
              </a:lnSpc>
              <a:spcBef>
                <a:spcPts val="0"/>
              </a:spcBef>
              <a:defRPr/>
            </a:pPr>
            <a:r>
              <a:rPr lang="en-US" dirty="0" smtClean="0">
                <a:solidFill>
                  <a:srgbClr val="02367A"/>
                </a:solidFill>
                <a:latin typeface="+mj-lt"/>
                <a:ea typeface="+mn-ea"/>
                <a:cs typeface="+mn-cs"/>
              </a:rPr>
              <a:t>Understand the current technology adoption and use at a local level</a:t>
            </a:r>
          </a:p>
          <a:p>
            <a:pPr lvl="1" eaLnBrk="1" hangingPunct="1">
              <a:lnSpc>
                <a:spcPct val="110000"/>
              </a:lnSpc>
              <a:spcBef>
                <a:spcPts val="0"/>
              </a:spcBef>
              <a:defRPr/>
            </a:pPr>
            <a:r>
              <a:rPr lang="en-US" dirty="0" smtClean="0">
                <a:solidFill>
                  <a:srgbClr val="02367A"/>
                </a:solidFill>
                <a:latin typeface="+mj-lt"/>
                <a:ea typeface="+mn-ea"/>
                <a:cs typeface="+mn-cs"/>
              </a:rPr>
              <a:t>Training team members interact with small businesses and provide an opportunity to assess their needs</a:t>
            </a:r>
          </a:p>
          <a:p>
            <a:pPr lvl="1" eaLnBrk="1" hangingPunct="1">
              <a:lnSpc>
                <a:spcPct val="110000"/>
              </a:lnSpc>
              <a:spcBef>
                <a:spcPts val="0"/>
              </a:spcBef>
              <a:defRPr/>
            </a:pPr>
            <a:r>
              <a:rPr lang="en-US" dirty="0" smtClean="0">
                <a:solidFill>
                  <a:srgbClr val="02367A"/>
                </a:solidFill>
                <a:latin typeface="+mj-lt"/>
                <a:ea typeface="+mn-ea"/>
                <a:cs typeface="+mn-cs"/>
              </a:rPr>
              <a:t>Develop a technology questionnaire </a:t>
            </a:r>
          </a:p>
          <a:p>
            <a:pPr lvl="2" eaLnBrk="1" hangingPunct="1">
              <a:lnSpc>
                <a:spcPct val="110000"/>
              </a:lnSpc>
              <a:spcBef>
                <a:spcPts val="0"/>
              </a:spcBef>
              <a:defRPr/>
            </a:pPr>
            <a:r>
              <a:rPr lang="en-US" dirty="0" smtClean="0">
                <a:solidFill>
                  <a:srgbClr val="02367A"/>
                </a:solidFill>
                <a:latin typeface="+mj-lt"/>
                <a:ea typeface="+mn-ea"/>
                <a:cs typeface="+mn-cs"/>
              </a:rPr>
              <a:t>What types of technology do you use for your business?</a:t>
            </a:r>
          </a:p>
          <a:p>
            <a:pPr lvl="2" eaLnBrk="1" hangingPunct="1">
              <a:lnSpc>
                <a:spcPct val="110000"/>
              </a:lnSpc>
              <a:spcBef>
                <a:spcPts val="0"/>
              </a:spcBef>
              <a:defRPr/>
            </a:pPr>
            <a:r>
              <a:rPr lang="en-US" dirty="0" smtClean="0">
                <a:solidFill>
                  <a:srgbClr val="02367A"/>
                </a:solidFill>
                <a:latin typeface="+mj-lt"/>
                <a:ea typeface="+mn-ea"/>
                <a:cs typeface="+mn-cs"/>
              </a:rPr>
              <a:t>Do you subscribe to Internet service?</a:t>
            </a:r>
          </a:p>
          <a:p>
            <a:pPr lvl="2" eaLnBrk="1" hangingPunct="1">
              <a:lnSpc>
                <a:spcPct val="110000"/>
              </a:lnSpc>
              <a:spcBef>
                <a:spcPts val="0"/>
              </a:spcBef>
              <a:defRPr/>
            </a:pPr>
            <a:r>
              <a:rPr lang="en-US" dirty="0" smtClean="0">
                <a:solidFill>
                  <a:srgbClr val="02367A"/>
                </a:solidFill>
                <a:latin typeface="+mj-lt"/>
                <a:ea typeface="+mn-ea"/>
                <a:cs typeface="+mn-cs"/>
              </a:rPr>
              <a:t>How has technology improved your operations?</a:t>
            </a:r>
          </a:p>
        </p:txBody>
      </p:sp>
      <p:sp>
        <p:nvSpPr>
          <p:cNvPr id="5" name="Title 4"/>
          <p:cNvSpPr>
            <a:spLocks noGrp="1"/>
          </p:cNvSpPr>
          <p:nvPr>
            <p:ph type="title"/>
          </p:nvPr>
        </p:nvSpPr>
        <p:spPr>
          <a:xfrm>
            <a:off x="1371600" y="421710"/>
            <a:ext cx="7772400" cy="1143000"/>
          </a:xfrm>
        </p:spPr>
        <p:txBody>
          <a:bodyPr/>
          <a:lstStyle/>
          <a:p>
            <a:pPr algn="r" rtl="0" eaLnBrk="1" fontAlgn="base" hangingPunct="1"/>
            <a:r>
              <a:rPr lang="en-US" b="1" i="1" kern="1200" dirty="0" smtClean="0">
                <a:solidFill>
                  <a:srgbClr val="02367A"/>
                </a:solidFill>
                <a:latin typeface="Calibri"/>
                <a:ea typeface="ＭＳ Ｐゴシック"/>
                <a:cs typeface="+mn-cs"/>
              </a:rPr>
              <a:t>A Model for Local Implementation</a:t>
            </a:r>
            <a:endParaRPr lang="en-US" dirty="0" smtClean="0"/>
          </a:p>
          <a:p>
            <a:endParaRPr lang="en-US" dirty="0"/>
          </a:p>
        </p:txBody>
      </p:sp>
    </p:spTree>
    <p:extLst>
      <p:ext uri="{BB962C8B-B14F-4D97-AF65-F5344CB8AC3E}">
        <p14:creationId xmlns="" xmlns:p14="http://schemas.microsoft.com/office/powerpoint/2010/main" val="2135808022"/>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381000" y="6492875"/>
            <a:ext cx="8504807" cy="365125"/>
          </a:xfrm>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9" name="Rectangle 4"/>
          <p:cNvSpPr>
            <a:spLocks noGrp="1" noChangeArrowheads="1"/>
          </p:cNvSpPr>
          <p:nvPr>
            <p:ph idx="1"/>
          </p:nvPr>
        </p:nvSpPr>
        <p:spPr>
          <a:xfrm>
            <a:off x="152400" y="1435694"/>
            <a:ext cx="8572856" cy="4952987"/>
          </a:xfrm>
        </p:spPr>
        <p:txBody>
          <a:bodyPr numCol="1">
            <a:noAutofit/>
          </a:bodyPr>
          <a:lstStyle/>
          <a:p>
            <a:pPr marL="514350" indent="-514350" eaLnBrk="1" hangingPunct="1">
              <a:lnSpc>
                <a:spcPct val="110000"/>
              </a:lnSpc>
              <a:spcBef>
                <a:spcPts val="0"/>
              </a:spcBef>
              <a:buFont typeface="+mj-lt"/>
              <a:buAutoNum type="arabicPeriod" startAt="2"/>
              <a:defRPr/>
            </a:pPr>
            <a:r>
              <a:rPr lang="en-US" dirty="0" smtClean="0">
                <a:solidFill>
                  <a:srgbClr val="02367A"/>
                </a:solidFill>
                <a:latin typeface="+mj-lt"/>
                <a:ea typeface="+mn-ea"/>
                <a:cs typeface="+mn-cs"/>
              </a:rPr>
              <a:t>Assess the need</a:t>
            </a:r>
          </a:p>
          <a:p>
            <a:pPr lvl="1" eaLnBrk="1" hangingPunct="1">
              <a:lnSpc>
                <a:spcPct val="110000"/>
              </a:lnSpc>
              <a:spcBef>
                <a:spcPts val="0"/>
              </a:spcBef>
              <a:defRPr/>
            </a:pPr>
            <a:r>
              <a:rPr lang="en-US" dirty="0" smtClean="0">
                <a:solidFill>
                  <a:srgbClr val="02367A"/>
                </a:solidFill>
                <a:latin typeface="+mj-lt"/>
                <a:ea typeface="+mn-ea"/>
                <a:cs typeface="+mn-cs"/>
              </a:rPr>
              <a:t>Data gathering should be convenient for business owners</a:t>
            </a:r>
          </a:p>
          <a:p>
            <a:pPr lvl="2" eaLnBrk="1" hangingPunct="1">
              <a:lnSpc>
                <a:spcPct val="110000"/>
              </a:lnSpc>
              <a:spcBef>
                <a:spcPts val="0"/>
              </a:spcBef>
              <a:defRPr/>
            </a:pPr>
            <a:r>
              <a:rPr lang="en-US" dirty="0" smtClean="0">
                <a:solidFill>
                  <a:srgbClr val="02367A"/>
                </a:solidFill>
                <a:latin typeface="+mj-lt"/>
                <a:ea typeface="+mn-ea"/>
                <a:cs typeface="+mn-cs"/>
              </a:rPr>
              <a:t>Existing, regularly scheduled </a:t>
            </a:r>
          </a:p>
          <a:p>
            <a:pPr marL="914400" lvl="2" indent="0" eaLnBrk="1" hangingPunct="1">
              <a:lnSpc>
                <a:spcPct val="110000"/>
              </a:lnSpc>
              <a:spcBef>
                <a:spcPts val="0"/>
              </a:spcBef>
              <a:buNone/>
              <a:defRPr/>
            </a:pPr>
            <a:r>
              <a:rPr lang="en-US" dirty="0" smtClean="0">
                <a:solidFill>
                  <a:srgbClr val="02367A"/>
                </a:solidFill>
                <a:latin typeface="+mj-lt"/>
                <a:ea typeface="+mn-ea"/>
                <a:cs typeface="+mn-cs"/>
              </a:rPr>
              <a:t>    business roundtables or </a:t>
            </a:r>
          </a:p>
          <a:p>
            <a:pPr marL="914400" lvl="2" indent="0" eaLnBrk="1" hangingPunct="1">
              <a:lnSpc>
                <a:spcPct val="110000"/>
              </a:lnSpc>
              <a:spcBef>
                <a:spcPts val="0"/>
              </a:spcBef>
              <a:buNone/>
              <a:defRPr/>
            </a:pPr>
            <a:r>
              <a:rPr lang="en-US" dirty="0">
                <a:solidFill>
                  <a:srgbClr val="02367A"/>
                </a:solidFill>
                <a:latin typeface="+mj-lt"/>
                <a:ea typeface="+mn-ea"/>
                <a:cs typeface="+mn-cs"/>
              </a:rPr>
              <a:t> </a:t>
            </a:r>
            <a:r>
              <a:rPr lang="en-US" dirty="0" smtClean="0">
                <a:solidFill>
                  <a:srgbClr val="02367A"/>
                </a:solidFill>
                <a:latin typeface="+mj-lt"/>
                <a:ea typeface="+mn-ea"/>
                <a:cs typeface="+mn-cs"/>
              </a:rPr>
              <a:t>   focus groups</a:t>
            </a:r>
          </a:p>
          <a:p>
            <a:pPr lvl="2" eaLnBrk="1" hangingPunct="1">
              <a:lnSpc>
                <a:spcPct val="110000"/>
              </a:lnSpc>
              <a:spcBef>
                <a:spcPts val="0"/>
              </a:spcBef>
              <a:defRPr/>
            </a:pPr>
            <a:r>
              <a:rPr lang="en-US" dirty="0" smtClean="0">
                <a:solidFill>
                  <a:srgbClr val="02367A"/>
                </a:solidFill>
                <a:latin typeface="+mj-lt"/>
                <a:ea typeface="+mn-ea"/>
                <a:cs typeface="+mn-cs"/>
              </a:rPr>
              <a:t>Door-to-door or phone  </a:t>
            </a:r>
          </a:p>
          <a:p>
            <a:pPr marL="914400" lvl="2" indent="0" eaLnBrk="1" hangingPunct="1">
              <a:lnSpc>
                <a:spcPct val="110000"/>
              </a:lnSpc>
              <a:spcBef>
                <a:spcPts val="0"/>
              </a:spcBef>
              <a:buNone/>
              <a:defRPr/>
            </a:pPr>
            <a:r>
              <a:rPr lang="en-US" dirty="0" smtClean="0">
                <a:solidFill>
                  <a:srgbClr val="02367A"/>
                </a:solidFill>
                <a:latin typeface="+mj-lt"/>
                <a:ea typeface="+mn-ea"/>
                <a:cs typeface="+mn-cs"/>
              </a:rPr>
              <a:t>    interviews</a:t>
            </a:r>
          </a:p>
          <a:p>
            <a:pPr lvl="1" eaLnBrk="1" hangingPunct="1">
              <a:lnSpc>
                <a:spcPct val="110000"/>
              </a:lnSpc>
              <a:spcBef>
                <a:spcPts val="0"/>
              </a:spcBef>
              <a:defRPr/>
            </a:pPr>
            <a:r>
              <a:rPr lang="en-US" dirty="0" smtClean="0">
                <a:solidFill>
                  <a:srgbClr val="02367A"/>
                </a:solidFill>
                <a:latin typeface="+mj-lt"/>
                <a:ea typeface="+mn-ea"/>
                <a:cs typeface="+mn-cs"/>
              </a:rPr>
              <a:t>Individual assessment would </a:t>
            </a:r>
          </a:p>
          <a:p>
            <a:pPr marL="457200" lvl="1" indent="0" eaLnBrk="1" hangingPunct="1">
              <a:lnSpc>
                <a:spcPct val="110000"/>
              </a:lnSpc>
              <a:spcBef>
                <a:spcPts val="0"/>
              </a:spcBef>
              <a:buNone/>
              <a:defRPr/>
            </a:pPr>
            <a:r>
              <a:rPr lang="en-US" dirty="0">
                <a:solidFill>
                  <a:srgbClr val="02367A"/>
                </a:solidFill>
                <a:latin typeface="+mj-lt"/>
                <a:ea typeface="+mn-ea"/>
                <a:cs typeface="+mn-cs"/>
              </a:rPr>
              <a:t> </a:t>
            </a:r>
            <a:r>
              <a:rPr lang="en-US" dirty="0" smtClean="0">
                <a:solidFill>
                  <a:srgbClr val="02367A"/>
                </a:solidFill>
                <a:latin typeface="+mj-lt"/>
                <a:ea typeface="+mn-ea"/>
                <a:cs typeface="+mn-cs"/>
              </a:rPr>
              <a:t>   be the most useful</a:t>
            </a:r>
          </a:p>
          <a:p>
            <a:pPr marL="0" indent="0" eaLnBrk="1" hangingPunct="1">
              <a:lnSpc>
                <a:spcPct val="110000"/>
              </a:lnSpc>
              <a:spcBef>
                <a:spcPts val="0"/>
              </a:spcBef>
              <a:buNone/>
              <a:defRPr/>
            </a:pPr>
            <a:endParaRPr lang="en-US" dirty="0" smtClean="0">
              <a:solidFill>
                <a:srgbClr val="02367A"/>
              </a:solidFill>
              <a:latin typeface="+mj-lt"/>
              <a:ea typeface="+mn-ea"/>
              <a:cs typeface="+mn-cs"/>
            </a:endParaRPr>
          </a:p>
        </p:txBody>
      </p:sp>
      <p:pic>
        <p:nvPicPr>
          <p:cNvPr id="3" name="Picture 2" descr="This is a picture of someone collecting data, via a door to door survey."/>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3261" y="2688608"/>
            <a:ext cx="2168077" cy="3254991"/>
          </a:xfrm>
          <a:prstGeom prst="rect">
            <a:avLst/>
          </a:prstGeom>
        </p:spPr>
      </p:pic>
      <p:sp>
        <p:nvSpPr>
          <p:cNvPr id="8" name="Title 7"/>
          <p:cNvSpPr>
            <a:spLocks noGrp="1"/>
          </p:cNvSpPr>
          <p:nvPr>
            <p:ph type="title"/>
          </p:nvPr>
        </p:nvSpPr>
        <p:spPr>
          <a:xfrm>
            <a:off x="1371600" y="459288"/>
            <a:ext cx="7772400" cy="1143000"/>
          </a:xfrm>
        </p:spPr>
        <p:txBody>
          <a:bodyPr/>
          <a:lstStyle/>
          <a:p>
            <a:pPr algn="r" rtl="0" eaLnBrk="1" fontAlgn="base" hangingPunct="1"/>
            <a:r>
              <a:rPr lang="en-US" b="1" i="1" kern="1200" dirty="0" smtClean="0">
                <a:solidFill>
                  <a:srgbClr val="02367A"/>
                </a:solidFill>
                <a:latin typeface="Calibri"/>
                <a:ea typeface="ＭＳ Ｐゴシック"/>
                <a:cs typeface="+mn-cs"/>
              </a:rPr>
              <a:t>A Model for Local Implementation</a:t>
            </a:r>
            <a:endParaRPr lang="en-US" dirty="0" smtClean="0"/>
          </a:p>
          <a:p>
            <a:endParaRPr lang="en-US" dirty="0"/>
          </a:p>
        </p:txBody>
      </p:sp>
    </p:spTree>
    <p:extLst>
      <p:ext uri="{BB962C8B-B14F-4D97-AF65-F5344CB8AC3E}">
        <p14:creationId xmlns="" xmlns:p14="http://schemas.microsoft.com/office/powerpoint/2010/main" val="945003821"/>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381000" y="6492875"/>
            <a:ext cx="8504807" cy="365125"/>
          </a:xfrm>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9" name="Rectangle 4"/>
          <p:cNvSpPr>
            <a:spLocks noGrp="1" noChangeArrowheads="1"/>
          </p:cNvSpPr>
          <p:nvPr>
            <p:ph idx="1"/>
          </p:nvPr>
        </p:nvSpPr>
        <p:spPr>
          <a:xfrm>
            <a:off x="152400" y="1435694"/>
            <a:ext cx="8915400" cy="4952987"/>
          </a:xfrm>
        </p:spPr>
        <p:txBody>
          <a:bodyPr numCol="1">
            <a:noAutofit/>
          </a:bodyPr>
          <a:lstStyle/>
          <a:p>
            <a:pPr marL="514350" indent="-514350" eaLnBrk="1" hangingPunct="1">
              <a:lnSpc>
                <a:spcPct val="110000"/>
              </a:lnSpc>
              <a:spcBef>
                <a:spcPts val="0"/>
              </a:spcBef>
              <a:buFont typeface="+mj-lt"/>
              <a:buAutoNum type="arabicPeriod" startAt="3"/>
              <a:defRPr/>
            </a:pPr>
            <a:r>
              <a:rPr lang="en-US" sz="2800" dirty="0" smtClean="0">
                <a:solidFill>
                  <a:srgbClr val="02367A"/>
                </a:solidFill>
                <a:latin typeface="+mj-lt"/>
                <a:ea typeface="+mn-ea"/>
                <a:cs typeface="+mn-cs"/>
              </a:rPr>
              <a:t>Inventory community technology assets.</a:t>
            </a:r>
          </a:p>
          <a:p>
            <a:pPr lvl="1" eaLnBrk="1" hangingPunct="1">
              <a:lnSpc>
                <a:spcPct val="110000"/>
              </a:lnSpc>
              <a:spcBef>
                <a:spcPts val="0"/>
              </a:spcBef>
              <a:defRPr/>
            </a:pPr>
            <a:r>
              <a:rPr lang="en-US" sz="2400" dirty="0" smtClean="0">
                <a:solidFill>
                  <a:srgbClr val="02367A"/>
                </a:solidFill>
                <a:latin typeface="+mj-lt"/>
                <a:ea typeface="+mn-ea"/>
                <a:cs typeface="+mn-cs"/>
              </a:rPr>
              <a:t>Comprehensive list of programs, resources, and organizations and individuals with the interest and skill to train small businesses.</a:t>
            </a:r>
          </a:p>
          <a:p>
            <a:pPr lvl="1" eaLnBrk="1" hangingPunct="1">
              <a:lnSpc>
                <a:spcPct val="110000"/>
              </a:lnSpc>
              <a:spcBef>
                <a:spcPts val="0"/>
              </a:spcBef>
              <a:defRPr/>
            </a:pPr>
            <a:r>
              <a:rPr lang="en-US" sz="2400" dirty="0" smtClean="0">
                <a:solidFill>
                  <a:srgbClr val="02367A"/>
                </a:solidFill>
                <a:latin typeface="+mj-lt"/>
                <a:ea typeface="+mn-ea"/>
                <a:cs typeface="+mn-cs"/>
              </a:rPr>
              <a:t>Training team may be the best source for this information, but resources may exist outside the team:</a:t>
            </a:r>
          </a:p>
          <a:p>
            <a:pPr lvl="2" eaLnBrk="1" hangingPunct="1">
              <a:lnSpc>
                <a:spcPct val="110000"/>
              </a:lnSpc>
              <a:spcBef>
                <a:spcPts val="0"/>
              </a:spcBef>
              <a:defRPr/>
            </a:pPr>
            <a:r>
              <a:rPr lang="en-US" sz="2000" dirty="0" smtClean="0">
                <a:solidFill>
                  <a:srgbClr val="02367A"/>
                </a:solidFill>
                <a:latin typeface="+mj-lt"/>
                <a:ea typeface="+mn-ea"/>
                <a:cs typeface="+mn-cs"/>
              </a:rPr>
              <a:t>High school or vocational school technology students and teachers.</a:t>
            </a:r>
          </a:p>
          <a:p>
            <a:pPr lvl="2" eaLnBrk="1" hangingPunct="1">
              <a:lnSpc>
                <a:spcPct val="110000"/>
              </a:lnSpc>
              <a:spcBef>
                <a:spcPts val="0"/>
              </a:spcBef>
              <a:defRPr/>
            </a:pPr>
            <a:r>
              <a:rPr lang="en-US" sz="2000" dirty="0" smtClean="0">
                <a:solidFill>
                  <a:srgbClr val="02367A"/>
                </a:solidFill>
                <a:latin typeface="+mj-lt"/>
                <a:ea typeface="+mn-ea"/>
                <a:cs typeface="+mn-cs"/>
              </a:rPr>
              <a:t>Technology vendors (e.g. broadband providers, software developers, web designers, etc.).</a:t>
            </a:r>
          </a:p>
          <a:p>
            <a:pPr lvl="2" eaLnBrk="1" hangingPunct="1">
              <a:lnSpc>
                <a:spcPct val="110000"/>
              </a:lnSpc>
              <a:spcBef>
                <a:spcPts val="0"/>
              </a:spcBef>
              <a:defRPr/>
            </a:pPr>
            <a:r>
              <a:rPr lang="en-US" sz="2000" dirty="0" smtClean="0">
                <a:solidFill>
                  <a:srgbClr val="02367A"/>
                </a:solidFill>
                <a:latin typeface="+mj-lt"/>
                <a:ea typeface="+mn-ea"/>
                <a:cs typeface="+mn-cs"/>
              </a:rPr>
              <a:t>Libraries.</a:t>
            </a:r>
          </a:p>
          <a:p>
            <a:pPr marL="457200" lvl="1" indent="0" eaLnBrk="1" hangingPunct="1">
              <a:lnSpc>
                <a:spcPct val="110000"/>
              </a:lnSpc>
              <a:spcBef>
                <a:spcPts val="0"/>
              </a:spcBef>
              <a:buNone/>
              <a:defRPr/>
            </a:pPr>
            <a:endParaRPr lang="en-US" sz="2400" dirty="0" smtClean="0">
              <a:solidFill>
                <a:srgbClr val="02367A"/>
              </a:solidFill>
              <a:latin typeface="+mj-lt"/>
              <a:ea typeface="+mn-ea"/>
              <a:cs typeface="+mn-cs"/>
            </a:endParaRPr>
          </a:p>
          <a:p>
            <a:pPr lvl="1" eaLnBrk="1" hangingPunct="1">
              <a:lnSpc>
                <a:spcPct val="110000"/>
              </a:lnSpc>
              <a:spcBef>
                <a:spcPts val="0"/>
              </a:spcBef>
              <a:defRPr/>
            </a:pPr>
            <a:endParaRPr lang="en-US" sz="2400" dirty="0" smtClean="0">
              <a:solidFill>
                <a:srgbClr val="02367A"/>
              </a:solidFill>
              <a:latin typeface="+mj-lt"/>
              <a:ea typeface="+mn-ea"/>
              <a:cs typeface="+mn-cs"/>
            </a:endParaRPr>
          </a:p>
        </p:txBody>
      </p:sp>
      <p:sp>
        <p:nvSpPr>
          <p:cNvPr id="5" name="Title 4"/>
          <p:cNvSpPr>
            <a:spLocks noGrp="1"/>
          </p:cNvSpPr>
          <p:nvPr>
            <p:ph type="title"/>
          </p:nvPr>
        </p:nvSpPr>
        <p:spPr>
          <a:xfrm>
            <a:off x="1371600" y="396658"/>
            <a:ext cx="7772400" cy="1143000"/>
          </a:xfrm>
        </p:spPr>
        <p:txBody>
          <a:bodyPr/>
          <a:lstStyle/>
          <a:p>
            <a:pPr algn="r" rtl="0" eaLnBrk="1" fontAlgn="base" hangingPunct="1"/>
            <a:r>
              <a:rPr lang="en-US" b="1" i="1" kern="1200" dirty="0" smtClean="0">
                <a:solidFill>
                  <a:srgbClr val="02367A"/>
                </a:solidFill>
                <a:latin typeface="Calibri"/>
                <a:ea typeface="ＭＳ Ｐゴシック"/>
                <a:cs typeface="+mn-cs"/>
              </a:rPr>
              <a:t>A Model for Local Implementation</a:t>
            </a:r>
            <a:endParaRPr lang="en-US" dirty="0" smtClean="0"/>
          </a:p>
          <a:p>
            <a:endParaRPr lang="en-US" dirty="0"/>
          </a:p>
        </p:txBody>
      </p:sp>
    </p:spTree>
    <p:extLst>
      <p:ext uri="{BB962C8B-B14F-4D97-AF65-F5344CB8AC3E}">
        <p14:creationId xmlns="" xmlns:p14="http://schemas.microsoft.com/office/powerpoint/2010/main" val="2741517958"/>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idx="1"/>
          </p:nvPr>
        </p:nvSpPr>
        <p:spPr>
          <a:xfrm>
            <a:off x="152400" y="1518329"/>
            <a:ext cx="4337713" cy="2371284"/>
          </a:xfrm>
          <a:solidFill>
            <a:srgbClr val="02367A"/>
          </a:solidFill>
        </p:spPr>
        <p:txBody>
          <a:bodyPr numCol="1">
            <a:normAutofit lnSpcReduction="10000"/>
          </a:bodyPr>
          <a:lstStyle/>
          <a:p>
            <a:pPr eaLnBrk="1" hangingPunct="1">
              <a:lnSpc>
                <a:spcPct val="110000"/>
              </a:lnSpc>
              <a:spcBef>
                <a:spcPts val="0"/>
              </a:spcBef>
              <a:defRPr/>
            </a:pPr>
            <a:r>
              <a:rPr lang="en-US" sz="2400" dirty="0" smtClean="0">
                <a:solidFill>
                  <a:schemeClr val="bg1"/>
                </a:solidFill>
                <a:latin typeface="+mj-lt"/>
                <a:ea typeface="+mn-ea"/>
                <a:cs typeface="+mn-cs"/>
              </a:rPr>
              <a:t>86% of Michigan businesses have fewer than twenty employees.</a:t>
            </a:r>
          </a:p>
          <a:p>
            <a:pPr eaLnBrk="1" hangingPunct="1">
              <a:lnSpc>
                <a:spcPct val="110000"/>
              </a:lnSpc>
              <a:spcBef>
                <a:spcPts val="0"/>
              </a:spcBef>
              <a:defRPr/>
            </a:pPr>
            <a:r>
              <a:rPr lang="en-US" sz="2400" dirty="0" smtClean="0">
                <a:solidFill>
                  <a:schemeClr val="bg1"/>
                </a:solidFill>
                <a:latin typeface="+mj-lt"/>
                <a:ea typeface="+mn-ea"/>
                <a:cs typeface="+mn-cs"/>
              </a:rPr>
              <a:t>Small businesses  provide 30% of total jobs in Michigan (~1,000,000 jobs).</a:t>
            </a:r>
            <a:endParaRPr lang="en-US" sz="2400" dirty="0">
              <a:solidFill>
                <a:schemeClr val="bg1"/>
              </a:solidFill>
              <a:latin typeface="+mj-lt"/>
              <a:ea typeface="+mn-ea"/>
              <a:cs typeface="+mn-cs"/>
            </a:endParaRPr>
          </a:p>
        </p:txBody>
      </p:sp>
      <p:sp>
        <p:nvSpPr>
          <p:cNvPr id="5" name="Rectangle 3"/>
          <p:cNvSpPr>
            <a:spLocks noGrp="1" noChangeArrowheads="1"/>
          </p:cNvSpPr>
          <p:nvPr>
            <p:ph type="title"/>
          </p:nvPr>
        </p:nvSpPr>
        <p:spPr>
          <a:xfrm>
            <a:off x="2006221" y="0"/>
            <a:ext cx="6983955" cy="1371600"/>
          </a:xfrm>
        </p:spPr>
        <p:txBody>
          <a:bodyPr anchor="ctr"/>
          <a:lstStyle/>
          <a:p>
            <a:pPr algn="r" eaLnBrk="1" hangingPunct="1"/>
            <a:r>
              <a:rPr lang="en-US" sz="6000" b="1" i="1" dirty="0" smtClean="0">
                <a:solidFill>
                  <a:srgbClr val="02367A"/>
                </a:solidFill>
                <a:latin typeface="+mj-lt"/>
                <a:ea typeface="ＭＳ Ｐゴシック" pitchFamily="34" charset="-128"/>
              </a:rPr>
              <a:t>Observations</a:t>
            </a:r>
          </a:p>
        </p:txBody>
      </p:sp>
      <p:sp>
        <p:nvSpPr>
          <p:cNvPr id="7" name="Footer Placeholder 3"/>
          <p:cNvSpPr>
            <a:spLocks noGrp="1"/>
          </p:cNvSpPr>
          <p:nvPr>
            <p:ph type="ftr" sz="quarter" idx="11"/>
          </p:nvPr>
        </p:nvSpPr>
        <p:spPr>
          <a:xfrm>
            <a:off x="381000" y="6492875"/>
            <a:ext cx="8504807" cy="365125"/>
          </a:xfrm>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6" name="Rectangle 4"/>
          <p:cNvSpPr txBox="1">
            <a:spLocks noChangeArrowheads="1"/>
          </p:cNvSpPr>
          <p:nvPr/>
        </p:nvSpPr>
        <p:spPr bwMode="auto">
          <a:xfrm>
            <a:off x="2434983" y="4067032"/>
            <a:ext cx="4337713" cy="2272355"/>
          </a:xfrm>
          <a:prstGeom prst="rect">
            <a:avLst/>
          </a:prstGeom>
          <a:solidFill>
            <a:srgbClr val="4E84C4"/>
          </a:solidFill>
          <a:ln>
            <a:noFill/>
          </a:ln>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Arial" pitchFamily="34" charset="0"/>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lnSpc>
                <a:spcPct val="110000"/>
              </a:lnSpc>
              <a:spcBef>
                <a:spcPts val="0"/>
              </a:spcBef>
              <a:defRPr/>
            </a:pPr>
            <a:r>
              <a:rPr lang="en-US" sz="2400" dirty="0" smtClean="0">
                <a:solidFill>
                  <a:schemeClr val="bg1"/>
                </a:solidFill>
                <a:latin typeface="+mj-lt"/>
                <a:ea typeface="+mn-ea"/>
                <a:cs typeface="+mn-cs"/>
              </a:rPr>
              <a:t>Small businesses, particularly in rural areas, adopt broadband and technology at a lower rate than non-rural, larger establishments.</a:t>
            </a:r>
            <a:endParaRPr lang="en-US" sz="2400" dirty="0">
              <a:solidFill>
                <a:schemeClr val="bg1"/>
              </a:solidFill>
              <a:latin typeface="+mj-lt"/>
              <a:ea typeface="+mn-ea"/>
              <a:cs typeface="+mn-cs"/>
            </a:endParaRPr>
          </a:p>
        </p:txBody>
      </p:sp>
      <p:sp>
        <p:nvSpPr>
          <p:cNvPr id="8" name="Rectangle 4"/>
          <p:cNvSpPr txBox="1">
            <a:spLocks noChangeArrowheads="1"/>
          </p:cNvSpPr>
          <p:nvPr/>
        </p:nvSpPr>
        <p:spPr bwMode="auto">
          <a:xfrm>
            <a:off x="4699376" y="1506955"/>
            <a:ext cx="4337713" cy="2382097"/>
          </a:xfrm>
          <a:prstGeom prst="rect">
            <a:avLst/>
          </a:prstGeom>
          <a:solidFill>
            <a:srgbClr val="5B952D"/>
          </a:solidFill>
          <a:ln>
            <a:noFill/>
          </a:ln>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Arial" pitchFamily="34" charset="0"/>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lnSpc>
                <a:spcPct val="110000"/>
              </a:lnSpc>
              <a:spcBef>
                <a:spcPts val="0"/>
              </a:spcBef>
              <a:defRPr/>
            </a:pPr>
            <a:r>
              <a:rPr lang="en-US" sz="2400" dirty="0" smtClean="0">
                <a:solidFill>
                  <a:schemeClr val="bg1"/>
                </a:solidFill>
                <a:latin typeface="+mj-lt"/>
                <a:ea typeface="+mn-ea"/>
                <a:cs typeface="+mn-cs"/>
              </a:rPr>
              <a:t>Facilitated by technology, information and knowledge have become the major factors controlling wealth creation.</a:t>
            </a:r>
            <a:endParaRPr lang="en-US" sz="2400" dirty="0">
              <a:solidFill>
                <a:schemeClr val="bg1"/>
              </a:solidFill>
              <a:latin typeface="+mj-lt"/>
              <a:ea typeface="+mn-ea"/>
              <a:cs typeface="+mn-cs"/>
            </a:endParaRPr>
          </a:p>
        </p:txBody>
      </p:sp>
    </p:spTree>
    <p:extLst>
      <p:ext uri="{BB962C8B-B14F-4D97-AF65-F5344CB8AC3E}">
        <p14:creationId xmlns="" xmlns:p14="http://schemas.microsoft.com/office/powerpoint/2010/main" val="2703226038"/>
      </p:ext>
    </p:extLst>
  </p:cSld>
  <p:clrMapOvr>
    <a:masterClrMapping/>
  </p:clrMapOvr>
  <p:transition>
    <p:fade/>
    <p:sndAc>
      <p:stSnd>
        <p:snd r:embed="rId3" name="hammer.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381000" y="6492875"/>
            <a:ext cx="8504807" cy="365125"/>
          </a:xfrm>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9" name="Rectangle 4"/>
          <p:cNvSpPr>
            <a:spLocks noGrp="1" noChangeArrowheads="1"/>
          </p:cNvSpPr>
          <p:nvPr>
            <p:ph idx="1"/>
          </p:nvPr>
        </p:nvSpPr>
        <p:spPr>
          <a:xfrm>
            <a:off x="152400" y="1435694"/>
            <a:ext cx="8915400" cy="4952987"/>
          </a:xfrm>
        </p:spPr>
        <p:txBody>
          <a:bodyPr numCol="1">
            <a:noAutofit/>
          </a:bodyPr>
          <a:lstStyle/>
          <a:p>
            <a:pPr marL="514350" indent="-514350" eaLnBrk="1" hangingPunct="1">
              <a:lnSpc>
                <a:spcPct val="110000"/>
              </a:lnSpc>
              <a:spcBef>
                <a:spcPts val="0"/>
              </a:spcBef>
              <a:buFont typeface="+mj-lt"/>
              <a:buAutoNum type="arabicPeriod" startAt="3"/>
              <a:defRPr/>
            </a:pPr>
            <a:r>
              <a:rPr lang="en-US" sz="2800" dirty="0" smtClean="0">
                <a:solidFill>
                  <a:srgbClr val="02367A"/>
                </a:solidFill>
                <a:latin typeface="+mj-lt"/>
                <a:ea typeface="+mn-ea"/>
                <a:cs typeface="+mn-cs"/>
              </a:rPr>
              <a:t>Inventory community technology assets</a:t>
            </a:r>
          </a:p>
          <a:p>
            <a:pPr lvl="1" eaLnBrk="1" hangingPunct="1">
              <a:lnSpc>
                <a:spcPct val="110000"/>
              </a:lnSpc>
              <a:spcBef>
                <a:spcPts val="0"/>
              </a:spcBef>
              <a:defRPr/>
            </a:pPr>
            <a:endParaRPr lang="en-US" sz="2400" dirty="0" smtClean="0">
              <a:solidFill>
                <a:srgbClr val="02367A"/>
              </a:solidFill>
              <a:latin typeface="+mj-lt"/>
              <a:ea typeface="+mn-ea"/>
              <a:cs typeface="+mn-cs"/>
            </a:endParaRPr>
          </a:p>
          <a:p>
            <a:pPr lvl="1" eaLnBrk="1" hangingPunct="1">
              <a:lnSpc>
                <a:spcPct val="110000"/>
              </a:lnSpc>
              <a:spcBef>
                <a:spcPts val="0"/>
              </a:spcBef>
              <a:defRPr/>
            </a:pPr>
            <a:r>
              <a:rPr lang="en-US" sz="2400" dirty="0" smtClean="0">
                <a:solidFill>
                  <a:srgbClr val="02367A"/>
                </a:solidFill>
                <a:latin typeface="+mj-lt"/>
                <a:ea typeface="+mn-ea"/>
                <a:cs typeface="+mn-cs"/>
              </a:rPr>
              <a:t>Inventory locations and </a:t>
            </a:r>
          </a:p>
          <a:p>
            <a:pPr marL="457200" lvl="1" indent="0" eaLnBrk="1" hangingPunct="1">
              <a:lnSpc>
                <a:spcPct val="110000"/>
              </a:lnSpc>
              <a:spcBef>
                <a:spcPts val="0"/>
              </a:spcBef>
              <a:buNone/>
              <a:defRPr/>
            </a:pPr>
            <a:r>
              <a:rPr lang="en-US" sz="2400" dirty="0">
                <a:solidFill>
                  <a:srgbClr val="02367A"/>
                </a:solidFill>
                <a:latin typeface="+mj-lt"/>
                <a:ea typeface="+mn-ea"/>
                <a:cs typeface="+mn-cs"/>
              </a:rPr>
              <a:t> </a:t>
            </a:r>
            <a:r>
              <a:rPr lang="en-US" sz="2400" dirty="0" smtClean="0">
                <a:solidFill>
                  <a:srgbClr val="02367A"/>
                </a:solidFill>
                <a:latin typeface="+mj-lt"/>
                <a:ea typeface="+mn-ea"/>
                <a:cs typeface="+mn-cs"/>
              </a:rPr>
              <a:t>   facilities too (e.g. </a:t>
            </a:r>
            <a:r>
              <a:rPr lang="en-US" sz="2400" dirty="0" err="1" smtClean="0">
                <a:solidFill>
                  <a:srgbClr val="02367A"/>
                </a:solidFill>
                <a:latin typeface="+mj-lt"/>
                <a:ea typeface="+mn-ea"/>
                <a:cs typeface="+mn-cs"/>
              </a:rPr>
              <a:t>Wifi</a:t>
            </a:r>
            <a:r>
              <a:rPr lang="en-US" sz="2400" dirty="0" smtClean="0">
                <a:solidFill>
                  <a:srgbClr val="02367A"/>
                </a:solidFill>
                <a:latin typeface="+mj-lt"/>
                <a:ea typeface="+mn-ea"/>
                <a:cs typeface="+mn-cs"/>
              </a:rPr>
              <a:t> </a:t>
            </a:r>
          </a:p>
          <a:p>
            <a:pPr marL="457200" lvl="1" indent="0" eaLnBrk="1" hangingPunct="1">
              <a:lnSpc>
                <a:spcPct val="110000"/>
              </a:lnSpc>
              <a:spcBef>
                <a:spcPts val="0"/>
              </a:spcBef>
              <a:buNone/>
              <a:defRPr/>
            </a:pPr>
            <a:r>
              <a:rPr lang="en-US" sz="2400" dirty="0">
                <a:solidFill>
                  <a:srgbClr val="02367A"/>
                </a:solidFill>
                <a:latin typeface="+mj-lt"/>
                <a:ea typeface="+mn-ea"/>
                <a:cs typeface="+mn-cs"/>
              </a:rPr>
              <a:t> </a:t>
            </a:r>
            <a:r>
              <a:rPr lang="en-US" sz="2400" dirty="0" smtClean="0">
                <a:solidFill>
                  <a:srgbClr val="02367A"/>
                </a:solidFill>
                <a:latin typeface="+mj-lt"/>
                <a:ea typeface="+mn-ea"/>
                <a:cs typeface="+mn-cs"/>
              </a:rPr>
              <a:t>   hotspots, public computer </a:t>
            </a:r>
          </a:p>
          <a:p>
            <a:pPr marL="457200" lvl="1" indent="0" eaLnBrk="1" hangingPunct="1">
              <a:lnSpc>
                <a:spcPct val="110000"/>
              </a:lnSpc>
              <a:spcBef>
                <a:spcPts val="0"/>
              </a:spcBef>
              <a:buNone/>
              <a:defRPr/>
            </a:pPr>
            <a:r>
              <a:rPr lang="en-US" sz="2400" dirty="0">
                <a:solidFill>
                  <a:srgbClr val="02367A"/>
                </a:solidFill>
                <a:latin typeface="+mj-lt"/>
                <a:ea typeface="+mn-ea"/>
                <a:cs typeface="+mn-cs"/>
              </a:rPr>
              <a:t> </a:t>
            </a:r>
            <a:r>
              <a:rPr lang="en-US" sz="2400" dirty="0" smtClean="0">
                <a:solidFill>
                  <a:srgbClr val="02367A"/>
                </a:solidFill>
                <a:latin typeface="+mj-lt"/>
                <a:ea typeface="+mn-ea"/>
                <a:cs typeface="+mn-cs"/>
              </a:rPr>
              <a:t>   centers, etc.).</a:t>
            </a:r>
          </a:p>
          <a:p>
            <a:pPr marL="457200" lvl="1" indent="0" eaLnBrk="1" hangingPunct="1">
              <a:lnSpc>
                <a:spcPct val="110000"/>
              </a:lnSpc>
              <a:spcBef>
                <a:spcPts val="0"/>
              </a:spcBef>
              <a:buNone/>
              <a:defRPr/>
            </a:pPr>
            <a:endParaRPr lang="en-US" sz="2400" dirty="0" smtClean="0">
              <a:solidFill>
                <a:srgbClr val="02367A"/>
              </a:solidFill>
              <a:latin typeface="+mj-lt"/>
              <a:ea typeface="+mn-ea"/>
              <a:cs typeface="+mn-cs"/>
            </a:endParaRPr>
          </a:p>
          <a:p>
            <a:pPr lvl="1" eaLnBrk="1" hangingPunct="1">
              <a:lnSpc>
                <a:spcPct val="110000"/>
              </a:lnSpc>
              <a:spcBef>
                <a:spcPts val="0"/>
              </a:spcBef>
              <a:defRPr/>
            </a:pPr>
            <a:r>
              <a:rPr lang="en-US" sz="2400" dirty="0" smtClean="0">
                <a:solidFill>
                  <a:srgbClr val="02367A"/>
                </a:solidFill>
                <a:latin typeface="+mj-lt"/>
                <a:ea typeface="+mn-ea"/>
                <a:cs typeface="+mn-cs"/>
              </a:rPr>
              <a:t>Identify capacity and gaps in </a:t>
            </a:r>
          </a:p>
          <a:p>
            <a:pPr marL="457200" lvl="1" indent="0" eaLnBrk="1" hangingPunct="1">
              <a:lnSpc>
                <a:spcPct val="110000"/>
              </a:lnSpc>
              <a:spcBef>
                <a:spcPts val="0"/>
              </a:spcBef>
              <a:buNone/>
              <a:defRPr/>
            </a:pPr>
            <a:r>
              <a:rPr lang="en-US" sz="2400" dirty="0">
                <a:solidFill>
                  <a:srgbClr val="02367A"/>
                </a:solidFill>
                <a:latin typeface="+mj-lt"/>
                <a:ea typeface="+mn-ea"/>
                <a:cs typeface="+mn-cs"/>
              </a:rPr>
              <a:t> </a:t>
            </a:r>
            <a:r>
              <a:rPr lang="en-US" sz="2400" dirty="0" smtClean="0">
                <a:solidFill>
                  <a:srgbClr val="02367A"/>
                </a:solidFill>
                <a:latin typeface="+mj-lt"/>
                <a:ea typeface="+mn-ea"/>
                <a:cs typeface="+mn-cs"/>
              </a:rPr>
              <a:t>   local technology resources.</a:t>
            </a:r>
          </a:p>
          <a:p>
            <a:pPr lvl="1" eaLnBrk="1" hangingPunct="1">
              <a:lnSpc>
                <a:spcPct val="110000"/>
              </a:lnSpc>
              <a:spcBef>
                <a:spcPts val="0"/>
              </a:spcBef>
              <a:defRPr/>
            </a:pPr>
            <a:endParaRPr lang="en-US" sz="2400" dirty="0" smtClean="0">
              <a:solidFill>
                <a:srgbClr val="02367A"/>
              </a:solidFill>
              <a:latin typeface="+mj-lt"/>
              <a:ea typeface="+mn-ea"/>
              <a:cs typeface="+mn-cs"/>
            </a:endParaRPr>
          </a:p>
          <a:p>
            <a:pPr lvl="1" eaLnBrk="1" hangingPunct="1">
              <a:lnSpc>
                <a:spcPct val="110000"/>
              </a:lnSpc>
              <a:spcBef>
                <a:spcPts val="0"/>
              </a:spcBef>
              <a:defRPr/>
            </a:pPr>
            <a:endParaRPr lang="en-US" sz="2400" dirty="0" smtClean="0">
              <a:solidFill>
                <a:srgbClr val="02367A"/>
              </a:solidFill>
              <a:latin typeface="+mj-lt"/>
              <a:ea typeface="+mn-ea"/>
              <a:cs typeface="+mn-cs"/>
            </a:endParaRPr>
          </a:p>
        </p:txBody>
      </p:sp>
      <p:pic>
        <p:nvPicPr>
          <p:cNvPr id="2" name="Picture 1" descr="This is a picture of a number of professionals in a computer lab."/>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02123" y="2541782"/>
            <a:ext cx="3777851" cy="2521538"/>
          </a:xfrm>
          <a:prstGeom prst="rect">
            <a:avLst/>
          </a:prstGeom>
        </p:spPr>
      </p:pic>
      <p:sp>
        <p:nvSpPr>
          <p:cNvPr id="8" name="Title 7"/>
          <p:cNvSpPr>
            <a:spLocks noGrp="1"/>
          </p:cNvSpPr>
          <p:nvPr>
            <p:ph type="title"/>
          </p:nvPr>
        </p:nvSpPr>
        <p:spPr>
          <a:xfrm>
            <a:off x="1371600" y="421710"/>
            <a:ext cx="7772400" cy="1143000"/>
          </a:xfrm>
        </p:spPr>
        <p:txBody>
          <a:bodyPr/>
          <a:lstStyle/>
          <a:p>
            <a:pPr algn="r" rtl="0" eaLnBrk="1" fontAlgn="base" hangingPunct="1"/>
            <a:r>
              <a:rPr lang="en-US" b="1" i="1" kern="1200" dirty="0" smtClean="0">
                <a:solidFill>
                  <a:srgbClr val="02367A"/>
                </a:solidFill>
                <a:latin typeface="Calibri"/>
                <a:ea typeface="ＭＳ Ｐゴシック"/>
                <a:cs typeface="+mn-cs"/>
              </a:rPr>
              <a:t>A Model for Local Implementation</a:t>
            </a:r>
            <a:endParaRPr lang="en-US" dirty="0" smtClean="0"/>
          </a:p>
          <a:p>
            <a:endParaRPr lang="en-US" dirty="0"/>
          </a:p>
        </p:txBody>
      </p:sp>
    </p:spTree>
    <p:extLst>
      <p:ext uri="{BB962C8B-B14F-4D97-AF65-F5344CB8AC3E}">
        <p14:creationId xmlns="" xmlns:p14="http://schemas.microsoft.com/office/powerpoint/2010/main" val="3980751110"/>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381000" y="6492875"/>
            <a:ext cx="8504807" cy="365125"/>
          </a:xfrm>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9" name="Rectangle 4"/>
          <p:cNvSpPr>
            <a:spLocks noGrp="1" noChangeArrowheads="1"/>
          </p:cNvSpPr>
          <p:nvPr>
            <p:ph idx="1"/>
          </p:nvPr>
        </p:nvSpPr>
        <p:spPr>
          <a:xfrm>
            <a:off x="152400" y="1529700"/>
            <a:ext cx="2972637" cy="4519408"/>
          </a:xfrm>
        </p:spPr>
        <p:txBody>
          <a:bodyPr numCol="1">
            <a:noAutofit/>
          </a:bodyPr>
          <a:lstStyle/>
          <a:p>
            <a:pPr marL="514350" indent="-514350" eaLnBrk="1" hangingPunct="1">
              <a:lnSpc>
                <a:spcPct val="110000"/>
              </a:lnSpc>
              <a:spcBef>
                <a:spcPts val="0"/>
              </a:spcBef>
              <a:buFont typeface="+mj-lt"/>
              <a:buAutoNum type="arabicPeriod" startAt="4"/>
              <a:defRPr/>
            </a:pPr>
            <a:r>
              <a:rPr lang="en-US" dirty="0" smtClean="0">
                <a:solidFill>
                  <a:srgbClr val="02367A"/>
                </a:solidFill>
                <a:latin typeface="+mj-lt"/>
                <a:ea typeface="+mn-ea"/>
                <a:cs typeface="+mn-cs"/>
              </a:rPr>
              <a:t>Create training partnerships</a:t>
            </a:r>
          </a:p>
          <a:p>
            <a:pPr eaLnBrk="1" hangingPunct="1">
              <a:lnSpc>
                <a:spcPct val="110000"/>
              </a:lnSpc>
              <a:spcBef>
                <a:spcPts val="0"/>
              </a:spcBef>
              <a:defRPr/>
            </a:pPr>
            <a:r>
              <a:rPr lang="en-US" sz="1800" dirty="0" smtClean="0">
                <a:solidFill>
                  <a:srgbClr val="02367A"/>
                </a:solidFill>
                <a:latin typeface="+mn-lt"/>
              </a:rPr>
              <a:t>Identify topical experts to serve as on-site trainers.</a:t>
            </a:r>
          </a:p>
          <a:p>
            <a:pPr eaLnBrk="1" hangingPunct="1">
              <a:lnSpc>
                <a:spcPct val="110000"/>
              </a:lnSpc>
              <a:spcBef>
                <a:spcPts val="0"/>
              </a:spcBef>
              <a:defRPr/>
            </a:pPr>
            <a:r>
              <a:rPr lang="en-US" sz="1800" dirty="0" smtClean="0">
                <a:solidFill>
                  <a:srgbClr val="02367A"/>
                </a:solidFill>
                <a:latin typeface="+mn-lt"/>
              </a:rPr>
              <a:t>Will need to include hardware and broadband experts for businesses without any technology.</a:t>
            </a:r>
          </a:p>
          <a:p>
            <a:pPr eaLnBrk="1" hangingPunct="1">
              <a:lnSpc>
                <a:spcPct val="110000"/>
              </a:lnSpc>
              <a:spcBef>
                <a:spcPts val="0"/>
              </a:spcBef>
              <a:defRPr/>
            </a:pPr>
            <a:r>
              <a:rPr lang="en-US" sz="1800" dirty="0" smtClean="0">
                <a:solidFill>
                  <a:srgbClr val="02367A"/>
                </a:solidFill>
                <a:latin typeface="+mn-lt"/>
              </a:rPr>
              <a:t>Build a catalog of training services along a continuum of need.</a:t>
            </a:r>
          </a:p>
          <a:p>
            <a:pPr marL="514350" indent="-514350" eaLnBrk="1" hangingPunct="1">
              <a:lnSpc>
                <a:spcPct val="110000"/>
              </a:lnSpc>
              <a:spcBef>
                <a:spcPts val="0"/>
              </a:spcBef>
              <a:defRPr/>
            </a:pPr>
            <a:endParaRPr lang="en-US" dirty="0" smtClean="0">
              <a:solidFill>
                <a:srgbClr val="02367A"/>
              </a:solidFill>
              <a:latin typeface="+mj-lt"/>
              <a:ea typeface="+mn-ea"/>
              <a:cs typeface="+mn-cs"/>
            </a:endParaRPr>
          </a:p>
        </p:txBody>
      </p:sp>
      <p:graphicFrame>
        <p:nvGraphicFramePr>
          <p:cNvPr id="2" name="Diagram 1" descr="Needs Assessment + Asset Inventory &gt; Public-Private Training Partnerships"/>
          <p:cNvGraphicFramePr/>
          <p:nvPr>
            <p:extLst>
              <p:ext uri="{D42A27DB-BD31-4B8C-83A1-F6EECF244321}">
                <p14:modId xmlns="" xmlns:p14="http://schemas.microsoft.com/office/powerpoint/2010/main" val="3093551683"/>
              </p:ext>
            </p:extLst>
          </p:nvPr>
        </p:nvGraphicFramePr>
        <p:xfrm>
          <a:off x="3002411" y="2025356"/>
          <a:ext cx="6141589" cy="45038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4"/>
          <p:cNvSpPr txBox="1">
            <a:spLocks noChangeArrowheads="1"/>
          </p:cNvSpPr>
          <p:nvPr/>
        </p:nvSpPr>
        <p:spPr bwMode="auto">
          <a:xfrm>
            <a:off x="94004" y="2305948"/>
            <a:ext cx="2956845" cy="4180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Arial" pitchFamily="34" charset="0"/>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lnSpc>
                <a:spcPct val="110000"/>
              </a:lnSpc>
              <a:spcBef>
                <a:spcPts val="0"/>
              </a:spcBef>
              <a:defRPr/>
            </a:pPr>
            <a:endParaRPr lang="en-US" sz="2000" dirty="0" smtClean="0">
              <a:solidFill>
                <a:srgbClr val="02367A"/>
              </a:solidFill>
              <a:latin typeface="+mj-lt"/>
              <a:ea typeface="+mn-ea"/>
              <a:cs typeface="+mn-cs"/>
            </a:endParaRPr>
          </a:p>
        </p:txBody>
      </p:sp>
      <p:sp>
        <p:nvSpPr>
          <p:cNvPr id="10" name="Title 9"/>
          <p:cNvSpPr>
            <a:spLocks noGrp="1"/>
          </p:cNvSpPr>
          <p:nvPr>
            <p:ph type="title"/>
          </p:nvPr>
        </p:nvSpPr>
        <p:spPr>
          <a:xfrm>
            <a:off x="1371600" y="438778"/>
            <a:ext cx="7772400" cy="1143000"/>
          </a:xfrm>
        </p:spPr>
        <p:txBody>
          <a:bodyPr/>
          <a:lstStyle/>
          <a:p>
            <a:pPr algn="r" rtl="0" eaLnBrk="1" fontAlgn="base" hangingPunct="1"/>
            <a:r>
              <a:rPr lang="en-US" b="1" i="1" kern="1200" dirty="0" smtClean="0">
                <a:solidFill>
                  <a:srgbClr val="02367A"/>
                </a:solidFill>
                <a:latin typeface="Calibri"/>
                <a:ea typeface="ＭＳ Ｐゴシック"/>
                <a:cs typeface="+mn-cs"/>
              </a:rPr>
              <a:t>A Model for Local Implementation</a:t>
            </a:r>
            <a:endParaRPr lang="en-US" dirty="0" smtClean="0"/>
          </a:p>
          <a:p>
            <a:endParaRPr lang="en-US" dirty="0"/>
          </a:p>
        </p:txBody>
      </p:sp>
    </p:spTree>
    <p:extLst>
      <p:ext uri="{BB962C8B-B14F-4D97-AF65-F5344CB8AC3E}">
        <p14:creationId xmlns="" xmlns:p14="http://schemas.microsoft.com/office/powerpoint/2010/main" val="1587369669"/>
      </p:ext>
    </p:extLst>
  </p:cSld>
  <p:clrMapOvr>
    <a:masterClrMapping/>
  </p:clrMapOvr>
  <p:transition>
    <p:fade/>
    <p:sndAc>
      <p:stSnd>
        <p:snd r:embed="rId3" name="hammer.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381000" y="6492875"/>
            <a:ext cx="8504807" cy="365125"/>
          </a:xfrm>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9" name="Rectangle 4"/>
          <p:cNvSpPr>
            <a:spLocks noGrp="1" noChangeArrowheads="1"/>
          </p:cNvSpPr>
          <p:nvPr>
            <p:ph idx="1"/>
          </p:nvPr>
        </p:nvSpPr>
        <p:spPr>
          <a:xfrm>
            <a:off x="152400" y="1529701"/>
            <a:ext cx="8915400" cy="4939338"/>
          </a:xfrm>
        </p:spPr>
        <p:txBody>
          <a:bodyPr numCol="1">
            <a:noAutofit/>
          </a:bodyPr>
          <a:lstStyle/>
          <a:p>
            <a:pPr marL="514350" indent="-514350" eaLnBrk="1" hangingPunct="1">
              <a:lnSpc>
                <a:spcPct val="110000"/>
              </a:lnSpc>
              <a:spcBef>
                <a:spcPts val="0"/>
              </a:spcBef>
              <a:buFont typeface="+mj-lt"/>
              <a:buAutoNum type="arabicPeriod" startAt="4"/>
              <a:defRPr/>
            </a:pPr>
            <a:r>
              <a:rPr lang="en-US" dirty="0" smtClean="0">
                <a:solidFill>
                  <a:srgbClr val="02367A"/>
                </a:solidFill>
                <a:latin typeface="+mj-lt"/>
                <a:ea typeface="+mn-ea"/>
                <a:cs typeface="+mn-cs"/>
              </a:rPr>
              <a:t>Create training partnerships - Examples</a:t>
            </a:r>
          </a:p>
          <a:p>
            <a:pPr lvl="1" eaLnBrk="1" hangingPunct="1">
              <a:lnSpc>
                <a:spcPct val="110000"/>
              </a:lnSpc>
              <a:spcBef>
                <a:spcPts val="0"/>
              </a:spcBef>
              <a:defRPr/>
            </a:pPr>
            <a:r>
              <a:rPr lang="en-US" dirty="0" smtClean="0">
                <a:solidFill>
                  <a:srgbClr val="02367A"/>
                </a:solidFill>
                <a:latin typeface="+mj-lt"/>
                <a:ea typeface="+mn-ea"/>
                <a:cs typeface="+mn-cs"/>
              </a:rPr>
              <a:t>High school seniors, needing community service requirement, help businesses establish social media accounts</a:t>
            </a:r>
          </a:p>
          <a:p>
            <a:pPr lvl="1" eaLnBrk="1" hangingPunct="1">
              <a:lnSpc>
                <a:spcPct val="110000"/>
              </a:lnSpc>
              <a:spcBef>
                <a:spcPts val="0"/>
              </a:spcBef>
              <a:defRPr/>
            </a:pPr>
            <a:r>
              <a:rPr lang="en-US" dirty="0" smtClean="0">
                <a:solidFill>
                  <a:srgbClr val="02367A"/>
                </a:solidFill>
                <a:latin typeface="+mj-lt"/>
                <a:ea typeface="+mn-ea"/>
                <a:cs typeface="+mn-cs"/>
              </a:rPr>
              <a:t>Local web developer offers 4 hours of free on-site assistance and web development for one-year of hosting subscription</a:t>
            </a:r>
          </a:p>
        </p:txBody>
      </p:sp>
      <p:sp>
        <p:nvSpPr>
          <p:cNvPr id="5" name="Title 4"/>
          <p:cNvSpPr>
            <a:spLocks noGrp="1"/>
          </p:cNvSpPr>
          <p:nvPr>
            <p:ph type="title"/>
          </p:nvPr>
        </p:nvSpPr>
        <p:spPr>
          <a:xfrm>
            <a:off x="1371600" y="471814"/>
            <a:ext cx="7772400" cy="1143000"/>
          </a:xfrm>
        </p:spPr>
        <p:txBody>
          <a:bodyPr/>
          <a:lstStyle/>
          <a:p>
            <a:pPr algn="r" rtl="0" eaLnBrk="1" fontAlgn="base" hangingPunct="1"/>
            <a:r>
              <a:rPr lang="en-US" b="1" i="1" kern="1200" dirty="0" smtClean="0">
                <a:solidFill>
                  <a:srgbClr val="02367A"/>
                </a:solidFill>
                <a:latin typeface="Calibri"/>
                <a:ea typeface="ＭＳ Ｐゴシック"/>
                <a:cs typeface="+mn-cs"/>
              </a:rPr>
              <a:t>A Model for Local Implementation</a:t>
            </a:r>
            <a:endParaRPr lang="en-US" dirty="0" smtClean="0"/>
          </a:p>
          <a:p>
            <a:endParaRPr lang="en-US" dirty="0"/>
          </a:p>
        </p:txBody>
      </p:sp>
    </p:spTree>
    <p:extLst>
      <p:ext uri="{BB962C8B-B14F-4D97-AF65-F5344CB8AC3E}">
        <p14:creationId xmlns="" xmlns:p14="http://schemas.microsoft.com/office/powerpoint/2010/main" val="1752698441"/>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381000" y="6492875"/>
            <a:ext cx="8504807" cy="365125"/>
          </a:xfrm>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9" name="Rectangle 4"/>
          <p:cNvSpPr>
            <a:spLocks noGrp="1" noChangeArrowheads="1"/>
          </p:cNvSpPr>
          <p:nvPr>
            <p:ph idx="1"/>
          </p:nvPr>
        </p:nvSpPr>
        <p:spPr>
          <a:xfrm>
            <a:off x="152400" y="1529700"/>
            <a:ext cx="8915400" cy="4952987"/>
          </a:xfrm>
        </p:spPr>
        <p:txBody>
          <a:bodyPr numCol="1">
            <a:noAutofit/>
          </a:bodyPr>
          <a:lstStyle/>
          <a:p>
            <a:pPr marL="514350" indent="-514350" eaLnBrk="1" hangingPunct="1">
              <a:lnSpc>
                <a:spcPct val="110000"/>
              </a:lnSpc>
              <a:spcBef>
                <a:spcPts val="0"/>
              </a:spcBef>
              <a:buFont typeface="+mj-lt"/>
              <a:buAutoNum type="arabicPeriod" startAt="5"/>
              <a:defRPr/>
            </a:pPr>
            <a:r>
              <a:rPr lang="en-US" dirty="0" smtClean="0">
                <a:solidFill>
                  <a:srgbClr val="02367A"/>
                </a:solidFill>
                <a:latin typeface="+mj-lt"/>
                <a:ea typeface="+mn-ea"/>
                <a:cs typeface="+mn-cs"/>
              </a:rPr>
              <a:t>Build awareness.</a:t>
            </a:r>
          </a:p>
          <a:p>
            <a:pPr lvl="1" eaLnBrk="1" hangingPunct="1">
              <a:lnSpc>
                <a:spcPct val="110000"/>
              </a:lnSpc>
              <a:spcBef>
                <a:spcPts val="0"/>
              </a:spcBef>
              <a:defRPr/>
            </a:pPr>
            <a:r>
              <a:rPr lang="en-US" dirty="0" smtClean="0">
                <a:solidFill>
                  <a:srgbClr val="02367A"/>
                </a:solidFill>
                <a:latin typeface="+mj-lt"/>
                <a:ea typeface="+mn-ea"/>
                <a:cs typeface="+mn-cs"/>
              </a:rPr>
              <a:t>Most oft-cited barrier, “we don’t need it,” or “we’re getting by without it.” </a:t>
            </a:r>
          </a:p>
          <a:p>
            <a:pPr marL="457200" lvl="1" indent="0" eaLnBrk="1" hangingPunct="1">
              <a:lnSpc>
                <a:spcPct val="110000"/>
              </a:lnSpc>
              <a:spcBef>
                <a:spcPts val="0"/>
              </a:spcBef>
              <a:buNone/>
              <a:defRPr/>
            </a:pPr>
            <a:endParaRPr lang="en-US" dirty="0" smtClean="0">
              <a:solidFill>
                <a:srgbClr val="02367A"/>
              </a:solidFill>
              <a:latin typeface="+mj-lt"/>
              <a:ea typeface="+mn-ea"/>
              <a:cs typeface="+mn-cs"/>
            </a:endParaRPr>
          </a:p>
          <a:p>
            <a:pPr lvl="1" eaLnBrk="1" hangingPunct="1">
              <a:lnSpc>
                <a:spcPct val="110000"/>
              </a:lnSpc>
              <a:spcBef>
                <a:spcPts val="0"/>
              </a:spcBef>
              <a:defRPr/>
            </a:pPr>
            <a:r>
              <a:rPr lang="en-US" dirty="0" smtClean="0">
                <a:solidFill>
                  <a:srgbClr val="02367A"/>
                </a:solidFill>
                <a:latin typeface="+mj-lt"/>
                <a:ea typeface="+mn-ea"/>
                <a:cs typeface="+mn-cs"/>
              </a:rPr>
              <a:t>Small businesses respond best to </a:t>
            </a:r>
          </a:p>
          <a:p>
            <a:pPr marL="457200" lvl="1" indent="0" eaLnBrk="1" hangingPunct="1">
              <a:lnSpc>
                <a:spcPct val="110000"/>
              </a:lnSpc>
              <a:spcBef>
                <a:spcPts val="0"/>
              </a:spcBef>
              <a:buNone/>
              <a:defRPr/>
            </a:pPr>
            <a:r>
              <a:rPr lang="en-US" dirty="0" smtClean="0">
                <a:solidFill>
                  <a:srgbClr val="02367A"/>
                </a:solidFill>
                <a:latin typeface="+mj-lt"/>
                <a:ea typeface="+mn-ea"/>
                <a:cs typeface="+mn-cs"/>
              </a:rPr>
              <a:t>   technology when the focus is on </a:t>
            </a:r>
          </a:p>
          <a:p>
            <a:pPr marL="457200" lvl="1" indent="0" eaLnBrk="1" hangingPunct="1">
              <a:lnSpc>
                <a:spcPct val="110000"/>
              </a:lnSpc>
              <a:spcBef>
                <a:spcPts val="0"/>
              </a:spcBef>
              <a:buNone/>
              <a:defRPr/>
            </a:pPr>
            <a:r>
              <a:rPr lang="en-US" dirty="0" smtClean="0">
                <a:solidFill>
                  <a:srgbClr val="02367A"/>
                </a:solidFill>
                <a:latin typeface="+mj-lt"/>
                <a:ea typeface="+mn-ea"/>
                <a:cs typeface="+mn-cs"/>
              </a:rPr>
              <a:t>   how to achieve business results </a:t>
            </a:r>
          </a:p>
          <a:p>
            <a:pPr marL="457200" lvl="1" indent="0" eaLnBrk="1" hangingPunct="1">
              <a:lnSpc>
                <a:spcPct val="110000"/>
              </a:lnSpc>
              <a:spcBef>
                <a:spcPts val="0"/>
              </a:spcBef>
              <a:buNone/>
              <a:defRPr/>
            </a:pPr>
            <a:r>
              <a:rPr lang="en-US" dirty="0" smtClean="0">
                <a:solidFill>
                  <a:srgbClr val="02367A"/>
                </a:solidFill>
                <a:latin typeface="+mj-lt"/>
                <a:ea typeface="+mn-ea"/>
                <a:cs typeface="+mn-cs"/>
              </a:rPr>
              <a:t>   instead of solely on technology </a:t>
            </a:r>
          </a:p>
          <a:p>
            <a:pPr marL="457200" lvl="1" indent="0" eaLnBrk="1" hangingPunct="1">
              <a:lnSpc>
                <a:spcPct val="110000"/>
              </a:lnSpc>
              <a:spcBef>
                <a:spcPts val="0"/>
              </a:spcBef>
              <a:buNone/>
              <a:defRPr/>
            </a:pPr>
            <a:r>
              <a:rPr lang="en-US" dirty="0" smtClean="0">
                <a:solidFill>
                  <a:srgbClr val="02367A"/>
                </a:solidFill>
                <a:latin typeface="+mj-lt"/>
                <a:ea typeface="+mn-ea"/>
                <a:cs typeface="+mn-cs"/>
              </a:rPr>
              <a:t>   for technology’s sake.</a:t>
            </a: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37536" y="3383905"/>
            <a:ext cx="1987597" cy="2969126"/>
          </a:xfrm>
          <a:prstGeom prst="rect">
            <a:avLst/>
          </a:prstGeom>
        </p:spPr>
      </p:pic>
      <p:sp>
        <p:nvSpPr>
          <p:cNvPr id="8" name="Title 7"/>
          <p:cNvSpPr>
            <a:spLocks noGrp="1"/>
          </p:cNvSpPr>
          <p:nvPr>
            <p:ph type="title"/>
          </p:nvPr>
        </p:nvSpPr>
        <p:spPr>
          <a:xfrm>
            <a:off x="1371600" y="434236"/>
            <a:ext cx="7772400" cy="1143000"/>
          </a:xfrm>
        </p:spPr>
        <p:txBody>
          <a:bodyPr/>
          <a:lstStyle/>
          <a:p>
            <a:pPr algn="r" rtl="0" eaLnBrk="1" fontAlgn="base" hangingPunct="1"/>
            <a:r>
              <a:rPr lang="en-US" b="1" i="1" kern="1200" dirty="0" smtClean="0">
                <a:solidFill>
                  <a:srgbClr val="02367A"/>
                </a:solidFill>
                <a:latin typeface="Calibri"/>
                <a:ea typeface="ＭＳ Ｐゴシック"/>
                <a:cs typeface="+mn-cs"/>
              </a:rPr>
              <a:t>A Model for Local Implementation</a:t>
            </a:r>
            <a:endParaRPr lang="en-US" dirty="0" smtClean="0"/>
          </a:p>
          <a:p>
            <a:endParaRPr lang="en-US" dirty="0"/>
          </a:p>
        </p:txBody>
      </p:sp>
    </p:spTree>
    <p:extLst>
      <p:ext uri="{BB962C8B-B14F-4D97-AF65-F5344CB8AC3E}">
        <p14:creationId xmlns="" xmlns:p14="http://schemas.microsoft.com/office/powerpoint/2010/main" val="2728539894"/>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381000" y="6492875"/>
            <a:ext cx="8504807" cy="365125"/>
          </a:xfrm>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9" name="Rectangle 4"/>
          <p:cNvSpPr>
            <a:spLocks noGrp="1" noChangeArrowheads="1"/>
          </p:cNvSpPr>
          <p:nvPr>
            <p:ph idx="1"/>
          </p:nvPr>
        </p:nvSpPr>
        <p:spPr>
          <a:xfrm>
            <a:off x="152400" y="1529700"/>
            <a:ext cx="8915400" cy="4952987"/>
          </a:xfrm>
        </p:spPr>
        <p:txBody>
          <a:bodyPr numCol="1">
            <a:noAutofit/>
          </a:bodyPr>
          <a:lstStyle/>
          <a:p>
            <a:pPr marL="514350" indent="-514350" eaLnBrk="1" hangingPunct="1">
              <a:lnSpc>
                <a:spcPct val="110000"/>
              </a:lnSpc>
              <a:spcBef>
                <a:spcPts val="0"/>
              </a:spcBef>
              <a:buFont typeface="+mj-lt"/>
              <a:buAutoNum type="arabicPeriod" startAt="5"/>
              <a:defRPr/>
            </a:pPr>
            <a:r>
              <a:rPr lang="en-US" dirty="0" smtClean="0">
                <a:solidFill>
                  <a:srgbClr val="02367A"/>
                </a:solidFill>
                <a:latin typeface="+mj-lt"/>
                <a:ea typeface="+mn-ea"/>
                <a:cs typeface="+mn-cs"/>
              </a:rPr>
              <a:t>Build awareness.</a:t>
            </a:r>
          </a:p>
          <a:p>
            <a:pPr lvl="1" eaLnBrk="1" hangingPunct="1">
              <a:lnSpc>
                <a:spcPct val="110000"/>
              </a:lnSpc>
              <a:spcBef>
                <a:spcPts val="0"/>
              </a:spcBef>
              <a:defRPr/>
            </a:pPr>
            <a:r>
              <a:rPr lang="en-US" dirty="0" smtClean="0">
                <a:solidFill>
                  <a:srgbClr val="02367A"/>
                </a:solidFill>
                <a:latin typeface="+mj-lt"/>
                <a:ea typeface="+mn-ea"/>
                <a:cs typeface="+mn-cs"/>
              </a:rPr>
              <a:t>Gather stories. </a:t>
            </a:r>
          </a:p>
          <a:p>
            <a:pPr lvl="1" eaLnBrk="1" hangingPunct="1">
              <a:lnSpc>
                <a:spcPct val="110000"/>
              </a:lnSpc>
              <a:spcBef>
                <a:spcPts val="0"/>
              </a:spcBef>
              <a:defRPr/>
            </a:pPr>
            <a:r>
              <a:rPr lang="en-US" dirty="0" smtClean="0">
                <a:solidFill>
                  <a:srgbClr val="02367A"/>
                </a:solidFill>
                <a:latin typeface="+mj-lt"/>
                <a:ea typeface="+mn-ea"/>
                <a:cs typeface="+mn-cs"/>
              </a:rPr>
              <a:t>Provide local examples with local businesses.</a:t>
            </a:r>
          </a:p>
          <a:p>
            <a:pPr lvl="1" eaLnBrk="1" hangingPunct="1">
              <a:lnSpc>
                <a:spcPct val="110000"/>
              </a:lnSpc>
              <a:spcBef>
                <a:spcPts val="0"/>
              </a:spcBef>
              <a:defRPr/>
            </a:pPr>
            <a:r>
              <a:rPr lang="en-US" dirty="0" smtClean="0">
                <a:solidFill>
                  <a:srgbClr val="02367A"/>
                </a:solidFill>
                <a:latin typeface="+mj-lt"/>
                <a:ea typeface="+mn-ea"/>
                <a:cs typeface="+mn-cs"/>
              </a:rPr>
              <a:t>For training participants, gather before and after accounts.</a:t>
            </a:r>
          </a:p>
          <a:p>
            <a:pPr lvl="1" eaLnBrk="1" hangingPunct="1">
              <a:lnSpc>
                <a:spcPct val="110000"/>
              </a:lnSpc>
              <a:spcBef>
                <a:spcPts val="0"/>
              </a:spcBef>
              <a:defRPr/>
            </a:pPr>
            <a:r>
              <a:rPr lang="en-US" dirty="0" smtClean="0">
                <a:solidFill>
                  <a:srgbClr val="02367A"/>
                </a:solidFill>
                <a:latin typeface="+mj-lt"/>
                <a:ea typeface="+mn-ea"/>
                <a:cs typeface="+mn-cs"/>
              </a:rPr>
              <a:t>Develop one-pagers, post videos on training team websites, etc.</a:t>
            </a:r>
          </a:p>
        </p:txBody>
      </p:sp>
      <p:sp>
        <p:nvSpPr>
          <p:cNvPr id="5" name="Title 4"/>
          <p:cNvSpPr>
            <a:spLocks noGrp="1"/>
          </p:cNvSpPr>
          <p:nvPr>
            <p:ph type="title"/>
          </p:nvPr>
        </p:nvSpPr>
        <p:spPr>
          <a:xfrm>
            <a:off x="1371600" y="446762"/>
            <a:ext cx="7772400" cy="1143000"/>
          </a:xfrm>
        </p:spPr>
        <p:txBody>
          <a:bodyPr/>
          <a:lstStyle/>
          <a:p>
            <a:pPr algn="r" rtl="0" eaLnBrk="1" fontAlgn="base" hangingPunct="1"/>
            <a:r>
              <a:rPr lang="en-US" b="1" i="1" kern="1200" dirty="0" smtClean="0">
                <a:solidFill>
                  <a:srgbClr val="02367A"/>
                </a:solidFill>
                <a:latin typeface="Calibri"/>
                <a:ea typeface="ＭＳ Ｐゴシック"/>
                <a:cs typeface="+mn-cs"/>
              </a:rPr>
              <a:t>A Model for Local Implementation</a:t>
            </a:r>
            <a:endParaRPr lang="en-US" dirty="0" smtClean="0"/>
          </a:p>
          <a:p>
            <a:endParaRPr lang="en-US" dirty="0"/>
          </a:p>
        </p:txBody>
      </p:sp>
    </p:spTree>
    <p:extLst>
      <p:ext uri="{BB962C8B-B14F-4D97-AF65-F5344CB8AC3E}">
        <p14:creationId xmlns="" xmlns:p14="http://schemas.microsoft.com/office/powerpoint/2010/main" val="1454899826"/>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381000" y="6492875"/>
            <a:ext cx="8504807" cy="365125"/>
          </a:xfrm>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9" name="Rectangle 4"/>
          <p:cNvSpPr>
            <a:spLocks noGrp="1" noChangeArrowheads="1"/>
          </p:cNvSpPr>
          <p:nvPr>
            <p:ph idx="1"/>
          </p:nvPr>
        </p:nvSpPr>
        <p:spPr>
          <a:xfrm>
            <a:off x="152400" y="1529700"/>
            <a:ext cx="8915400" cy="4952987"/>
          </a:xfrm>
        </p:spPr>
        <p:txBody>
          <a:bodyPr numCol="1">
            <a:noAutofit/>
          </a:bodyPr>
          <a:lstStyle/>
          <a:p>
            <a:pPr marL="514350" indent="-514350" eaLnBrk="1" hangingPunct="1">
              <a:lnSpc>
                <a:spcPct val="110000"/>
              </a:lnSpc>
              <a:spcBef>
                <a:spcPts val="0"/>
              </a:spcBef>
              <a:buFont typeface="+mj-lt"/>
              <a:buAutoNum type="arabicPeriod" startAt="6"/>
              <a:defRPr/>
            </a:pPr>
            <a:r>
              <a:rPr lang="en-US" dirty="0" smtClean="0">
                <a:solidFill>
                  <a:srgbClr val="02367A"/>
                </a:solidFill>
                <a:latin typeface="+mj-lt"/>
                <a:ea typeface="+mn-ea"/>
                <a:cs typeface="+mn-cs"/>
              </a:rPr>
              <a:t>Follow-up and support networks.</a:t>
            </a:r>
          </a:p>
          <a:p>
            <a:pPr lvl="1" eaLnBrk="1" hangingPunct="1">
              <a:lnSpc>
                <a:spcPct val="110000"/>
              </a:lnSpc>
              <a:spcBef>
                <a:spcPts val="0"/>
              </a:spcBef>
              <a:defRPr/>
            </a:pPr>
            <a:r>
              <a:rPr lang="en-US" dirty="0" smtClean="0">
                <a:solidFill>
                  <a:srgbClr val="02367A"/>
                </a:solidFill>
                <a:latin typeface="+mj-lt"/>
                <a:ea typeface="+mn-ea"/>
                <a:cs typeface="+mn-cs"/>
              </a:rPr>
              <a:t>Technology adoption is not a one-time event in the life of a business.</a:t>
            </a:r>
          </a:p>
          <a:p>
            <a:pPr lvl="1" eaLnBrk="1" hangingPunct="1">
              <a:lnSpc>
                <a:spcPct val="110000"/>
              </a:lnSpc>
              <a:spcBef>
                <a:spcPts val="0"/>
              </a:spcBef>
              <a:defRPr/>
            </a:pPr>
            <a:r>
              <a:rPr lang="en-US" dirty="0" smtClean="0">
                <a:solidFill>
                  <a:srgbClr val="02367A"/>
                </a:solidFill>
                <a:latin typeface="+mj-lt"/>
                <a:ea typeface="+mn-ea"/>
                <a:cs typeface="+mn-cs"/>
              </a:rPr>
              <a:t>Training experts and resources can help with follow-up questions, but may not be a sustainable means of support.</a:t>
            </a:r>
          </a:p>
          <a:p>
            <a:pPr lvl="1" eaLnBrk="1" hangingPunct="1">
              <a:lnSpc>
                <a:spcPct val="110000"/>
              </a:lnSpc>
              <a:spcBef>
                <a:spcPts val="0"/>
              </a:spcBef>
              <a:defRPr/>
            </a:pPr>
            <a:r>
              <a:rPr lang="en-US" dirty="0" smtClean="0">
                <a:solidFill>
                  <a:srgbClr val="02367A"/>
                </a:solidFill>
                <a:latin typeface="+mj-lt"/>
                <a:ea typeface="+mn-ea"/>
                <a:cs typeface="+mn-cs"/>
              </a:rPr>
              <a:t>Transparent diffusion of the needs assessment, case studies, technology resources, and success stories creates an informal network of technology users and support.</a:t>
            </a:r>
          </a:p>
          <a:p>
            <a:pPr eaLnBrk="1" hangingPunct="1">
              <a:lnSpc>
                <a:spcPct val="110000"/>
              </a:lnSpc>
              <a:spcBef>
                <a:spcPts val="0"/>
              </a:spcBef>
              <a:defRPr/>
            </a:pPr>
            <a:endParaRPr lang="en-US" dirty="0" smtClean="0">
              <a:solidFill>
                <a:srgbClr val="02367A"/>
              </a:solidFill>
              <a:latin typeface="+mj-lt"/>
              <a:ea typeface="+mn-ea"/>
              <a:cs typeface="+mn-cs"/>
            </a:endParaRPr>
          </a:p>
        </p:txBody>
      </p:sp>
      <p:sp>
        <p:nvSpPr>
          <p:cNvPr id="5" name="Title 4"/>
          <p:cNvSpPr>
            <a:spLocks noGrp="1"/>
          </p:cNvSpPr>
          <p:nvPr>
            <p:ph type="title"/>
          </p:nvPr>
        </p:nvSpPr>
        <p:spPr>
          <a:xfrm>
            <a:off x="1371600" y="396658"/>
            <a:ext cx="7772400" cy="1143000"/>
          </a:xfrm>
        </p:spPr>
        <p:txBody>
          <a:bodyPr/>
          <a:lstStyle/>
          <a:p>
            <a:pPr algn="r" rtl="0" eaLnBrk="1" fontAlgn="base" hangingPunct="1"/>
            <a:r>
              <a:rPr lang="en-US" b="1" i="1" kern="1200" dirty="0" smtClean="0">
                <a:solidFill>
                  <a:srgbClr val="02367A"/>
                </a:solidFill>
                <a:latin typeface="Calibri"/>
                <a:ea typeface="ＭＳ Ｐゴシック"/>
                <a:cs typeface="+mn-cs"/>
              </a:rPr>
              <a:t>A Model for Local Implementation</a:t>
            </a:r>
            <a:endParaRPr lang="en-US" dirty="0" smtClean="0"/>
          </a:p>
          <a:p>
            <a:endParaRPr lang="en-US" dirty="0"/>
          </a:p>
        </p:txBody>
      </p:sp>
    </p:spTree>
    <p:extLst>
      <p:ext uri="{BB962C8B-B14F-4D97-AF65-F5344CB8AC3E}">
        <p14:creationId xmlns="" xmlns:p14="http://schemas.microsoft.com/office/powerpoint/2010/main" val="623673467"/>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381000" y="6492875"/>
            <a:ext cx="8504807" cy="365125"/>
          </a:xfrm>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9" name="Rectangle 4"/>
          <p:cNvSpPr>
            <a:spLocks noGrp="1" noChangeArrowheads="1"/>
          </p:cNvSpPr>
          <p:nvPr>
            <p:ph idx="1"/>
          </p:nvPr>
        </p:nvSpPr>
        <p:spPr>
          <a:xfrm>
            <a:off x="152400" y="1529700"/>
            <a:ext cx="8915400" cy="4952987"/>
          </a:xfrm>
        </p:spPr>
        <p:txBody>
          <a:bodyPr numCol="1">
            <a:noAutofit/>
          </a:bodyPr>
          <a:lstStyle/>
          <a:p>
            <a:pPr marL="514350" indent="-514350" eaLnBrk="1" hangingPunct="1">
              <a:lnSpc>
                <a:spcPct val="110000"/>
              </a:lnSpc>
              <a:spcBef>
                <a:spcPts val="0"/>
              </a:spcBef>
              <a:buFont typeface="+mj-lt"/>
              <a:buAutoNum type="arabicPeriod" startAt="6"/>
              <a:defRPr/>
            </a:pPr>
            <a:r>
              <a:rPr lang="en-US" dirty="0" smtClean="0">
                <a:solidFill>
                  <a:srgbClr val="02367A"/>
                </a:solidFill>
                <a:latin typeface="+mj-lt"/>
                <a:ea typeface="+mn-ea"/>
                <a:cs typeface="+mn-cs"/>
              </a:rPr>
              <a:t>Follow-up and support networks.</a:t>
            </a:r>
          </a:p>
          <a:p>
            <a:pPr lvl="1" eaLnBrk="1" hangingPunct="1">
              <a:lnSpc>
                <a:spcPct val="110000"/>
              </a:lnSpc>
              <a:spcBef>
                <a:spcPts val="0"/>
              </a:spcBef>
              <a:defRPr/>
            </a:pPr>
            <a:r>
              <a:rPr lang="en-US" dirty="0" smtClean="0">
                <a:solidFill>
                  <a:srgbClr val="02367A"/>
                </a:solidFill>
                <a:latin typeface="+mj-lt"/>
                <a:ea typeface="+mn-ea"/>
                <a:cs typeface="+mn-cs"/>
              </a:rPr>
              <a:t>If resources permit, a more </a:t>
            </a:r>
          </a:p>
          <a:p>
            <a:pPr marL="457200" lvl="1" indent="0" eaLnBrk="1" hangingPunct="1">
              <a:lnSpc>
                <a:spcPct val="110000"/>
              </a:lnSpc>
              <a:spcBef>
                <a:spcPts val="0"/>
              </a:spcBef>
              <a:buNone/>
              <a:defRPr/>
            </a:pPr>
            <a:r>
              <a:rPr lang="en-US" dirty="0" smtClean="0">
                <a:solidFill>
                  <a:srgbClr val="02367A"/>
                </a:solidFill>
                <a:latin typeface="+mj-lt"/>
                <a:ea typeface="+mn-ea"/>
                <a:cs typeface="+mn-cs"/>
              </a:rPr>
              <a:t>   formal, facilitated roundtable of </a:t>
            </a:r>
          </a:p>
          <a:p>
            <a:pPr marL="457200" lvl="1" indent="0" eaLnBrk="1" hangingPunct="1">
              <a:lnSpc>
                <a:spcPct val="110000"/>
              </a:lnSpc>
              <a:spcBef>
                <a:spcPts val="0"/>
              </a:spcBef>
              <a:buNone/>
              <a:defRPr/>
            </a:pPr>
            <a:r>
              <a:rPr lang="en-US" dirty="0">
                <a:solidFill>
                  <a:srgbClr val="02367A"/>
                </a:solidFill>
                <a:latin typeface="+mj-lt"/>
                <a:ea typeface="+mn-ea"/>
                <a:cs typeface="+mn-cs"/>
              </a:rPr>
              <a:t> </a:t>
            </a:r>
            <a:r>
              <a:rPr lang="en-US" dirty="0" smtClean="0">
                <a:solidFill>
                  <a:srgbClr val="02367A"/>
                </a:solidFill>
                <a:latin typeface="+mj-lt"/>
                <a:ea typeface="+mn-ea"/>
                <a:cs typeface="+mn-cs"/>
              </a:rPr>
              <a:t>  businesses could be established </a:t>
            </a:r>
          </a:p>
          <a:p>
            <a:pPr marL="457200" lvl="1" indent="0" eaLnBrk="1" hangingPunct="1">
              <a:lnSpc>
                <a:spcPct val="110000"/>
              </a:lnSpc>
              <a:spcBef>
                <a:spcPts val="0"/>
              </a:spcBef>
              <a:buNone/>
              <a:defRPr/>
            </a:pPr>
            <a:r>
              <a:rPr lang="en-US" dirty="0">
                <a:solidFill>
                  <a:srgbClr val="02367A"/>
                </a:solidFill>
                <a:latin typeface="+mj-lt"/>
                <a:ea typeface="+mn-ea"/>
                <a:cs typeface="+mn-cs"/>
              </a:rPr>
              <a:t> </a:t>
            </a:r>
            <a:r>
              <a:rPr lang="en-US" dirty="0" smtClean="0">
                <a:solidFill>
                  <a:srgbClr val="02367A"/>
                </a:solidFill>
                <a:latin typeface="+mj-lt"/>
                <a:ea typeface="+mn-ea"/>
                <a:cs typeface="+mn-cs"/>
              </a:rPr>
              <a:t>  to provide support to new </a:t>
            </a:r>
          </a:p>
          <a:p>
            <a:pPr marL="457200" lvl="1" indent="0" eaLnBrk="1" hangingPunct="1">
              <a:lnSpc>
                <a:spcPct val="110000"/>
              </a:lnSpc>
              <a:spcBef>
                <a:spcPts val="0"/>
              </a:spcBef>
              <a:buNone/>
              <a:defRPr/>
            </a:pPr>
            <a:r>
              <a:rPr lang="en-US" dirty="0">
                <a:solidFill>
                  <a:srgbClr val="02367A"/>
                </a:solidFill>
                <a:latin typeface="+mj-lt"/>
                <a:ea typeface="+mn-ea"/>
                <a:cs typeface="+mn-cs"/>
              </a:rPr>
              <a:t> </a:t>
            </a:r>
            <a:r>
              <a:rPr lang="en-US" dirty="0" smtClean="0">
                <a:solidFill>
                  <a:srgbClr val="02367A"/>
                </a:solidFill>
                <a:latin typeface="+mj-lt"/>
                <a:ea typeface="+mn-ea"/>
                <a:cs typeface="+mn-cs"/>
              </a:rPr>
              <a:t>  adopters.</a:t>
            </a:r>
          </a:p>
          <a:p>
            <a:pPr lvl="1" eaLnBrk="1" hangingPunct="1">
              <a:lnSpc>
                <a:spcPct val="110000"/>
              </a:lnSpc>
              <a:spcBef>
                <a:spcPts val="0"/>
              </a:spcBef>
              <a:defRPr/>
            </a:pPr>
            <a:r>
              <a:rPr lang="en-US" dirty="0" smtClean="0">
                <a:solidFill>
                  <a:srgbClr val="02367A"/>
                </a:solidFill>
                <a:latin typeface="+mj-lt"/>
                <a:ea typeface="+mn-ea"/>
                <a:cs typeface="+mn-cs"/>
              </a:rPr>
              <a:t>Online forums, email list-</a:t>
            </a:r>
            <a:r>
              <a:rPr lang="en-US" dirty="0" err="1" smtClean="0">
                <a:solidFill>
                  <a:srgbClr val="02367A"/>
                </a:solidFill>
                <a:latin typeface="+mj-lt"/>
                <a:ea typeface="+mn-ea"/>
                <a:cs typeface="+mn-cs"/>
              </a:rPr>
              <a:t>servs</a:t>
            </a:r>
            <a:r>
              <a:rPr lang="en-US" dirty="0" smtClean="0">
                <a:solidFill>
                  <a:srgbClr val="02367A"/>
                </a:solidFill>
                <a:latin typeface="+mj-lt"/>
                <a:ea typeface="+mn-ea"/>
                <a:cs typeface="+mn-cs"/>
              </a:rPr>
              <a:t>, social media, and other technology means could also be employed.</a:t>
            </a:r>
          </a:p>
          <a:p>
            <a:pPr lvl="1" eaLnBrk="1" hangingPunct="1">
              <a:lnSpc>
                <a:spcPct val="110000"/>
              </a:lnSpc>
              <a:spcBef>
                <a:spcPts val="0"/>
              </a:spcBef>
              <a:defRPr/>
            </a:pPr>
            <a:r>
              <a:rPr lang="en-US" dirty="0" smtClean="0">
                <a:solidFill>
                  <a:srgbClr val="02367A"/>
                </a:solidFill>
                <a:latin typeface="+mj-lt"/>
                <a:ea typeface="+mn-ea"/>
                <a:cs typeface="+mn-cs"/>
              </a:rPr>
              <a:t>Inclusive and regular peer-to-peer assistance can create sustainable local technology adoption.</a:t>
            </a:r>
          </a:p>
          <a:p>
            <a:pPr lvl="1" eaLnBrk="1" hangingPunct="1">
              <a:lnSpc>
                <a:spcPct val="110000"/>
              </a:lnSpc>
              <a:spcBef>
                <a:spcPts val="0"/>
              </a:spcBef>
              <a:defRPr/>
            </a:pPr>
            <a:endParaRPr lang="en-US" dirty="0" smtClean="0">
              <a:solidFill>
                <a:srgbClr val="02367A"/>
              </a:solidFill>
              <a:latin typeface="+mj-lt"/>
              <a:ea typeface="+mn-ea"/>
              <a:cs typeface="+mn-cs"/>
            </a:endParaRPr>
          </a:p>
          <a:p>
            <a:pPr lvl="1" eaLnBrk="1" hangingPunct="1">
              <a:lnSpc>
                <a:spcPct val="110000"/>
              </a:lnSpc>
              <a:spcBef>
                <a:spcPts val="0"/>
              </a:spcBef>
              <a:defRPr/>
            </a:pPr>
            <a:endParaRPr lang="en-US" dirty="0" smtClean="0">
              <a:solidFill>
                <a:srgbClr val="02367A"/>
              </a:solidFill>
              <a:latin typeface="+mj-lt"/>
              <a:ea typeface="+mn-ea"/>
              <a:cs typeface="+mn-cs"/>
            </a:endParaRPr>
          </a:p>
          <a:p>
            <a:pPr eaLnBrk="1" hangingPunct="1">
              <a:lnSpc>
                <a:spcPct val="110000"/>
              </a:lnSpc>
              <a:spcBef>
                <a:spcPts val="0"/>
              </a:spcBef>
              <a:defRPr/>
            </a:pPr>
            <a:endParaRPr lang="en-US" dirty="0" smtClean="0">
              <a:solidFill>
                <a:srgbClr val="02367A"/>
              </a:solidFill>
              <a:latin typeface="+mj-lt"/>
              <a:ea typeface="+mn-ea"/>
              <a:cs typeface="+mn-cs"/>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22458" y="2156721"/>
            <a:ext cx="3331523" cy="2210562"/>
          </a:xfrm>
          <a:prstGeom prst="rect">
            <a:avLst/>
          </a:prstGeom>
        </p:spPr>
      </p:pic>
      <p:sp>
        <p:nvSpPr>
          <p:cNvPr id="8" name="Title 7"/>
          <p:cNvSpPr>
            <a:spLocks noGrp="1"/>
          </p:cNvSpPr>
          <p:nvPr>
            <p:ph type="title"/>
          </p:nvPr>
        </p:nvSpPr>
        <p:spPr>
          <a:xfrm>
            <a:off x="1371600" y="459288"/>
            <a:ext cx="7772400" cy="1143000"/>
          </a:xfrm>
        </p:spPr>
        <p:txBody>
          <a:bodyPr/>
          <a:lstStyle/>
          <a:p>
            <a:pPr algn="r" rtl="0" eaLnBrk="1" fontAlgn="base" hangingPunct="1"/>
            <a:r>
              <a:rPr lang="en-US" b="1" i="1" kern="1200" dirty="0" smtClean="0">
                <a:solidFill>
                  <a:srgbClr val="02367A"/>
                </a:solidFill>
                <a:latin typeface="Calibri"/>
                <a:ea typeface="ＭＳ Ｐゴシック"/>
                <a:cs typeface="+mn-cs"/>
              </a:rPr>
              <a:t>A Model for Local Implementation</a:t>
            </a:r>
            <a:endParaRPr lang="en-US" dirty="0" smtClean="0"/>
          </a:p>
          <a:p>
            <a:endParaRPr lang="en-US" dirty="0"/>
          </a:p>
        </p:txBody>
      </p:sp>
    </p:spTree>
    <p:extLst>
      <p:ext uri="{BB962C8B-B14F-4D97-AF65-F5344CB8AC3E}">
        <p14:creationId xmlns="" xmlns:p14="http://schemas.microsoft.com/office/powerpoint/2010/main" val="2925970505"/>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381000" y="6492875"/>
            <a:ext cx="8504807" cy="365125"/>
          </a:xfrm>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9" name="Rectangle 4"/>
          <p:cNvSpPr>
            <a:spLocks noGrp="1" noChangeArrowheads="1"/>
          </p:cNvSpPr>
          <p:nvPr>
            <p:ph idx="1"/>
          </p:nvPr>
        </p:nvSpPr>
        <p:spPr>
          <a:xfrm>
            <a:off x="152400" y="1529700"/>
            <a:ext cx="8915400" cy="4952987"/>
          </a:xfrm>
        </p:spPr>
        <p:txBody>
          <a:bodyPr numCol="1">
            <a:noAutofit/>
          </a:bodyPr>
          <a:lstStyle/>
          <a:p>
            <a:pPr eaLnBrk="1" hangingPunct="1">
              <a:lnSpc>
                <a:spcPct val="110000"/>
              </a:lnSpc>
              <a:spcBef>
                <a:spcPts val="0"/>
              </a:spcBef>
              <a:defRPr/>
            </a:pPr>
            <a:r>
              <a:rPr lang="en-US" sz="2400" dirty="0" smtClean="0">
                <a:solidFill>
                  <a:srgbClr val="02367A"/>
                </a:solidFill>
                <a:latin typeface="+mj-lt"/>
                <a:ea typeface="+mn-ea"/>
                <a:cs typeface="+mn-cs"/>
              </a:rPr>
              <a:t>On-site, hands-on training has the potential to increase sustainable technology adoption and use among Michigan’s small, rural businesses.</a:t>
            </a:r>
          </a:p>
          <a:p>
            <a:pPr eaLnBrk="1" hangingPunct="1">
              <a:lnSpc>
                <a:spcPct val="110000"/>
              </a:lnSpc>
              <a:spcBef>
                <a:spcPts val="0"/>
              </a:spcBef>
              <a:defRPr/>
            </a:pPr>
            <a:r>
              <a:rPr lang="en-US" sz="2400" dirty="0" smtClean="0">
                <a:solidFill>
                  <a:srgbClr val="02367A"/>
                </a:solidFill>
                <a:latin typeface="+mj-lt"/>
                <a:ea typeface="+mn-ea"/>
                <a:cs typeface="+mn-cs"/>
              </a:rPr>
              <a:t>Technology adoption could help businesses sustain and grow in Michigan by.</a:t>
            </a:r>
          </a:p>
          <a:p>
            <a:pPr lvl="1" eaLnBrk="1" hangingPunct="1">
              <a:lnSpc>
                <a:spcPct val="110000"/>
              </a:lnSpc>
              <a:spcBef>
                <a:spcPts val="0"/>
              </a:spcBef>
              <a:defRPr/>
            </a:pPr>
            <a:r>
              <a:rPr lang="en-US" sz="2000" dirty="0" smtClean="0">
                <a:solidFill>
                  <a:srgbClr val="02367A"/>
                </a:solidFill>
                <a:latin typeface="+mj-lt"/>
                <a:ea typeface="+mn-ea"/>
                <a:cs typeface="+mn-cs"/>
              </a:rPr>
              <a:t>increasing revenue.</a:t>
            </a:r>
          </a:p>
          <a:p>
            <a:pPr lvl="1" eaLnBrk="1" hangingPunct="1">
              <a:lnSpc>
                <a:spcPct val="110000"/>
              </a:lnSpc>
              <a:spcBef>
                <a:spcPts val="0"/>
              </a:spcBef>
              <a:defRPr/>
            </a:pPr>
            <a:r>
              <a:rPr lang="en-US" sz="2000" dirty="0" smtClean="0">
                <a:solidFill>
                  <a:srgbClr val="02367A"/>
                </a:solidFill>
                <a:latin typeface="+mj-lt"/>
                <a:ea typeface="+mn-ea"/>
                <a:cs typeface="+mn-cs"/>
              </a:rPr>
              <a:t>decreasing expenditures; and.</a:t>
            </a:r>
          </a:p>
          <a:p>
            <a:pPr lvl="1" eaLnBrk="1" hangingPunct="1">
              <a:lnSpc>
                <a:spcPct val="110000"/>
              </a:lnSpc>
              <a:spcBef>
                <a:spcPts val="0"/>
              </a:spcBef>
              <a:defRPr/>
            </a:pPr>
            <a:r>
              <a:rPr lang="en-US" sz="2000" dirty="0" smtClean="0">
                <a:solidFill>
                  <a:srgbClr val="02367A"/>
                </a:solidFill>
                <a:latin typeface="+mj-lt"/>
                <a:ea typeface="+mn-ea"/>
                <a:cs typeface="+mn-cs"/>
              </a:rPr>
              <a:t>enabling entrepreneurs.</a:t>
            </a:r>
          </a:p>
          <a:p>
            <a:pPr eaLnBrk="1" hangingPunct="1">
              <a:lnSpc>
                <a:spcPct val="110000"/>
              </a:lnSpc>
              <a:spcBef>
                <a:spcPts val="0"/>
              </a:spcBef>
              <a:defRPr/>
            </a:pPr>
            <a:r>
              <a:rPr lang="en-US" sz="2400" dirty="0" smtClean="0">
                <a:solidFill>
                  <a:srgbClr val="02367A"/>
                </a:solidFill>
                <a:latin typeface="+mj-lt"/>
                <a:ea typeface="+mn-ea"/>
                <a:cs typeface="+mn-cs"/>
              </a:rPr>
              <a:t>Local implementation may be a workable model for increasing technology adoption in rural small businesses.</a:t>
            </a:r>
          </a:p>
          <a:p>
            <a:pPr eaLnBrk="1" hangingPunct="1">
              <a:lnSpc>
                <a:spcPct val="110000"/>
              </a:lnSpc>
              <a:spcBef>
                <a:spcPts val="0"/>
              </a:spcBef>
              <a:defRPr/>
            </a:pPr>
            <a:endParaRPr lang="en-US" sz="2400" dirty="0" smtClean="0">
              <a:solidFill>
                <a:srgbClr val="02367A"/>
              </a:solidFill>
              <a:latin typeface="+mj-lt"/>
              <a:ea typeface="+mn-ea"/>
              <a:cs typeface="+mn-cs"/>
            </a:endParaRPr>
          </a:p>
          <a:p>
            <a:pPr eaLnBrk="1" hangingPunct="1">
              <a:lnSpc>
                <a:spcPct val="110000"/>
              </a:lnSpc>
              <a:spcBef>
                <a:spcPts val="0"/>
              </a:spcBef>
              <a:defRPr/>
            </a:pPr>
            <a:r>
              <a:rPr lang="en-US" dirty="0" smtClean="0">
                <a:solidFill>
                  <a:srgbClr val="02367A"/>
                </a:solidFill>
                <a:latin typeface="+mj-lt"/>
                <a:ea typeface="+mn-ea"/>
                <a:cs typeface="+mn-cs"/>
              </a:rPr>
              <a:t>What now?</a:t>
            </a:r>
          </a:p>
          <a:p>
            <a:pPr lvl="1" eaLnBrk="1" hangingPunct="1">
              <a:lnSpc>
                <a:spcPct val="110000"/>
              </a:lnSpc>
              <a:spcBef>
                <a:spcPts val="0"/>
              </a:spcBef>
              <a:defRPr/>
            </a:pPr>
            <a:endParaRPr lang="en-US" sz="2000" dirty="0" smtClean="0">
              <a:solidFill>
                <a:srgbClr val="02367A"/>
              </a:solidFill>
              <a:latin typeface="+mj-lt"/>
              <a:ea typeface="+mn-ea"/>
              <a:cs typeface="+mn-cs"/>
            </a:endParaRPr>
          </a:p>
          <a:p>
            <a:pPr eaLnBrk="1" hangingPunct="1">
              <a:lnSpc>
                <a:spcPct val="110000"/>
              </a:lnSpc>
              <a:spcBef>
                <a:spcPts val="0"/>
              </a:spcBef>
              <a:defRPr/>
            </a:pPr>
            <a:endParaRPr lang="en-US" sz="2400" dirty="0" smtClean="0">
              <a:solidFill>
                <a:srgbClr val="02367A"/>
              </a:solidFill>
              <a:latin typeface="+mj-lt"/>
              <a:ea typeface="+mn-ea"/>
              <a:cs typeface="+mn-cs"/>
            </a:endParaRPr>
          </a:p>
        </p:txBody>
      </p:sp>
      <p:sp>
        <p:nvSpPr>
          <p:cNvPr id="5" name="Title 4"/>
          <p:cNvSpPr>
            <a:spLocks noGrp="1"/>
          </p:cNvSpPr>
          <p:nvPr>
            <p:ph type="title"/>
          </p:nvPr>
        </p:nvSpPr>
        <p:spPr>
          <a:xfrm>
            <a:off x="3338564" y="308149"/>
            <a:ext cx="7772400" cy="1143000"/>
          </a:xfrm>
        </p:spPr>
        <p:txBody>
          <a:bodyPr/>
          <a:lstStyle/>
          <a:p>
            <a:pPr rtl="0" eaLnBrk="1" fontAlgn="base" hangingPunct="1"/>
            <a:r>
              <a:rPr lang="en-US" sz="5400" b="1" i="1" kern="1200" dirty="0" smtClean="0">
                <a:solidFill>
                  <a:srgbClr val="02367A"/>
                </a:solidFill>
                <a:latin typeface="Calibri"/>
                <a:ea typeface="ＭＳ Ｐゴシック"/>
                <a:cs typeface="+mn-cs"/>
              </a:rPr>
              <a:t>Conclusion</a:t>
            </a:r>
            <a:endParaRPr lang="en-US" sz="5400" dirty="0" smtClean="0"/>
          </a:p>
          <a:p>
            <a:endParaRPr lang="en-US" dirty="0"/>
          </a:p>
        </p:txBody>
      </p:sp>
    </p:spTree>
    <p:extLst>
      <p:ext uri="{BB962C8B-B14F-4D97-AF65-F5344CB8AC3E}">
        <p14:creationId xmlns="" xmlns:p14="http://schemas.microsoft.com/office/powerpoint/2010/main" val="3586563930"/>
      </p:ext>
    </p:extLst>
  </p:cSld>
  <p:clrMapOvr>
    <a:masterClrMapping/>
  </p:clrMapOvr>
  <p:transition>
    <p:fade/>
    <p:sndAc>
      <p:stSnd>
        <p:snd r:embed="rId3" name="hammer.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rtl="0" eaLnBrk="1" fontAlgn="base" hangingPunct="1"/>
            <a:r>
              <a:rPr lang="en-US" sz="4000" b="1" i="1" kern="1200" dirty="0" smtClean="0">
                <a:solidFill>
                  <a:srgbClr val="02367A"/>
                </a:solidFill>
                <a:latin typeface="Calibri"/>
                <a:ea typeface="ＭＳ Ｐゴシック"/>
                <a:cs typeface="+mn-cs"/>
              </a:rPr>
              <a:t>Questions, Comments, Examples, Assistance, Thoughts?</a:t>
            </a:r>
            <a:endParaRPr lang="en-US" dirty="0" smtClean="0"/>
          </a:p>
          <a:p>
            <a:pPr algn="r"/>
            <a:endParaRPr lang="en-US" dirty="0"/>
          </a:p>
        </p:txBody>
      </p:sp>
      <p:sp>
        <p:nvSpPr>
          <p:cNvPr id="7" name="Content Placeholder 6"/>
          <p:cNvSpPr>
            <a:spLocks noGrp="1"/>
          </p:cNvSpPr>
          <p:nvPr>
            <p:ph sz="half" idx="1"/>
          </p:nvPr>
        </p:nvSpPr>
        <p:spPr>
          <a:xfrm>
            <a:off x="1409282" y="2423326"/>
            <a:ext cx="3172766" cy="4067909"/>
          </a:xfrm>
        </p:spPr>
        <p:txBody>
          <a:bodyPr/>
          <a:lstStyle/>
          <a:p>
            <a:pPr marL="0" indent="0" algn="ctr" eaLnBrk="1" hangingPunct="1">
              <a:lnSpc>
                <a:spcPct val="80000"/>
              </a:lnSpc>
              <a:spcBef>
                <a:spcPts val="600"/>
              </a:spcBef>
              <a:buFontTx/>
              <a:buNone/>
              <a:defRPr/>
            </a:pPr>
            <a:r>
              <a:rPr lang="en-US" sz="1600" b="1" dirty="0" smtClean="0">
                <a:solidFill>
                  <a:srgbClr val="02367A"/>
                </a:solidFill>
              </a:rPr>
              <a:t>Eric Frederick, AICP, LEED AP</a:t>
            </a:r>
          </a:p>
          <a:p>
            <a:pPr marL="0" indent="0" algn="ctr" eaLnBrk="1" hangingPunct="1">
              <a:lnSpc>
                <a:spcPct val="80000"/>
              </a:lnSpc>
              <a:spcBef>
                <a:spcPts val="600"/>
              </a:spcBef>
              <a:buFontTx/>
              <a:buNone/>
              <a:defRPr/>
            </a:pPr>
            <a:r>
              <a:rPr lang="en-US" sz="1600" b="1" dirty="0" smtClean="0">
                <a:solidFill>
                  <a:srgbClr val="02367A"/>
                </a:solidFill>
              </a:rPr>
              <a:t>State Program Manager</a:t>
            </a:r>
          </a:p>
          <a:p>
            <a:pPr marL="0" indent="0" algn="ctr" eaLnBrk="1" hangingPunct="1">
              <a:lnSpc>
                <a:spcPct val="80000"/>
              </a:lnSpc>
              <a:spcBef>
                <a:spcPts val="600"/>
              </a:spcBef>
              <a:buFontTx/>
              <a:buNone/>
              <a:defRPr/>
            </a:pPr>
            <a:r>
              <a:rPr lang="en-US" sz="1600" b="1" dirty="0" smtClean="0">
                <a:solidFill>
                  <a:srgbClr val="02367A"/>
                </a:solidFill>
                <a:hlinkClick r:id="rId4"/>
              </a:rPr>
              <a:t>efrederick@connectmi.org</a:t>
            </a:r>
            <a:endParaRPr lang="en-US" sz="1600" b="1" dirty="0" smtClean="0">
              <a:solidFill>
                <a:srgbClr val="02367A"/>
              </a:solidFill>
            </a:endParaRPr>
          </a:p>
          <a:p>
            <a:pPr marL="0" indent="0" algn="ctr" eaLnBrk="1" hangingPunct="1">
              <a:lnSpc>
                <a:spcPct val="80000"/>
              </a:lnSpc>
              <a:spcBef>
                <a:spcPts val="600"/>
              </a:spcBef>
              <a:buFontTx/>
              <a:buNone/>
              <a:defRPr/>
            </a:pPr>
            <a:r>
              <a:rPr lang="en-US" sz="1600" b="1" dirty="0" smtClean="0">
                <a:solidFill>
                  <a:srgbClr val="02367A"/>
                </a:solidFill>
              </a:rPr>
              <a:t>517-994-8024</a:t>
            </a:r>
          </a:p>
          <a:p>
            <a:pPr marL="0" indent="0" algn="ctr" eaLnBrk="1" hangingPunct="1">
              <a:lnSpc>
                <a:spcPct val="80000"/>
              </a:lnSpc>
              <a:spcBef>
                <a:spcPts val="600"/>
              </a:spcBef>
              <a:buFontTx/>
              <a:buNone/>
              <a:defRPr/>
            </a:pPr>
            <a:r>
              <a:rPr lang="en-US" sz="1600" b="1" dirty="0" smtClean="0">
                <a:solidFill>
                  <a:srgbClr val="02367A"/>
                </a:solidFill>
                <a:hlinkClick r:id="rId5"/>
              </a:rPr>
              <a:t>www.connectmi.org</a:t>
            </a:r>
            <a:endParaRPr lang="en-US" sz="1600" b="1" dirty="0" smtClean="0">
              <a:solidFill>
                <a:srgbClr val="02367A"/>
              </a:solidFill>
            </a:endParaRPr>
          </a:p>
          <a:p>
            <a:endParaRPr lang="en-US" dirty="0" smtClean="0"/>
          </a:p>
          <a:p>
            <a:pPr marL="0" indent="0" algn="ctr" eaLnBrk="1" hangingPunct="1">
              <a:lnSpc>
                <a:spcPct val="80000"/>
              </a:lnSpc>
              <a:spcBef>
                <a:spcPts val="600"/>
              </a:spcBef>
              <a:buFontTx/>
              <a:buNone/>
              <a:defRPr/>
            </a:pPr>
            <a:r>
              <a:rPr lang="en-US" sz="1600" b="1" dirty="0" smtClean="0">
                <a:solidFill>
                  <a:srgbClr val="02367A"/>
                </a:solidFill>
              </a:rPr>
              <a:t>Elizabeth </a:t>
            </a:r>
            <a:r>
              <a:rPr lang="en-US" sz="1600" b="1" dirty="0" err="1" smtClean="0">
                <a:solidFill>
                  <a:srgbClr val="02367A"/>
                </a:solidFill>
              </a:rPr>
              <a:t>Riesser</a:t>
            </a:r>
            <a:endParaRPr lang="en-US" sz="1600" b="1" dirty="0" smtClean="0">
              <a:solidFill>
                <a:srgbClr val="02367A"/>
              </a:solidFill>
            </a:endParaRPr>
          </a:p>
          <a:p>
            <a:pPr marL="0" indent="0" algn="ctr" eaLnBrk="1" hangingPunct="1">
              <a:lnSpc>
                <a:spcPct val="80000"/>
              </a:lnSpc>
              <a:spcBef>
                <a:spcPts val="600"/>
              </a:spcBef>
              <a:buFontTx/>
              <a:buNone/>
              <a:defRPr/>
            </a:pPr>
            <a:r>
              <a:rPr lang="en-US" sz="1600" b="1" dirty="0" smtClean="0">
                <a:solidFill>
                  <a:srgbClr val="02367A"/>
                </a:solidFill>
              </a:rPr>
              <a:t>Research Analyst</a:t>
            </a:r>
          </a:p>
          <a:p>
            <a:pPr marL="0" indent="0" algn="ctr" eaLnBrk="1" hangingPunct="1">
              <a:lnSpc>
                <a:spcPct val="80000"/>
              </a:lnSpc>
              <a:spcBef>
                <a:spcPts val="600"/>
              </a:spcBef>
              <a:buFontTx/>
              <a:buNone/>
              <a:defRPr/>
            </a:pPr>
            <a:r>
              <a:rPr lang="en-US" sz="1600" b="1" dirty="0" smtClean="0">
                <a:solidFill>
                  <a:srgbClr val="02367A"/>
                </a:solidFill>
                <a:hlinkClick r:id="rId6"/>
              </a:rPr>
              <a:t>eriesser@connectednation.org</a:t>
            </a:r>
            <a:endParaRPr lang="en-US" sz="1600" b="1" dirty="0" smtClean="0">
              <a:solidFill>
                <a:srgbClr val="02367A"/>
              </a:solidFill>
            </a:endParaRPr>
          </a:p>
          <a:p>
            <a:pPr marL="0" indent="0" algn="ctr" eaLnBrk="1" hangingPunct="1">
              <a:lnSpc>
                <a:spcPct val="80000"/>
              </a:lnSpc>
              <a:spcBef>
                <a:spcPts val="600"/>
              </a:spcBef>
              <a:buFontTx/>
              <a:buNone/>
              <a:defRPr/>
            </a:pPr>
            <a:r>
              <a:rPr lang="en-US" sz="1600" b="1" dirty="0" smtClean="0">
                <a:solidFill>
                  <a:srgbClr val="02367A"/>
                </a:solidFill>
              </a:rPr>
              <a:t>270-846-7644 </a:t>
            </a:r>
          </a:p>
          <a:p>
            <a:pPr marL="0" indent="0" algn="ctr" eaLnBrk="1" hangingPunct="1">
              <a:lnSpc>
                <a:spcPct val="80000"/>
              </a:lnSpc>
              <a:spcBef>
                <a:spcPts val="600"/>
              </a:spcBef>
              <a:buFontTx/>
              <a:buNone/>
              <a:defRPr/>
            </a:pPr>
            <a:r>
              <a:rPr lang="en-US" sz="1600" b="1" dirty="0" smtClean="0">
                <a:solidFill>
                  <a:srgbClr val="02367A"/>
                </a:solidFill>
                <a:hlinkClick r:id="rId7"/>
              </a:rPr>
              <a:t>www.connectednation.org</a:t>
            </a:r>
            <a:endParaRPr lang="en-US" sz="1600" b="1" dirty="0" smtClean="0">
              <a:solidFill>
                <a:srgbClr val="02367A"/>
              </a:solidFill>
            </a:endParaRPr>
          </a:p>
          <a:p>
            <a:endParaRPr lang="en-US" dirty="0"/>
          </a:p>
        </p:txBody>
      </p:sp>
      <p:sp>
        <p:nvSpPr>
          <p:cNvPr id="4" name="Footer Placeholder 3"/>
          <p:cNvSpPr>
            <a:spLocks noGrp="1"/>
          </p:cNvSpPr>
          <p:nvPr>
            <p:ph type="ftr" sz="quarter" idx="11"/>
          </p:nvPr>
        </p:nvSpPr>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6" name="Rectangle 4"/>
          <p:cNvSpPr txBox="1">
            <a:spLocks noChangeArrowheads="1"/>
          </p:cNvSpPr>
          <p:nvPr/>
        </p:nvSpPr>
        <p:spPr bwMode="auto">
          <a:xfrm>
            <a:off x="228600" y="2707762"/>
            <a:ext cx="6185848"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pitchFamily="34" charset="0"/>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eaLnBrk="1" hangingPunct="1">
              <a:lnSpc>
                <a:spcPct val="80000"/>
              </a:lnSpc>
              <a:spcBef>
                <a:spcPts val="600"/>
              </a:spcBef>
              <a:buFontTx/>
              <a:buNone/>
              <a:defRPr/>
            </a:pPr>
            <a:endParaRPr lang="en-US" sz="2000" b="1" dirty="0" smtClean="0">
              <a:solidFill>
                <a:srgbClr val="02367A"/>
              </a:solidFill>
              <a:latin typeface="+mj-lt"/>
              <a:ea typeface="+mn-ea"/>
              <a:cs typeface="+mn-cs"/>
            </a:endParaRPr>
          </a:p>
          <a:p>
            <a:pPr marL="0" indent="0" algn="ctr" eaLnBrk="1" hangingPunct="1">
              <a:lnSpc>
                <a:spcPct val="80000"/>
              </a:lnSpc>
              <a:spcBef>
                <a:spcPts val="600"/>
              </a:spcBef>
              <a:buFontTx/>
              <a:buNone/>
              <a:defRPr/>
            </a:pPr>
            <a:endParaRPr lang="en-US" sz="2000" b="1" dirty="0">
              <a:solidFill>
                <a:srgbClr val="02367A"/>
              </a:solidFill>
              <a:latin typeface="+mj-lt"/>
              <a:ea typeface="+mn-ea"/>
              <a:cs typeface="+mn-cs"/>
            </a:endParaRPr>
          </a:p>
          <a:p>
            <a:pPr marL="0" indent="0" algn="ctr" eaLnBrk="1" hangingPunct="1">
              <a:lnSpc>
                <a:spcPct val="80000"/>
              </a:lnSpc>
              <a:spcBef>
                <a:spcPts val="600"/>
              </a:spcBef>
              <a:buFontTx/>
              <a:buNone/>
              <a:defRPr/>
            </a:pPr>
            <a:endParaRPr lang="en-US" sz="2000" dirty="0" smtClean="0">
              <a:solidFill>
                <a:srgbClr val="02367A"/>
              </a:solidFill>
              <a:ea typeface="+mn-ea"/>
              <a:cs typeface="+mn-cs"/>
            </a:endParaRPr>
          </a:p>
          <a:p>
            <a:pPr eaLnBrk="1" hangingPunct="1">
              <a:lnSpc>
                <a:spcPct val="80000"/>
              </a:lnSpc>
              <a:spcBef>
                <a:spcPts val="1200"/>
              </a:spcBef>
              <a:defRPr/>
            </a:pPr>
            <a:endParaRPr lang="en-US" sz="2000" dirty="0" smtClean="0">
              <a:solidFill>
                <a:srgbClr val="02367A"/>
              </a:solidFill>
              <a:ea typeface="+mn-ea"/>
              <a:cs typeface="+mn-cs"/>
            </a:endParaRPr>
          </a:p>
          <a:p>
            <a:pPr marL="0" indent="0" algn="ctr" eaLnBrk="1" hangingPunct="1">
              <a:lnSpc>
                <a:spcPct val="80000"/>
              </a:lnSpc>
              <a:spcBef>
                <a:spcPts val="1200"/>
              </a:spcBef>
              <a:buFontTx/>
              <a:buNone/>
              <a:defRPr/>
            </a:pPr>
            <a:r>
              <a:rPr lang="en-US" sz="2000" b="1" dirty="0" smtClean="0">
                <a:solidFill>
                  <a:srgbClr val="02367A"/>
                </a:solidFill>
                <a:ea typeface="+mn-ea"/>
                <a:cs typeface="+mn-cs"/>
              </a:rPr>
              <a:t>	</a:t>
            </a:r>
          </a:p>
          <a:p>
            <a:pPr eaLnBrk="1" hangingPunct="1">
              <a:lnSpc>
                <a:spcPct val="80000"/>
              </a:lnSpc>
              <a:spcBef>
                <a:spcPts val="1200"/>
              </a:spcBef>
              <a:defRPr/>
            </a:pPr>
            <a:endParaRPr lang="en-US" sz="2000" dirty="0" smtClean="0">
              <a:solidFill>
                <a:srgbClr val="02367A"/>
              </a:solidFill>
              <a:ea typeface="+mn-ea"/>
              <a:cs typeface="+mn-cs"/>
            </a:endParaRPr>
          </a:p>
          <a:p>
            <a:pPr eaLnBrk="1" hangingPunct="1">
              <a:lnSpc>
                <a:spcPct val="80000"/>
              </a:lnSpc>
              <a:spcBef>
                <a:spcPts val="1200"/>
              </a:spcBef>
              <a:buFontTx/>
              <a:buNone/>
              <a:defRPr/>
            </a:pPr>
            <a:endParaRPr lang="en-US" sz="1100" dirty="0" smtClean="0">
              <a:solidFill>
                <a:srgbClr val="02367A"/>
              </a:solidFill>
              <a:ea typeface="+mn-ea"/>
              <a:cs typeface="+mn-cs"/>
            </a:endParaRPr>
          </a:p>
          <a:p>
            <a:pPr eaLnBrk="1" hangingPunct="1">
              <a:lnSpc>
                <a:spcPct val="80000"/>
              </a:lnSpc>
              <a:spcBef>
                <a:spcPts val="1200"/>
              </a:spcBef>
              <a:buFontTx/>
              <a:buNone/>
              <a:defRPr/>
            </a:pPr>
            <a:endParaRPr lang="en-US" sz="2000" dirty="0" smtClean="0">
              <a:solidFill>
                <a:srgbClr val="02367A"/>
              </a:solidFill>
              <a:ea typeface="+mn-ea"/>
              <a:cs typeface="+mn-cs"/>
            </a:endParaRPr>
          </a:p>
          <a:p>
            <a:pPr eaLnBrk="1" hangingPunct="1">
              <a:lnSpc>
                <a:spcPct val="80000"/>
              </a:lnSpc>
              <a:spcBef>
                <a:spcPts val="1200"/>
              </a:spcBef>
              <a:buFontTx/>
              <a:buNone/>
              <a:defRPr/>
            </a:pPr>
            <a:r>
              <a:rPr lang="en-US" sz="2000" dirty="0" smtClean="0">
                <a:solidFill>
                  <a:srgbClr val="02367A"/>
                </a:solidFill>
                <a:ea typeface="+mn-ea"/>
                <a:cs typeface="+mn-cs"/>
              </a:rPr>
              <a:t>    </a:t>
            </a:r>
            <a:endParaRPr lang="en-US" sz="1800" dirty="0" smtClean="0">
              <a:solidFill>
                <a:schemeClr val="tx2"/>
              </a:solidFill>
              <a:ea typeface="+mn-ea"/>
              <a:cs typeface="+mn-cs"/>
            </a:endParaRPr>
          </a:p>
        </p:txBody>
      </p:sp>
    </p:spTree>
    <p:extLst>
      <p:ext uri="{BB962C8B-B14F-4D97-AF65-F5344CB8AC3E}">
        <p14:creationId xmlns="" xmlns:p14="http://schemas.microsoft.com/office/powerpoint/2010/main" val="3167646794"/>
      </p:ext>
    </p:extLst>
  </p:cSld>
  <p:clrMapOvr>
    <a:masterClrMapping/>
  </p:clrMapOvr>
  <p:transition>
    <p:fade/>
    <p:sndAc>
      <p:stSnd>
        <p:snd r:embed="rId3" name="hammer.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381000" y="6492875"/>
            <a:ext cx="8504807" cy="365125"/>
          </a:xfrm>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9" name="Rectangle 4"/>
          <p:cNvSpPr>
            <a:spLocks noGrp="1" noChangeArrowheads="1"/>
          </p:cNvSpPr>
          <p:nvPr>
            <p:ph idx="1"/>
          </p:nvPr>
        </p:nvSpPr>
        <p:spPr>
          <a:xfrm>
            <a:off x="152400" y="1529700"/>
            <a:ext cx="8915400" cy="4952987"/>
          </a:xfrm>
        </p:spPr>
        <p:txBody>
          <a:bodyPr numCol="1">
            <a:noAutofit/>
          </a:bodyPr>
          <a:lstStyle/>
          <a:p>
            <a:pPr eaLnBrk="1" hangingPunct="1">
              <a:lnSpc>
                <a:spcPct val="110000"/>
              </a:lnSpc>
              <a:spcBef>
                <a:spcPts val="0"/>
              </a:spcBef>
              <a:defRPr/>
            </a:pPr>
            <a:r>
              <a:rPr lang="en-US" sz="2000" dirty="0">
                <a:solidFill>
                  <a:srgbClr val="02367A"/>
                </a:solidFill>
                <a:latin typeface="+mj-lt"/>
                <a:ea typeface="+mn-ea"/>
                <a:cs typeface="+mn-cs"/>
              </a:rPr>
              <a:t>Bailey, J.M.  and Preston, K. (July 2008) Small Businesses in Rural Nebraska: </a:t>
            </a:r>
            <a:r>
              <a:rPr lang="en-US" sz="2000" dirty="0" smtClean="0">
                <a:solidFill>
                  <a:srgbClr val="02367A"/>
                </a:solidFill>
                <a:latin typeface="+mj-lt"/>
                <a:ea typeface="+mn-ea"/>
                <a:cs typeface="+mn-cs"/>
              </a:rPr>
              <a:t>Their Needs and </a:t>
            </a:r>
            <a:r>
              <a:rPr lang="en-US" sz="2000" dirty="0">
                <a:solidFill>
                  <a:srgbClr val="02367A"/>
                </a:solidFill>
                <a:latin typeface="+mj-lt"/>
                <a:ea typeface="+mn-ea"/>
                <a:cs typeface="+mn-cs"/>
              </a:rPr>
              <a:t>Thoughts, An Analysis of the Rural Enterprise Assistance </a:t>
            </a:r>
            <a:r>
              <a:rPr lang="en-US" sz="2000" dirty="0" smtClean="0">
                <a:solidFill>
                  <a:srgbClr val="02367A"/>
                </a:solidFill>
                <a:latin typeface="+mj-lt"/>
                <a:ea typeface="+mn-ea"/>
                <a:cs typeface="+mn-cs"/>
              </a:rPr>
              <a:t>Project Small </a:t>
            </a:r>
            <a:r>
              <a:rPr lang="en-US" sz="2000" dirty="0">
                <a:solidFill>
                  <a:srgbClr val="02367A"/>
                </a:solidFill>
                <a:latin typeface="+mj-lt"/>
                <a:ea typeface="+mn-ea"/>
                <a:cs typeface="+mn-cs"/>
              </a:rPr>
              <a:t>Business Needs Assessment Survey.  Center for Rural Affairs, </a:t>
            </a:r>
            <a:r>
              <a:rPr lang="en-US" sz="2000" dirty="0" smtClean="0">
                <a:solidFill>
                  <a:srgbClr val="02367A"/>
                </a:solidFill>
                <a:latin typeface="+mj-lt"/>
                <a:ea typeface="+mn-ea"/>
                <a:cs typeface="+mn-cs"/>
              </a:rPr>
              <a:t>Rural Enterprise </a:t>
            </a:r>
            <a:r>
              <a:rPr lang="en-US" sz="2000" dirty="0">
                <a:solidFill>
                  <a:srgbClr val="02367A"/>
                </a:solidFill>
                <a:latin typeface="+mj-lt"/>
                <a:ea typeface="+mn-ea"/>
                <a:cs typeface="+mn-cs"/>
              </a:rPr>
              <a:t>Program.  Online. </a:t>
            </a:r>
            <a:r>
              <a:rPr lang="en-US" sz="2000" dirty="0" smtClean="0">
                <a:solidFill>
                  <a:srgbClr val="02367A"/>
                </a:solidFill>
                <a:latin typeface="+mj-lt"/>
                <a:ea typeface="+mn-ea"/>
                <a:cs typeface="+mn-cs"/>
              </a:rPr>
              <a:t>Available </a:t>
            </a:r>
            <a:r>
              <a:rPr lang="en-US" sz="2000" dirty="0">
                <a:solidFill>
                  <a:srgbClr val="02367A"/>
                </a:solidFill>
                <a:latin typeface="+mj-lt"/>
                <a:ea typeface="+mn-ea"/>
                <a:cs typeface="+mn-cs"/>
              </a:rPr>
              <a:t>at http://</a:t>
            </a:r>
            <a:r>
              <a:rPr lang="en-US" sz="2000" dirty="0" smtClean="0">
                <a:solidFill>
                  <a:srgbClr val="02367A"/>
                </a:solidFill>
                <a:latin typeface="+mj-lt"/>
                <a:ea typeface="+mn-ea"/>
                <a:cs typeface="+mn-cs"/>
              </a:rPr>
              <a:t>www.cfra.org/files/Small-Businesses-in-Rural-Nebraska-Their%20Needs-and-Thoughts.pdf</a:t>
            </a:r>
            <a:endParaRPr lang="en-US" sz="1800" dirty="0" smtClean="0">
              <a:solidFill>
                <a:srgbClr val="02367A"/>
              </a:solidFill>
              <a:latin typeface="+mj-lt"/>
              <a:ea typeface="+mn-ea"/>
              <a:cs typeface="+mn-cs"/>
            </a:endParaRPr>
          </a:p>
          <a:p>
            <a:pPr eaLnBrk="1" hangingPunct="1">
              <a:lnSpc>
                <a:spcPct val="110000"/>
              </a:lnSpc>
              <a:spcBef>
                <a:spcPts val="0"/>
              </a:spcBef>
              <a:defRPr/>
            </a:pPr>
            <a:r>
              <a:rPr lang="en-US" sz="2000" dirty="0" err="1">
                <a:solidFill>
                  <a:srgbClr val="02367A"/>
                </a:solidFill>
                <a:latin typeface="+mj-lt"/>
                <a:ea typeface="+mn-ea"/>
                <a:cs typeface="+mn-cs"/>
              </a:rPr>
              <a:t>Bennet</a:t>
            </a:r>
            <a:r>
              <a:rPr lang="en-US" sz="2000" dirty="0">
                <a:solidFill>
                  <a:srgbClr val="02367A"/>
                </a:solidFill>
                <a:latin typeface="+mj-lt"/>
                <a:ea typeface="+mn-ea"/>
                <a:cs typeface="+mn-cs"/>
              </a:rPr>
              <a:t>, R.  and </a:t>
            </a:r>
            <a:r>
              <a:rPr lang="en-US" sz="2000" dirty="0" err="1">
                <a:solidFill>
                  <a:srgbClr val="02367A"/>
                </a:solidFill>
                <a:latin typeface="+mj-lt"/>
                <a:ea typeface="+mn-ea"/>
                <a:cs typeface="+mn-cs"/>
              </a:rPr>
              <a:t>Errington</a:t>
            </a:r>
            <a:r>
              <a:rPr lang="en-US" sz="2000" dirty="0">
                <a:solidFill>
                  <a:srgbClr val="02367A"/>
                </a:solidFill>
                <a:latin typeface="+mj-lt"/>
                <a:ea typeface="+mn-ea"/>
                <a:cs typeface="+mn-cs"/>
              </a:rPr>
              <a:t>, A. (1995) “Training and the Small Rural Business,”  Planning </a:t>
            </a:r>
            <a:r>
              <a:rPr lang="en-US" sz="2000" dirty="0" smtClean="0">
                <a:solidFill>
                  <a:srgbClr val="02367A"/>
                </a:solidFill>
                <a:latin typeface="+mj-lt"/>
                <a:ea typeface="+mn-ea"/>
                <a:cs typeface="+mn-cs"/>
              </a:rPr>
              <a:t>Practice </a:t>
            </a:r>
            <a:r>
              <a:rPr lang="en-US" sz="2000" dirty="0">
                <a:solidFill>
                  <a:srgbClr val="02367A"/>
                </a:solidFill>
                <a:latin typeface="+mj-lt"/>
                <a:ea typeface="+mn-ea"/>
                <a:cs typeface="+mn-cs"/>
              </a:rPr>
              <a:t>and </a:t>
            </a:r>
            <a:r>
              <a:rPr lang="en-US" sz="2000" dirty="0" smtClean="0">
                <a:solidFill>
                  <a:srgbClr val="02367A"/>
                </a:solidFill>
                <a:latin typeface="+mj-lt"/>
                <a:ea typeface="+mn-ea"/>
                <a:cs typeface="+mn-cs"/>
              </a:rPr>
              <a:t>Research</a:t>
            </a:r>
            <a:r>
              <a:rPr lang="en-US" sz="2000" dirty="0">
                <a:solidFill>
                  <a:srgbClr val="02367A"/>
                </a:solidFill>
                <a:latin typeface="+mj-lt"/>
                <a:ea typeface="+mn-ea"/>
                <a:cs typeface="+mn-cs"/>
              </a:rPr>
              <a:t>, 10(1</a:t>
            </a:r>
            <a:r>
              <a:rPr lang="en-US" sz="2000" dirty="0" smtClean="0">
                <a:solidFill>
                  <a:srgbClr val="02367A"/>
                </a:solidFill>
                <a:latin typeface="+mj-lt"/>
                <a:ea typeface="+mn-ea"/>
                <a:cs typeface="+mn-cs"/>
              </a:rPr>
              <a:t>).</a:t>
            </a:r>
          </a:p>
          <a:p>
            <a:pPr eaLnBrk="1" hangingPunct="1">
              <a:lnSpc>
                <a:spcPct val="110000"/>
              </a:lnSpc>
              <a:spcBef>
                <a:spcPts val="0"/>
              </a:spcBef>
              <a:defRPr/>
            </a:pPr>
            <a:r>
              <a:rPr lang="en-US" sz="2000" dirty="0">
                <a:solidFill>
                  <a:srgbClr val="02367A"/>
                </a:solidFill>
                <a:latin typeface="+mj-lt"/>
                <a:ea typeface="+mn-ea"/>
                <a:cs typeface="+mn-cs"/>
              </a:rPr>
              <a:t>Robinson, S.  “A Study of Rural Small Business Owners’ Internet Usage,” paper </a:t>
            </a:r>
            <a:r>
              <a:rPr lang="en-US" sz="2000" dirty="0" smtClean="0">
                <a:solidFill>
                  <a:srgbClr val="02367A"/>
                </a:solidFill>
                <a:latin typeface="+mj-lt"/>
                <a:ea typeface="+mn-ea"/>
                <a:cs typeface="+mn-cs"/>
              </a:rPr>
              <a:t>presented </a:t>
            </a:r>
            <a:r>
              <a:rPr lang="en-US" sz="2000" dirty="0">
                <a:solidFill>
                  <a:srgbClr val="02367A"/>
                </a:solidFill>
                <a:latin typeface="+mj-lt"/>
                <a:ea typeface="+mn-ea"/>
                <a:cs typeface="+mn-cs"/>
              </a:rPr>
              <a:t>at the Academies International Conference, Proceedings of the </a:t>
            </a:r>
            <a:r>
              <a:rPr lang="en-US" sz="2000" dirty="0" smtClean="0">
                <a:solidFill>
                  <a:srgbClr val="02367A"/>
                </a:solidFill>
                <a:latin typeface="+mj-lt"/>
                <a:ea typeface="+mn-ea"/>
                <a:cs typeface="+mn-cs"/>
              </a:rPr>
              <a:t>Academy </a:t>
            </a:r>
            <a:r>
              <a:rPr lang="en-US" sz="2000" dirty="0">
                <a:solidFill>
                  <a:srgbClr val="02367A"/>
                </a:solidFill>
                <a:latin typeface="+mj-lt"/>
                <a:ea typeface="+mn-ea"/>
                <a:cs typeface="+mn-cs"/>
              </a:rPr>
              <a:t>of Entrepreneurship, 10(1): 41-46, New Orleans, 2004</a:t>
            </a:r>
            <a:r>
              <a:rPr lang="en-US" sz="2000" dirty="0" smtClean="0">
                <a:solidFill>
                  <a:srgbClr val="02367A"/>
                </a:solidFill>
                <a:latin typeface="+mj-lt"/>
                <a:ea typeface="+mn-ea"/>
                <a:cs typeface="+mn-cs"/>
              </a:rPr>
              <a:t>.</a:t>
            </a:r>
          </a:p>
          <a:p>
            <a:pPr eaLnBrk="1" hangingPunct="1">
              <a:lnSpc>
                <a:spcPct val="110000"/>
              </a:lnSpc>
              <a:spcBef>
                <a:spcPts val="0"/>
              </a:spcBef>
              <a:defRPr/>
            </a:pPr>
            <a:r>
              <a:rPr lang="en-US" sz="2000" dirty="0">
                <a:solidFill>
                  <a:srgbClr val="02367A"/>
                </a:solidFill>
                <a:latin typeface="+mj-lt"/>
                <a:ea typeface="+mn-ea"/>
                <a:cs typeface="+mn-cs"/>
              </a:rPr>
              <a:t>West Virginia Chamber of Commerce (May 2005) Focus Group Report: Broadband and </a:t>
            </a:r>
            <a:r>
              <a:rPr lang="en-US" sz="2000" dirty="0" smtClean="0">
                <a:solidFill>
                  <a:srgbClr val="02367A"/>
                </a:solidFill>
                <a:latin typeface="+mj-lt"/>
                <a:ea typeface="+mn-ea"/>
                <a:cs typeface="+mn-cs"/>
              </a:rPr>
              <a:t>Technology </a:t>
            </a:r>
            <a:r>
              <a:rPr lang="en-US" sz="2000" dirty="0">
                <a:solidFill>
                  <a:srgbClr val="02367A"/>
                </a:solidFill>
                <a:latin typeface="+mj-lt"/>
                <a:ea typeface="+mn-ea"/>
                <a:cs typeface="+mn-cs"/>
              </a:rPr>
              <a:t>Use Among Small Businesses in West Virginia, The West Virginia </a:t>
            </a:r>
            <a:r>
              <a:rPr lang="en-US" sz="2000" dirty="0" smtClean="0">
                <a:solidFill>
                  <a:srgbClr val="02367A"/>
                </a:solidFill>
                <a:latin typeface="+mj-lt"/>
                <a:ea typeface="+mn-ea"/>
                <a:cs typeface="+mn-cs"/>
              </a:rPr>
              <a:t>Small Business </a:t>
            </a:r>
            <a:r>
              <a:rPr lang="en-US" sz="2000" dirty="0">
                <a:solidFill>
                  <a:srgbClr val="02367A"/>
                </a:solidFill>
                <a:latin typeface="+mj-lt"/>
                <a:ea typeface="+mn-ea"/>
                <a:cs typeface="+mn-cs"/>
              </a:rPr>
              <a:t>Technology Education &amp; Competitiveness Initiative.  Ed.  RMS </a:t>
            </a:r>
            <a:r>
              <a:rPr lang="en-US" sz="2000" dirty="0" smtClean="0">
                <a:solidFill>
                  <a:srgbClr val="02367A"/>
                </a:solidFill>
                <a:latin typeface="+mj-lt"/>
                <a:ea typeface="+mn-ea"/>
                <a:cs typeface="+mn-cs"/>
              </a:rPr>
              <a:t>Strategies</a:t>
            </a:r>
            <a:r>
              <a:rPr lang="en-US" sz="2000" dirty="0">
                <a:solidFill>
                  <a:srgbClr val="02367A"/>
                </a:solidFill>
                <a:latin typeface="+mj-lt"/>
                <a:ea typeface="+mn-ea"/>
                <a:cs typeface="+mn-cs"/>
              </a:rPr>
              <a:t>.</a:t>
            </a:r>
            <a:endParaRPr lang="en-US" sz="2000" dirty="0" smtClean="0">
              <a:solidFill>
                <a:srgbClr val="02367A"/>
              </a:solidFill>
              <a:latin typeface="+mj-lt"/>
              <a:ea typeface="+mn-ea"/>
              <a:cs typeface="+mn-cs"/>
            </a:endParaRPr>
          </a:p>
        </p:txBody>
      </p:sp>
      <p:sp>
        <p:nvSpPr>
          <p:cNvPr id="6" name="Rectangle 3"/>
          <p:cNvSpPr txBox="1">
            <a:spLocks noChangeArrowheads="1"/>
          </p:cNvSpPr>
          <p:nvPr/>
        </p:nvSpPr>
        <p:spPr bwMode="auto">
          <a:xfrm>
            <a:off x="2156346" y="0"/>
            <a:ext cx="683383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34" charset="-128"/>
                <a:cs typeface="ＭＳ Ｐゴシック" charset="0"/>
              </a:defRPr>
            </a:lvl5pPr>
            <a:lvl6pPr marL="457200" algn="ctr" rtl="0" fontAlgn="base">
              <a:spcBef>
                <a:spcPct val="0"/>
              </a:spcBef>
              <a:spcAft>
                <a:spcPct val="0"/>
              </a:spcAft>
              <a:defRPr sz="4400">
                <a:solidFill>
                  <a:schemeClr val="tx2"/>
                </a:solidFill>
                <a:latin typeface="Arial" pitchFamily="34" charset="0"/>
                <a:ea typeface="ＭＳ Ｐゴシック" pitchFamily="34" charset="-128"/>
              </a:defRPr>
            </a:lvl6pPr>
            <a:lvl7pPr marL="914400" algn="ctr" rtl="0" fontAlgn="base">
              <a:spcBef>
                <a:spcPct val="0"/>
              </a:spcBef>
              <a:spcAft>
                <a:spcPct val="0"/>
              </a:spcAft>
              <a:defRPr sz="4400">
                <a:solidFill>
                  <a:schemeClr val="tx2"/>
                </a:solidFill>
                <a:latin typeface="Arial" pitchFamily="34" charset="0"/>
                <a:ea typeface="ＭＳ Ｐゴシック" pitchFamily="34" charset="-128"/>
              </a:defRPr>
            </a:lvl7pPr>
            <a:lvl8pPr marL="1371600" algn="ctr" rtl="0" fontAlgn="base">
              <a:spcBef>
                <a:spcPct val="0"/>
              </a:spcBef>
              <a:spcAft>
                <a:spcPct val="0"/>
              </a:spcAft>
              <a:defRPr sz="4400">
                <a:solidFill>
                  <a:schemeClr val="tx2"/>
                </a:solidFill>
                <a:latin typeface="Arial" pitchFamily="34" charset="0"/>
                <a:ea typeface="ＭＳ Ｐゴシック" pitchFamily="34" charset="-128"/>
              </a:defRPr>
            </a:lvl8pPr>
            <a:lvl9pPr marL="1828800" algn="ctr" rtl="0" fontAlgn="base">
              <a:spcBef>
                <a:spcPct val="0"/>
              </a:spcBef>
              <a:spcAft>
                <a:spcPct val="0"/>
              </a:spcAft>
              <a:defRPr sz="4400">
                <a:solidFill>
                  <a:schemeClr val="tx2"/>
                </a:solidFill>
                <a:latin typeface="Arial" pitchFamily="34" charset="0"/>
                <a:ea typeface="ＭＳ Ｐゴシック" pitchFamily="34" charset="-128"/>
              </a:defRPr>
            </a:lvl9pPr>
          </a:lstStyle>
          <a:p>
            <a:pPr algn="r" eaLnBrk="1" hangingPunct="1"/>
            <a:r>
              <a:rPr lang="en-US" sz="5400" b="1" i="1" dirty="0" smtClean="0">
                <a:solidFill>
                  <a:srgbClr val="02367A"/>
                </a:solidFill>
                <a:latin typeface="+mj-lt"/>
                <a:ea typeface="ＭＳ Ｐゴシック" pitchFamily="34" charset="-128"/>
              </a:rPr>
              <a:t>Primary Sources</a:t>
            </a:r>
          </a:p>
        </p:txBody>
      </p:sp>
    </p:spTree>
    <p:extLst>
      <p:ext uri="{BB962C8B-B14F-4D97-AF65-F5344CB8AC3E}">
        <p14:creationId xmlns="" xmlns:p14="http://schemas.microsoft.com/office/powerpoint/2010/main" val="661071803"/>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2006221" y="0"/>
            <a:ext cx="6983955" cy="1371600"/>
          </a:xfrm>
        </p:spPr>
        <p:txBody>
          <a:bodyPr anchor="ctr"/>
          <a:lstStyle/>
          <a:p>
            <a:pPr algn="r" eaLnBrk="1" hangingPunct="1"/>
            <a:r>
              <a:rPr lang="en-US" sz="6000" b="1" i="1" dirty="0" smtClean="0">
                <a:solidFill>
                  <a:srgbClr val="02367A"/>
                </a:solidFill>
                <a:latin typeface="+mj-lt"/>
                <a:ea typeface="ＭＳ Ｐゴシック" pitchFamily="34" charset="-128"/>
              </a:rPr>
              <a:t>Purpose</a:t>
            </a:r>
          </a:p>
        </p:txBody>
      </p:sp>
      <p:sp>
        <p:nvSpPr>
          <p:cNvPr id="7" name="Footer Placeholder 3"/>
          <p:cNvSpPr>
            <a:spLocks noGrp="1"/>
          </p:cNvSpPr>
          <p:nvPr>
            <p:ph type="ftr" sz="quarter" idx="11"/>
          </p:nvPr>
        </p:nvSpPr>
        <p:spPr>
          <a:xfrm>
            <a:off x="381000" y="6492875"/>
            <a:ext cx="8504807" cy="365125"/>
          </a:xfrm>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9" name="Rectangle 4"/>
          <p:cNvSpPr>
            <a:spLocks noGrp="1" noChangeArrowheads="1"/>
          </p:cNvSpPr>
          <p:nvPr>
            <p:ph idx="1"/>
          </p:nvPr>
        </p:nvSpPr>
        <p:spPr>
          <a:xfrm>
            <a:off x="152400" y="1529700"/>
            <a:ext cx="8915400" cy="4693679"/>
          </a:xfrm>
        </p:spPr>
        <p:txBody>
          <a:bodyPr numCol="1">
            <a:normAutofit fontScale="92500" lnSpcReduction="10000"/>
          </a:bodyPr>
          <a:lstStyle/>
          <a:p>
            <a:pPr eaLnBrk="1" hangingPunct="1">
              <a:lnSpc>
                <a:spcPct val="110000"/>
              </a:lnSpc>
              <a:spcBef>
                <a:spcPts val="0"/>
              </a:spcBef>
              <a:defRPr/>
            </a:pPr>
            <a:r>
              <a:rPr lang="en-US" dirty="0" smtClean="0">
                <a:solidFill>
                  <a:srgbClr val="02367A"/>
                </a:solidFill>
                <a:latin typeface="+mj-lt"/>
                <a:ea typeface="+mn-ea"/>
                <a:cs typeface="+mn-cs"/>
              </a:rPr>
              <a:t>Establish </a:t>
            </a:r>
            <a:r>
              <a:rPr lang="en-US" dirty="0">
                <a:solidFill>
                  <a:srgbClr val="02367A"/>
                </a:solidFill>
                <a:latin typeface="+mj-lt"/>
                <a:ea typeface="+mn-ea"/>
                <a:cs typeface="+mn-cs"/>
              </a:rPr>
              <a:t>the current state of broadband and technology adoption among Michigan’s small businesses, particularly those in rural </a:t>
            </a:r>
            <a:r>
              <a:rPr lang="en-US" dirty="0" smtClean="0">
                <a:solidFill>
                  <a:srgbClr val="02367A"/>
                </a:solidFill>
                <a:latin typeface="+mj-lt"/>
                <a:ea typeface="+mn-ea"/>
                <a:cs typeface="+mn-cs"/>
              </a:rPr>
              <a:t>areas.</a:t>
            </a:r>
            <a:endParaRPr lang="en-US" dirty="0">
              <a:solidFill>
                <a:srgbClr val="02367A"/>
              </a:solidFill>
              <a:latin typeface="+mj-lt"/>
              <a:ea typeface="+mn-ea"/>
              <a:cs typeface="+mn-cs"/>
            </a:endParaRPr>
          </a:p>
          <a:p>
            <a:pPr eaLnBrk="1" hangingPunct="1">
              <a:lnSpc>
                <a:spcPct val="110000"/>
              </a:lnSpc>
              <a:spcBef>
                <a:spcPts val="0"/>
              </a:spcBef>
              <a:defRPr/>
            </a:pPr>
            <a:r>
              <a:rPr lang="en-US" dirty="0" smtClean="0">
                <a:solidFill>
                  <a:srgbClr val="02367A"/>
                </a:solidFill>
                <a:latin typeface="+mj-lt"/>
                <a:ea typeface="+mn-ea"/>
                <a:cs typeface="+mn-cs"/>
              </a:rPr>
              <a:t>Present </a:t>
            </a:r>
            <a:r>
              <a:rPr lang="en-US" dirty="0">
                <a:solidFill>
                  <a:srgbClr val="02367A"/>
                </a:solidFill>
                <a:latin typeface="+mj-lt"/>
                <a:ea typeface="+mn-ea"/>
                <a:cs typeface="+mn-cs"/>
              </a:rPr>
              <a:t>a review of training models’ </a:t>
            </a:r>
            <a:r>
              <a:rPr lang="en-US" dirty="0" smtClean="0">
                <a:solidFill>
                  <a:srgbClr val="02367A"/>
                </a:solidFill>
                <a:latin typeface="+mj-lt"/>
                <a:ea typeface="+mn-ea"/>
                <a:cs typeface="+mn-cs"/>
              </a:rPr>
              <a:t>literature.</a:t>
            </a:r>
            <a:endParaRPr lang="en-US" dirty="0">
              <a:solidFill>
                <a:srgbClr val="02367A"/>
              </a:solidFill>
              <a:latin typeface="+mj-lt"/>
              <a:ea typeface="+mn-ea"/>
              <a:cs typeface="+mn-cs"/>
            </a:endParaRPr>
          </a:p>
          <a:p>
            <a:pPr eaLnBrk="1" hangingPunct="1">
              <a:lnSpc>
                <a:spcPct val="110000"/>
              </a:lnSpc>
              <a:spcBef>
                <a:spcPts val="0"/>
              </a:spcBef>
              <a:defRPr/>
            </a:pPr>
            <a:r>
              <a:rPr lang="en-US" dirty="0" smtClean="0">
                <a:solidFill>
                  <a:srgbClr val="02367A"/>
                </a:solidFill>
                <a:latin typeface="+mj-lt"/>
                <a:ea typeface="+mn-ea"/>
                <a:cs typeface="+mn-cs"/>
              </a:rPr>
              <a:t>Explore </a:t>
            </a:r>
            <a:r>
              <a:rPr lang="en-US" dirty="0">
                <a:solidFill>
                  <a:srgbClr val="02367A"/>
                </a:solidFill>
                <a:latin typeface="+mj-lt"/>
                <a:ea typeface="+mn-ea"/>
                <a:cs typeface="+mn-cs"/>
              </a:rPr>
              <a:t>technology training models available to small businesses in </a:t>
            </a:r>
            <a:r>
              <a:rPr lang="en-US" dirty="0" smtClean="0">
                <a:solidFill>
                  <a:srgbClr val="02367A"/>
                </a:solidFill>
                <a:latin typeface="+mj-lt"/>
                <a:ea typeface="+mn-ea"/>
                <a:cs typeface="+mn-cs"/>
              </a:rPr>
              <a:t>Michigan.</a:t>
            </a:r>
            <a:endParaRPr lang="en-US" dirty="0">
              <a:solidFill>
                <a:srgbClr val="02367A"/>
              </a:solidFill>
              <a:latin typeface="+mj-lt"/>
              <a:ea typeface="+mn-ea"/>
              <a:cs typeface="+mn-cs"/>
            </a:endParaRPr>
          </a:p>
          <a:p>
            <a:pPr eaLnBrk="1" hangingPunct="1">
              <a:lnSpc>
                <a:spcPct val="110000"/>
              </a:lnSpc>
              <a:spcBef>
                <a:spcPts val="0"/>
              </a:spcBef>
              <a:defRPr/>
            </a:pPr>
            <a:r>
              <a:rPr lang="en-US" dirty="0" smtClean="0">
                <a:solidFill>
                  <a:srgbClr val="02367A"/>
                </a:solidFill>
                <a:latin typeface="+mj-lt"/>
                <a:ea typeface="+mn-ea"/>
                <a:cs typeface="+mn-cs"/>
              </a:rPr>
              <a:t>Discover </a:t>
            </a:r>
            <a:r>
              <a:rPr lang="en-US" dirty="0">
                <a:solidFill>
                  <a:srgbClr val="02367A"/>
                </a:solidFill>
                <a:latin typeface="+mj-lt"/>
                <a:ea typeface="+mn-ea"/>
                <a:cs typeface="+mn-cs"/>
              </a:rPr>
              <a:t>other </a:t>
            </a:r>
            <a:r>
              <a:rPr lang="en-US" dirty="0" smtClean="0">
                <a:solidFill>
                  <a:srgbClr val="02367A"/>
                </a:solidFill>
                <a:latin typeface="+mj-lt"/>
                <a:ea typeface="+mn-ea"/>
                <a:cs typeface="+mn-cs"/>
              </a:rPr>
              <a:t>models of </a:t>
            </a:r>
            <a:r>
              <a:rPr lang="en-US" dirty="0">
                <a:solidFill>
                  <a:srgbClr val="02367A"/>
                </a:solidFill>
                <a:latin typeface="+mj-lt"/>
                <a:ea typeface="+mn-ea"/>
                <a:cs typeface="+mn-cs"/>
              </a:rPr>
              <a:t>technology </a:t>
            </a:r>
            <a:r>
              <a:rPr lang="en-US" dirty="0" smtClean="0">
                <a:solidFill>
                  <a:srgbClr val="02367A"/>
                </a:solidFill>
                <a:latin typeface="+mj-lt"/>
                <a:ea typeface="+mn-ea"/>
                <a:cs typeface="+mn-cs"/>
              </a:rPr>
              <a:t>training from </a:t>
            </a:r>
            <a:r>
              <a:rPr lang="en-US" dirty="0">
                <a:solidFill>
                  <a:srgbClr val="02367A"/>
                </a:solidFill>
                <a:latin typeface="+mj-lt"/>
                <a:ea typeface="+mn-ea"/>
                <a:cs typeface="+mn-cs"/>
              </a:rPr>
              <a:t>across the United States; and</a:t>
            </a:r>
          </a:p>
          <a:p>
            <a:pPr eaLnBrk="1" hangingPunct="1">
              <a:lnSpc>
                <a:spcPct val="110000"/>
              </a:lnSpc>
              <a:spcBef>
                <a:spcPts val="0"/>
              </a:spcBef>
              <a:defRPr/>
            </a:pPr>
            <a:r>
              <a:rPr lang="en-US" dirty="0" smtClean="0">
                <a:solidFill>
                  <a:srgbClr val="02367A"/>
                </a:solidFill>
                <a:latin typeface="+mj-lt"/>
                <a:ea typeface="+mn-ea"/>
                <a:cs typeface="+mn-cs"/>
              </a:rPr>
              <a:t>Curate </a:t>
            </a:r>
            <a:r>
              <a:rPr lang="en-US" dirty="0">
                <a:solidFill>
                  <a:srgbClr val="02367A"/>
                </a:solidFill>
                <a:latin typeface="+mj-lt"/>
                <a:ea typeface="+mn-ea"/>
                <a:cs typeface="+mn-cs"/>
              </a:rPr>
              <a:t>technology training best practices and establish a framework for local implementation.</a:t>
            </a:r>
          </a:p>
          <a:p>
            <a:pPr eaLnBrk="1" hangingPunct="1">
              <a:lnSpc>
                <a:spcPct val="110000"/>
              </a:lnSpc>
              <a:spcBef>
                <a:spcPts val="0"/>
              </a:spcBef>
              <a:defRPr/>
            </a:pPr>
            <a:endParaRPr lang="en-US" dirty="0" smtClean="0">
              <a:solidFill>
                <a:srgbClr val="02367A"/>
              </a:solidFill>
              <a:latin typeface="+mj-lt"/>
              <a:ea typeface="+mn-ea"/>
              <a:cs typeface="+mn-cs"/>
            </a:endParaRPr>
          </a:p>
          <a:p>
            <a:pPr eaLnBrk="1" hangingPunct="1">
              <a:lnSpc>
                <a:spcPct val="110000"/>
              </a:lnSpc>
              <a:spcBef>
                <a:spcPts val="0"/>
              </a:spcBef>
              <a:defRPr/>
            </a:pPr>
            <a:endParaRPr lang="en-US" dirty="0" smtClean="0">
              <a:solidFill>
                <a:srgbClr val="02367A"/>
              </a:solidFill>
              <a:latin typeface="+mj-lt"/>
              <a:ea typeface="+mn-ea"/>
              <a:cs typeface="+mn-cs"/>
            </a:endParaRPr>
          </a:p>
          <a:p>
            <a:pPr eaLnBrk="1" hangingPunct="1">
              <a:lnSpc>
                <a:spcPct val="110000"/>
              </a:lnSpc>
              <a:spcBef>
                <a:spcPts val="0"/>
              </a:spcBef>
              <a:defRPr/>
            </a:pPr>
            <a:endParaRPr lang="en-US" dirty="0" smtClean="0">
              <a:solidFill>
                <a:srgbClr val="02367A"/>
              </a:solidFill>
              <a:latin typeface="+mj-lt"/>
              <a:ea typeface="+mn-ea"/>
              <a:cs typeface="+mn-cs"/>
            </a:endParaRPr>
          </a:p>
        </p:txBody>
      </p:sp>
    </p:spTree>
    <p:extLst>
      <p:ext uri="{BB962C8B-B14F-4D97-AF65-F5344CB8AC3E}">
        <p14:creationId xmlns="" xmlns:p14="http://schemas.microsoft.com/office/powerpoint/2010/main" val="2745005463"/>
      </p:ext>
    </p:extLst>
  </p:cSld>
  <p:clrMapOvr>
    <a:masterClrMapping/>
  </p:clrMapOvr>
  <p:transition>
    <p:fade/>
    <p:sndAc>
      <p:stSnd>
        <p:snd r:embed="rId3" name="hammer.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2006221" y="0"/>
            <a:ext cx="6983955" cy="1371600"/>
          </a:xfrm>
        </p:spPr>
        <p:txBody>
          <a:bodyPr anchor="ctr"/>
          <a:lstStyle/>
          <a:p>
            <a:pPr algn="r" eaLnBrk="1" hangingPunct="1"/>
            <a:r>
              <a:rPr lang="en-US" sz="6000" b="1" i="1" dirty="0" smtClean="0">
                <a:solidFill>
                  <a:srgbClr val="02367A"/>
                </a:solidFill>
                <a:latin typeface="+mj-lt"/>
                <a:ea typeface="ＭＳ Ｐゴシック" pitchFamily="34" charset="-128"/>
              </a:rPr>
              <a:t>Definitions</a:t>
            </a:r>
          </a:p>
        </p:txBody>
      </p:sp>
      <p:sp>
        <p:nvSpPr>
          <p:cNvPr id="7" name="Footer Placeholder 3"/>
          <p:cNvSpPr>
            <a:spLocks noGrp="1"/>
          </p:cNvSpPr>
          <p:nvPr>
            <p:ph type="ftr" sz="quarter" idx="11"/>
          </p:nvPr>
        </p:nvSpPr>
        <p:spPr>
          <a:xfrm>
            <a:off x="381000" y="6492875"/>
            <a:ext cx="8504807" cy="365125"/>
          </a:xfrm>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9" name="Rectangle 4"/>
          <p:cNvSpPr>
            <a:spLocks noGrp="1" noChangeArrowheads="1"/>
          </p:cNvSpPr>
          <p:nvPr>
            <p:ph idx="1"/>
          </p:nvPr>
        </p:nvSpPr>
        <p:spPr>
          <a:xfrm>
            <a:off x="152400" y="1529700"/>
            <a:ext cx="8915400" cy="4912043"/>
          </a:xfrm>
        </p:spPr>
        <p:txBody>
          <a:bodyPr numCol="1">
            <a:normAutofit fontScale="85000" lnSpcReduction="20000"/>
          </a:bodyPr>
          <a:lstStyle/>
          <a:p>
            <a:pPr eaLnBrk="1" hangingPunct="1">
              <a:lnSpc>
                <a:spcPct val="110000"/>
              </a:lnSpc>
              <a:spcBef>
                <a:spcPts val="0"/>
              </a:spcBef>
              <a:defRPr/>
            </a:pPr>
            <a:r>
              <a:rPr lang="en-US" dirty="0" smtClean="0">
                <a:solidFill>
                  <a:srgbClr val="02367A"/>
                </a:solidFill>
                <a:latin typeface="+mj-lt"/>
                <a:ea typeface="+mn-ea"/>
                <a:cs typeface="+mn-cs"/>
              </a:rPr>
              <a:t>“Small businesses,” are those employing less than twenty employees.</a:t>
            </a:r>
          </a:p>
          <a:p>
            <a:pPr eaLnBrk="1" hangingPunct="1">
              <a:lnSpc>
                <a:spcPct val="110000"/>
              </a:lnSpc>
              <a:spcBef>
                <a:spcPts val="0"/>
              </a:spcBef>
              <a:defRPr/>
            </a:pPr>
            <a:r>
              <a:rPr lang="en-US" dirty="0" smtClean="0">
                <a:solidFill>
                  <a:srgbClr val="02367A"/>
                </a:solidFill>
                <a:latin typeface="+mj-lt"/>
                <a:ea typeface="+mn-ea"/>
                <a:cs typeface="+mn-cs"/>
              </a:rPr>
              <a:t>“Rural areas,” are counties and places designated “rural” by the Census Bureau.</a:t>
            </a:r>
          </a:p>
          <a:p>
            <a:pPr eaLnBrk="1" hangingPunct="1">
              <a:lnSpc>
                <a:spcPct val="110000"/>
              </a:lnSpc>
              <a:spcBef>
                <a:spcPts val="0"/>
              </a:spcBef>
              <a:defRPr/>
            </a:pPr>
            <a:r>
              <a:rPr lang="en-US" dirty="0" smtClean="0">
                <a:solidFill>
                  <a:srgbClr val="02367A"/>
                </a:solidFill>
                <a:latin typeface="+mj-lt"/>
                <a:ea typeface="+mn-ea"/>
                <a:cs typeface="+mn-cs"/>
              </a:rPr>
              <a:t>“Broadband,” high-speed Internet connection.</a:t>
            </a:r>
          </a:p>
          <a:p>
            <a:pPr lvl="1" eaLnBrk="1" hangingPunct="1">
              <a:lnSpc>
                <a:spcPct val="110000"/>
              </a:lnSpc>
              <a:spcBef>
                <a:spcPts val="0"/>
              </a:spcBef>
              <a:defRPr/>
            </a:pPr>
            <a:r>
              <a:rPr lang="en-US" dirty="0" smtClean="0">
                <a:solidFill>
                  <a:srgbClr val="02367A"/>
                </a:solidFill>
                <a:latin typeface="+mj-lt"/>
                <a:ea typeface="+mn-ea"/>
                <a:cs typeface="+mn-cs"/>
              </a:rPr>
              <a:t>not dial-up.</a:t>
            </a:r>
          </a:p>
          <a:p>
            <a:pPr lvl="1" eaLnBrk="1" hangingPunct="1">
              <a:lnSpc>
                <a:spcPct val="110000"/>
              </a:lnSpc>
              <a:spcBef>
                <a:spcPts val="0"/>
              </a:spcBef>
              <a:defRPr/>
            </a:pPr>
            <a:r>
              <a:rPr lang="en-US" dirty="0" smtClean="0">
                <a:solidFill>
                  <a:srgbClr val="02367A"/>
                </a:solidFill>
                <a:latin typeface="+mj-lt"/>
                <a:ea typeface="+mn-ea"/>
                <a:cs typeface="+mn-cs"/>
              </a:rPr>
              <a:t>at least 768 Kbps.</a:t>
            </a:r>
          </a:p>
          <a:p>
            <a:pPr lvl="1" eaLnBrk="1" hangingPunct="1">
              <a:lnSpc>
                <a:spcPct val="110000"/>
              </a:lnSpc>
              <a:spcBef>
                <a:spcPts val="0"/>
              </a:spcBef>
              <a:defRPr/>
            </a:pPr>
            <a:r>
              <a:rPr lang="en-US" dirty="0" smtClean="0">
                <a:solidFill>
                  <a:srgbClr val="02367A"/>
                </a:solidFill>
                <a:latin typeface="+mj-lt"/>
                <a:ea typeface="+mn-ea"/>
                <a:cs typeface="+mn-cs"/>
              </a:rPr>
              <a:t>more realistically, 3 Mbps minimum.</a:t>
            </a:r>
          </a:p>
          <a:p>
            <a:pPr lvl="1" eaLnBrk="1" hangingPunct="1">
              <a:lnSpc>
                <a:spcPct val="110000"/>
              </a:lnSpc>
              <a:spcBef>
                <a:spcPts val="0"/>
              </a:spcBef>
              <a:defRPr/>
            </a:pPr>
            <a:r>
              <a:rPr lang="en-US" dirty="0">
                <a:solidFill>
                  <a:srgbClr val="02367A"/>
                </a:solidFill>
                <a:latin typeface="+mj-lt"/>
                <a:ea typeface="+mn-ea"/>
                <a:cs typeface="+mn-cs"/>
              </a:rPr>
              <a:t>v</a:t>
            </a:r>
            <a:r>
              <a:rPr lang="en-US" dirty="0" smtClean="0">
                <a:solidFill>
                  <a:srgbClr val="02367A"/>
                </a:solidFill>
                <a:latin typeface="+mj-lt"/>
                <a:ea typeface="+mn-ea"/>
                <a:cs typeface="+mn-cs"/>
              </a:rPr>
              <a:t>arious platforms; cable, DSL, satellite, fixes &amp; mobile wireless, fiber, etc.</a:t>
            </a:r>
          </a:p>
          <a:p>
            <a:pPr eaLnBrk="1" hangingPunct="1">
              <a:lnSpc>
                <a:spcPct val="110000"/>
              </a:lnSpc>
              <a:spcBef>
                <a:spcPts val="0"/>
              </a:spcBef>
              <a:defRPr/>
            </a:pPr>
            <a:r>
              <a:rPr lang="en-US" dirty="0" smtClean="0">
                <a:solidFill>
                  <a:srgbClr val="02367A"/>
                </a:solidFill>
                <a:latin typeface="+mj-lt"/>
                <a:ea typeface="+mn-ea"/>
                <a:cs typeface="+mn-cs"/>
              </a:rPr>
              <a:t>Focused on small businesses that can utilize technology to enhance and support their primary activity, not technology-oriented businesses.</a:t>
            </a:r>
          </a:p>
        </p:txBody>
      </p:sp>
    </p:spTree>
    <p:extLst>
      <p:ext uri="{BB962C8B-B14F-4D97-AF65-F5344CB8AC3E}">
        <p14:creationId xmlns="" xmlns:p14="http://schemas.microsoft.com/office/powerpoint/2010/main" val="1001335306"/>
      </p:ext>
    </p:extLst>
  </p:cSld>
  <p:clrMapOvr>
    <a:masterClrMapping/>
  </p:clrMapOvr>
  <p:transition>
    <p:fade/>
    <p:sndAc>
      <p:stSnd>
        <p:snd r:embed="rId3" name="hammer.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14776" y="0"/>
            <a:ext cx="5929224" cy="6858000"/>
            <a:chOff x="3214776" y="0"/>
            <a:chExt cx="5929224" cy="6858000"/>
          </a:xfrm>
        </p:grpSpPr>
        <p:sp>
          <p:nvSpPr>
            <p:cNvPr id="6" name="Rectangle 5"/>
            <p:cNvSpPr/>
            <p:nvPr/>
          </p:nvSpPr>
          <p:spPr bwMode="auto">
            <a:xfrm>
              <a:off x="3214776" y="0"/>
              <a:ext cx="5929224" cy="68580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a typeface="ＭＳ Ｐゴシック" pitchFamily="34" charset="-128"/>
              </a:endParaRPr>
            </a:p>
          </p:txBody>
        </p:sp>
        <p:pic>
          <p:nvPicPr>
            <p:cNvPr id="7" name="Picture 2" descr="This is a map of the State of Michigan by county. The counties that are highlighted are considered rural. These counties include Gogebic, Ontonagon, Houghton, Keweenaw, Baraga, Iron, Dickinson, Marquette, Menominee, Delta, Alger, Schoolcraft, Luce, Mackinac, Chippewa, Emmet, Cheboygan, Presque Isle, Charlevoix, Antrim, Ostego, Montmorency, Alpena, Leelanau, Benzie, Grand Traverse, Kalkaska, Crawford, Oscoda, Alcona, Manistee, Wexford, Missaukee, Roscommon, Ogemaw, Iosco, Mason, Lake, Osceola, Clare, Gladwin, Arenac, Oceana, Mecosta, Isabella, Midland, Huron, Tuscola, Sanilac, Montcalm, Gratiot, Shiawassee, Allegan, St. Joseph, Branch, Hillsdale, Lenawee.&#10; "/>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3214776" y="129052"/>
              <a:ext cx="5844709" cy="66246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Freeform 7"/>
            <p:cNvSpPr/>
            <p:nvPr/>
          </p:nvSpPr>
          <p:spPr bwMode="auto">
            <a:xfrm>
              <a:off x="6480175" y="6162675"/>
              <a:ext cx="1454150" cy="365125"/>
            </a:xfrm>
            <a:custGeom>
              <a:avLst/>
              <a:gdLst>
                <a:gd name="connsiteX0" fmla="*/ 0 w 1454150"/>
                <a:gd name="connsiteY0" fmla="*/ 12700 h 365125"/>
                <a:gd name="connsiteX1" fmla="*/ 1435100 w 1454150"/>
                <a:gd name="connsiteY1" fmla="*/ 0 h 365125"/>
                <a:gd name="connsiteX2" fmla="*/ 1454150 w 1454150"/>
                <a:gd name="connsiteY2" fmla="*/ 346075 h 365125"/>
                <a:gd name="connsiteX3" fmla="*/ 688975 w 1454150"/>
                <a:gd name="connsiteY3" fmla="*/ 365125 h 365125"/>
                <a:gd name="connsiteX4" fmla="*/ 679450 w 1454150"/>
                <a:gd name="connsiteY4" fmla="*/ 304800 h 365125"/>
                <a:gd name="connsiteX5" fmla="*/ 6350 w 1454150"/>
                <a:gd name="connsiteY5" fmla="*/ 317500 h 365125"/>
                <a:gd name="connsiteX6" fmla="*/ 0 w 1454150"/>
                <a:gd name="connsiteY6" fmla="*/ 1270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4150" h="365125">
                  <a:moveTo>
                    <a:pt x="0" y="12700"/>
                  </a:moveTo>
                  <a:lnTo>
                    <a:pt x="1435100" y="0"/>
                  </a:lnTo>
                  <a:lnTo>
                    <a:pt x="1454150" y="346075"/>
                  </a:lnTo>
                  <a:lnTo>
                    <a:pt x="688975" y="365125"/>
                  </a:lnTo>
                  <a:lnTo>
                    <a:pt x="679450" y="304800"/>
                  </a:lnTo>
                  <a:lnTo>
                    <a:pt x="6350" y="317500"/>
                  </a:lnTo>
                  <a:lnTo>
                    <a:pt x="0" y="12700"/>
                  </a:lnTo>
                  <a:close/>
                </a:path>
              </a:pathLst>
            </a:custGeom>
            <a:solidFill>
              <a:srgbClr val="5B952D">
                <a:alpha val="5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9" name="Freeform 8"/>
            <p:cNvSpPr/>
            <p:nvPr/>
          </p:nvSpPr>
          <p:spPr bwMode="auto">
            <a:xfrm>
              <a:off x="6108700" y="5495925"/>
              <a:ext cx="527050" cy="339725"/>
            </a:xfrm>
            <a:custGeom>
              <a:avLst/>
              <a:gdLst>
                <a:gd name="connsiteX0" fmla="*/ 41275 w 527050"/>
                <a:gd name="connsiteY0" fmla="*/ 3175 h 339725"/>
                <a:gd name="connsiteX1" fmla="*/ 41275 w 527050"/>
                <a:gd name="connsiteY1" fmla="*/ 3175 h 339725"/>
                <a:gd name="connsiteX2" fmla="*/ 520700 w 527050"/>
                <a:gd name="connsiteY2" fmla="*/ 0 h 339725"/>
                <a:gd name="connsiteX3" fmla="*/ 527050 w 527050"/>
                <a:gd name="connsiteY3" fmla="*/ 339725 h 339725"/>
                <a:gd name="connsiteX4" fmla="*/ 0 w 527050"/>
                <a:gd name="connsiteY4" fmla="*/ 336550 h 339725"/>
                <a:gd name="connsiteX5" fmla="*/ 22225 w 527050"/>
                <a:gd name="connsiteY5" fmla="*/ 269875 h 339725"/>
                <a:gd name="connsiteX6" fmla="*/ 25400 w 527050"/>
                <a:gd name="connsiteY6" fmla="*/ 161925 h 339725"/>
                <a:gd name="connsiteX7" fmla="*/ 22225 w 527050"/>
                <a:gd name="connsiteY7" fmla="*/ 123825 h 339725"/>
                <a:gd name="connsiteX8" fmla="*/ 44450 w 527050"/>
                <a:gd name="connsiteY8" fmla="*/ 60325 h 339725"/>
                <a:gd name="connsiteX9" fmla="*/ 41275 w 527050"/>
                <a:gd name="connsiteY9" fmla="*/ 3175 h 33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050" h="339725">
                  <a:moveTo>
                    <a:pt x="41275" y="3175"/>
                  </a:moveTo>
                  <a:lnTo>
                    <a:pt x="41275" y="3175"/>
                  </a:lnTo>
                  <a:lnTo>
                    <a:pt x="520700" y="0"/>
                  </a:lnTo>
                  <a:lnTo>
                    <a:pt x="527050" y="339725"/>
                  </a:lnTo>
                  <a:lnTo>
                    <a:pt x="0" y="336550"/>
                  </a:lnTo>
                  <a:lnTo>
                    <a:pt x="22225" y="269875"/>
                  </a:lnTo>
                  <a:cubicBezTo>
                    <a:pt x="23283" y="233892"/>
                    <a:pt x="24342" y="197908"/>
                    <a:pt x="25400" y="161925"/>
                  </a:cubicBezTo>
                  <a:lnTo>
                    <a:pt x="22225" y="123825"/>
                  </a:lnTo>
                  <a:lnTo>
                    <a:pt x="44450" y="60325"/>
                  </a:lnTo>
                  <a:lnTo>
                    <a:pt x="41275" y="3175"/>
                  </a:lnTo>
                  <a:close/>
                </a:path>
              </a:pathLst>
            </a:custGeom>
            <a:solidFill>
              <a:srgbClr val="5B952D">
                <a:alpha val="5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0" name="Freeform 9"/>
            <p:cNvSpPr/>
            <p:nvPr/>
          </p:nvSpPr>
          <p:spPr bwMode="auto">
            <a:xfrm>
              <a:off x="7464425" y="5146675"/>
              <a:ext cx="327025" cy="342900"/>
            </a:xfrm>
            <a:custGeom>
              <a:avLst/>
              <a:gdLst>
                <a:gd name="connsiteX0" fmla="*/ 0 w 327025"/>
                <a:gd name="connsiteY0" fmla="*/ 12700 h 342900"/>
                <a:gd name="connsiteX1" fmla="*/ 314325 w 327025"/>
                <a:gd name="connsiteY1" fmla="*/ 0 h 342900"/>
                <a:gd name="connsiteX2" fmla="*/ 327025 w 327025"/>
                <a:gd name="connsiteY2" fmla="*/ 333375 h 342900"/>
                <a:gd name="connsiteX3" fmla="*/ 9525 w 327025"/>
                <a:gd name="connsiteY3" fmla="*/ 342900 h 342900"/>
                <a:gd name="connsiteX4" fmla="*/ 0 w 327025"/>
                <a:gd name="connsiteY4" fmla="*/ 1270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025" h="342900">
                  <a:moveTo>
                    <a:pt x="0" y="12700"/>
                  </a:moveTo>
                  <a:lnTo>
                    <a:pt x="314325" y="0"/>
                  </a:lnTo>
                  <a:lnTo>
                    <a:pt x="327025" y="333375"/>
                  </a:lnTo>
                  <a:lnTo>
                    <a:pt x="9525" y="342900"/>
                  </a:lnTo>
                  <a:lnTo>
                    <a:pt x="0" y="12700"/>
                  </a:lnTo>
                  <a:close/>
                </a:path>
              </a:pathLst>
            </a:custGeom>
            <a:solidFill>
              <a:srgbClr val="5B952D">
                <a:alpha val="5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 name="Freeform 10"/>
            <p:cNvSpPr/>
            <p:nvPr/>
          </p:nvSpPr>
          <p:spPr bwMode="auto">
            <a:xfrm>
              <a:off x="7931150" y="4200525"/>
              <a:ext cx="904875" cy="908050"/>
            </a:xfrm>
            <a:custGeom>
              <a:avLst/>
              <a:gdLst>
                <a:gd name="connsiteX0" fmla="*/ 523875 w 904875"/>
                <a:gd name="connsiteY0" fmla="*/ 0 h 908050"/>
                <a:gd name="connsiteX1" fmla="*/ 561975 w 904875"/>
                <a:gd name="connsiteY1" fmla="*/ 0 h 908050"/>
                <a:gd name="connsiteX2" fmla="*/ 590550 w 904875"/>
                <a:gd name="connsiteY2" fmla="*/ 31750 h 908050"/>
                <a:gd name="connsiteX3" fmla="*/ 647700 w 904875"/>
                <a:gd name="connsiteY3" fmla="*/ 50800 h 908050"/>
                <a:gd name="connsiteX4" fmla="*/ 701675 w 904875"/>
                <a:gd name="connsiteY4" fmla="*/ 92075 h 908050"/>
                <a:gd name="connsiteX5" fmla="*/ 742950 w 904875"/>
                <a:gd name="connsiteY5" fmla="*/ 184150 h 908050"/>
                <a:gd name="connsiteX6" fmla="*/ 781050 w 904875"/>
                <a:gd name="connsiteY6" fmla="*/ 263525 h 908050"/>
                <a:gd name="connsiteX7" fmla="*/ 796925 w 904875"/>
                <a:gd name="connsiteY7" fmla="*/ 358775 h 908050"/>
                <a:gd name="connsiteX8" fmla="*/ 809625 w 904875"/>
                <a:gd name="connsiteY8" fmla="*/ 508000 h 908050"/>
                <a:gd name="connsiteX9" fmla="*/ 847725 w 904875"/>
                <a:gd name="connsiteY9" fmla="*/ 593725 h 908050"/>
                <a:gd name="connsiteX10" fmla="*/ 866775 w 904875"/>
                <a:gd name="connsiteY10" fmla="*/ 698500 h 908050"/>
                <a:gd name="connsiteX11" fmla="*/ 876300 w 904875"/>
                <a:gd name="connsiteY11" fmla="*/ 812800 h 908050"/>
                <a:gd name="connsiteX12" fmla="*/ 904875 w 904875"/>
                <a:gd name="connsiteY12" fmla="*/ 895350 h 908050"/>
                <a:gd name="connsiteX13" fmla="*/ 533400 w 904875"/>
                <a:gd name="connsiteY13" fmla="*/ 908050 h 908050"/>
                <a:gd name="connsiteX14" fmla="*/ 514350 w 904875"/>
                <a:gd name="connsiteY14" fmla="*/ 784225 h 908050"/>
                <a:gd name="connsiteX15" fmla="*/ 438150 w 904875"/>
                <a:gd name="connsiteY15" fmla="*/ 784225 h 908050"/>
                <a:gd name="connsiteX16" fmla="*/ 434975 w 904875"/>
                <a:gd name="connsiteY16" fmla="*/ 746125 h 908050"/>
                <a:gd name="connsiteX17" fmla="*/ 266700 w 904875"/>
                <a:gd name="connsiteY17" fmla="*/ 755650 h 908050"/>
                <a:gd name="connsiteX18" fmla="*/ 269875 w 904875"/>
                <a:gd name="connsiteY18" fmla="*/ 835025 h 908050"/>
                <a:gd name="connsiteX19" fmla="*/ 193675 w 904875"/>
                <a:gd name="connsiteY19" fmla="*/ 847725 h 908050"/>
                <a:gd name="connsiteX20" fmla="*/ 22225 w 904875"/>
                <a:gd name="connsiteY20" fmla="*/ 854075 h 908050"/>
                <a:gd name="connsiteX21" fmla="*/ 0 w 904875"/>
                <a:gd name="connsiteY21" fmla="*/ 466725 h 908050"/>
                <a:gd name="connsiteX22" fmla="*/ 25400 w 904875"/>
                <a:gd name="connsiteY22" fmla="*/ 479425 h 908050"/>
                <a:gd name="connsiteX23" fmla="*/ 120650 w 904875"/>
                <a:gd name="connsiteY23" fmla="*/ 352425 h 908050"/>
                <a:gd name="connsiteX24" fmla="*/ 152400 w 904875"/>
                <a:gd name="connsiteY24" fmla="*/ 358775 h 908050"/>
                <a:gd name="connsiteX25" fmla="*/ 257175 w 904875"/>
                <a:gd name="connsiteY25" fmla="*/ 171450 h 908050"/>
                <a:gd name="connsiteX26" fmla="*/ 257175 w 904875"/>
                <a:gd name="connsiteY26" fmla="*/ 171450 h 908050"/>
                <a:gd name="connsiteX27" fmla="*/ 292100 w 904875"/>
                <a:gd name="connsiteY27" fmla="*/ 123825 h 908050"/>
                <a:gd name="connsiteX28" fmla="*/ 327025 w 904875"/>
                <a:gd name="connsiteY28" fmla="*/ 85725 h 908050"/>
                <a:gd name="connsiteX29" fmla="*/ 393700 w 904875"/>
                <a:gd name="connsiteY29" fmla="*/ 82550 h 908050"/>
                <a:gd name="connsiteX30" fmla="*/ 425450 w 904875"/>
                <a:gd name="connsiteY30" fmla="*/ 57150 h 908050"/>
                <a:gd name="connsiteX31" fmla="*/ 457200 w 904875"/>
                <a:gd name="connsiteY31" fmla="*/ 66675 h 908050"/>
                <a:gd name="connsiteX32" fmla="*/ 476250 w 904875"/>
                <a:gd name="connsiteY32" fmla="*/ 28575 h 908050"/>
                <a:gd name="connsiteX33" fmla="*/ 523875 w 904875"/>
                <a:gd name="connsiteY33" fmla="*/ 0 h 90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04875" h="908050">
                  <a:moveTo>
                    <a:pt x="523875" y="0"/>
                  </a:moveTo>
                  <a:lnTo>
                    <a:pt x="561975" y="0"/>
                  </a:lnTo>
                  <a:lnTo>
                    <a:pt x="590550" y="31750"/>
                  </a:lnTo>
                  <a:lnTo>
                    <a:pt x="647700" y="50800"/>
                  </a:lnTo>
                  <a:lnTo>
                    <a:pt x="701675" y="92075"/>
                  </a:lnTo>
                  <a:lnTo>
                    <a:pt x="742950" y="184150"/>
                  </a:lnTo>
                  <a:lnTo>
                    <a:pt x="781050" y="263525"/>
                  </a:lnTo>
                  <a:lnTo>
                    <a:pt x="796925" y="358775"/>
                  </a:lnTo>
                  <a:lnTo>
                    <a:pt x="809625" y="508000"/>
                  </a:lnTo>
                  <a:lnTo>
                    <a:pt x="847725" y="593725"/>
                  </a:lnTo>
                  <a:lnTo>
                    <a:pt x="866775" y="698500"/>
                  </a:lnTo>
                  <a:lnTo>
                    <a:pt x="876300" y="812800"/>
                  </a:lnTo>
                  <a:lnTo>
                    <a:pt x="904875" y="895350"/>
                  </a:lnTo>
                  <a:lnTo>
                    <a:pt x="533400" y="908050"/>
                  </a:lnTo>
                  <a:lnTo>
                    <a:pt x="514350" y="784225"/>
                  </a:lnTo>
                  <a:lnTo>
                    <a:pt x="438150" y="784225"/>
                  </a:lnTo>
                  <a:lnTo>
                    <a:pt x="434975" y="746125"/>
                  </a:lnTo>
                  <a:lnTo>
                    <a:pt x="266700" y="755650"/>
                  </a:lnTo>
                  <a:lnTo>
                    <a:pt x="269875" y="835025"/>
                  </a:lnTo>
                  <a:lnTo>
                    <a:pt x="193675" y="847725"/>
                  </a:lnTo>
                  <a:lnTo>
                    <a:pt x="22225" y="854075"/>
                  </a:lnTo>
                  <a:lnTo>
                    <a:pt x="0" y="466725"/>
                  </a:lnTo>
                  <a:lnTo>
                    <a:pt x="25400" y="479425"/>
                  </a:lnTo>
                  <a:lnTo>
                    <a:pt x="120650" y="352425"/>
                  </a:lnTo>
                  <a:lnTo>
                    <a:pt x="152400" y="358775"/>
                  </a:lnTo>
                  <a:lnTo>
                    <a:pt x="257175" y="171450"/>
                  </a:lnTo>
                  <a:lnTo>
                    <a:pt x="257175" y="171450"/>
                  </a:lnTo>
                  <a:lnTo>
                    <a:pt x="292100" y="123825"/>
                  </a:lnTo>
                  <a:lnTo>
                    <a:pt x="327025" y="85725"/>
                  </a:lnTo>
                  <a:lnTo>
                    <a:pt x="393700" y="82550"/>
                  </a:lnTo>
                  <a:lnTo>
                    <a:pt x="425450" y="57150"/>
                  </a:lnTo>
                  <a:lnTo>
                    <a:pt x="457200" y="66675"/>
                  </a:lnTo>
                  <a:lnTo>
                    <a:pt x="476250" y="28575"/>
                  </a:lnTo>
                  <a:lnTo>
                    <a:pt x="523875" y="0"/>
                  </a:lnTo>
                  <a:close/>
                </a:path>
              </a:pathLst>
            </a:custGeom>
            <a:solidFill>
              <a:srgbClr val="5B952D">
                <a:alpha val="5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2" name="Freeform 11"/>
            <p:cNvSpPr/>
            <p:nvPr/>
          </p:nvSpPr>
          <p:spPr bwMode="auto">
            <a:xfrm>
              <a:off x="5924550" y="2557463"/>
              <a:ext cx="2281238" cy="2600325"/>
            </a:xfrm>
            <a:custGeom>
              <a:avLst/>
              <a:gdLst>
                <a:gd name="connsiteX0" fmla="*/ 1266825 w 2281238"/>
                <a:gd name="connsiteY0" fmla="*/ 0 h 2600325"/>
                <a:gd name="connsiteX1" fmla="*/ 1366838 w 2281238"/>
                <a:gd name="connsiteY1" fmla="*/ 76200 h 2600325"/>
                <a:gd name="connsiteX2" fmla="*/ 1485900 w 2281238"/>
                <a:gd name="connsiteY2" fmla="*/ 147637 h 2600325"/>
                <a:gd name="connsiteX3" fmla="*/ 1524000 w 2281238"/>
                <a:gd name="connsiteY3" fmla="*/ 128587 h 2600325"/>
                <a:gd name="connsiteX4" fmla="*/ 1638300 w 2281238"/>
                <a:gd name="connsiteY4" fmla="*/ 147637 h 2600325"/>
                <a:gd name="connsiteX5" fmla="*/ 1700213 w 2281238"/>
                <a:gd name="connsiteY5" fmla="*/ 257175 h 2600325"/>
                <a:gd name="connsiteX6" fmla="*/ 1728788 w 2281238"/>
                <a:gd name="connsiteY6" fmla="*/ 285750 h 2600325"/>
                <a:gd name="connsiteX7" fmla="*/ 1781175 w 2281238"/>
                <a:gd name="connsiteY7" fmla="*/ 266700 h 2600325"/>
                <a:gd name="connsiteX8" fmla="*/ 1895475 w 2281238"/>
                <a:gd name="connsiteY8" fmla="*/ 333375 h 2600325"/>
                <a:gd name="connsiteX9" fmla="*/ 1924050 w 2281238"/>
                <a:gd name="connsiteY9" fmla="*/ 371475 h 2600325"/>
                <a:gd name="connsiteX10" fmla="*/ 1957388 w 2281238"/>
                <a:gd name="connsiteY10" fmla="*/ 366712 h 2600325"/>
                <a:gd name="connsiteX11" fmla="*/ 2057400 w 2281238"/>
                <a:gd name="connsiteY11" fmla="*/ 419100 h 2600325"/>
                <a:gd name="connsiteX12" fmla="*/ 2119313 w 2281238"/>
                <a:gd name="connsiteY12" fmla="*/ 423862 h 2600325"/>
                <a:gd name="connsiteX13" fmla="*/ 2200275 w 2281238"/>
                <a:gd name="connsiteY13" fmla="*/ 490537 h 2600325"/>
                <a:gd name="connsiteX14" fmla="*/ 2190750 w 2281238"/>
                <a:gd name="connsiteY14" fmla="*/ 528637 h 2600325"/>
                <a:gd name="connsiteX15" fmla="*/ 2252663 w 2281238"/>
                <a:gd name="connsiteY15" fmla="*/ 628650 h 2600325"/>
                <a:gd name="connsiteX16" fmla="*/ 2252663 w 2281238"/>
                <a:gd name="connsiteY16" fmla="*/ 704850 h 2600325"/>
                <a:gd name="connsiteX17" fmla="*/ 2271713 w 2281238"/>
                <a:gd name="connsiteY17" fmla="*/ 728662 h 2600325"/>
                <a:gd name="connsiteX18" fmla="*/ 2247900 w 2281238"/>
                <a:gd name="connsiteY18" fmla="*/ 738187 h 2600325"/>
                <a:gd name="connsiteX19" fmla="*/ 2209800 w 2281238"/>
                <a:gd name="connsiteY19" fmla="*/ 700087 h 2600325"/>
                <a:gd name="connsiteX20" fmla="*/ 2171700 w 2281238"/>
                <a:gd name="connsiteY20" fmla="*/ 700087 h 2600325"/>
                <a:gd name="connsiteX21" fmla="*/ 2171700 w 2281238"/>
                <a:gd name="connsiteY21" fmla="*/ 700087 h 2600325"/>
                <a:gd name="connsiteX22" fmla="*/ 2152650 w 2281238"/>
                <a:gd name="connsiteY22" fmla="*/ 771525 h 2600325"/>
                <a:gd name="connsiteX23" fmla="*/ 2195513 w 2281238"/>
                <a:gd name="connsiteY23" fmla="*/ 842962 h 2600325"/>
                <a:gd name="connsiteX24" fmla="*/ 2247900 w 2281238"/>
                <a:gd name="connsiteY24" fmla="*/ 876300 h 2600325"/>
                <a:gd name="connsiteX25" fmla="*/ 2271713 w 2281238"/>
                <a:gd name="connsiteY25" fmla="*/ 947737 h 2600325"/>
                <a:gd name="connsiteX26" fmla="*/ 2266950 w 2281238"/>
                <a:gd name="connsiteY26" fmla="*/ 985837 h 2600325"/>
                <a:gd name="connsiteX27" fmla="*/ 2281238 w 2281238"/>
                <a:gd name="connsiteY27" fmla="*/ 1042987 h 2600325"/>
                <a:gd name="connsiteX28" fmla="*/ 2262188 w 2281238"/>
                <a:gd name="connsiteY28" fmla="*/ 1157287 h 2600325"/>
                <a:gd name="connsiteX29" fmla="*/ 2247900 w 2281238"/>
                <a:gd name="connsiteY29" fmla="*/ 1376362 h 2600325"/>
                <a:gd name="connsiteX30" fmla="*/ 2195513 w 2281238"/>
                <a:gd name="connsiteY30" fmla="*/ 1433512 h 2600325"/>
                <a:gd name="connsiteX31" fmla="*/ 2152650 w 2281238"/>
                <a:gd name="connsiteY31" fmla="*/ 1490662 h 2600325"/>
                <a:gd name="connsiteX32" fmla="*/ 2152650 w 2281238"/>
                <a:gd name="connsiteY32" fmla="*/ 1457325 h 2600325"/>
                <a:gd name="connsiteX33" fmla="*/ 2105025 w 2281238"/>
                <a:gd name="connsiteY33" fmla="*/ 1471612 h 2600325"/>
                <a:gd name="connsiteX34" fmla="*/ 2081213 w 2281238"/>
                <a:gd name="connsiteY34" fmla="*/ 1600200 h 2600325"/>
                <a:gd name="connsiteX35" fmla="*/ 2066925 w 2281238"/>
                <a:gd name="connsiteY35" fmla="*/ 1657350 h 2600325"/>
                <a:gd name="connsiteX36" fmla="*/ 2024063 w 2281238"/>
                <a:gd name="connsiteY36" fmla="*/ 1685925 h 2600325"/>
                <a:gd name="connsiteX37" fmla="*/ 1995488 w 2281238"/>
                <a:gd name="connsiteY37" fmla="*/ 1733550 h 2600325"/>
                <a:gd name="connsiteX38" fmla="*/ 1952625 w 2281238"/>
                <a:gd name="connsiteY38" fmla="*/ 1728787 h 2600325"/>
                <a:gd name="connsiteX39" fmla="*/ 1895475 w 2281238"/>
                <a:gd name="connsiteY39" fmla="*/ 1747837 h 2600325"/>
                <a:gd name="connsiteX40" fmla="*/ 1852613 w 2281238"/>
                <a:gd name="connsiteY40" fmla="*/ 1819275 h 2600325"/>
                <a:gd name="connsiteX41" fmla="*/ 1743075 w 2281238"/>
                <a:gd name="connsiteY41" fmla="*/ 1819275 h 2600325"/>
                <a:gd name="connsiteX42" fmla="*/ 1738313 w 2281238"/>
                <a:gd name="connsiteY42" fmla="*/ 1738312 h 2600325"/>
                <a:gd name="connsiteX43" fmla="*/ 1657350 w 2281238"/>
                <a:gd name="connsiteY43" fmla="*/ 1743075 h 2600325"/>
                <a:gd name="connsiteX44" fmla="*/ 1666875 w 2281238"/>
                <a:gd name="connsiteY44" fmla="*/ 2233612 h 2600325"/>
                <a:gd name="connsiteX45" fmla="*/ 1662113 w 2281238"/>
                <a:gd name="connsiteY45" fmla="*/ 2252662 h 2600325"/>
                <a:gd name="connsiteX46" fmla="*/ 1533525 w 2281238"/>
                <a:gd name="connsiteY46" fmla="*/ 2257425 h 2600325"/>
                <a:gd name="connsiteX47" fmla="*/ 1552575 w 2281238"/>
                <a:gd name="connsiteY47" fmla="*/ 2600325 h 2600325"/>
                <a:gd name="connsiteX48" fmla="*/ 1209675 w 2281238"/>
                <a:gd name="connsiteY48" fmla="*/ 2600325 h 2600325"/>
                <a:gd name="connsiteX49" fmla="*/ 862013 w 2281238"/>
                <a:gd name="connsiteY49" fmla="*/ 2600325 h 2600325"/>
                <a:gd name="connsiteX50" fmla="*/ 857250 w 2281238"/>
                <a:gd name="connsiteY50" fmla="*/ 2438400 h 2600325"/>
                <a:gd name="connsiteX51" fmla="*/ 681038 w 2281238"/>
                <a:gd name="connsiteY51" fmla="*/ 2428875 h 2600325"/>
                <a:gd name="connsiteX52" fmla="*/ 681038 w 2281238"/>
                <a:gd name="connsiteY52" fmla="*/ 1933575 h 2600325"/>
                <a:gd name="connsiteX53" fmla="*/ 352425 w 2281238"/>
                <a:gd name="connsiteY53" fmla="*/ 1938337 h 2600325"/>
                <a:gd name="connsiteX54" fmla="*/ 347663 w 2281238"/>
                <a:gd name="connsiteY54" fmla="*/ 2271712 h 2600325"/>
                <a:gd name="connsiteX55" fmla="*/ 61913 w 2281238"/>
                <a:gd name="connsiteY55" fmla="*/ 2271712 h 2600325"/>
                <a:gd name="connsiteX56" fmla="*/ 0 w 2281238"/>
                <a:gd name="connsiteY56" fmla="*/ 2138362 h 2600325"/>
                <a:gd name="connsiteX57" fmla="*/ 0 w 2281238"/>
                <a:gd name="connsiteY57" fmla="*/ 2071687 h 2600325"/>
                <a:gd name="connsiteX58" fmla="*/ 71438 w 2281238"/>
                <a:gd name="connsiteY58" fmla="*/ 2005012 h 2600325"/>
                <a:gd name="connsiteX59" fmla="*/ 80963 w 2281238"/>
                <a:gd name="connsiteY59" fmla="*/ 1924050 h 2600325"/>
                <a:gd name="connsiteX60" fmla="*/ 52388 w 2281238"/>
                <a:gd name="connsiteY60" fmla="*/ 1771650 h 2600325"/>
                <a:gd name="connsiteX61" fmla="*/ 19050 w 2281238"/>
                <a:gd name="connsiteY61" fmla="*/ 1700212 h 2600325"/>
                <a:gd name="connsiteX62" fmla="*/ 123825 w 2281238"/>
                <a:gd name="connsiteY62" fmla="*/ 1585912 h 2600325"/>
                <a:gd name="connsiteX63" fmla="*/ 195263 w 2281238"/>
                <a:gd name="connsiteY63" fmla="*/ 1414462 h 2600325"/>
                <a:gd name="connsiteX64" fmla="*/ 209550 w 2281238"/>
                <a:gd name="connsiteY64" fmla="*/ 1381125 h 2600325"/>
                <a:gd name="connsiteX65" fmla="*/ 209550 w 2281238"/>
                <a:gd name="connsiteY65" fmla="*/ 1266825 h 2600325"/>
                <a:gd name="connsiteX66" fmla="*/ 223838 w 2281238"/>
                <a:gd name="connsiteY66" fmla="*/ 1209675 h 2600325"/>
                <a:gd name="connsiteX67" fmla="*/ 209550 w 2281238"/>
                <a:gd name="connsiteY67" fmla="*/ 1171575 h 2600325"/>
                <a:gd name="connsiteX68" fmla="*/ 195263 w 2281238"/>
                <a:gd name="connsiteY68" fmla="*/ 1128712 h 2600325"/>
                <a:gd name="connsiteX69" fmla="*/ 180975 w 2281238"/>
                <a:gd name="connsiteY69" fmla="*/ 1085850 h 2600325"/>
                <a:gd name="connsiteX70" fmla="*/ 209550 w 2281238"/>
                <a:gd name="connsiteY70" fmla="*/ 1076325 h 2600325"/>
                <a:gd name="connsiteX71" fmla="*/ 309563 w 2281238"/>
                <a:gd name="connsiteY71" fmla="*/ 1052512 h 2600325"/>
                <a:gd name="connsiteX72" fmla="*/ 319088 w 2281238"/>
                <a:gd name="connsiteY72" fmla="*/ 957262 h 2600325"/>
                <a:gd name="connsiteX73" fmla="*/ 328613 w 2281238"/>
                <a:gd name="connsiteY73" fmla="*/ 895350 h 2600325"/>
                <a:gd name="connsiteX74" fmla="*/ 352425 w 2281238"/>
                <a:gd name="connsiteY74" fmla="*/ 871537 h 2600325"/>
                <a:gd name="connsiteX75" fmla="*/ 400050 w 2281238"/>
                <a:gd name="connsiteY75" fmla="*/ 876300 h 2600325"/>
                <a:gd name="connsiteX76" fmla="*/ 428625 w 2281238"/>
                <a:gd name="connsiteY76" fmla="*/ 823912 h 2600325"/>
                <a:gd name="connsiteX77" fmla="*/ 481013 w 2281238"/>
                <a:gd name="connsiteY77" fmla="*/ 838200 h 2600325"/>
                <a:gd name="connsiteX78" fmla="*/ 528638 w 2281238"/>
                <a:gd name="connsiteY78" fmla="*/ 795337 h 2600325"/>
                <a:gd name="connsiteX79" fmla="*/ 528638 w 2281238"/>
                <a:gd name="connsiteY79" fmla="*/ 752475 h 2600325"/>
                <a:gd name="connsiteX80" fmla="*/ 638175 w 2281238"/>
                <a:gd name="connsiteY80" fmla="*/ 609600 h 2600325"/>
                <a:gd name="connsiteX81" fmla="*/ 671513 w 2281238"/>
                <a:gd name="connsiteY81" fmla="*/ 595312 h 2600325"/>
                <a:gd name="connsiteX82" fmla="*/ 671513 w 2281238"/>
                <a:gd name="connsiteY82" fmla="*/ 595312 h 2600325"/>
                <a:gd name="connsiteX83" fmla="*/ 704850 w 2281238"/>
                <a:gd name="connsiteY83" fmla="*/ 604837 h 2600325"/>
                <a:gd name="connsiteX84" fmla="*/ 652463 w 2281238"/>
                <a:gd name="connsiteY84" fmla="*/ 642937 h 2600325"/>
                <a:gd name="connsiteX85" fmla="*/ 652463 w 2281238"/>
                <a:gd name="connsiteY85" fmla="*/ 685800 h 2600325"/>
                <a:gd name="connsiteX86" fmla="*/ 681038 w 2281238"/>
                <a:gd name="connsiteY86" fmla="*/ 719137 h 2600325"/>
                <a:gd name="connsiteX87" fmla="*/ 623888 w 2281238"/>
                <a:gd name="connsiteY87" fmla="*/ 804862 h 2600325"/>
                <a:gd name="connsiteX88" fmla="*/ 661988 w 2281238"/>
                <a:gd name="connsiteY88" fmla="*/ 819150 h 2600325"/>
                <a:gd name="connsiteX89" fmla="*/ 633413 w 2281238"/>
                <a:gd name="connsiteY89" fmla="*/ 890587 h 2600325"/>
                <a:gd name="connsiteX90" fmla="*/ 619125 w 2281238"/>
                <a:gd name="connsiteY90" fmla="*/ 957262 h 2600325"/>
                <a:gd name="connsiteX91" fmla="*/ 642938 w 2281238"/>
                <a:gd name="connsiteY91" fmla="*/ 990600 h 2600325"/>
                <a:gd name="connsiteX92" fmla="*/ 676275 w 2281238"/>
                <a:gd name="connsiteY92" fmla="*/ 957262 h 2600325"/>
                <a:gd name="connsiteX93" fmla="*/ 714375 w 2281238"/>
                <a:gd name="connsiteY93" fmla="*/ 795337 h 2600325"/>
                <a:gd name="connsiteX94" fmla="*/ 742950 w 2281238"/>
                <a:gd name="connsiteY94" fmla="*/ 795337 h 2600325"/>
                <a:gd name="connsiteX95" fmla="*/ 733425 w 2281238"/>
                <a:gd name="connsiteY95" fmla="*/ 857250 h 2600325"/>
                <a:gd name="connsiteX96" fmla="*/ 685800 w 2281238"/>
                <a:gd name="connsiteY96" fmla="*/ 985837 h 2600325"/>
                <a:gd name="connsiteX97" fmla="*/ 685800 w 2281238"/>
                <a:gd name="connsiteY97" fmla="*/ 985837 h 2600325"/>
                <a:gd name="connsiteX98" fmla="*/ 709613 w 2281238"/>
                <a:gd name="connsiteY98" fmla="*/ 1014412 h 2600325"/>
                <a:gd name="connsiteX99" fmla="*/ 771525 w 2281238"/>
                <a:gd name="connsiteY99" fmla="*/ 895350 h 2600325"/>
                <a:gd name="connsiteX100" fmla="*/ 800100 w 2281238"/>
                <a:gd name="connsiteY100" fmla="*/ 814387 h 2600325"/>
                <a:gd name="connsiteX101" fmla="*/ 795338 w 2281238"/>
                <a:gd name="connsiteY101" fmla="*/ 742950 h 2600325"/>
                <a:gd name="connsiteX102" fmla="*/ 828675 w 2281238"/>
                <a:gd name="connsiteY102" fmla="*/ 681037 h 2600325"/>
                <a:gd name="connsiteX103" fmla="*/ 795338 w 2281238"/>
                <a:gd name="connsiteY103" fmla="*/ 609600 h 2600325"/>
                <a:gd name="connsiteX104" fmla="*/ 809625 w 2281238"/>
                <a:gd name="connsiteY104" fmla="*/ 538162 h 2600325"/>
                <a:gd name="connsiteX105" fmla="*/ 866775 w 2281238"/>
                <a:gd name="connsiteY105" fmla="*/ 466725 h 2600325"/>
                <a:gd name="connsiteX106" fmla="*/ 952500 w 2281238"/>
                <a:gd name="connsiteY106" fmla="*/ 414337 h 2600325"/>
                <a:gd name="connsiteX107" fmla="*/ 1028700 w 2281238"/>
                <a:gd name="connsiteY107" fmla="*/ 419100 h 2600325"/>
                <a:gd name="connsiteX108" fmla="*/ 1095375 w 2281238"/>
                <a:gd name="connsiteY108" fmla="*/ 414337 h 2600325"/>
                <a:gd name="connsiteX109" fmla="*/ 1133475 w 2281238"/>
                <a:gd name="connsiteY109" fmla="*/ 381000 h 2600325"/>
                <a:gd name="connsiteX110" fmla="*/ 1047750 w 2281238"/>
                <a:gd name="connsiteY110" fmla="*/ 357187 h 2600325"/>
                <a:gd name="connsiteX111" fmla="*/ 1009650 w 2281238"/>
                <a:gd name="connsiteY111" fmla="*/ 285750 h 2600325"/>
                <a:gd name="connsiteX112" fmla="*/ 1004888 w 2281238"/>
                <a:gd name="connsiteY112" fmla="*/ 209550 h 2600325"/>
                <a:gd name="connsiteX113" fmla="*/ 1038225 w 2281238"/>
                <a:gd name="connsiteY113" fmla="*/ 138112 h 2600325"/>
                <a:gd name="connsiteX114" fmla="*/ 1100138 w 2281238"/>
                <a:gd name="connsiteY114" fmla="*/ 85725 h 2600325"/>
                <a:gd name="connsiteX115" fmla="*/ 1109663 w 2281238"/>
                <a:gd name="connsiteY115" fmla="*/ 42862 h 2600325"/>
                <a:gd name="connsiteX116" fmla="*/ 1090613 w 2281238"/>
                <a:gd name="connsiteY116" fmla="*/ 28575 h 2600325"/>
                <a:gd name="connsiteX117" fmla="*/ 1223963 w 2281238"/>
                <a:gd name="connsiteY117" fmla="*/ 42862 h 2600325"/>
                <a:gd name="connsiteX118" fmla="*/ 1266825 w 2281238"/>
                <a:gd name="connsiteY118" fmla="*/ 0 h 260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2281238" h="2600325">
                  <a:moveTo>
                    <a:pt x="1266825" y="0"/>
                  </a:moveTo>
                  <a:lnTo>
                    <a:pt x="1366838" y="76200"/>
                  </a:lnTo>
                  <a:lnTo>
                    <a:pt x="1485900" y="147637"/>
                  </a:lnTo>
                  <a:lnTo>
                    <a:pt x="1524000" y="128587"/>
                  </a:lnTo>
                  <a:lnTo>
                    <a:pt x="1638300" y="147637"/>
                  </a:lnTo>
                  <a:lnTo>
                    <a:pt x="1700213" y="257175"/>
                  </a:lnTo>
                  <a:lnTo>
                    <a:pt x="1728788" y="285750"/>
                  </a:lnTo>
                  <a:lnTo>
                    <a:pt x="1781175" y="266700"/>
                  </a:lnTo>
                  <a:lnTo>
                    <a:pt x="1895475" y="333375"/>
                  </a:lnTo>
                  <a:lnTo>
                    <a:pt x="1924050" y="371475"/>
                  </a:lnTo>
                  <a:lnTo>
                    <a:pt x="1957388" y="366712"/>
                  </a:lnTo>
                  <a:lnTo>
                    <a:pt x="2057400" y="419100"/>
                  </a:lnTo>
                  <a:lnTo>
                    <a:pt x="2119313" y="423862"/>
                  </a:lnTo>
                  <a:lnTo>
                    <a:pt x="2200275" y="490537"/>
                  </a:lnTo>
                  <a:lnTo>
                    <a:pt x="2190750" y="528637"/>
                  </a:lnTo>
                  <a:lnTo>
                    <a:pt x="2252663" y="628650"/>
                  </a:lnTo>
                  <a:lnTo>
                    <a:pt x="2252663" y="704850"/>
                  </a:lnTo>
                  <a:lnTo>
                    <a:pt x="2271713" y="728662"/>
                  </a:lnTo>
                  <a:lnTo>
                    <a:pt x="2247900" y="738187"/>
                  </a:lnTo>
                  <a:lnTo>
                    <a:pt x="2209800" y="700087"/>
                  </a:lnTo>
                  <a:lnTo>
                    <a:pt x="2171700" y="700087"/>
                  </a:lnTo>
                  <a:lnTo>
                    <a:pt x="2171700" y="700087"/>
                  </a:lnTo>
                  <a:lnTo>
                    <a:pt x="2152650" y="771525"/>
                  </a:lnTo>
                  <a:lnTo>
                    <a:pt x="2195513" y="842962"/>
                  </a:lnTo>
                  <a:lnTo>
                    <a:pt x="2247900" y="876300"/>
                  </a:lnTo>
                  <a:lnTo>
                    <a:pt x="2271713" y="947737"/>
                  </a:lnTo>
                  <a:lnTo>
                    <a:pt x="2266950" y="985837"/>
                  </a:lnTo>
                  <a:lnTo>
                    <a:pt x="2281238" y="1042987"/>
                  </a:lnTo>
                  <a:lnTo>
                    <a:pt x="2262188" y="1157287"/>
                  </a:lnTo>
                  <a:lnTo>
                    <a:pt x="2247900" y="1376362"/>
                  </a:lnTo>
                  <a:lnTo>
                    <a:pt x="2195513" y="1433512"/>
                  </a:lnTo>
                  <a:lnTo>
                    <a:pt x="2152650" y="1490662"/>
                  </a:lnTo>
                  <a:lnTo>
                    <a:pt x="2152650" y="1457325"/>
                  </a:lnTo>
                  <a:lnTo>
                    <a:pt x="2105025" y="1471612"/>
                  </a:lnTo>
                  <a:lnTo>
                    <a:pt x="2081213" y="1600200"/>
                  </a:lnTo>
                  <a:lnTo>
                    <a:pt x="2066925" y="1657350"/>
                  </a:lnTo>
                  <a:lnTo>
                    <a:pt x="2024063" y="1685925"/>
                  </a:lnTo>
                  <a:lnTo>
                    <a:pt x="1995488" y="1733550"/>
                  </a:lnTo>
                  <a:lnTo>
                    <a:pt x="1952625" y="1728787"/>
                  </a:lnTo>
                  <a:lnTo>
                    <a:pt x="1895475" y="1747837"/>
                  </a:lnTo>
                  <a:lnTo>
                    <a:pt x="1852613" y="1819275"/>
                  </a:lnTo>
                  <a:lnTo>
                    <a:pt x="1743075" y="1819275"/>
                  </a:lnTo>
                  <a:lnTo>
                    <a:pt x="1738313" y="1738312"/>
                  </a:lnTo>
                  <a:lnTo>
                    <a:pt x="1657350" y="1743075"/>
                  </a:lnTo>
                  <a:lnTo>
                    <a:pt x="1666875" y="2233612"/>
                  </a:lnTo>
                  <a:lnTo>
                    <a:pt x="1662113" y="2252662"/>
                  </a:lnTo>
                  <a:lnTo>
                    <a:pt x="1533525" y="2257425"/>
                  </a:lnTo>
                  <a:lnTo>
                    <a:pt x="1552575" y="2600325"/>
                  </a:lnTo>
                  <a:lnTo>
                    <a:pt x="1209675" y="2600325"/>
                  </a:lnTo>
                  <a:lnTo>
                    <a:pt x="862013" y="2600325"/>
                  </a:lnTo>
                  <a:lnTo>
                    <a:pt x="857250" y="2438400"/>
                  </a:lnTo>
                  <a:lnTo>
                    <a:pt x="681038" y="2428875"/>
                  </a:lnTo>
                  <a:lnTo>
                    <a:pt x="681038" y="1933575"/>
                  </a:lnTo>
                  <a:lnTo>
                    <a:pt x="352425" y="1938337"/>
                  </a:lnTo>
                  <a:cubicBezTo>
                    <a:pt x="350838" y="2049462"/>
                    <a:pt x="349250" y="2160587"/>
                    <a:pt x="347663" y="2271712"/>
                  </a:cubicBezTo>
                  <a:lnTo>
                    <a:pt x="61913" y="2271712"/>
                  </a:lnTo>
                  <a:lnTo>
                    <a:pt x="0" y="2138362"/>
                  </a:lnTo>
                  <a:lnTo>
                    <a:pt x="0" y="2071687"/>
                  </a:lnTo>
                  <a:lnTo>
                    <a:pt x="71438" y="2005012"/>
                  </a:lnTo>
                  <a:lnTo>
                    <a:pt x="80963" y="1924050"/>
                  </a:lnTo>
                  <a:lnTo>
                    <a:pt x="52388" y="1771650"/>
                  </a:lnTo>
                  <a:lnTo>
                    <a:pt x="19050" y="1700212"/>
                  </a:lnTo>
                  <a:lnTo>
                    <a:pt x="123825" y="1585912"/>
                  </a:lnTo>
                  <a:lnTo>
                    <a:pt x="195263" y="1414462"/>
                  </a:lnTo>
                  <a:lnTo>
                    <a:pt x="209550" y="1381125"/>
                  </a:lnTo>
                  <a:lnTo>
                    <a:pt x="209550" y="1266825"/>
                  </a:lnTo>
                  <a:lnTo>
                    <a:pt x="223838" y="1209675"/>
                  </a:lnTo>
                  <a:lnTo>
                    <a:pt x="209550" y="1171575"/>
                  </a:lnTo>
                  <a:lnTo>
                    <a:pt x="195263" y="1128712"/>
                  </a:lnTo>
                  <a:lnTo>
                    <a:pt x="180975" y="1085850"/>
                  </a:lnTo>
                  <a:lnTo>
                    <a:pt x="209550" y="1076325"/>
                  </a:lnTo>
                  <a:lnTo>
                    <a:pt x="309563" y="1052512"/>
                  </a:lnTo>
                  <a:lnTo>
                    <a:pt x="319088" y="957262"/>
                  </a:lnTo>
                  <a:lnTo>
                    <a:pt x="328613" y="895350"/>
                  </a:lnTo>
                  <a:lnTo>
                    <a:pt x="352425" y="871537"/>
                  </a:lnTo>
                  <a:lnTo>
                    <a:pt x="400050" y="876300"/>
                  </a:lnTo>
                  <a:lnTo>
                    <a:pt x="428625" y="823912"/>
                  </a:lnTo>
                  <a:lnTo>
                    <a:pt x="481013" y="838200"/>
                  </a:lnTo>
                  <a:lnTo>
                    <a:pt x="528638" y="795337"/>
                  </a:lnTo>
                  <a:lnTo>
                    <a:pt x="528638" y="752475"/>
                  </a:lnTo>
                  <a:lnTo>
                    <a:pt x="638175" y="609600"/>
                  </a:lnTo>
                  <a:lnTo>
                    <a:pt x="671513" y="595312"/>
                  </a:lnTo>
                  <a:lnTo>
                    <a:pt x="671513" y="595312"/>
                  </a:lnTo>
                  <a:lnTo>
                    <a:pt x="704850" y="604837"/>
                  </a:lnTo>
                  <a:lnTo>
                    <a:pt x="652463" y="642937"/>
                  </a:lnTo>
                  <a:lnTo>
                    <a:pt x="652463" y="685800"/>
                  </a:lnTo>
                  <a:lnTo>
                    <a:pt x="681038" y="719137"/>
                  </a:lnTo>
                  <a:lnTo>
                    <a:pt x="623888" y="804862"/>
                  </a:lnTo>
                  <a:lnTo>
                    <a:pt x="661988" y="819150"/>
                  </a:lnTo>
                  <a:lnTo>
                    <a:pt x="633413" y="890587"/>
                  </a:lnTo>
                  <a:lnTo>
                    <a:pt x="619125" y="957262"/>
                  </a:lnTo>
                  <a:lnTo>
                    <a:pt x="642938" y="990600"/>
                  </a:lnTo>
                  <a:lnTo>
                    <a:pt x="676275" y="957262"/>
                  </a:lnTo>
                  <a:lnTo>
                    <a:pt x="714375" y="795337"/>
                  </a:lnTo>
                  <a:lnTo>
                    <a:pt x="742950" y="795337"/>
                  </a:lnTo>
                  <a:lnTo>
                    <a:pt x="733425" y="857250"/>
                  </a:lnTo>
                  <a:lnTo>
                    <a:pt x="685800" y="985837"/>
                  </a:lnTo>
                  <a:lnTo>
                    <a:pt x="685800" y="985837"/>
                  </a:lnTo>
                  <a:lnTo>
                    <a:pt x="709613" y="1014412"/>
                  </a:lnTo>
                  <a:lnTo>
                    <a:pt x="771525" y="895350"/>
                  </a:lnTo>
                  <a:lnTo>
                    <a:pt x="800100" y="814387"/>
                  </a:lnTo>
                  <a:lnTo>
                    <a:pt x="795338" y="742950"/>
                  </a:lnTo>
                  <a:lnTo>
                    <a:pt x="828675" y="681037"/>
                  </a:lnTo>
                  <a:lnTo>
                    <a:pt x="795338" y="609600"/>
                  </a:lnTo>
                  <a:lnTo>
                    <a:pt x="809625" y="538162"/>
                  </a:lnTo>
                  <a:lnTo>
                    <a:pt x="866775" y="466725"/>
                  </a:lnTo>
                  <a:lnTo>
                    <a:pt x="952500" y="414337"/>
                  </a:lnTo>
                  <a:lnTo>
                    <a:pt x="1028700" y="419100"/>
                  </a:lnTo>
                  <a:lnTo>
                    <a:pt x="1095375" y="414337"/>
                  </a:lnTo>
                  <a:lnTo>
                    <a:pt x="1133475" y="381000"/>
                  </a:lnTo>
                  <a:lnTo>
                    <a:pt x="1047750" y="357187"/>
                  </a:lnTo>
                  <a:lnTo>
                    <a:pt x="1009650" y="285750"/>
                  </a:lnTo>
                  <a:lnTo>
                    <a:pt x="1004888" y="209550"/>
                  </a:lnTo>
                  <a:lnTo>
                    <a:pt x="1038225" y="138112"/>
                  </a:lnTo>
                  <a:lnTo>
                    <a:pt x="1100138" y="85725"/>
                  </a:lnTo>
                  <a:lnTo>
                    <a:pt x="1109663" y="42862"/>
                  </a:lnTo>
                  <a:lnTo>
                    <a:pt x="1090613" y="28575"/>
                  </a:lnTo>
                  <a:lnTo>
                    <a:pt x="1223963" y="42862"/>
                  </a:lnTo>
                  <a:lnTo>
                    <a:pt x="1266825" y="0"/>
                  </a:lnTo>
                  <a:close/>
                </a:path>
              </a:pathLst>
            </a:custGeom>
            <a:solidFill>
              <a:srgbClr val="5B952D">
                <a:alpha val="5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3" name="Freeform 12"/>
            <p:cNvSpPr/>
            <p:nvPr/>
          </p:nvSpPr>
          <p:spPr bwMode="auto">
            <a:xfrm>
              <a:off x="3386138" y="881063"/>
              <a:ext cx="4376737" cy="2338387"/>
            </a:xfrm>
            <a:custGeom>
              <a:avLst/>
              <a:gdLst>
                <a:gd name="connsiteX0" fmla="*/ 57150 w 4376737"/>
                <a:gd name="connsiteY0" fmla="*/ 766762 h 2338387"/>
                <a:gd name="connsiteX1" fmla="*/ 123825 w 4376737"/>
                <a:gd name="connsiteY1" fmla="*/ 762000 h 2338387"/>
                <a:gd name="connsiteX2" fmla="*/ 233362 w 4376737"/>
                <a:gd name="connsiteY2" fmla="*/ 733425 h 2338387"/>
                <a:gd name="connsiteX3" fmla="*/ 333375 w 4376737"/>
                <a:gd name="connsiteY3" fmla="*/ 690562 h 2338387"/>
                <a:gd name="connsiteX4" fmla="*/ 395287 w 4376737"/>
                <a:gd name="connsiteY4" fmla="*/ 600075 h 2338387"/>
                <a:gd name="connsiteX5" fmla="*/ 495300 w 4376737"/>
                <a:gd name="connsiteY5" fmla="*/ 590550 h 2338387"/>
                <a:gd name="connsiteX6" fmla="*/ 647700 w 4376737"/>
                <a:gd name="connsiteY6" fmla="*/ 581025 h 2338387"/>
                <a:gd name="connsiteX7" fmla="*/ 776287 w 4376737"/>
                <a:gd name="connsiteY7" fmla="*/ 547687 h 2338387"/>
                <a:gd name="connsiteX8" fmla="*/ 866775 w 4376737"/>
                <a:gd name="connsiteY8" fmla="*/ 452437 h 2338387"/>
                <a:gd name="connsiteX9" fmla="*/ 904875 w 4376737"/>
                <a:gd name="connsiteY9" fmla="*/ 457200 h 2338387"/>
                <a:gd name="connsiteX10" fmla="*/ 981075 w 4376737"/>
                <a:gd name="connsiteY10" fmla="*/ 438150 h 2338387"/>
                <a:gd name="connsiteX11" fmla="*/ 1033462 w 4376737"/>
                <a:gd name="connsiteY11" fmla="*/ 361950 h 2338387"/>
                <a:gd name="connsiteX12" fmla="*/ 1104900 w 4376737"/>
                <a:gd name="connsiteY12" fmla="*/ 309562 h 2338387"/>
                <a:gd name="connsiteX13" fmla="*/ 1176337 w 4376737"/>
                <a:gd name="connsiteY13" fmla="*/ 238125 h 2338387"/>
                <a:gd name="connsiteX14" fmla="*/ 1276350 w 4376737"/>
                <a:gd name="connsiteY14" fmla="*/ 180975 h 2338387"/>
                <a:gd name="connsiteX15" fmla="*/ 1347787 w 4376737"/>
                <a:gd name="connsiteY15" fmla="*/ 104775 h 2338387"/>
                <a:gd name="connsiteX16" fmla="*/ 1519237 w 4376737"/>
                <a:gd name="connsiteY16" fmla="*/ 19050 h 2338387"/>
                <a:gd name="connsiteX17" fmla="*/ 1604962 w 4376737"/>
                <a:gd name="connsiteY17" fmla="*/ 4762 h 2338387"/>
                <a:gd name="connsiteX18" fmla="*/ 1733550 w 4376737"/>
                <a:gd name="connsiteY18" fmla="*/ 0 h 2338387"/>
                <a:gd name="connsiteX19" fmla="*/ 1819275 w 4376737"/>
                <a:gd name="connsiteY19" fmla="*/ 28575 h 2338387"/>
                <a:gd name="connsiteX20" fmla="*/ 1838325 w 4376737"/>
                <a:gd name="connsiteY20" fmla="*/ 71437 h 2338387"/>
                <a:gd name="connsiteX21" fmla="*/ 1785937 w 4376737"/>
                <a:gd name="connsiteY21" fmla="*/ 100012 h 2338387"/>
                <a:gd name="connsiteX22" fmla="*/ 1657350 w 4376737"/>
                <a:gd name="connsiteY22" fmla="*/ 100012 h 2338387"/>
                <a:gd name="connsiteX23" fmla="*/ 1666875 w 4376737"/>
                <a:gd name="connsiteY23" fmla="*/ 152400 h 2338387"/>
                <a:gd name="connsiteX24" fmla="*/ 1600200 w 4376737"/>
                <a:gd name="connsiteY24" fmla="*/ 180975 h 2338387"/>
                <a:gd name="connsiteX25" fmla="*/ 1543050 w 4376737"/>
                <a:gd name="connsiteY25" fmla="*/ 238125 h 2338387"/>
                <a:gd name="connsiteX26" fmla="*/ 1476375 w 4376737"/>
                <a:gd name="connsiteY26" fmla="*/ 295275 h 2338387"/>
                <a:gd name="connsiteX27" fmla="*/ 1471612 w 4376737"/>
                <a:gd name="connsiteY27" fmla="*/ 338137 h 2338387"/>
                <a:gd name="connsiteX28" fmla="*/ 1447800 w 4376737"/>
                <a:gd name="connsiteY28" fmla="*/ 338137 h 2338387"/>
                <a:gd name="connsiteX29" fmla="*/ 1447800 w 4376737"/>
                <a:gd name="connsiteY29" fmla="*/ 338137 h 2338387"/>
                <a:gd name="connsiteX30" fmla="*/ 1390650 w 4376737"/>
                <a:gd name="connsiteY30" fmla="*/ 404812 h 2338387"/>
                <a:gd name="connsiteX31" fmla="*/ 1357312 w 4376737"/>
                <a:gd name="connsiteY31" fmla="*/ 485775 h 2338387"/>
                <a:gd name="connsiteX32" fmla="*/ 1343025 w 4376737"/>
                <a:gd name="connsiteY32" fmla="*/ 485775 h 2338387"/>
                <a:gd name="connsiteX33" fmla="*/ 1300162 w 4376737"/>
                <a:gd name="connsiteY33" fmla="*/ 581025 h 2338387"/>
                <a:gd name="connsiteX34" fmla="*/ 1300162 w 4376737"/>
                <a:gd name="connsiteY34" fmla="*/ 685800 h 2338387"/>
                <a:gd name="connsiteX35" fmla="*/ 1357312 w 4376737"/>
                <a:gd name="connsiteY35" fmla="*/ 623887 h 2338387"/>
                <a:gd name="connsiteX36" fmla="*/ 1347787 w 4376737"/>
                <a:gd name="connsiteY36" fmla="*/ 581025 h 2338387"/>
                <a:gd name="connsiteX37" fmla="*/ 1390650 w 4376737"/>
                <a:gd name="connsiteY37" fmla="*/ 595312 h 2338387"/>
                <a:gd name="connsiteX38" fmla="*/ 1500187 w 4376737"/>
                <a:gd name="connsiteY38" fmla="*/ 504825 h 2338387"/>
                <a:gd name="connsiteX39" fmla="*/ 1538287 w 4376737"/>
                <a:gd name="connsiteY39" fmla="*/ 504825 h 2338387"/>
                <a:gd name="connsiteX40" fmla="*/ 1504950 w 4376737"/>
                <a:gd name="connsiteY40" fmla="*/ 552450 h 2338387"/>
                <a:gd name="connsiteX41" fmla="*/ 1576387 w 4376737"/>
                <a:gd name="connsiteY41" fmla="*/ 552450 h 2338387"/>
                <a:gd name="connsiteX42" fmla="*/ 1690687 w 4376737"/>
                <a:gd name="connsiteY42" fmla="*/ 571500 h 2338387"/>
                <a:gd name="connsiteX43" fmla="*/ 1766887 w 4376737"/>
                <a:gd name="connsiteY43" fmla="*/ 595312 h 2338387"/>
                <a:gd name="connsiteX44" fmla="*/ 1800225 w 4376737"/>
                <a:gd name="connsiteY44" fmla="*/ 642937 h 2338387"/>
                <a:gd name="connsiteX45" fmla="*/ 1862137 w 4376737"/>
                <a:gd name="connsiteY45" fmla="*/ 666750 h 2338387"/>
                <a:gd name="connsiteX46" fmla="*/ 1919287 w 4376737"/>
                <a:gd name="connsiteY46" fmla="*/ 766762 h 2338387"/>
                <a:gd name="connsiteX47" fmla="*/ 1962150 w 4376737"/>
                <a:gd name="connsiteY47" fmla="*/ 828675 h 2338387"/>
                <a:gd name="connsiteX48" fmla="*/ 1985962 w 4376737"/>
                <a:gd name="connsiteY48" fmla="*/ 866775 h 2338387"/>
                <a:gd name="connsiteX49" fmla="*/ 2033587 w 4376737"/>
                <a:gd name="connsiteY49" fmla="*/ 909637 h 2338387"/>
                <a:gd name="connsiteX50" fmla="*/ 2019300 w 4376737"/>
                <a:gd name="connsiteY50" fmla="*/ 957262 h 2338387"/>
                <a:gd name="connsiteX51" fmla="*/ 2090737 w 4376737"/>
                <a:gd name="connsiteY51" fmla="*/ 981075 h 2338387"/>
                <a:gd name="connsiteX52" fmla="*/ 2209800 w 4376737"/>
                <a:gd name="connsiteY52" fmla="*/ 976312 h 2338387"/>
                <a:gd name="connsiteX53" fmla="*/ 2266950 w 4376737"/>
                <a:gd name="connsiteY53" fmla="*/ 938212 h 2338387"/>
                <a:gd name="connsiteX54" fmla="*/ 2309812 w 4376737"/>
                <a:gd name="connsiteY54" fmla="*/ 995362 h 2338387"/>
                <a:gd name="connsiteX55" fmla="*/ 2347912 w 4376737"/>
                <a:gd name="connsiteY55" fmla="*/ 1023937 h 2338387"/>
                <a:gd name="connsiteX56" fmla="*/ 2381250 w 4376737"/>
                <a:gd name="connsiteY56" fmla="*/ 1038225 h 2338387"/>
                <a:gd name="connsiteX57" fmla="*/ 2409825 w 4376737"/>
                <a:gd name="connsiteY57" fmla="*/ 990600 h 2338387"/>
                <a:gd name="connsiteX58" fmla="*/ 2476500 w 4376737"/>
                <a:gd name="connsiteY58" fmla="*/ 1019175 h 2338387"/>
                <a:gd name="connsiteX59" fmla="*/ 2509837 w 4376737"/>
                <a:gd name="connsiteY59" fmla="*/ 1052512 h 2338387"/>
                <a:gd name="connsiteX60" fmla="*/ 2538412 w 4376737"/>
                <a:gd name="connsiteY60" fmla="*/ 1023937 h 2338387"/>
                <a:gd name="connsiteX61" fmla="*/ 2633662 w 4376737"/>
                <a:gd name="connsiteY61" fmla="*/ 933450 h 2338387"/>
                <a:gd name="connsiteX62" fmla="*/ 2686050 w 4376737"/>
                <a:gd name="connsiteY62" fmla="*/ 923925 h 2338387"/>
                <a:gd name="connsiteX63" fmla="*/ 2867025 w 4376737"/>
                <a:gd name="connsiteY63" fmla="*/ 823912 h 2338387"/>
                <a:gd name="connsiteX64" fmla="*/ 2981325 w 4376737"/>
                <a:gd name="connsiteY64" fmla="*/ 809625 h 2338387"/>
                <a:gd name="connsiteX65" fmla="*/ 3195637 w 4376737"/>
                <a:gd name="connsiteY65" fmla="*/ 804862 h 2338387"/>
                <a:gd name="connsiteX66" fmla="*/ 3314700 w 4376737"/>
                <a:gd name="connsiteY66" fmla="*/ 804862 h 2338387"/>
                <a:gd name="connsiteX67" fmla="*/ 3452812 w 4376737"/>
                <a:gd name="connsiteY67" fmla="*/ 723900 h 2338387"/>
                <a:gd name="connsiteX68" fmla="*/ 3605212 w 4376737"/>
                <a:gd name="connsiteY68" fmla="*/ 733425 h 2338387"/>
                <a:gd name="connsiteX69" fmla="*/ 3605212 w 4376737"/>
                <a:gd name="connsiteY69" fmla="*/ 733425 h 2338387"/>
                <a:gd name="connsiteX70" fmla="*/ 3605212 w 4376737"/>
                <a:gd name="connsiteY70" fmla="*/ 771525 h 2338387"/>
                <a:gd name="connsiteX71" fmla="*/ 3595687 w 4376737"/>
                <a:gd name="connsiteY71" fmla="*/ 881062 h 2338387"/>
                <a:gd name="connsiteX72" fmla="*/ 3605212 w 4376737"/>
                <a:gd name="connsiteY72" fmla="*/ 938212 h 2338387"/>
                <a:gd name="connsiteX73" fmla="*/ 3576637 w 4376737"/>
                <a:gd name="connsiteY73" fmla="*/ 957262 h 2338387"/>
                <a:gd name="connsiteX74" fmla="*/ 3619500 w 4376737"/>
                <a:gd name="connsiteY74" fmla="*/ 995362 h 2338387"/>
                <a:gd name="connsiteX75" fmla="*/ 3619500 w 4376737"/>
                <a:gd name="connsiteY75" fmla="*/ 995362 h 2338387"/>
                <a:gd name="connsiteX76" fmla="*/ 3748087 w 4376737"/>
                <a:gd name="connsiteY76" fmla="*/ 1042987 h 2338387"/>
                <a:gd name="connsiteX77" fmla="*/ 3805237 w 4376737"/>
                <a:gd name="connsiteY77" fmla="*/ 995362 h 2338387"/>
                <a:gd name="connsiteX78" fmla="*/ 3867150 w 4376737"/>
                <a:gd name="connsiteY78" fmla="*/ 995362 h 2338387"/>
                <a:gd name="connsiteX79" fmla="*/ 3910012 w 4376737"/>
                <a:gd name="connsiteY79" fmla="*/ 1028700 h 2338387"/>
                <a:gd name="connsiteX80" fmla="*/ 3910012 w 4376737"/>
                <a:gd name="connsiteY80" fmla="*/ 1028700 h 2338387"/>
                <a:gd name="connsiteX81" fmla="*/ 3962400 w 4376737"/>
                <a:gd name="connsiteY81" fmla="*/ 1038225 h 2338387"/>
                <a:gd name="connsiteX82" fmla="*/ 4005262 w 4376737"/>
                <a:gd name="connsiteY82" fmla="*/ 990600 h 2338387"/>
                <a:gd name="connsiteX83" fmla="*/ 4062412 w 4376737"/>
                <a:gd name="connsiteY83" fmla="*/ 981075 h 2338387"/>
                <a:gd name="connsiteX84" fmla="*/ 4119562 w 4376737"/>
                <a:gd name="connsiteY84" fmla="*/ 1062037 h 2338387"/>
                <a:gd name="connsiteX85" fmla="*/ 4148137 w 4376737"/>
                <a:gd name="connsiteY85" fmla="*/ 1123950 h 2338387"/>
                <a:gd name="connsiteX86" fmla="*/ 4157662 w 4376737"/>
                <a:gd name="connsiteY86" fmla="*/ 1223962 h 2338387"/>
                <a:gd name="connsiteX87" fmla="*/ 4119562 w 4376737"/>
                <a:gd name="connsiteY87" fmla="*/ 1262062 h 2338387"/>
                <a:gd name="connsiteX88" fmla="*/ 4138612 w 4376737"/>
                <a:gd name="connsiteY88" fmla="*/ 1295400 h 2338387"/>
                <a:gd name="connsiteX89" fmla="*/ 4195762 w 4376737"/>
                <a:gd name="connsiteY89" fmla="*/ 1290637 h 2338387"/>
                <a:gd name="connsiteX90" fmla="*/ 4276725 w 4376737"/>
                <a:gd name="connsiteY90" fmla="*/ 1328737 h 2338387"/>
                <a:gd name="connsiteX91" fmla="*/ 4262437 w 4376737"/>
                <a:gd name="connsiteY91" fmla="*/ 1366837 h 2338387"/>
                <a:gd name="connsiteX92" fmla="*/ 4314825 w 4376737"/>
                <a:gd name="connsiteY92" fmla="*/ 1433512 h 2338387"/>
                <a:gd name="connsiteX93" fmla="*/ 4376737 w 4376737"/>
                <a:gd name="connsiteY93" fmla="*/ 1452562 h 2338387"/>
                <a:gd name="connsiteX94" fmla="*/ 4371975 w 4376737"/>
                <a:gd name="connsiteY94" fmla="*/ 1485900 h 2338387"/>
                <a:gd name="connsiteX95" fmla="*/ 4305300 w 4376737"/>
                <a:gd name="connsiteY95" fmla="*/ 1500187 h 2338387"/>
                <a:gd name="connsiteX96" fmla="*/ 4205287 w 4376737"/>
                <a:gd name="connsiteY96" fmla="*/ 1481137 h 2338387"/>
                <a:gd name="connsiteX97" fmla="*/ 4105275 w 4376737"/>
                <a:gd name="connsiteY97" fmla="*/ 1495425 h 2338387"/>
                <a:gd name="connsiteX98" fmla="*/ 3990975 w 4376737"/>
                <a:gd name="connsiteY98" fmla="*/ 1462087 h 2338387"/>
                <a:gd name="connsiteX99" fmla="*/ 3986212 w 4376737"/>
                <a:gd name="connsiteY99" fmla="*/ 1485900 h 2338387"/>
                <a:gd name="connsiteX100" fmla="*/ 3957637 w 4376737"/>
                <a:gd name="connsiteY100" fmla="*/ 1476375 h 2338387"/>
                <a:gd name="connsiteX101" fmla="*/ 3943350 w 4376737"/>
                <a:gd name="connsiteY101" fmla="*/ 1500187 h 2338387"/>
                <a:gd name="connsiteX102" fmla="*/ 3919537 w 4376737"/>
                <a:gd name="connsiteY102" fmla="*/ 1495425 h 2338387"/>
                <a:gd name="connsiteX103" fmla="*/ 3933825 w 4376737"/>
                <a:gd name="connsiteY103" fmla="*/ 1462087 h 2338387"/>
                <a:gd name="connsiteX104" fmla="*/ 3829050 w 4376737"/>
                <a:gd name="connsiteY104" fmla="*/ 1438275 h 2338387"/>
                <a:gd name="connsiteX105" fmla="*/ 3824287 w 4376737"/>
                <a:gd name="connsiteY105" fmla="*/ 1509712 h 2338387"/>
                <a:gd name="connsiteX106" fmla="*/ 3814762 w 4376737"/>
                <a:gd name="connsiteY106" fmla="*/ 1538287 h 2338387"/>
                <a:gd name="connsiteX107" fmla="*/ 3819525 w 4376737"/>
                <a:gd name="connsiteY107" fmla="*/ 1595437 h 2338387"/>
                <a:gd name="connsiteX108" fmla="*/ 3829050 w 4376737"/>
                <a:gd name="connsiteY108" fmla="*/ 1614487 h 2338387"/>
                <a:gd name="connsiteX109" fmla="*/ 3776662 w 4376737"/>
                <a:gd name="connsiteY109" fmla="*/ 1624012 h 2338387"/>
                <a:gd name="connsiteX110" fmla="*/ 3676650 w 4376737"/>
                <a:gd name="connsiteY110" fmla="*/ 1533525 h 2338387"/>
                <a:gd name="connsiteX111" fmla="*/ 3543300 w 4376737"/>
                <a:gd name="connsiteY111" fmla="*/ 1438275 h 2338387"/>
                <a:gd name="connsiteX112" fmla="*/ 3376612 w 4376737"/>
                <a:gd name="connsiteY112" fmla="*/ 1395412 h 2338387"/>
                <a:gd name="connsiteX113" fmla="*/ 3262312 w 4376737"/>
                <a:gd name="connsiteY113" fmla="*/ 1395412 h 2338387"/>
                <a:gd name="connsiteX114" fmla="*/ 3162300 w 4376737"/>
                <a:gd name="connsiteY114" fmla="*/ 1519237 h 2338387"/>
                <a:gd name="connsiteX115" fmla="*/ 3057525 w 4376737"/>
                <a:gd name="connsiteY115" fmla="*/ 1509712 h 2338387"/>
                <a:gd name="connsiteX116" fmla="*/ 2995612 w 4376737"/>
                <a:gd name="connsiteY116" fmla="*/ 1524000 h 2338387"/>
                <a:gd name="connsiteX117" fmla="*/ 2995612 w 4376737"/>
                <a:gd name="connsiteY117" fmla="*/ 1524000 h 2338387"/>
                <a:gd name="connsiteX118" fmla="*/ 2914650 w 4376737"/>
                <a:gd name="connsiteY118" fmla="*/ 1524000 h 2338387"/>
                <a:gd name="connsiteX119" fmla="*/ 2862262 w 4376737"/>
                <a:gd name="connsiteY119" fmla="*/ 1509712 h 2338387"/>
                <a:gd name="connsiteX120" fmla="*/ 2776537 w 4376737"/>
                <a:gd name="connsiteY120" fmla="*/ 1528762 h 2338387"/>
                <a:gd name="connsiteX121" fmla="*/ 2714625 w 4376737"/>
                <a:gd name="connsiteY121" fmla="*/ 1566862 h 2338387"/>
                <a:gd name="connsiteX122" fmla="*/ 2695575 w 4376737"/>
                <a:gd name="connsiteY122" fmla="*/ 1671637 h 2338387"/>
                <a:gd name="connsiteX123" fmla="*/ 2628900 w 4376737"/>
                <a:gd name="connsiteY123" fmla="*/ 1709737 h 2338387"/>
                <a:gd name="connsiteX124" fmla="*/ 2562225 w 4376737"/>
                <a:gd name="connsiteY124" fmla="*/ 1743075 h 2338387"/>
                <a:gd name="connsiteX125" fmla="*/ 2533650 w 4376737"/>
                <a:gd name="connsiteY125" fmla="*/ 1785937 h 2338387"/>
                <a:gd name="connsiteX126" fmla="*/ 2519362 w 4376737"/>
                <a:gd name="connsiteY126" fmla="*/ 1828800 h 2338387"/>
                <a:gd name="connsiteX127" fmla="*/ 2519362 w 4376737"/>
                <a:gd name="connsiteY127" fmla="*/ 1866900 h 2338387"/>
                <a:gd name="connsiteX128" fmla="*/ 2452687 w 4376737"/>
                <a:gd name="connsiteY128" fmla="*/ 1824037 h 2338387"/>
                <a:gd name="connsiteX129" fmla="*/ 2452687 w 4376737"/>
                <a:gd name="connsiteY129" fmla="*/ 1766887 h 2338387"/>
                <a:gd name="connsiteX130" fmla="*/ 2524125 w 4376737"/>
                <a:gd name="connsiteY130" fmla="*/ 1695450 h 2338387"/>
                <a:gd name="connsiteX131" fmla="*/ 2586037 w 4376737"/>
                <a:gd name="connsiteY131" fmla="*/ 1624012 h 2338387"/>
                <a:gd name="connsiteX132" fmla="*/ 2562225 w 4376737"/>
                <a:gd name="connsiteY132" fmla="*/ 1581150 h 2338387"/>
                <a:gd name="connsiteX133" fmla="*/ 2505075 w 4376737"/>
                <a:gd name="connsiteY133" fmla="*/ 1628775 h 2338387"/>
                <a:gd name="connsiteX134" fmla="*/ 2443162 w 4376737"/>
                <a:gd name="connsiteY134" fmla="*/ 1628775 h 2338387"/>
                <a:gd name="connsiteX135" fmla="*/ 2428875 w 4376737"/>
                <a:gd name="connsiteY135" fmla="*/ 1604962 h 2338387"/>
                <a:gd name="connsiteX136" fmla="*/ 2405062 w 4376737"/>
                <a:gd name="connsiteY136" fmla="*/ 1624012 h 2338387"/>
                <a:gd name="connsiteX137" fmla="*/ 2400300 w 4376737"/>
                <a:gd name="connsiteY137" fmla="*/ 1671637 h 2338387"/>
                <a:gd name="connsiteX138" fmla="*/ 2357437 w 4376737"/>
                <a:gd name="connsiteY138" fmla="*/ 1728787 h 2338387"/>
                <a:gd name="connsiteX139" fmla="*/ 2276475 w 4376737"/>
                <a:gd name="connsiteY139" fmla="*/ 1776412 h 2338387"/>
                <a:gd name="connsiteX140" fmla="*/ 2266950 w 4376737"/>
                <a:gd name="connsiteY140" fmla="*/ 1733550 h 2338387"/>
                <a:gd name="connsiteX141" fmla="*/ 2271712 w 4376737"/>
                <a:gd name="connsiteY141" fmla="*/ 1633537 h 2338387"/>
                <a:gd name="connsiteX142" fmla="*/ 2305050 w 4376737"/>
                <a:gd name="connsiteY142" fmla="*/ 1590675 h 2338387"/>
                <a:gd name="connsiteX143" fmla="*/ 2290762 w 4376737"/>
                <a:gd name="connsiteY143" fmla="*/ 1552575 h 2338387"/>
                <a:gd name="connsiteX144" fmla="*/ 2219325 w 4376737"/>
                <a:gd name="connsiteY144" fmla="*/ 1657350 h 2338387"/>
                <a:gd name="connsiteX145" fmla="*/ 2224087 w 4376737"/>
                <a:gd name="connsiteY145" fmla="*/ 1714500 h 2338387"/>
                <a:gd name="connsiteX146" fmla="*/ 2190750 w 4376737"/>
                <a:gd name="connsiteY146" fmla="*/ 1785937 h 2338387"/>
                <a:gd name="connsiteX147" fmla="*/ 2105025 w 4376737"/>
                <a:gd name="connsiteY147" fmla="*/ 1871662 h 2338387"/>
                <a:gd name="connsiteX148" fmla="*/ 2005012 w 4376737"/>
                <a:gd name="connsiteY148" fmla="*/ 2071687 h 2338387"/>
                <a:gd name="connsiteX149" fmla="*/ 1905000 w 4376737"/>
                <a:gd name="connsiteY149" fmla="*/ 2214562 h 2338387"/>
                <a:gd name="connsiteX150" fmla="*/ 1828800 w 4376737"/>
                <a:gd name="connsiteY150" fmla="*/ 2338387 h 2338387"/>
                <a:gd name="connsiteX151" fmla="*/ 1828800 w 4376737"/>
                <a:gd name="connsiteY151" fmla="*/ 2338387 h 2338387"/>
                <a:gd name="connsiteX152" fmla="*/ 1771650 w 4376737"/>
                <a:gd name="connsiteY152" fmla="*/ 2305050 h 2338387"/>
                <a:gd name="connsiteX153" fmla="*/ 1743075 w 4376737"/>
                <a:gd name="connsiteY153" fmla="*/ 2266950 h 2338387"/>
                <a:gd name="connsiteX154" fmla="*/ 1752600 w 4376737"/>
                <a:gd name="connsiteY154" fmla="*/ 2185987 h 2338387"/>
                <a:gd name="connsiteX155" fmla="*/ 1790700 w 4376737"/>
                <a:gd name="connsiteY155" fmla="*/ 2109787 h 2338387"/>
                <a:gd name="connsiteX156" fmla="*/ 1790700 w 4376737"/>
                <a:gd name="connsiteY156" fmla="*/ 2066925 h 2338387"/>
                <a:gd name="connsiteX157" fmla="*/ 1790700 w 4376737"/>
                <a:gd name="connsiteY157" fmla="*/ 2066925 h 2338387"/>
                <a:gd name="connsiteX158" fmla="*/ 1719262 w 4376737"/>
                <a:gd name="connsiteY158" fmla="*/ 2085975 h 2338387"/>
                <a:gd name="connsiteX159" fmla="*/ 1652587 w 4376737"/>
                <a:gd name="connsiteY159" fmla="*/ 2100262 h 2338387"/>
                <a:gd name="connsiteX160" fmla="*/ 1652587 w 4376737"/>
                <a:gd name="connsiteY160" fmla="*/ 2052637 h 2338387"/>
                <a:gd name="connsiteX161" fmla="*/ 1681162 w 4376737"/>
                <a:gd name="connsiteY161" fmla="*/ 1990725 h 2338387"/>
                <a:gd name="connsiteX162" fmla="*/ 1700212 w 4376737"/>
                <a:gd name="connsiteY162" fmla="*/ 1909762 h 2338387"/>
                <a:gd name="connsiteX163" fmla="*/ 1700212 w 4376737"/>
                <a:gd name="connsiteY163" fmla="*/ 1909762 h 2338387"/>
                <a:gd name="connsiteX164" fmla="*/ 1719262 w 4376737"/>
                <a:gd name="connsiteY164" fmla="*/ 1852612 h 2338387"/>
                <a:gd name="connsiteX165" fmla="*/ 1690687 w 4376737"/>
                <a:gd name="connsiteY165" fmla="*/ 1776412 h 2338387"/>
                <a:gd name="connsiteX166" fmla="*/ 1714500 w 4376737"/>
                <a:gd name="connsiteY166" fmla="*/ 1757362 h 2338387"/>
                <a:gd name="connsiteX167" fmla="*/ 1671637 w 4376737"/>
                <a:gd name="connsiteY167" fmla="*/ 1695450 h 2338387"/>
                <a:gd name="connsiteX168" fmla="*/ 1585912 w 4376737"/>
                <a:gd name="connsiteY168" fmla="*/ 1662112 h 2338387"/>
                <a:gd name="connsiteX169" fmla="*/ 1504950 w 4376737"/>
                <a:gd name="connsiteY169" fmla="*/ 1647825 h 2338387"/>
                <a:gd name="connsiteX170" fmla="*/ 1504950 w 4376737"/>
                <a:gd name="connsiteY170" fmla="*/ 1600200 h 2338387"/>
                <a:gd name="connsiteX171" fmla="*/ 1514475 w 4376737"/>
                <a:gd name="connsiteY171" fmla="*/ 1533525 h 2338387"/>
                <a:gd name="connsiteX172" fmla="*/ 1347787 w 4376737"/>
                <a:gd name="connsiteY172" fmla="*/ 1476375 h 2338387"/>
                <a:gd name="connsiteX173" fmla="*/ 1204912 w 4376737"/>
                <a:gd name="connsiteY173" fmla="*/ 1423987 h 2338387"/>
                <a:gd name="connsiteX174" fmla="*/ 1157287 w 4376737"/>
                <a:gd name="connsiteY174" fmla="*/ 1452562 h 2338387"/>
                <a:gd name="connsiteX175" fmla="*/ 1076325 w 4376737"/>
                <a:gd name="connsiteY175" fmla="*/ 1414462 h 2338387"/>
                <a:gd name="connsiteX176" fmla="*/ 1028700 w 4376737"/>
                <a:gd name="connsiteY176" fmla="*/ 1409700 h 2338387"/>
                <a:gd name="connsiteX177" fmla="*/ 842962 w 4376737"/>
                <a:gd name="connsiteY177" fmla="*/ 1281112 h 2338387"/>
                <a:gd name="connsiteX178" fmla="*/ 171450 w 4376737"/>
                <a:gd name="connsiteY178" fmla="*/ 1052512 h 2338387"/>
                <a:gd name="connsiteX179" fmla="*/ 128587 w 4376737"/>
                <a:gd name="connsiteY179" fmla="*/ 890587 h 2338387"/>
                <a:gd name="connsiteX180" fmla="*/ 71437 w 4376737"/>
                <a:gd name="connsiteY180" fmla="*/ 847725 h 2338387"/>
                <a:gd name="connsiteX181" fmla="*/ 4762 w 4376737"/>
                <a:gd name="connsiteY181" fmla="*/ 833437 h 2338387"/>
                <a:gd name="connsiteX182" fmla="*/ 0 w 4376737"/>
                <a:gd name="connsiteY182" fmla="*/ 819150 h 233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4376737" h="2338387">
                  <a:moveTo>
                    <a:pt x="57150" y="766762"/>
                  </a:moveTo>
                  <a:lnTo>
                    <a:pt x="123825" y="762000"/>
                  </a:lnTo>
                  <a:lnTo>
                    <a:pt x="233362" y="733425"/>
                  </a:lnTo>
                  <a:lnTo>
                    <a:pt x="333375" y="690562"/>
                  </a:lnTo>
                  <a:lnTo>
                    <a:pt x="395287" y="600075"/>
                  </a:lnTo>
                  <a:lnTo>
                    <a:pt x="495300" y="590550"/>
                  </a:lnTo>
                  <a:lnTo>
                    <a:pt x="647700" y="581025"/>
                  </a:lnTo>
                  <a:lnTo>
                    <a:pt x="776287" y="547687"/>
                  </a:lnTo>
                  <a:lnTo>
                    <a:pt x="866775" y="452437"/>
                  </a:lnTo>
                  <a:lnTo>
                    <a:pt x="904875" y="457200"/>
                  </a:lnTo>
                  <a:lnTo>
                    <a:pt x="981075" y="438150"/>
                  </a:lnTo>
                  <a:lnTo>
                    <a:pt x="1033462" y="361950"/>
                  </a:lnTo>
                  <a:lnTo>
                    <a:pt x="1104900" y="309562"/>
                  </a:lnTo>
                  <a:lnTo>
                    <a:pt x="1176337" y="238125"/>
                  </a:lnTo>
                  <a:lnTo>
                    <a:pt x="1276350" y="180975"/>
                  </a:lnTo>
                  <a:lnTo>
                    <a:pt x="1347787" y="104775"/>
                  </a:lnTo>
                  <a:lnTo>
                    <a:pt x="1519237" y="19050"/>
                  </a:lnTo>
                  <a:lnTo>
                    <a:pt x="1604962" y="4762"/>
                  </a:lnTo>
                  <a:lnTo>
                    <a:pt x="1733550" y="0"/>
                  </a:lnTo>
                  <a:lnTo>
                    <a:pt x="1819275" y="28575"/>
                  </a:lnTo>
                  <a:lnTo>
                    <a:pt x="1838325" y="71437"/>
                  </a:lnTo>
                  <a:lnTo>
                    <a:pt x="1785937" y="100012"/>
                  </a:lnTo>
                  <a:lnTo>
                    <a:pt x="1657350" y="100012"/>
                  </a:lnTo>
                  <a:lnTo>
                    <a:pt x="1666875" y="152400"/>
                  </a:lnTo>
                  <a:lnTo>
                    <a:pt x="1600200" y="180975"/>
                  </a:lnTo>
                  <a:lnTo>
                    <a:pt x="1543050" y="238125"/>
                  </a:lnTo>
                  <a:lnTo>
                    <a:pt x="1476375" y="295275"/>
                  </a:lnTo>
                  <a:lnTo>
                    <a:pt x="1471612" y="338137"/>
                  </a:lnTo>
                  <a:lnTo>
                    <a:pt x="1447800" y="338137"/>
                  </a:lnTo>
                  <a:lnTo>
                    <a:pt x="1447800" y="338137"/>
                  </a:lnTo>
                  <a:lnTo>
                    <a:pt x="1390650" y="404812"/>
                  </a:lnTo>
                  <a:lnTo>
                    <a:pt x="1357312" y="485775"/>
                  </a:lnTo>
                  <a:lnTo>
                    <a:pt x="1343025" y="485775"/>
                  </a:lnTo>
                  <a:lnTo>
                    <a:pt x="1300162" y="581025"/>
                  </a:lnTo>
                  <a:lnTo>
                    <a:pt x="1300162" y="685800"/>
                  </a:lnTo>
                  <a:lnTo>
                    <a:pt x="1357312" y="623887"/>
                  </a:lnTo>
                  <a:lnTo>
                    <a:pt x="1347787" y="581025"/>
                  </a:lnTo>
                  <a:lnTo>
                    <a:pt x="1390650" y="595312"/>
                  </a:lnTo>
                  <a:lnTo>
                    <a:pt x="1500187" y="504825"/>
                  </a:lnTo>
                  <a:lnTo>
                    <a:pt x="1538287" y="504825"/>
                  </a:lnTo>
                  <a:lnTo>
                    <a:pt x="1504950" y="552450"/>
                  </a:lnTo>
                  <a:lnTo>
                    <a:pt x="1576387" y="552450"/>
                  </a:lnTo>
                  <a:lnTo>
                    <a:pt x="1690687" y="571500"/>
                  </a:lnTo>
                  <a:lnTo>
                    <a:pt x="1766887" y="595312"/>
                  </a:lnTo>
                  <a:lnTo>
                    <a:pt x="1800225" y="642937"/>
                  </a:lnTo>
                  <a:lnTo>
                    <a:pt x="1862137" y="666750"/>
                  </a:lnTo>
                  <a:lnTo>
                    <a:pt x="1919287" y="766762"/>
                  </a:lnTo>
                  <a:lnTo>
                    <a:pt x="1962150" y="828675"/>
                  </a:lnTo>
                  <a:lnTo>
                    <a:pt x="1985962" y="866775"/>
                  </a:lnTo>
                  <a:lnTo>
                    <a:pt x="2033587" y="909637"/>
                  </a:lnTo>
                  <a:lnTo>
                    <a:pt x="2019300" y="957262"/>
                  </a:lnTo>
                  <a:lnTo>
                    <a:pt x="2090737" y="981075"/>
                  </a:lnTo>
                  <a:lnTo>
                    <a:pt x="2209800" y="976312"/>
                  </a:lnTo>
                  <a:lnTo>
                    <a:pt x="2266950" y="938212"/>
                  </a:lnTo>
                  <a:lnTo>
                    <a:pt x="2309812" y="995362"/>
                  </a:lnTo>
                  <a:lnTo>
                    <a:pt x="2347912" y="1023937"/>
                  </a:lnTo>
                  <a:lnTo>
                    <a:pt x="2381250" y="1038225"/>
                  </a:lnTo>
                  <a:lnTo>
                    <a:pt x="2409825" y="990600"/>
                  </a:lnTo>
                  <a:lnTo>
                    <a:pt x="2476500" y="1019175"/>
                  </a:lnTo>
                  <a:lnTo>
                    <a:pt x="2509837" y="1052512"/>
                  </a:lnTo>
                  <a:lnTo>
                    <a:pt x="2538412" y="1023937"/>
                  </a:lnTo>
                  <a:lnTo>
                    <a:pt x="2633662" y="933450"/>
                  </a:lnTo>
                  <a:lnTo>
                    <a:pt x="2686050" y="923925"/>
                  </a:lnTo>
                  <a:lnTo>
                    <a:pt x="2867025" y="823912"/>
                  </a:lnTo>
                  <a:lnTo>
                    <a:pt x="2981325" y="809625"/>
                  </a:lnTo>
                  <a:lnTo>
                    <a:pt x="3195637" y="804862"/>
                  </a:lnTo>
                  <a:lnTo>
                    <a:pt x="3314700" y="804862"/>
                  </a:lnTo>
                  <a:lnTo>
                    <a:pt x="3452812" y="723900"/>
                  </a:lnTo>
                  <a:lnTo>
                    <a:pt x="3605212" y="733425"/>
                  </a:lnTo>
                  <a:lnTo>
                    <a:pt x="3605212" y="733425"/>
                  </a:lnTo>
                  <a:lnTo>
                    <a:pt x="3605212" y="771525"/>
                  </a:lnTo>
                  <a:lnTo>
                    <a:pt x="3595687" y="881062"/>
                  </a:lnTo>
                  <a:lnTo>
                    <a:pt x="3605212" y="938212"/>
                  </a:lnTo>
                  <a:lnTo>
                    <a:pt x="3576637" y="957262"/>
                  </a:lnTo>
                  <a:lnTo>
                    <a:pt x="3619500" y="995362"/>
                  </a:lnTo>
                  <a:lnTo>
                    <a:pt x="3619500" y="995362"/>
                  </a:lnTo>
                  <a:lnTo>
                    <a:pt x="3748087" y="1042987"/>
                  </a:lnTo>
                  <a:lnTo>
                    <a:pt x="3805237" y="995362"/>
                  </a:lnTo>
                  <a:lnTo>
                    <a:pt x="3867150" y="995362"/>
                  </a:lnTo>
                  <a:lnTo>
                    <a:pt x="3910012" y="1028700"/>
                  </a:lnTo>
                  <a:lnTo>
                    <a:pt x="3910012" y="1028700"/>
                  </a:lnTo>
                  <a:lnTo>
                    <a:pt x="3962400" y="1038225"/>
                  </a:lnTo>
                  <a:lnTo>
                    <a:pt x="4005262" y="990600"/>
                  </a:lnTo>
                  <a:lnTo>
                    <a:pt x="4062412" y="981075"/>
                  </a:lnTo>
                  <a:lnTo>
                    <a:pt x="4119562" y="1062037"/>
                  </a:lnTo>
                  <a:lnTo>
                    <a:pt x="4148137" y="1123950"/>
                  </a:lnTo>
                  <a:lnTo>
                    <a:pt x="4157662" y="1223962"/>
                  </a:lnTo>
                  <a:lnTo>
                    <a:pt x="4119562" y="1262062"/>
                  </a:lnTo>
                  <a:lnTo>
                    <a:pt x="4138612" y="1295400"/>
                  </a:lnTo>
                  <a:lnTo>
                    <a:pt x="4195762" y="1290637"/>
                  </a:lnTo>
                  <a:lnTo>
                    <a:pt x="4276725" y="1328737"/>
                  </a:lnTo>
                  <a:lnTo>
                    <a:pt x="4262437" y="1366837"/>
                  </a:lnTo>
                  <a:lnTo>
                    <a:pt x="4314825" y="1433512"/>
                  </a:lnTo>
                  <a:lnTo>
                    <a:pt x="4376737" y="1452562"/>
                  </a:lnTo>
                  <a:lnTo>
                    <a:pt x="4371975" y="1485900"/>
                  </a:lnTo>
                  <a:lnTo>
                    <a:pt x="4305300" y="1500187"/>
                  </a:lnTo>
                  <a:lnTo>
                    <a:pt x="4205287" y="1481137"/>
                  </a:lnTo>
                  <a:lnTo>
                    <a:pt x="4105275" y="1495425"/>
                  </a:lnTo>
                  <a:lnTo>
                    <a:pt x="3990975" y="1462087"/>
                  </a:lnTo>
                  <a:lnTo>
                    <a:pt x="3986212" y="1485900"/>
                  </a:lnTo>
                  <a:lnTo>
                    <a:pt x="3957637" y="1476375"/>
                  </a:lnTo>
                  <a:lnTo>
                    <a:pt x="3943350" y="1500187"/>
                  </a:lnTo>
                  <a:lnTo>
                    <a:pt x="3919537" y="1495425"/>
                  </a:lnTo>
                  <a:lnTo>
                    <a:pt x="3933825" y="1462087"/>
                  </a:lnTo>
                  <a:lnTo>
                    <a:pt x="3829050" y="1438275"/>
                  </a:lnTo>
                  <a:lnTo>
                    <a:pt x="3824287" y="1509712"/>
                  </a:lnTo>
                  <a:lnTo>
                    <a:pt x="3814762" y="1538287"/>
                  </a:lnTo>
                  <a:lnTo>
                    <a:pt x="3819525" y="1595437"/>
                  </a:lnTo>
                  <a:lnTo>
                    <a:pt x="3829050" y="1614487"/>
                  </a:lnTo>
                  <a:lnTo>
                    <a:pt x="3776662" y="1624012"/>
                  </a:lnTo>
                  <a:lnTo>
                    <a:pt x="3676650" y="1533525"/>
                  </a:lnTo>
                  <a:lnTo>
                    <a:pt x="3543300" y="1438275"/>
                  </a:lnTo>
                  <a:lnTo>
                    <a:pt x="3376612" y="1395412"/>
                  </a:lnTo>
                  <a:lnTo>
                    <a:pt x="3262312" y="1395412"/>
                  </a:lnTo>
                  <a:lnTo>
                    <a:pt x="3162300" y="1519237"/>
                  </a:lnTo>
                  <a:lnTo>
                    <a:pt x="3057525" y="1509712"/>
                  </a:lnTo>
                  <a:lnTo>
                    <a:pt x="2995612" y="1524000"/>
                  </a:lnTo>
                  <a:lnTo>
                    <a:pt x="2995612" y="1524000"/>
                  </a:lnTo>
                  <a:lnTo>
                    <a:pt x="2914650" y="1524000"/>
                  </a:lnTo>
                  <a:lnTo>
                    <a:pt x="2862262" y="1509712"/>
                  </a:lnTo>
                  <a:lnTo>
                    <a:pt x="2776537" y="1528762"/>
                  </a:lnTo>
                  <a:lnTo>
                    <a:pt x="2714625" y="1566862"/>
                  </a:lnTo>
                  <a:lnTo>
                    <a:pt x="2695575" y="1671637"/>
                  </a:lnTo>
                  <a:lnTo>
                    <a:pt x="2628900" y="1709737"/>
                  </a:lnTo>
                  <a:lnTo>
                    <a:pt x="2562225" y="1743075"/>
                  </a:lnTo>
                  <a:lnTo>
                    <a:pt x="2533650" y="1785937"/>
                  </a:lnTo>
                  <a:lnTo>
                    <a:pt x="2519362" y="1828800"/>
                  </a:lnTo>
                  <a:lnTo>
                    <a:pt x="2519362" y="1866900"/>
                  </a:lnTo>
                  <a:lnTo>
                    <a:pt x="2452687" y="1824037"/>
                  </a:lnTo>
                  <a:lnTo>
                    <a:pt x="2452687" y="1766887"/>
                  </a:lnTo>
                  <a:lnTo>
                    <a:pt x="2524125" y="1695450"/>
                  </a:lnTo>
                  <a:lnTo>
                    <a:pt x="2586037" y="1624012"/>
                  </a:lnTo>
                  <a:lnTo>
                    <a:pt x="2562225" y="1581150"/>
                  </a:lnTo>
                  <a:lnTo>
                    <a:pt x="2505075" y="1628775"/>
                  </a:lnTo>
                  <a:lnTo>
                    <a:pt x="2443162" y="1628775"/>
                  </a:lnTo>
                  <a:lnTo>
                    <a:pt x="2428875" y="1604962"/>
                  </a:lnTo>
                  <a:lnTo>
                    <a:pt x="2405062" y="1624012"/>
                  </a:lnTo>
                  <a:lnTo>
                    <a:pt x="2400300" y="1671637"/>
                  </a:lnTo>
                  <a:lnTo>
                    <a:pt x="2357437" y="1728787"/>
                  </a:lnTo>
                  <a:lnTo>
                    <a:pt x="2276475" y="1776412"/>
                  </a:lnTo>
                  <a:lnTo>
                    <a:pt x="2266950" y="1733550"/>
                  </a:lnTo>
                  <a:lnTo>
                    <a:pt x="2271712" y="1633537"/>
                  </a:lnTo>
                  <a:lnTo>
                    <a:pt x="2305050" y="1590675"/>
                  </a:lnTo>
                  <a:lnTo>
                    <a:pt x="2290762" y="1552575"/>
                  </a:lnTo>
                  <a:lnTo>
                    <a:pt x="2219325" y="1657350"/>
                  </a:lnTo>
                  <a:lnTo>
                    <a:pt x="2224087" y="1714500"/>
                  </a:lnTo>
                  <a:lnTo>
                    <a:pt x="2190750" y="1785937"/>
                  </a:lnTo>
                  <a:lnTo>
                    <a:pt x="2105025" y="1871662"/>
                  </a:lnTo>
                  <a:lnTo>
                    <a:pt x="2005012" y="2071687"/>
                  </a:lnTo>
                  <a:lnTo>
                    <a:pt x="1905000" y="2214562"/>
                  </a:lnTo>
                  <a:lnTo>
                    <a:pt x="1828800" y="2338387"/>
                  </a:lnTo>
                  <a:lnTo>
                    <a:pt x="1828800" y="2338387"/>
                  </a:lnTo>
                  <a:lnTo>
                    <a:pt x="1771650" y="2305050"/>
                  </a:lnTo>
                  <a:lnTo>
                    <a:pt x="1743075" y="2266950"/>
                  </a:lnTo>
                  <a:lnTo>
                    <a:pt x="1752600" y="2185987"/>
                  </a:lnTo>
                  <a:lnTo>
                    <a:pt x="1790700" y="2109787"/>
                  </a:lnTo>
                  <a:lnTo>
                    <a:pt x="1790700" y="2066925"/>
                  </a:lnTo>
                  <a:lnTo>
                    <a:pt x="1790700" y="2066925"/>
                  </a:lnTo>
                  <a:lnTo>
                    <a:pt x="1719262" y="2085975"/>
                  </a:lnTo>
                  <a:lnTo>
                    <a:pt x="1652587" y="2100262"/>
                  </a:lnTo>
                  <a:lnTo>
                    <a:pt x="1652587" y="2052637"/>
                  </a:lnTo>
                  <a:lnTo>
                    <a:pt x="1681162" y="1990725"/>
                  </a:lnTo>
                  <a:lnTo>
                    <a:pt x="1700212" y="1909762"/>
                  </a:lnTo>
                  <a:lnTo>
                    <a:pt x="1700212" y="1909762"/>
                  </a:lnTo>
                  <a:lnTo>
                    <a:pt x="1719262" y="1852612"/>
                  </a:lnTo>
                  <a:lnTo>
                    <a:pt x="1690687" y="1776412"/>
                  </a:lnTo>
                  <a:lnTo>
                    <a:pt x="1714500" y="1757362"/>
                  </a:lnTo>
                  <a:lnTo>
                    <a:pt x="1671637" y="1695450"/>
                  </a:lnTo>
                  <a:lnTo>
                    <a:pt x="1585912" y="1662112"/>
                  </a:lnTo>
                  <a:lnTo>
                    <a:pt x="1504950" y="1647825"/>
                  </a:lnTo>
                  <a:lnTo>
                    <a:pt x="1504950" y="1600200"/>
                  </a:lnTo>
                  <a:lnTo>
                    <a:pt x="1514475" y="1533525"/>
                  </a:lnTo>
                  <a:lnTo>
                    <a:pt x="1347787" y="1476375"/>
                  </a:lnTo>
                  <a:lnTo>
                    <a:pt x="1204912" y="1423987"/>
                  </a:lnTo>
                  <a:lnTo>
                    <a:pt x="1157287" y="1452562"/>
                  </a:lnTo>
                  <a:lnTo>
                    <a:pt x="1076325" y="1414462"/>
                  </a:lnTo>
                  <a:lnTo>
                    <a:pt x="1028700" y="1409700"/>
                  </a:lnTo>
                  <a:lnTo>
                    <a:pt x="842962" y="1281112"/>
                  </a:lnTo>
                  <a:lnTo>
                    <a:pt x="171450" y="1052512"/>
                  </a:lnTo>
                  <a:lnTo>
                    <a:pt x="128587" y="890587"/>
                  </a:lnTo>
                  <a:lnTo>
                    <a:pt x="71437" y="847725"/>
                  </a:lnTo>
                  <a:lnTo>
                    <a:pt x="4762" y="833437"/>
                  </a:lnTo>
                  <a:lnTo>
                    <a:pt x="0" y="819150"/>
                  </a:lnTo>
                </a:path>
              </a:pathLst>
            </a:custGeom>
            <a:solidFill>
              <a:srgbClr val="5B952D">
                <a:alpha val="5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4" name="TextBox 13"/>
            <p:cNvSpPr txBox="1"/>
            <p:nvPr/>
          </p:nvSpPr>
          <p:spPr>
            <a:xfrm>
              <a:off x="7747914" y="3540210"/>
              <a:ext cx="421910" cy="184666"/>
            </a:xfrm>
            <a:prstGeom prst="rect">
              <a:avLst/>
            </a:prstGeom>
            <a:noFill/>
          </p:spPr>
          <p:txBody>
            <a:bodyPr wrap="none" rtlCol="0">
              <a:spAutoFit/>
            </a:bodyPr>
            <a:lstStyle/>
            <a:p>
              <a:r>
                <a:rPr lang="en-US" sz="600" dirty="0" smtClean="0"/>
                <a:t>Alcona</a:t>
              </a:r>
              <a:endParaRPr lang="en-US" sz="600" dirty="0"/>
            </a:p>
          </p:txBody>
        </p:sp>
        <p:sp>
          <p:nvSpPr>
            <p:cNvPr id="15" name="TextBox 14"/>
            <p:cNvSpPr txBox="1"/>
            <p:nvPr/>
          </p:nvSpPr>
          <p:spPr>
            <a:xfrm>
              <a:off x="5557164" y="1954633"/>
              <a:ext cx="365806" cy="184666"/>
            </a:xfrm>
            <a:prstGeom prst="rect">
              <a:avLst/>
            </a:prstGeom>
            <a:noFill/>
          </p:spPr>
          <p:txBody>
            <a:bodyPr wrap="none" rtlCol="0">
              <a:spAutoFit/>
            </a:bodyPr>
            <a:lstStyle/>
            <a:p>
              <a:r>
                <a:rPr lang="en-US" sz="600" dirty="0" smtClean="0"/>
                <a:t>Alger</a:t>
              </a:r>
              <a:endParaRPr lang="en-US" sz="600" dirty="0"/>
            </a:p>
          </p:txBody>
        </p:sp>
        <p:sp>
          <p:nvSpPr>
            <p:cNvPr id="16" name="TextBox 15"/>
            <p:cNvSpPr txBox="1"/>
            <p:nvPr/>
          </p:nvSpPr>
          <p:spPr>
            <a:xfrm>
              <a:off x="6162530" y="5579830"/>
              <a:ext cx="444352" cy="184666"/>
            </a:xfrm>
            <a:prstGeom prst="rect">
              <a:avLst/>
            </a:prstGeom>
            <a:noFill/>
          </p:spPr>
          <p:txBody>
            <a:bodyPr wrap="none" rtlCol="0">
              <a:spAutoFit/>
            </a:bodyPr>
            <a:lstStyle/>
            <a:p>
              <a:r>
                <a:rPr lang="en-US" sz="600" dirty="0" smtClean="0"/>
                <a:t>Allegan</a:t>
              </a:r>
              <a:endParaRPr lang="en-US" sz="600" dirty="0"/>
            </a:p>
          </p:txBody>
        </p:sp>
        <p:sp>
          <p:nvSpPr>
            <p:cNvPr id="17" name="TextBox 16"/>
            <p:cNvSpPr txBox="1"/>
            <p:nvPr/>
          </p:nvSpPr>
          <p:spPr>
            <a:xfrm>
              <a:off x="7728864" y="3209669"/>
              <a:ext cx="426720" cy="184666"/>
            </a:xfrm>
            <a:prstGeom prst="rect">
              <a:avLst/>
            </a:prstGeom>
            <a:noFill/>
          </p:spPr>
          <p:txBody>
            <a:bodyPr wrap="none" rtlCol="0">
              <a:spAutoFit/>
            </a:bodyPr>
            <a:lstStyle/>
            <a:p>
              <a:r>
                <a:rPr lang="en-US" sz="600" dirty="0" smtClean="0"/>
                <a:t>Alpena</a:t>
              </a:r>
              <a:endParaRPr lang="en-US" sz="600" dirty="0"/>
            </a:p>
          </p:txBody>
        </p:sp>
        <p:sp>
          <p:nvSpPr>
            <p:cNvPr id="18" name="TextBox 17"/>
            <p:cNvSpPr txBox="1"/>
            <p:nvPr/>
          </p:nvSpPr>
          <p:spPr>
            <a:xfrm>
              <a:off x="6704542" y="3231050"/>
              <a:ext cx="407484" cy="184666"/>
            </a:xfrm>
            <a:prstGeom prst="rect">
              <a:avLst/>
            </a:prstGeom>
            <a:noFill/>
          </p:spPr>
          <p:txBody>
            <a:bodyPr wrap="none" rtlCol="0">
              <a:spAutoFit/>
            </a:bodyPr>
            <a:lstStyle/>
            <a:p>
              <a:r>
                <a:rPr lang="en-US" sz="600" dirty="0" smtClean="0"/>
                <a:t>Antrim</a:t>
              </a:r>
              <a:endParaRPr lang="en-US" sz="600" dirty="0"/>
            </a:p>
          </p:txBody>
        </p:sp>
        <p:sp>
          <p:nvSpPr>
            <p:cNvPr id="19" name="TextBox 18"/>
            <p:cNvSpPr txBox="1"/>
            <p:nvPr/>
          </p:nvSpPr>
          <p:spPr>
            <a:xfrm>
              <a:off x="7538364" y="4131908"/>
              <a:ext cx="429926" cy="184666"/>
            </a:xfrm>
            <a:prstGeom prst="rect">
              <a:avLst/>
            </a:prstGeom>
            <a:noFill/>
          </p:spPr>
          <p:txBody>
            <a:bodyPr wrap="none" rtlCol="0">
              <a:spAutoFit/>
            </a:bodyPr>
            <a:lstStyle/>
            <a:p>
              <a:r>
                <a:rPr lang="en-US" sz="600" dirty="0" smtClean="0"/>
                <a:t>Arenac</a:t>
              </a:r>
              <a:endParaRPr lang="en-US" sz="600" dirty="0"/>
            </a:p>
          </p:txBody>
        </p:sp>
        <p:sp>
          <p:nvSpPr>
            <p:cNvPr id="20" name="TextBox 19"/>
            <p:cNvSpPr txBox="1"/>
            <p:nvPr/>
          </p:nvSpPr>
          <p:spPr>
            <a:xfrm>
              <a:off x="4515764" y="1612350"/>
              <a:ext cx="434734" cy="184666"/>
            </a:xfrm>
            <a:prstGeom prst="rect">
              <a:avLst/>
            </a:prstGeom>
            <a:noFill/>
          </p:spPr>
          <p:txBody>
            <a:bodyPr wrap="none" rtlCol="0">
              <a:spAutoFit/>
            </a:bodyPr>
            <a:lstStyle/>
            <a:p>
              <a:r>
                <a:rPr lang="en-US" sz="600" dirty="0" smtClean="0"/>
                <a:t>Baraga</a:t>
              </a:r>
              <a:endParaRPr lang="en-US" sz="600" dirty="0"/>
            </a:p>
          </p:txBody>
        </p:sp>
        <p:sp>
          <p:nvSpPr>
            <p:cNvPr id="21" name="TextBox 20"/>
            <p:cNvSpPr txBox="1"/>
            <p:nvPr/>
          </p:nvSpPr>
          <p:spPr>
            <a:xfrm>
              <a:off x="6061354" y="3609832"/>
              <a:ext cx="421910" cy="184666"/>
            </a:xfrm>
            <a:prstGeom prst="rect">
              <a:avLst/>
            </a:prstGeom>
            <a:noFill/>
          </p:spPr>
          <p:txBody>
            <a:bodyPr wrap="none" rtlCol="0">
              <a:spAutoFit/>
            </a:bodyPr>
            <a:lstStyle/>
            <a:p>
              <a:r>
                <a:rPr lang="en-US" sz="600" dirty="0" smtClean="0"/>
                <a:t>Benzie</a:t>
              </a:r>
              <a:endParaRPr lang="en-US" sz="600" dirty="0"/>
            </a:p>
          </p:txBody>
        </p:sp>
        <p:sp>
          <p:nvSpPr>
            <p:cNvPr id="22" name="TextBox 21"/>
            <p:cNvSpPr txBox="1"/>
            <p:nvPr/>
          </p:nvSpPr>
          <p:spPr>
            <a:xfrm>
              <a:off x="6773905" y="6199590"/>
              <a:ext cx="429926" cy="184666"/>
            </a:xfrm>
            <a:prstGeom prst="rect">
              <a:avLst/>
            </a:prstGeom>
            <a:noFill/>
          </p:spPr>
          <p:txBody>
            <a:bodyPr wrap="none" rtlCol="0">
              <a:spAutoFit/>
            </a:bodyPr>
            <a:lstStyle/>
            <a:p>
              <a:r>
                <a:rPr lang="en-US" sz="600" dirty="0" smtClean="0"/>
                <a:t>Branch</a:t>
              </a:r>
              <a:endParaRPr lang="en-US" sz="600" dirty="0"/>
            </a:p>
          </p:txBody>
        </p:sp>
        <p:sp>
          <p:nvSpPr>
            <p:cNvPr id="23" name="TextBox 22"/>
            <p:cNvSpPr txBox="1"/>
            <p:nvPr/>
          </p:nvSpPr>
          <p:spPr>
            <a:xfrm>
              <a:off x="6714789" y="2999986"/>
              <a:ext cx="551754" cy="184666"/>
            </a:xfrm>
            <a:prstGeom prst="rect">
              <a:avLst/>
            </a:prstGeom>
            <a:noFill/>
          </p:spPr>
          <p:txBody>
            <a:bodyPr wrap="none" rtlCol="0">
              <a:spAutoFit/>
            </a:bodyPr>
            <a:lstStyle/>
            <a:p>
              <a:r>
                <a:rPr lang="en-US" sz="600" dirty="0" smtClean="0"/>
                <a:t>Charlevoix</a:t>
              </a:r>
              <a:endParaRPr lang="en-US" sz="600" dirty="0"/>
            </a:p>
          </p:txBody>
        </p:sp>
        <p:sp>
          <p:nvSpPr>
            <p:cNvPr id="24" name="TextBox 23"/>
            <p:cNvSpPr txBox="1"/>
            <p:nvPr/>
          </p:nvSpPr>
          <p:spPr>
            <a:xfrm>
              <a:off x="7110702" y="2809990"/>
              <a:ext cx="478016" cy="276999"/>
            </a:xfrm>
            <a:prstGeom prst="rect">
              <a:avLst/>
            </a:prstGeom>
            <a:noFill/>
          </p:spPr>
          <p:txBody>
            <a:bodyPr wrap="none" rtlCol="0">
              <a:spAutoFit/>
            </a:bodyPr>
            <a:lstStyle/>
            <a:p>
              <a:r>
                <a:rPr lang="en-US" sz="600" dirty="0" err="1" smtClean="0"/>
                <a:t>Cheboy</a:t>
              </a:r>
              <a:r>
                <a:rPr lang="en-US" sz="600" dirty="0" smtClean="0"/>
                <a:t>-</a:t>
              </a:r>
            </a:p>
            <a:p>
              <a:pPr algn="ctr"/>
              <a:r>
                <a:rPr lang="en-US" sz="600" dirty="0" err="1" smtClean="0"/>
                <a:t>gan</a:t>
              </a:r>
              <a:endParaRPr lang="en-US" sz="600" dirty="0"/>
            </a:p>
          </p:txBody>
        </p:sp>
        <p:sp>
          <p:nvSpPr>
            <p:cNvPr id="25" name="TextBox 24"/>
            <p:cNvSpPr txBox="1"/>
            <p:nvPr/>
          </p:nvSpPr>
          <p:spPr>
            <a:xfrm>
              <a:off x="6946455" y="1966099"/>
              <a:ext cx="530915" cy="184666"/>
            </a:xfrm>
            <a:prstGeom prst="rect">
              <a:avLst/>
            </a:prstGeom>
            <a:noFill/>
          </p:spPr>
          <p:txBody>
            <a:bodyPr wrap="none" rtlCol="0">
              <a:spAutoFit/>
            </a:bodyPr>
            <a:lstStyle/>
            <a:p>
              <a:r>
                <a:rPr lang="en-US" sz="600" dirty="0" smtClean="0"/>
                <a:t>Chippewa</a:t>
              </a:r>
              <a:endParaRPr lang="en-US" sz="600" dirty="0"/>
            </a:p>
          </p:txBody>
        </p:sp>
        <p:sp>
          <p:nvSpPr>
            <p:cNvPr id="26" name="TextBox 25"/>
            <p:cNvSpPr txBox="1"/>
            <p:nvPr/>
          </p:nvSpPr>
          <p:spPr>
            <a:xfrm>
              <a:off x="6910107" y="4245980"/>
              <a:ext cx="370614" cy="184666"/>
            </a:xfrm>
            <a:prstGeom prst="rect">
              <a:avLst/>
            </a:prstGeom>
            <a:noFill/>
          </p:spPr>
          <p:txBody>
            <a:bodyPr wrap="none" rtlCol="0">
              <a:spAutoFit/>
            </a:bodyPr>
            <a:lstStyle/>
            <a:p>
              <a:r>
                <a:rPr lang="en-US" sz="600" dirty="0" smtClean="0"/>
                <a:t>Clare</a:t>
              </a:r>
              <a:endParaRPr lang="en-US" sz="600" dirty="0"/>
            </a:p>
          </p:txBody>
        </p:sp>
        <p:sp>
          <p:nvSpPr>
            <p:cNvPr id="27" name="TextBox 26"/>
            <p:cNvSpPr txBox="1"/>
            <p:nvPr/>
          </p:nvSpPr>
          <p:spPr>
            <a:xfrm>
              <a:off x="7006156" y="3545782"/>
              <a:ext cx="498855" cy="184666"/>
            </a:xfrm>
            <a:prstGeom prst="rect">
              <a:avLst/>
            </a:prstGeom>
            <a:noFill/>
          </p:spPr>
          <p:txBody>
            <a:bodyPr wrap="none" rtlCol="0">
              <a:spAutoFit/>
            </a:bodyPr>
            <a:lstStyle/>
            <a:p>
              <a:r>
                <a:rPr lang="en-US" sz="600" dirty="0" smtClean="0"/>
                <a:t>Crawford</a:t>
              </a:r>
              <a:endParaRPr lang="en-US" sz="600" dirty="0"/>
            </a:p>
          </p:txBody>
        </p:sp>
        <p:sp>
          <p:nvSpPr>
            <p:cNvPr id="28" name="TextBox 27"/>
            <p:cNvSpPr txBox="1"/>
            <p:nvPr/>
          </p:nvSpPr>
          <p:spPr>
            <a:xfrm>
              <a:off x="5519493" y="2244801"/>
              <a:ext cx="365806" cy="184666"/>
            </a:xfrm>
            <a:prstGeom prst="rect">
              <a:avLst/>
            </a:prstGeom>
            <a:noFill/>
          </p:spPr>
          <p:txBody>
            <a:bodyPr wrap="none" rtlCol="0">
              <a:spAutoFit/>
            </a:bodyPr>
            <a:lstStyle/>
            <a:p>
              <a:r>
                <a:rPr lang="en-US" sz="600" dirty="0" smtClean="0"/>
                <a:t>Delta</a:t>
              </a:r>
              <a:endParaRPr lang="en-US" sz="600" dirty="0"/>
            </a:p>
          </p:txBody>
        </p:sp>
        <p:sp>
          <p:nvSpPr>
            <p:cNvPr id="29" name="TextBox 28"/>
            <p:cNvSpPr txBox="1"/>
            <p:nvPr/>
          </p:nvSpPr>
          <p:spPr>
            <a:xfrm>
              <a:off x="4798661" y="2181543"/>
              <a:ext cx="521297" cy="184666"/>
            </a:xfrm>
            <a:prstGeom prst="rect">
              <a:avLst/>
            </a:prstGeom>
            <a:noFill/>
          </p:spPr>
          <p:txBody>
            <a:bodyPr wrap="none" rtlCol="0">
              <a:spAutoFit/>
            </a:bodyPr>
            <a:lstStyle/>
            <a:p>
              <a:r>
                <a:rPr lang="en-US" sz="600" dirty="0" smtClean="0"/>
                <a:t>Dickinson</a:t>
              </a:r>
              <a:endParaRPr lang="en-US" sz="600" dirty="0"/>
            </a:p>
          </p:txBody>
        </p:sp>
        <p:sp>
          <p:nvSpPr>
            <p:cNvPr id="30" name="TextBox 29"/>
            <p:cNvSpPr txBox="1"/>
            <p:nvPr/>
          </p:nvSpPr>
          <p:spPr>
            <a:xfrm>
              <a:off x="6839575" y="2717657"/>
              <a:ext cx="428322" cy="184666"/>
            </a:xfrm>
            <a:prstGeom prst="rect">
              <a:avLst/>
            </a:prstGeom>
            <a:noFill/>
          </p:spPr>
          <p:txBody>
            <a:bodyPr wrap="none" rtlCol="0">
              <a:spAutoFit/>
            </a:bodyPr>
            <a:lstStyle/>
            <a:p>
              <a:r>
                <a:rPr lang="en-US" sz="600" dirty="0" err="1" smtClean="0"/>
                <a:t>Emmet</a:t>
              </a:r>
              <a:endParaRPr lang="en-US" sz="600" dirty="0"/>
            </a:p>
          </p:txBody>
        </p:sp>
        <p:sp>
          <p:nvSpPr>
            <p:cNvPr id="31" name="TextBox 30"/>
            <p:cNvSpPr txBox="1"/>
            <p:nvPr/>
          </p:nvSpPr>
          <p:spPr>
            <a:xfrm>
              <a:off x="7196684" y="4232274"/>
              <a:ext cx="465192" cy="184666"/>
            </a:xfrm>
            <a:prstGeom prst="rect">
              <a:avLst/>
            </a:prstGeom>
            <a:noFill/>
          </p:spPr>
          <p:txBody>
            <a:bodyPr wrap="none" rtlCol="0">
              <a:spAutoFit/>
            </a:bodyPr>
            <a:lstStyle/>
            <a:p>
              <a:r>
                <a:rPr lang="en-US" sz="600" dirty="0" smtClean="0"/>
                <a:t>Gladwin</a:t>
              </a:r>
              <a:endParaRPr lang="en-US" sz="600" dirty="0"/>
            </a:p>
          </p:txBody>
        </p:sp>
        <p:sp>
          <p:nvSpPr>
            <p:cNvPr id="32" name="TextBox 31"/>
            <p:cNvSpPr txBox="1"/>
            <p:nvPr/>
          </p:nvSpPr>
          <p:spPr>
            <a:xfrm>
              <a:off x="3574694" y="1791559"/>
              <a:ext cx="473206" cy="184666"/>
            </a:xfrm>
            <a:prstGeom prst="rect">
              <a:avLst/>
            </a:prstGeom>
            <a:noFill/>
          </p:spPr>
          <p:txBody>
            <a:bodyPr wrap="none" rtlCol="0">
              <a:spAutoFit/>
            </a:bodyPr>
            <a:lstStyle/>
            <a:p>
              <a:r>
                <a:rPr lang="en-US" sz="600" dirty="0" smtClean="0"/>
                <a:t>Gogebic</a:t>
              </a:r>
              <a:endParaRPr lang="en-US" sz="600" dirty="0"/>
            </a:p>
          </p:txBody>
        </p:sp>
        <p:sp>
          <p:nvSpPr>
            <p:cNvPr id="33" name="TextBox 32"/>
            <p:cNvSpPr txBox="1"/>
            <p:nvPr/>
          </p:nvSpPr>
          <p:spPr>
            <a:xfrm>
              <a:off x="6336999" y="3544512"/>
              <a:ext cx="489236" cy="276999"/>
            </a:xfrm>
            <a:prstGeom prst="rect">
              <a:avLst/>
            </a:prstGeom>
            <a:noFill/>
          </p:spPr>
          <p:txBody>
            <a:bodyPr wrap="none" rtlCol="0">
              <a:spAutoFit/>
            </a:bodyPr>
            <a:lstStyle/>
            <a:p>
              <a:pPr algn="ctr"/>
              <a:r>
                <a:rPr lang="en-US" sz="600" dirty="0" smtClean="0"/>
                <a:t>Grand</a:t>
              </a:r>
            </a:p>
            <a:p>
              <a:pPr algn="ctr"/>
              <a:r>
                <a:rPr lang="en-US" sz="600" dirty="0" smtClean="0"/>
                <a:t>Traverse</a:t>
              </a:r>
              <a:endParaRPr lang="en-US" sz="600" dirty="0"/>
            </a:p>
          </p:txBody>
        </p:sp>
        <p:sp>
          <p:nvSpPr>
            <p:cNvPr id="34" name="TextBox 33"/>
            <p:cNvSpPr txBox="1"/>
            <p:nvPr/>
          </p:nvSpPr>
          <p:spPr>
            <a:xfrm>
              <a:off x="7082356" y="4873710"/>
              <a:ext cx="415498" cy="184666"/>
            </a:xfrm>
            <a:prstGeom prst="rect">
              <a:avLst/>
            </a:prstGeom>
            <a:noFill/>
          </p:spPr>
          <p:txBody>
            <a:bodyPr wrap="none" rtlCol="0">
              <a:spAutoFit/>
            </a:bodyPr>
            <a:lstStyle/>
            <a:p>
              <a:r>
                <a:rPr lang="en-US" sz="600" dirty="0" smtClean="0"/>
                <a:t>Gratiot</a:t>
              </a:r>
              <a:endParaRPr lang="en-US" sz="600" dirty="0"/>
            </a:p>
          </p:txBody>
        </p:sp>
        <p:sp>
          <p:nvSpPr>
            <p:cNvPr id="35" name="TextBox 34"/>
            <p:cNvSpPr txBox="1"/>
            <p:nvPr/>
          </p:nvSpPr>
          <p:spPr>
            <a:xfrm>
              <a:off x="7080372" y="6223756"/>
              <a:ext cx="479618" cy="184666"/>
            </a:xfrm>
            <a:prstGeom prst="rect">
              <a:avLst/>
            </a:prstGeom>
            <a:noFill/>
          </p:spPr>
          <p:txBody>
            <a:bodyPr wrap="none" rtlCol="0">
              <a:spAutoFit/>
            </a:bodyPr>
            <a:lstStyle/>
            <a:p>
              <a:r>
                <a:rPr lang="en-US" sz="600" dirty="0" smtClean="0"/>
                <a:t>Hillsdale</a:t>
              </a:r>
              <a:endParaRPr lang="en-US" sz="600" dirty="0"/>
            </a:p>
          </p:txBody>
        </p:sp>
        <p:sp>
          <p:nvSpPr>
            <p:cNvPr id="36" name="TextBox 35"/>
            <p:cNvSpPr txBox="1"/>
            <p:nvPr/>
          </p:nvSpPr>
          <p:spPr>
            <a:xfrm>
              <a:off x="4329466" y="1185630"/>
              <a:ext cx="521297" cy="184666"/>
            </a:xfrm>
            <a:prstGeom prst="rect">
              <a:avLst/>
            </a:prstGeom>
            <a:noFill/>
          </p:spPr>
          <p:txBody>
            <a:bodyPr wrap="none" rtlCol="0">
              <a:spAutoFit/>
            </a:bodyPr>
            <a:lstStyle/>
            <a:p>
              <a:r>
                <a:rPr lang="en-US" sz="600" dirty="0" smtClean="0"/>
                <a:t>Houghton</a:t>
              </a:r>
              <a:endParaRPr lang="en-US" sz="600" dirty="0"/>
            </a:p>
          </p:txBody>
        </p:sp>
        <p:sp>
          <p:nvSpPr>
            <p:cNvPr id="37" name="TextBox 36"/>
            <p:cNvSpPr txBox="1"/>
            <p:nvPr/>
          </p:nvSpPr>
          <p:spPr>
            <a:xfrm>
              <a:off x="8220393" y="4320946"/>
              <a:ext cx="396262" cy="184666"/>
            </a:xfrm>
            <a:prstGeom prst="rect">
              <a:avLst/>
            </a:prstGeom>
            <a:noFill/>
          </p:spPr>
          <p:txBody>
            <a:bodyPr wrap="none" rtlCol="0">
              <a:spAutoFit/>
            </a:bodyPr>
            <a:lstStyle/>
            <a:p>
              <a:r>
                <a:rPr lang="en-US" sz="600" dirty="0" smtClean="0"/>
                <a:t>Huron</a:t>
              </a:r>
              <a:endParaRPr lang="en-US" sz="600" dirty="0"/>
            </a:p>
          </p:txBody>
        </p:sp>
        <p:sp>
          <p:nvSpPr>
            <p:cNvPr id="38" name="TextBox 37"/>
            <p:cNvSpPr txBox="1"/>
            <p:nvPr/>
          </p:nvSpPr>
          <p:spPr>
            <a:xfrm>
              <a:off x="7746428" y="3850676"/>
              <a:ext cx="369012" cy="184666"/>
            </a:xfrm>
            <a:prstGeom prst="rect">
              <a:avLst/>
            </a:prstGeom>
            <a:noFill/>
          </p:spPr>
          <p:txBody>
            <a:bodyPr wrap="none" rtlCol="0">
              <a:spAutoFit/>
            </a:bodyPr>
            <a:lstStyle/>
            <a:p>
              <a:r>
                <a:rPr lang="en-US" sz="600" dirty="0" smtClean="0"/>
                <a:t>Iosco</a:t>
              </a:r>
              <a:endParaRPr lang="en-US" sz="600" dirty="0"/>
            </a:p>
          </p:txBody>
        </p:sp>
        <p:sp>
          <p:nvSpPr>
            <p:cNvPr id="39" name="TextBox 38"/>
            <p:cNvSpPr txBox="1"/>
            <p:nvPr/>
          </p:nvSpPr>
          <p:spPr>
            <a:xfrm>
              <a:off x="4437416" y="1985149"/>
              <a:ext cx="317716" cy="184666"/>
            </a:xfrm>
            <a:prstGeom prst="rect">
              <a:avLst/>
            </a:prstGeom>
            <a:noFill/>
          </p:spPr>
          <p:txBody>
            <a:bodyPr wrap="none" rtlCol="0">
              <a:spAutoFit/>
            </a:bodyPr>
            <a:lstStyle/>
            <a:p>
              <a:r>
                <a:rPr lang="en-US" sz="600" dirty="0" smtClean="0"/>
                <a:t>Iron</a:t>
              </a:r>
              <a:endParaRPr lang="en-US" sz="600" dirty="0"/>
            </a:p>
          </p:txBody>
        </p:sp>
        <p:sp>
          <p:nvSpPr>
            <p:cNvPr id="40" name="TextBox 39"/>
            <p:cNvSpPr txBox="1"/>
            <p:nvPr/>
          </p:nvSpPr>
          <p:spPr>
            <a:xfrm>
              <a:off x="6884735" y="4542740"/>
              <a:ext cx="452368" cy="184666"/>
            </a:xfrm>
            <a:prstGeom prst="rect">
              <a:avLst/>
            </a:prstGeom>
            <a:noFill/>
          </p:spPr>
          <p:txBody>
            <a:bodyPr wrap="none" rtlCol="0">
              <a:spAutoFit/>
            </a:bodyPr>
            <a:lstStyle/>
            <a:p>
              <a:r>
                <a:rPr lang="en-US" sz="600" dirty="0" smtClean="0"/>
                <a:t>Isabella</a:t>
              </a:r>
              <a:endParaRPr lang="en-US" sz="600" dirty="0"/>
            </a:p>
          </p:txBody>
        </p:sp>
        <p:sp>
          <p:nvSpPr>
            <p:cNvPr id="41" name="TextBox 40"/>
            <p:cNvSpPr txBox="1"/>
            <p:nvPr/>
          </p:nvSpPr>
          <p:spPr>
            <a:xfrm>
              <a:off x="6647206" y="3546788"/>
              <a:ext cx="498855" cy="184666"/>
            </a:xfrm>
            <a:prstGeom prst="rect">
              <a:avLst/>
            </a:prstGeom>
            <a:noFill/>
          </p:spPr>
          <p:txBody>
            <a:bodyPr wrap="none" rtlCol="0">
              <a:spAutoFit/>
            </a:bodyPr>
            <a:lstStyle/>
            <a:p>
              <a:r>
                <a:rPr lang="en-US" sz="600" dirty="0" smtClean="0"/>
                <a:t>Kalkaska</a:t>
              </a:r>
              <a:endParaRPr lang="en-US" sz="600" dirty="0"/>
            </a:p>
          </p:txBody>
        </p:sp>
        <p:sp>
          <p:nvSpPr>
            <p:cNvPr id="42" name="TextBox 41"/>
            <p:cNvSpPr txBox="1"/>
            <p:nvPr/>
          </p:nvSpPr>
          <p:spPr>
            <a:xfrm>
              <a:off x="4594350" y="745809"/>
              <a:ext cx="564578" cy="184666"/>
            </a:xfrm>
            <a:prstGeom prst="rect">
              <a:avLst/>
            </a:prstGeom>
            <a:noFill/>
          </p:spPr>
          <p:txBody>
            <a:bodyPr wrap="none" rtlCol="0">
              <a:spAutoFit/>
            </a:bodyPr>
            <a:lstStyle/>
            <a:p>
              <a:r>
                <a:rPr lang="en-US" sz="600" dirty="0" smtClean="0"/>
                <a:t>Keweenaw</a:t>
              </a:r>
              <a:endParaRPr lang="en-US" sz="600" dirty="0"/>
            </a:p>
          </p:txBody>
        </p:sp>
        <p:sp>
          <p:nvSpPr>
            <p:cNvPr id="43" name="TextBox 42"/>
            <p:cNvSpPr txBox="1"/>
            <p:nvPr/>
          </p:nvSpPr>
          <p:spPr>
            <a:xfrm>
              <a:off x="6257959" y="4239630"/>
              <a:ext cx="352982" cy="184666"/>
            </a:xfrm>
            <a:prstGeom prst="rect">
              <a:avLst/>
            </a:prstGeom>
            <a:noFill/>
          </p:spPr>
          <p:txBody>
            <a:bodyPr wrap="none" rtlCol="0">
              <a:spAutoFit/>
            </a:bodyPr>
            <a:lstStyle/>
            <a:p>
              <a:r>
                <a:rPr lang="en-US" sz="600" dirty="0" smtClean="0"/>
                <a:t>Lake</a:t>
              </a:r>
              <a:endParaRPr lang="en-US" sz="600" dirty="0"/>
            </a:p>
          </p:txBody>
        </p:sp>
        <p:sp>
          <p:nvSpPr>
            <p:cNvPr id="44" name="TextBox 43"/>
            <p:cNvSpPr txBox="1"/>
            <p:nvPr/>
          </p:nvSpPr>
          <p:spPr>
            <a:xfrm>
              <a:off x="6228973" y="3332964"/>
              <a:ext cx="375424" cy="276999"/>
            </a:xfrm>
            <a:prstGeom prst="rect">
              <a:avLst/>
            </a:prstGeom>
            <a:noFill/>
          </p:spPr>
          <p:txBody>
            <a:bodyPr wrap="none" rtlCol="0">
              <a:spAutoFit/>
            </a:bodyPr>
            <a:lstStyle/>
            <a:p>
              <a:pPr algn="ctr"/>
              <a:r>
                <a:rPr lang="en-US" sz="600" dirty="0" smtClean="0"/>
                <a:t>Lee-</a:t>
              </a:r>
            </a:p>
            <a:p>
              <a:pPr algn="ctr"/>
              <a:r>
                <a:rPr lang="en-US" sz="600" dirty="0" err="1" smtClean="0"/>
                <a:t>lanau</a:t>
              </a:r>
              <a:endParaRPr lang="en-US" sz="600" dirty="0"/>
            </a:p>
          </p:txBody>
        </p:sp>
        <p:sp>
          <p:nvSpPr>
            <p:cNvPr id="45" name="TextBox 44"/>
            <p:cNvSpPr txBox="1"/>
            <p:nvPr/>
          </p:nvSpPr>
          <p:spPr>
            <a:xfrm>
              <a:off x="7455384" y="6237690"/>
              <a:ext cx="500458" cy="184666"/>
            </a:xfrm>
            <a:prstGeom prst="rect">
              <a:avLst/>
            </a:prstGeom>
            <a:noFill/>
          </p:spPr>
          <p:txBody>
            <a:bodyPr wrap="none" rtlCol="0">
              <a:spAutoFit/>
            </a:bodyPr>
            <a:lstStyle/>
            <a:p>
              <a:r>
                <a:rPr lang="en-US" sz="600" dirty="0" smtClean="0"/>
                <a:t>Lenawee</a:t>
              </a:r>
              <a:endParaRPr lang="en-US" sz="600" dirty="0"/>
            </a:p>
          </p:txBody>
        </p:sp>
        <p:sp>
          <p:nvSpPr>
            <p:cNvPr id="46" name="TextBox 45"/>
            <p:cNvSpPr txBox="1"/>
            <p:nvPr/>
          </p:nvSpPr>
          <p:spPr>
            <a:xfrm>
              <a:off x="6435049" y="1810506"/>
              <a:ext cx="352982" cy="184666"/>
            </a:xfrm>
            <a:prstGeom prst="rect">
              <a:avLst/>
            </a:prstGeom>
            <a:noFill/>
          </p:spPr>
          <p:txBody>
            <a:bodyPr wrap="none" rtlCol="0">
              <a:spAutoFit/>
            </a:bodyPr>
            <a:lstStyle/>
            <a:p>
              <a:r>
                <a:rPr lang="en-US" sz="600" dirty="0" smtClean="0"/>
                <a:t>Luce</a:t>
              </a:r>
              <a:endParaRPr lang="en-US" sz="600" dirty="0"/>
            </a:p>
          </p:txBody>
        </p:sp>
        <p:sp>
          <p:nvSpPr>
            <p:cNvPr id="47" name="TextBox 46"/>
            <p:cNvSpPr txBox="1"/>
            <p:nvPr/>
          </p:nvSpPr>
          <p:spPr>
            <a:xfrm>
              <a:off x="6464560" y="2099015"/>
              <a:ext cx="511679" cy="184666"/>
            </a:xfrm>
            <a:prstGeom prst="rect">
              <a:avLst/>
            </a:prstGeom>
            <a:noFill/>
          </p:spPr>
          <p:txBody>
            <a:bodyPr wrap="none" rtlCol="0">
              <a:spAutoFit/>
            </a:bodyPr>
            <a:lstStyle/>
            <a:p>
              <a:r>
                <a:rPr lang="en-US" sz="600" dirty="0" smtClean="0"/>
                <a:t>Mackinac</a:t>
              </a:r>
              <a:endParaRPr lang="en-US" sz="600" dirty="0"/>
            </a:p>
          </p:txBody>
        </p:sp>
        <p:sp>
          <p:nvSpPr>
            <p:cNvPr id="48" name="TextBox 47"/>
            <p:cNvSpPr txBox="1"/>
            <p:nvPr/>
          </p:nvSpPr>
          <p:spPr>
            <a:xfrm>
              <a:off x="5994849" y="3986314"/>
              <a:ext cx="498855" cy="184666"/>
            </a:xfrm>
            <a:prstGeom prst="rect">
              <a:avLst/>
            </a:prstGeom>
            <a:noFill/>
          </p:spPr>
          <p:txBody>
            <a:bodyPr wrap="none" rtlCol="0">
              <a:spAutoFit/>
            </a:bodyPr>
            <a:lstStyle/>
            <a:p>
              <a:r>
                <a:rPr lang="en-US" sz="600" dirty="0" smtClean="0"/>
                <a:t>Manistee</a:t>
              </a:r>
              <a:endParaRPr lang="en-US" sz="600" dirty="0"/>
            </a:p>
          </p:txBody>
        </p:sp>
        <p:sp>
          <p:nvSpPr>
            <p:cNvPr id="49" name="TextBox 48"/>
            <p:cNvSpPr txBox="1"/>
            <p:nvPr/>
          </p:nvSpPr>
          <p:spPr>
            <a:xfrm>
              <a:off x="4968869" y="1854876"/>
              <a:ext cx="532518" cy="184666"/>
            </a:xfrm>
            <a:prstGeom prst="rect">
              <a:avLst/>
            </a:prstGeom>
            <a:noFill/>
          </p:spPr>
          <p:txBody>
            <a:bodyPr wrap="none" rtlCol="0">
              <a:spAutoFit/>
            </a:bodyPr>
            <a:lstStyle/>
            <a:p>
              <a:r>
                <a:rPr lang="en-US" sz="600" dirty="0" smtClean="0"/>
                <a:t>Marquette</a:t>
              </a:r>
              <a:endParaRPr lang="en-US" sz="600" dirty="0"/>
            </a:p>
          </p:txBody>
        </p:sp>
        <p:sp>
          <p:nvSpPr>
            <p:cNvPr id="50" name="TextBox 49"/>
            <p:cNvSpPr txBox="1"/>
            <p:nvPr/>
          </p:nvSpPr>
          <p:spPr>
            <a:xfrm>
              <a:off x="5907120" y="4219574"/>
              <a:ext cx="417102" cy="184666"/>
            </a:xfrm>
            <a:prstGeom prst="rect">
              <a:avLst/>
            </a:prstGeom>
            <a:noFill/>
          </p:spPr>
          <p:txBody>
            <a:bodyPr wrap="none" rtlCol="0">
              <a:spAutoFit/>
            </a:bodyPr>
            <a:lstStyle/>
            <a:p>
              <a:r>
                <a:rPr lang="en-US" sz="600" dirty="0" smtClean="0"/>
                <a:t>Mason</a:t>
              </a:r>
              <a:endParaRPr lang="en-US" sz="600" dirty="0"/>
            </a:p>
          </p:txBody>
        </p:sp>
        <p:sp>
          <p:nvSpPr>
            <p:cNvPr id="51" name="TextBox 50"/>
            <p:cNvSpPr txBox="1"/>
            <p:nvPr/>
          </p:nvSpPr>
          <p:spPr>
            <a:xfrm>
              <a:off x="6537448" y="4530040"/>
              <a:ext cx="476412" cy="184666"/>
            </a:xfrm>
            <a:prstGeom prst="rect">
              <a:avLst/>
            </a:prstGeom>
            <a:noFill/>
          </p:spPr>
          <p:txBody>
            <a:bodyPr wrap="none" rtlCol="0">
              <a:spAutoFit/>
            </a:bodyPr>
            <a:lstStyle/>
            <a:p>
              <a:r>
                <a:rPr lang="en-US" sz="600" dirty="0" smtClean="0"/>
                <a:t>Mecosta</a:t>
              </a:r>
              <a:endParaRPr lang="en-US" sz="600" dirty="0"/>
            </a:p>
          </p:txBody>
        </p:sp>
        <p:sp>
          <p:nvSpPr>
            <p:cNvPr id="52" name="TextBox 51"/>
            <p:cNvSpPr txBox="1"/>
            <p:nvPr/>
          </p:nvSpPr>
          <p:spPr>
            <a:xfrm>
              <a:off x="5055214" y="2623970"/>
              <a:ext cx="404278" cy="276999"/>
            </a:xfrm>
            <a:prstGeom prst="rect">
              <a:avLst/>
            </a:prstGeom>
            <a:noFill/>
          </p:spPr>
          <p:txBody>
            <a:bodyPr wrap="none" rtlCol="0">
              <a:spAutoFit/>
            </a:bodyPr>
            <a:lstStyle/>
            <a:p>
              <a:pPr algn="ctr"/>
              <a:r>
                <a:rPr lang="en-US" sz="600" dirty="0" err="1" smtClean="0"/>
                <a:t>Meno</a:t>
              </a:r>
              <a:r>
                <a:rPr lang="en-US" sz="600" dirty="0" smtClean="0"/>
                <a:t>-</a:t>
              </a:r>
            </a:p>
            <a:p>
              <a:pPr algn="ctr"/>
              <a:r>
                <a:rPr lang="en-US" sz="600" dirty="0" err="1" smtClean="0"/>
                <a:t>minee</a:t>
              </a:r>
              <a:endParaRPr lang="en-US" sz="600" dirty="0"/>
            </a:p>
          </p:txBody>
        </p:sp>
        <p:sp>
          <p:nvSpPr>
            <p:cNvPr id="53" name="TextBox 52"/>
            <p:cNvSpPr txBox="1"/>
            <p:nvPr/>
          </p:nvSpPr>
          <p:spPr>
            <a:xfrm>
              <a:off x="7211164" y="4545132"/>
              <a:ext cx="457176" cy="184666"/>
            </a:xfrm>
            <a:prstGeom prst="rect">
              <a:avLst/>
            </a:prstGeom>
            <a:noFill/>
          </p:spPr>
          <p:txBody>
            <a:bodyPr wrap="none" rtlCol="0">
              <a:spAutoFit/>
            </a:bodyPr>
            <a:lstStyle/>
            <a:p>
              <a:r>
                <a:rPr lang="en-US" sz="600" dirty="0" smtClean="0"/>
                <a:t>Midland</a:t>
              </a:r>
              <a:endParaRPr lang="en-US" sz="600" dirty="0"/>
            </a:p>
          </p:txBody>
        </p:sp>
        <p:sp>
          <p:nvSpPr>
            <p:cNvPr id="54" name="TextBox 53"/>
            <p:cNvSpPr txBox="1"/>
            <p:nvPr/>
          </p:nvSpPr>
          <p:spPr>
            <a:xfrm>
              <a:off x="6713768" y="3841150"/>
              <a:ext cx="412292" cy="276999"/>
            </a:xfrm>
            <a:prstGeom prst="rect">
              <a:avLst/>
            </a:prstGeom>
            <a:noFill/>
          </p:spPr>
          <p:txBody>
            <a:bodyPr wrap="none" rtlCol="0">
              <a:spAutoFit/>
            </a:bodyPr>
            <a:lstStyle/>
            <a:p>
              <a:r>
                <a:rPr lang="en-US" sz="600" dirty="0" err="1" smtClean="0"/>
                <a:t>Missa</a:t>
              </a:r>
              <a:r>
                <a:rPr lang="en-US" sz="600" dirty="0" smtClean="0"/>
                <a:t>-</a:t>
              </a:r>
            </a:p>
            <a:p>
              <a:pPr algn="ctr"/>
              <a:r>
                <a:rPr lang="en-US" sz="600" dirty="0" err="1" smtClean="0"/>
                <a:t>ukee</a:t>
              </a:r>
              <a:endParaRPr lang="en-US" sz="600" dirty="0"/>
            </a:p>
          </p:txBody>
        </p:sp>
        <p:sp>
          <p:nvSpPr>
            <p:cNvPr id="55" name="TextBox 54"/>
            <p:cNvSpPr txBox="1"/>
            <p:nvPr/>
          </p:nvSpPr>
          <p:spPr>
            <a:xfrm>
              <a:off x="6656824" y="4829260"/>
              <a:ext cx="519694" cy="184666"/>
            </a:xfrm>
            <a:prstGeom prst="rect">
              <a:avLst/>
            </a:prstGeom>
            <a:noFill/>
          </p:spPr>
          <p:txBody>
            <a:bodyPr wrap="none" rtlCol="0">
              <a:spAutoFit/>
            </a:bodyPr>
            <a:lstStyle/>
            <a:p>
              <a:r>
                <a:rPr lang="en-US" sz="600" dirty="0" smtClean="0"/>
                <a:t>Montcalm</a:t>
              </a:r>
              <a:endParaRPr lang="en-US" sz="600" dirty="0"/>
            </a:p>
          </p:txBody>
        </p:sp>
        <p:sp>
          <p:nvSpPr>
            <p:cNvPr id="56" name="TextBox 55"/>
            <p:cNvSpPr txBox="1"/>
            <p:nvPr/>
          </p:nvSpPr>
          <p:spPr>
            <a:xfrm>
              <a:off x="7353415" y="3203698"/>
              <a:ext cx="514885" cy="276999"/>
            </a:xfrm>
            <a:prstGeom prst="rect">
              <a:avLst/>
            </a:prstGeom>
            <a:noFill/>
          </p:spPr>
          <p:txBody>
            <a:bodyPr wrap="none" rtlCol="0">
              <a:spAutoFit/>
            </a:bodyPr>
            <a:lstStyle/>
            <a:p>
              <a:pPr algn="ctr"/>
              <a:r>
                <a:rPr lang="en-US" sz="600" dirty="0" err="1" smtClean="0"/>
                <a:t>Montmor</a:t>
              </a:r>
              <a:r>
                <a:rPr lang="en-US" sz="600" dirty="0" smtClean="0"/>
                <a:t>-</a:t>
              </a:r>
            </a:p>
            <a:p>
              <a:pPr algn="ctr"/>
              <a:r>
                <a:rPr lang="en-US" sz="600" dirty="0" err="1" smtClean="0"/>
                <a:t>ency</a:t>
              </a:r>
              <a:endParaRPr lang="en-US" sz="600" dirty="0"/>
            </a:p>
          </p:txBody>
        </p:sp>
        <p:sp>
          <p:nvSpPr>
            <p:cNvPr id="57" name="TextBox 56"/>
            <p:cNvSpPr txBox="1"/>
            <p:nvPr/>
          </p:nvSpPr>
          <p:spPr>
            <a:xfrm>
              <a:off x="5868583" y="4564182"/>
              <a:ext cx="455574" cy="184666"/>
            </a:xfrm>
            <a:prstGeom prst="rect">
              <a:avLst/>
            </a:prstGeom>
            <a:noFill/>
          </p:spPr>
          <p:txBody>
            <a:bodyPr wrap="none" rtlCol="0">
              <a:spAutoFit/>
            </a:bodyPr>
            <a:lstStyle/>
            <a:p>
              <a:r>
                <a:rPr lang="en-US" sz="600" dirty="0" smtClean="0"/>
                <a:t>Oceana</a:t>
              </a:r>
              <a:endParaRPr lang="en-US" sz="600" dirty="0"/>
            </a:p>
          </p:txBody>
        </p:sp>
        <p:sp>
          <p:nvSpPr>
            <p:cNvPr id="58" name="TextBox 57"/>
            <p:cNvSpPr txBox="1"/>
            <p:nvPr/>
          </p:nvSpPr>
          <p:spPr>
            <a:xfrm>
              <a:off x="7364751" y="3884714"/>
              <a:ext cx="494046" cy="184666"/>
            </a:xfrm>
            <a:prstGeom prst="rect">
              <a:avLst/>
            </a:prstGeom>
            <a:noFill/>
          </p:spPr>
          <p:txBody>
            <a:bodyPr wrap="none" rtlCol="0">
              <a:spAutoFit/>
            </a:bodyPr>
            <a:lstStyle/>
            <a:p>
              <a:r>
                <a:rPr lang="en-US" sz="600" dirty="0" smtClean="0"/>
                <a:t>Ogemaw</a:t>
              </a:r>
              <a:endParaRPr lang="en-US" sz="600" dirty="0"/>
            </a:p>
          </p:txBody>
        </p:sp>
        <p:sp>
          <p:nvSpPr>
            <p:cNvPr id="59" name="TextBox 58"/>
            <p:cNvSpPr txBox="1"/>
            <p:nvPr/>
          </p:nvSpPr>
          <p:spPr>
            <a:xfrm>
              <a:off x="3795887" y="1504628"/>
              <a:ext cx="567784" cy="184666"/>
            </a:xfrm>
            <a:prstGeom prst="rect">
              <a:avLst/>
            </a:prstGeom>
            <a:noFill/>
          </p:spPr>
          <p:txBody>
            <a:bodyPr wrap="none" rtlCol="0">
              <a:spAutoFit/>
            </a:bodyPr>
            <a:lstStyle/>
            <a:p>
              <a:r>
                <a:rPr lang="en-US" sz="600" dirty="0" smtClean="0"/>
                <a:t>Ontonagon</a:t>
              </a:r>
              <a:endParaRPr lang="en-US" sz="600" dirty="0"/>
            </a:p>
          </p:txBody>
        </p:sp>
        <p:sp>
          <p:nvSpPr>
            <p:cNvPr id="60" name="TextBox 59"/>
            <p:cNvSpPr txBox="1"/>
            <p:nvPr/>
          </p:nvSpPr>
          <p:spPr>
            <a:xfrm>
              <a:off x="6530221" y="4239030"/>
              <a:ext cx="468398" cy="184666"/>
            </a:xfrm>
            <a:prstGeom prst="rect">
              <a:avLst/>
            </a:prstGeom>
            <a:noFill/>
          </p:spPr>
          <p:txBody>
            <a:bodyPr wrap="none" rtlCol="0">
              <a:spAutoFit/>
            </a:bodyPr>
            <a:lstStyle/>
            <a:p>
              <a:r>
                <a:rPr lang="en-US" sz="600" dirty="0" smtClean="0"/>
                <a:t>Osceola</a:t>
              </a:r>
              <a:endParaRPr lang="en-US" sz="600" dirty="0"/>
            </a:p>
          </p:txBody>
        </p:sp>
        <p:sp>
          <p:nvSpPr>
            <p:cNvPr id="61" name="TextBox 60"/>
            <p:cNvSpPr txBox="1"/>
            <p:nvPr/>
          </p:nvSpPr>
          <p:spPr>
            <a:xfrm>
              <a:off x="7371101" y="3550907"/>
              <a:ext cx="450764" cy="184666"/>
            </a:xfrm>
            <a:prstGeom prst="rect">
              <a:avLst/>
            </a:prstGeom>
            <a:noFill/>
          </p:spPr>
          <p:txBody>
            <a:bodyPr wrap="none" rtlCol="0">
              <a:spAutoFit/>
            </a:bodyPr>
            <a:lstStyle/>
            <a:p>
              <a:r>
                <a:rPr lang="en-US" sz="600" dirty="0" smtClean="0"/>
                <a:t>Oscoda</a:t>
              </a:r>
              <a:endParaRPr lang="en-US" sz="600" dirty="0"/>
            </a:p>
          </p:txBody>
        </p:sp>
        <p:sp>
          <p:nvSpPr>
            <p:cNvPr id="62" name="TextBox 61"/>
            <p:cNvSpPr txBox="1"/>
            <p:nvPr/>
          </p:nvSpPr>
          <p:spPr>
            <a:xfrm>
              <a:off x="7036838" y="3220813"/>
              <a:ext cx="433132" cy="184666"/>
            </a:xfrm>
            <a:prstGeom prst="rect">
              <a:avLst/>
            </a:prstGeom>
            <a:noFill/>
          </p:spPr>
          <p:txBody>
            <a:bodyPr wrap="none" rtlCol="0">
              <a:spAutoFit/>
            </a:bodyPr>
            <a:lstStyle/>
            <a:p>
              <a:r>
                <a:rPr lang="en-US" sz="600" dirty="0" smtClean="0"/>
                <a:t>Otsego</a:t>
              </a:r>
              <a:endParaRPr lang="en-US" sz="600" dirty="0"/>
            </a:p>
          </p:txBody>
        </p:sp>
        <p:sp>
          <p:nvSpPr>
            <p:cNvPr id="63" name="TextBox 62"/>
            <p:cNvSpPr txBox="1"/>
            <p:nvPr/>
          </p:nvSpPr>
          <p:spPr>
            <a:xfrm>
              <a:off x="7469684" y="2855136"/>
              <a:ext cx="473206" cy="276999"/>
            </a:xfrm>
            <a:prstGeom prst="rect">
              <a:avLst/>
            </a:prstGeom>
            <a:noFill/>
          </p:spPr>
          <p:txBody>
            <a:bodyPr wrap="none" rtlCol="0">
              <a:spAutoFit/>
            </a:bodyPr>
            <a:lstStyle/>
            <a:p>
              <a:r>
                <a:rPr lang="en-US" sz="600" dirty="0" smtClean="0"/>
                <a:t>Presque</a:t>
              </a:r>
            </a:p>
            <a:p>
              <a:pPr algn="ctr"/>
              <a:r>
                <a:rPr lang="en-US" sz="600" dirty="0" smtClean="0"/>
                <a:t>Isle</a:t>
              </a:r>
              <a:endParaRPr lang="en-US" sz="600" dirty="0"/>
            </a:p>
          </p:txBody>
        </p:sp>
        <p:sp>
          <p:nvSpPr>
            <p:cNvPr id="64" name="TextBox 63"/>
            <p:cNvSpPr txBox="1"/>
            <p:nvPr/>
          </p:nvSpPr>
          <p:spPr>
            <a:xfrm>
              <a:off x="7015032" y="3870983"/>
              <a:ext cx="494046" cy="276999"/>
            </a:xfrm>
            <a:prstGeom prst="rect">
              <a:avLst/>
            </a:prstGeom>
            <a:noFill/>
          </p:spPr>
          <p:txBody>
            <a:bodyPr wrap="none" rtlCol="0">
              <a:spAutoFit/>
            </a:bodyPr>
            <a:lstStyle/>
            <a:p>
              <a:r>
                <a:rPr lang="en-US" sz="600" dirty="0" err="1" smtClean="0"/>
                <a:t>Roscom</a:t>
              </a:r>
              <a:r>
                <a:rPr lang="en-US" sz="600" dirty="0" smtClean="0"/>
                <a:t>-</a:t>
              </a:r>
            </a:p>
            <a:p>
              <a:pPr algn="ctr"/>
              <a:r>
                <a:rPr lang="en-US" sz="600" dirty="0" err="1" smtClean="0"/>
                <a:t>mon</a:t>
              </a:r>
              <a:endParaRPr lang="en-US" sz="600" dirty="0"/>
            </a:p>
          </p:txBody>
        </p:sp>
        <p:sp>
          <p:nvSpPr>
            <p:cNvPr id="65" name="TextBox 64"/>
            <p:cNvSpPr txBox="1"/>
            <p:nvPr/>
          </p:nvSpPr>
          <p:spPr>
            <a:xfrm>
              <a:off x="6429049" y="6170130"/>
              <a:ext cx="434734" cy="276999"/>
            </a:xfrm>
            <a:prstGeom prst="rect">
              <a:avLst/>
            </a:prstGeom>
            <a:noFill/>
          </p:spPr>
          <p:txBody>
            <a:bodyPr wrap="none" rtlCol="0">
              <a:spAutoFit/>
            </a:bodyPr>
            <a:lstStyle/>
            <a:p>
              <a:pPr algn="ctr"/>
              <a:r>
                <a:rPr lang="en-US" sz="600" dirty="0" smtClean="0"/>
                <a:t>St. </a:t>
              </a:r>
            </a:p>
            <a:p>
              <a:pPr algn="ctr"/>
              <a:r>
                <a:rPr lang="en-US" sz="600" dirty="0" smtClean="0"/>
                <a:t>Joseph</a:t>
              </a:r>
              <a:endParaRPr lang="en-US" sz="600" dirty="0"/>
            </a:p>
          </p:txBody>
        </p:sp>
        <p:sp>
          <p:nvSpPr>
            <p:cNvPr id="66" name="TextBox 65"/>
            <p:cNvSpPr txBox="1"/>
            <p:nvPr/>
          </p:nvSpPr>
          <p:spPr>
            <a:xfrm>
              <a:off x="8339743" y="4727498"/>
              <a:ext cx="439544" cy="184666"/>
            </a:xfrm>
            <a:prstGeom prst="rect">
              <a:avLst/>
            </a:prstGeom>
            <a:noFill/>
          </p:spPr>
          <p:txBody>
            <a:bodyPr wrap="none" rtlCol="0">
              <a:spAutoFit/>
            </a:bodyPr>
            <a:lstStyle/>
            <a:p>
              <a:r>
                <a:rPr lang="en-US" sz="600" dirty="0" smtClean="0"/>
                <a:t>Sanilac</a:t>
              </a:r>
              <a:endParaRPr lang="en-US" sz="600" dirty="0"/>
            </a:p>
          </p:txBody>
        </p:sp>
        <p:sp>
          <p:nvSpPr>
            <p:cNvPr id="67" name="TextBox 66"/>
            <p:cNvSpPr txBox="1"/>
            <p:nvPr/>
          </p:nvSpPr>
          <p:spPr>
            <a:xfrm>
              <a:off x="5891059" y="2023067"/>
              <a:ext cx="570990" cy="184666"/>
            </a:xfrm>
            <a:prstGeom prst="rect">
              <a:avLst/>
            </a:prstGeom>
            <a:noFill/>
          </p:spPr>
          <p:txBody>
            <a:bodyPr wrap="none" rtlCol="0">
              <a:spAutoFit/>
            </a:bodyPr>
            <a:lstStyle/>
            <a:p>
              <a:r>
                <a:rPr lang="en-US" sz="600" dirty="0" smtClean="0"/>
                <a:t>Schoolcraft</a:t>
              </a:r>
              <a:endParaRPr lang="en-US" sz="600" dirty="0"/>
            </a:p>
          </p:txBody>
        </p:sp>
        <p:sp>
          <p:nvSpPr>
            <p:cNvPr id="68" name="TextBox 67"/>
            <p:cNvSpPr txBox="1"/>
            <p:nvPr/>
          </p:nvSpPr>
          <p:spPr>
            <a:xfrm>
              <a:off x="7416915" y="5178510"/>
              <a:ext cx="421910" cy="276999"/>
            </a:xfrm>
            <a:prstGeom prst="rect">
              <a:avLst/>
            </a:prstGeom>
            <a:noFill/>
          </p:spPr>
          <p:txBody>
            <a:bodyPr wrap="none" rtlCol="0">
              <a:spAutoFit/>
            </a:bodyPr>
            <a:lstStyle/>
            <a:p>
              <a:r>
                <a:rPr lang="en-US" sz="600" dirty="0" err="1" smtClean="0"/>
                <a:t>Shiaw</a:t>
              </a:r>
              <a:r>
                <a:rPr lang="en-US" sz="600" dirty="0" smtClean="0"/>
                <a:t>-</a:t>
              </a:r>
            </a:p>
            <a:p>
              <a:pPr algn="ctr"/>
              <a:r>
                <a:rPr lang="en-US" sz="600" dirty="0" err="1" smtClean="0"/>
                <a:t>assee</a:t>
              </a:r>
              <a:endParaRPr lang="en-US" sz="600" dirty="0"/>
            </a:p>
          </p:txBody>
        </p:sp>
        <p:sp>
          <p:nvSpPr>
            <p:cNvPr id="69" name="TextBox 68"/>
            <p:cNvSpPr txBox="1"/>
            <p:nvPr/>
          </p:nvSpPr>
          <p:spPr>
            <a:xfrm>
              <a:off x="7908677" y="4715496"/>
              <a:ext cx="455574" cy="184666"/>
            </a:xfrm>
            <a:prstGeom prst="rect">
              <a:avLst/>
            </a:prstGeom>
            <a:noFill/>
          </p:spPr>
          <p:txBody>
            <a:bodyPr wrap="none" rtlCol="0">
              <a:spAutoFit/>
            </a:bodyPr>
            <a:lstStyle/>
            <a:p>
              <a:r>
                <a:rPr lang="en-US" sz="600" dirty="0" smtClean="0"/>
                <a:t>Tuscola</a:t>
              </a:r>
              <a:endParaRPr lang="en-US" sz="600" dirty="0"/>
            </a:p>
          </p:txBody>
        </p:sp>
        <p:sp>
          <p:nvSpPr>
            <p:cNvPr id="70" name="TextBox 69"/>
            <p:cNvSpPr txBox="1"/>
            <p:nvPr/>
          </p:nvSpPr>
          <p:spPr>
            <a:xfrm>
              <a:off x="6362188" y="3882654"/>
              <a:ext cx="471604" cy="184666"/>
            </a:xfrm>
            <a:prstGeom prst="rect">
              <a:avLst/>
            </a:prstGeom>
            <a:noFill/>
          </p:spPr>
          <p:txBody>
            <a:bodyPr wrap="none" rtlCol="0">
              <a:spAutoFit/>
            </a:bodyPr>
            <a:lstStyle/>
            <a:p>
              <a:r>
                <a:rPr lang="en-US" sz="600" dirty="0" smtClean="0"/>
                <a:t>Wexford</a:t>
              </a:r>
              <a:endParaRPr lang="en-US" sz="600" dirty="0"/>
            </a:p>
          </p:txBody>
        </p:sp>
      </p:grpSp>
      <p:sp>
        <p:nvSpPr>
          <p:cNvPr id="71" name="Footer Placeholder 3"/>
          <p:cNvSpPr>
            <a:spLocks noGrp="1"/>
          </p:cNvSpPr>
          <p:nvPr>
            <p:ph type="ftr" sz="quarter" idx="11"/>
          </p:nvPr>
        </p:nvSpPr>
        <p:spPr>
          <a:xfrm>
            <a:off x="381000" y="6492875"/>
            <a:ext cx="8504807" cy="365125"/>
          </a:xfrm>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72" name="Rectangle 4"/>
          <p:cNvSpPr>
            <a:spLocks noGrp="1" noChangeArrowheads="1"/>
          </p:cNvSpPr>
          <p:nvPr>
            <p:ph idx="1"/>
          </p:nvPr>
        </p:nvSpPr>
        <p:spPr>
          <a:xfrm>
            <a:off x="152400" y="1529700"/>
            <a:ext cx="3062376" cy="4912043"/>
          </a:xfrm>
        </p:spPr>
        <p:txBody>
          <a:bodyPr numCol="1">
            <a:normAutofit/>
          </a:bodyPr>
          <a:lstStyle/>
          <a:p>
            <a:pPr eaLnBrk="1" hangingPunct="1">
              <a:lnSpc>
                <a:spcPct val="110000"/>
              </a:lnSpc>
              <a:spcBef>
                <a:spcPts val="0"/>
              </a:spcBef>
              <a:defRPr/>
            </a:pPr>
            <a:r>
              <a:rPr lang="en-US" dirty="0" smtClean="0">
                <a:solidFill>
                  <a:srgbClr val="02367A"/>
                </a:solidFill>
                <a:latin typeface="+mj-lt"/>
                <a:ea typeface="+mn-ea"/>
                <a:cs typeface="+mn-cs"/>
              </a:rPr>
              <a:t>Counties designated rural by the US Census Bureau</a:t>
            </a:r>
          </a:p>
        </p:txBody>
      </p:sp>
    </p:spTree>
    <p:extLst>
      <p:ext uri="{BB962C8B-B14F-4D97-AF65-F5344CB8AC3E}">
        <p14:creationId xmlns="" xmlns:p14="http://schemas.microsoft.com/office/powerpoint/2010/main" val="4074190428"/>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2006221" y="0"/>
            <a:ext cx="6983955" cy="1371600"/>
          </a:xfrm>
        </p:spPr>
        <p:txBody>
          <a:bodyPr anchor="ctr"/>
          <a:lstStyle/>
          <a:p>
            <a:pPr algn="r" eaLnBrk="1" hangingPunct="1"/>
            <a:r>
              <a:rPr lang="en-US" sz="4000" b="1" i="1" dirty="0" smtClean="0">
                <a:solidFill>
                  <a:srgbClr val="02367A"/>
                </a:solidFill>
                <a:latin typeface="+mj-lt"/>
                <a:ea typeface="ＭＳ Ｐゴシック" pitchFamily="34" charset="-128"/>
              </a:rPr>
              <a:t>Benefits of Technology Adoption for Small Businesses</a:t>
            </a:r>
          </a:p>
        </p:txBody>
      </p:sp>
      <p:sp>
        <p:nvSpPr>
          <p:cNvPr id="7" name="Footer Placeholder 3"/>
          <p:cNvSpPr>
            <a:spLocks noGrp="1"/>
          </p:cNvSpPr>
          <p:nvPr>
            <p:ph type="ftr" sz="quarter" idx="11"/>
          </p:nvPr>
        </p:nvSpPr>
        <p:spPr>
          <a:xfrm>
            <a:off x="381000" y="6492875"/>
            <a:ext cx="8504807" cy="365125"/>
          </a:xfrm>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9" name="Rectangle 4"/>
          <p:cNvSpPr>
            <a:spLocks noGrp="1" noChangeArrowheads="1"/>
          </p:cNvSpPr>
          <p:nvPr>
            <p:ph idx="1"/>
          </p:nvPr>
        </p:nvSpPr>
        <p:spPr>
          <a:xfrm>
            <a:off x="152400" y="1529700"/>
            <a:ext cx="8915400" cy="4952987"/>
          </a:xfrm>
        </p:spPr>
        <p:txBody>
          <a:bodyPr numCol="1">
            <a:normAutofit fontScale="85000" lnSpcReduction="20000"/>
          </a:bodyPr>
          <a:lstStyle/>
          <a:p>
            <a:pPr eaLnBrk="1" hangingPunct="1">
              <a:lnSpc>
                <a:spcPct val="110000"/>
              </a:lnSpc>
              <a:spcBef>
                <a:spcPts val="0"/>
              </a:spcBef>
              <a:defRPr/>
            </a:pPr>
            <a:r>
              <a:rPr lang="en-US" dirty="0" smtClean="0">
                <a:solidFill>
                  <a:srgbClr val="02367A"/>
                </a:solidFill>
                <a:latin typeface="+mj-lt"/>
                <a:ea typeface="+mn-ea"/>
                <a:cs typeface="+mn-cs"/>
              </a:rPr>
              <a:t>Three primary areas of benefits.</a:t>
            </a:r>
          </a:p>
          <a:p>
            <a:pPr lvl="1" eaLnBrk="1" hangingPunct="1">
              <a:lnSpc>
                <a:spcPct val="110000"/>
              </a:lnSpc>
              <a:spcBef>
                <a:spcPts val="0"/>
              </a:spcBef>
              <a:defRPr/>
            </a:pPr>
            <a:r>
              <a:rPr lang="en-US" dirty="0" smtClean="0">
                <a:solidFill>
                  <a:srgbClr val="02367A"/>
                </a:solidFill>
                <a:latin typeface="+mj-lt"/>
                <a:ea typeface="+mn-ea"/>
                <a:cs typeface="+mn-cs"/>
              </a:rPr>
              <a:t>Increased </a:t>
            </a:r>
            <a:r>
              <a:rPr lang="en-US" dirty="0">
                <a:solidFill>
                  <a:srgbClr val="02367A"/>
                </a:solidFill>
                <a:latin typeface="+mj-lt"/>
                <a:ea typeface="+mn-ea"/>
                <a:cs typeface="+mn-cs"/>
              </a:rPr>
              <a:t>revenue via more thorough connections with existing customers while accessing a vast marketplace of potential </a:t>
            </a:r>
            <a:r>
              <a:rPr lang="en-US" dirty="0" smtClean="0">
                <a:solidFill>
                  <a:srgbClr val="02367A"/>
                </a:solidFill>
                <a:latin typeface="+mj-lt"/>
                <a:ea typeface="+mn-ea"/>
                <a:cs typeface="+mn-cs"/>
              </a:rPr>
              <a:t>customers.</a:t>
            </a:r>
          </a:p>
          <a:p>
            <a:pPr lvl="1" eaLnBrk="1" hangingPunct="1">
              <a:lnSpc>
                <a:spcPct val="110000"/>
              </a:lnSpc>
              <a:spcBef>
                <a:spcPts val="0"/>
              </a:spcBef>
              <a:defRPr/>
            </a:pPr>
            <a:r>
              <a:rPr lang="en-US" dirty="0" smtClean="0">
                <a:solidFill>
                  <a:srgbClr val="02367A"/>
                </a:solidFill>
                <a:latin typeface="+mj-lt"/>
                <a:ea typeface="+mn-ea"/>
                <a:cs typeface="+mn-cs"/>
              </a:rPr>
              <a:t>Decreased expenditures from operational efficiencies; and </a:t>
            </a:r>
            <a:endParaRPr lang="en-US" dirty="0">
              <a:solidFill>
                <a:srgbClr val="02367A"/>
              </a:solidFill>
              <a:latin typeface="+mj-lt"/>
              <a:ea typeface="+mn-ea"/>
              <a:cs typeface="+mn-cs"/>
            </a:endParaRPr>
          </a:p>
          <a:p>
            <a:pPr lvl="1" eaLnBrk="1" hangingPunct="1">
              <a:lnSpc>
                <a:spcPct val="110000"/>
              </a:lnSpc>
              <a:spcBef>
                <a:spcPts val="0"/>
              </a:spcBef>
              <a:defRPr/>
            </a:pPr>
            <a:r>
              <a:rPr lang="en-US" dirty="0" smtClean="0">
                <a:solidFill>
                  <a:srgbClr val="02367A"/>
                </a:solidFill>
                <a:latin typeface="+mj-lt"/>
                <a:ea typeface="+mn-ea"/>
                <a:cs typeface="+mn-cs"/>
              </a:rPr>
              <a:t>Information </a:t>
            </a:r>
            <a:r>
              <a:rPr lang="en-US" dirty="0">
                <a:solidFill>
                  <a:srgbClr val="02367A"/>
                </a:solidFill>
                <a:latin typeface="+mj-lt"/>
                <a:ea typeface="+mn-ea"/>
                <a:cs typeface="+mn-cs"/>
              </a:rPr>
              <a:t>sharing via access to the collective knowledge and experience of others at a global </a:t>
            </a:r>
            <a:r>
              <a:rPr lang="en-US" dirty="0" smtClean="0">
                <a:solidFill>
                  <a:srgbClr val="02367A"/>
                </a:solidFill>
                <a:latin typeface="+mj-lt"/>
                <a:ea typeface="+mn-ea"/>
                <a:cs typeface="+mn-cs"/>
              </a:rPr>
              <a:t>scale.</a:t>
            </a:r>
            <a:endParaRPr lang="en-US" dirty="0">
              <a:solidFill>
                <a:srgbClr val="02367A"/>
              </a:solidFill>
              <a:latin typeface="+mj-lt"/>
              <a:ea typeface="+mn-ea"/>
              <a:cs typeface="+mn-cs"/>
            </a:endParaRPr>
          </a:p>
          <a:p>
            <a:pPr eaLnBrk="1" hangingPunct="1">
              <a:lnSpc>
                <a:spcPct val="110000"/>
              </a:lnSpc>
              <a:spcBef>
                <a:spcPts val="0"/>
              </a:spcBef>
              <a:defRPr/>
            </a:pPr>
            <a:r>
              <a:rPr lang="en-US" dirty="0" smtClean="0">
                <a:solidFill>
                  <a:srgbClr val="02367A"/>
                </a:solidFill>
                <a:latin typeface="+mj-lt"/>
                <a:ea typeface="+mn-ea"/>
                <a:cs typeface="+mn-cs"/>
              </a:rPr>
              <a:t>Examples include.</a:t>
            </a:r>
          </a:p>
          <a:p>
            <a:pPr lvl="1" eaLnBrk="1" hangingPunct="1">
              <a:lnSpc>
                <a:spcPct val="110000"/>
              </a:lnSpc>
              <a:spcBef>
                <a:spcPts val="0"/>
              </a:spcBef>
              <a:defRPr/>
            </a:pPr>
            <a:r>
              <a:rPr lang="en-US" dirty="0" smtClean="0">
                <a:solidFill>
                  <a:srgbClr val="02367A"/>
                </a:solidFill>
                <a:latin typeface="+mj-lt"/>
                <a:ea typeface="+mn-ea"/>
                <a:cs typeface="+mn-cs"/>
              </a:rPr>
              <a:t>Social media.</a:t>
            </a:r>
          </a:p>
          <a:p>
            <a:pPr lvl="1" eaLnBrk="1" hangingPunct="1">
              <a:lnSpc>
                <a:spcPct val="110000"/>
              </a:lnSpc>
              <a:spcBef>
                <a:spcPts val="0"/>
              </a:spcBef>
              <a:defRPr/>
            </a:pPr>
            <a:r>
              <a:rPr lang="en-US" dirty="0" smtClean="0">
                <a:solidFill>
                  <a:srgbClr val="02367A"/>
                </a:solidFill>
                <a:latin typeface="+mj-lt"/>
                <a:ea typeface="+mn-ea"/>
                <a:cs typeface="+mn-cs"/>
              </a:rPr>
              <a:t>Teleworking </a:t>
            </a:r>
            <a:r>
              <a:rPr lang="en-US" dirty="0">
                <a:solidFill>
                  <a:srgbClr val="02367A"/>
                </a:solidFill>
                <a:latin typeface="+mj-lt"/>
                <a:ea typeface="+mn-ea"/>
                <a:cs typeface="+mn-cs"/>
              </a:rPr>
              <a:t>(or </a:t>
            </a:r>
            <a:r>
              <a:rPr lang="en-US" dirty="0" smtClean="0">
                <a:solidFill>
                  <a:srgbClr val="02367A"/>
                </a:solidFill>
                <a:latin typeface="+mj-lt"/>
                <a:ea typeface="+mn-ea"/>
                <a:cs typeface="+mn-cs"/>
              </a:rPr>
              <a:t>telecommuting).</a:t>
            </a:r>
          </a:p>
          <a:p>
            <a:pPr lvl="1" eaLnBrk="1" hangingPunct="1">
              <a:lnSpc>
                <a:spcPct val="110000"/>
              </a:lnSpc>
              <a:spcBef>
                <a:spcPts val="0"/>
              </a:spcBef>
              <a:defRPr/>
            </a:pPr>
            <a:r>
              <a:rPr lang="en-US" dirty="0">
                <a:solidFill>
                  <a:srgbClr val="02367A"/>
                </a:solidFill>
                <a:latin typeface="+mj-lt"/>
                <a:ea typeface="+mn-ea"/>
                <a:cs typeface="+mn-cs"/>
              </a:rPr>
              <a:t>W</a:t>
            </a:r>
            <a:r>
              <a:rPr lang="en-US" dirty="0" smtClean="0">
                <a:solidFill>
                  <a:srgbClr val="02367A"/>
                </a:solidFill>
                <a:latin typeface="+mj-lt"/>
                <a:ea typeface="+mn-ea"/>
                <a:cs typeface="+mn-cs"/>
              </a:rPr>
              <a:t>ebsite development and e-commerce.</a:t>
            </a:r>
          </a:p>
          <a:p>
            <a:pPr lvl="1" eaLnBrk="1" hangingPunct="1">
              <a:lnSpc>
                <a:spcPct val="110000"/>
              </a:lnSpc>
              <a:spcBef>
                <a:spcPts val="0"/>
              </a:spcBef>
              <a:defRPr/>
            </a:pPr>
            <a:r>
              <a:rPr lang="en-US" dirty="0" smtClean="0">
                <a:solidFill>
                  <a:srgbClr val="02367A"/>
                </a:solidFill>
                <a:latin typeface="+mj-lt"/>
                <a:ea typeface="+mn-ea"/>
                <a:cs typeface="+mn-cs"/>
              </a:rPr>
              <a:t>Automated </a:t>
            </a:r>
            <a:r>
              <a:rPr lang="en-US" dirty="0">
                <a:solidFill>
                  <a:srgbClr val="02367A"/>
                </a:solidFill>
                <a:latin typeface="+mj-lt"/>
                <a:ea typeface="+mn-ea"/>
                <a:cs typeface="+mn-cs"/>
              </a:rPr>
              <a:t>accounting and </a:t>
            </a:r>
            <a:r>
              <a:rPr lang="en-US" dirty="0" smtClean="0">
                <a:solidFill>
                  <a:srgbClr val="02367A"/>
                </a:solidFill>
                <a:latin typeface="+mj-lt"/>
                <a:ea typeface="+mn-ea"/>
                <a:cs typeface="+mn-cs"/>
              </a:rPr>
              <a:t>inventory.</a:t>
            </a:r>
          </a:p>
          <a:p>
            <a:pPr lvl="1" eaLnBrk="1" hangingPunct="1">
              <a:lnSpc>
                <a:spcPct val="110000"/>
              </a:lnSpc>
              <a:spcBef>
                <a:spcPts val="0"/>
              </a:spcBef>
              <a:defRPr/>
            </a:pPr>
            <a:r>
              <a:rPr lang="en-US" dirty="0" smtClean="0">
                <a:solidFill>
                  <a:srgbClr val="02367A"/>
                </a:solidFill>
                <a:latin typeface="+mj-lt"/>
                <a:ea typeface="+mn-ea"/>
                <a:cs typeface="+mn-cs"/>
              </a:rPr>
              <a:t>Off-site </a:t>
            </a:r>
            <a:r>
              <a:rPr lang="en-US" dirty="0">
                <a:solidFill>
                  <a:srgbClr val="02367A"/>
                </a:solidFill>
                <a:latin typeface="+mj-lt"/>
                <a:ea typeface="+mn-ea"/>
                <a:cs typeface="+mn-cs"/>
              </a:rPr>
              <a:t>file backup and </a:t>
            </a:r>
            <a:r>
              <a:rPr lang="en-US" dirty="0" smtClean="0">
                <a:solidFill>
                  <a:srgbClr val="02367A"/>
                </a:solidFill>
                <a:latin typeface="+mj-lt"/>
                <a:ea typeface="+mn-ea"/>
                <a:cs typeface="+mn-cs"/>
              </a:rPr>
              <a:t>security.</a:t>
            </a:r>
          </a:p>
          <a:p>
            <a:pPr lvl="1" eaLnBrk="1" hangingPunct="1">
              <a:lnSpc>
                <a:spcPct val="110000"/>
              </a:lnSpc>
              <a:spcBef>
                <a:spcPts val="0"/>
              </a:spcBef>
              <a:defRPr/>
            </a:pPr>
            <a:r>
              <a:rPr lang="en-US" dirty="0" smtClean="0">
                <a:solidFill>
                  <a:srgbClr val="02367A"/>
                </a:solidFill>
                <a:latin typeface="+mj-lt"/>
                <a:ea typeface="+mn-ea"/>
                <a:cs typeface="+mn-cs"/>
              </a:rPr>
              <a:t>Point-of-sale applications.</a:t>
            </a:r>
          </a:p>
        </p:txBody>
      </p:sp>
    </p:spTree>
    <p:extLst>
      <p:ext uri="{BB962C8B-B14F-4D97-AF65-F5344CB8AC3E}">
        <p14:creationId xmlns="" xmlns:p14="http://schemas.microsoft.com/office/powerpoint/2010/main" val="2613167048"/>
      </p:ext>
    </p:extLst>
  </p:cSld>
  <p:clrMapOvr>
    <a:masterClrMapping/>
  </p:clrMapOvr>
  <p:transition>
    <p:fade/>
    <p:sndAc>
      <p:stSnd>
        <p:snd r:embed="rId3" name="hammer.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a:solidFill>
                  <a:srgbClr val="02367A"/>
                </a:solidFill>
                <a:latin typeface="+mj-lt"/>
                <a:ea typeface="ＭＳ Ｐゴシック" pitchFamily="34" charset="-128"/>
              </a:rPr>
              <a:t>Technology Adoption Among Michigan’s Small Businesses</a:t>
            </a:r>
            <a:br>
              <a:rPr lang="en-US" i="1" dirty="0">
                <a:solidFill>
                  <a:srgbClr val="02367A"/>
                </a:solidFill>
                <a:latin typeface="+mj-lt"/>
                <a:ea typeface="ＭＳ Ｐゴシック" pitchFamily="34" charset="-128"/>
              </a:rPr>
            </a:br>
            <a:endParaRPr lang="en-US" sz="2400" dirty="0">
              <a:latin typeface="+mj-lt"/>
            </a:endParaRPr>
          </a:p>
        </p:txBody>
      </p:sp>
    </p:spTree>
    <p:extLst>
      <p:ext uri="{BB962C8B-B14F-4D97-AF65-F5344CB8AC3E}">
        <p14:creationId xmlns="" xmlns:p14="http://schemas.microsoft.com/office/powerpoint/2010/main" val="425720306"/>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his is a bar graph titled Michigan Business' Technology Adoption. &#10;It shows that eighty two percent of all michigan businesses use computers. Sixty Nine percent of them subscribe to boradband, twenty nine percent allow teleworking and sixty nine percent have a website. Ninety four percent of businesses with more than twenty employees use computers, seventy nine percent subscribe to broadband, thirty four percent allow teleworking, and seventy four percent have a website. Of all small businesses in Michigan eighty percent use computers, sixty seven percent subscribe to boradband, twenty eight percent allow teleworking, and fourty nine percent have a website. Of all rural small businesses in michigan seventy six percent use computers, sixty percent subscribe to braodband, twenty one percent allow teleworking and only fourty three percent  have a website."/>
          <p:cNvGraphicFramePr>
            <a:graphicFrameLocks noGrp="1"/>
          </p:cNvGraphicFramePr>
          <p:nvPr>
            <p:ph idx="1"/>
            <p:extLst>
              <p:ext uri="{D42A27DB-BD31-4B8C-83A1-F6EECF244321}">
                <p14:modId xmlns="" xmlns:p14="http://schemas.microsoft.com/office/powerpoint/2010/main" val="1717147163"/>
              </p:ext>
            </p:extLst>
          </p:nvPr>
        </p:nvGraphicFramePr>
        <p:xfrm>
          <a:off x="0" y="1371600"/>
          <a:ext cx="9144000" cy="5123204"/>
        </p:xfrm>
        <a:graphic>
          <a:graphicData uri="http://schemas.openxmlformats.org/drawingml/2006/chart">
            <c:chart xmlns:c="http://schemas.openxmlformats.org/drawingml/2006/chart" xmlns:r="http://schemas.openxmlformats.org/officeDocument/2006/relationships" r:id="rId4"/>
          </a:graphicData>
        </a:graphic>
      </p:graphicFrame>
      <p:sp>
        <p:nvSpPr>
          <p:cNvPr id="7" name="Footer Placeholder 3"/>
          <p:cNvSpPr>
            <a:spLocks noGrp="1"/>
          </p:cNvSpPr>
          <p:nvPr>
            <p:ph type="ftr" sz="quarter" idx="11"/>
          </p:nvPr>
        </p:nvSpPr>
        <p:spPr>
          <a:xfrm>
            <a:off x="381000" y="6492875"/>
            <a:ext cx="8504807" cy="365125"/>
          </a:xfrm>
        </p:spPr>
        <p:txBody>
          <a:bodyPr/>
          <a:lstStyle/>
          <a:p>
            <a:r>
              <a:rPr lang="en-US" sz="1200" dirty="0" smtClean="0">
                <a:solidFill>
                  <a:schemeClr val="tx1">
                    <a:lumMod val="75000"/>
                    <a:lumOff val="25000"/>
                  </a:schemeClr>
                </a:solidFill>
                <a:latin typeface="+mj-lt"/>
              </a:rPr>
              <a:t>© Connect Michigan     Do Not Copy Without Written Permission</a:t>
            </a:r>
            <a:endParaRPr lang="en-US" sz="1200" dirty="0">
              <a:solidFill>
                <a:schemeClr val="tx1">
                  <a:lumMod val="75000"/>
                  <a:lumOff val="25000"/>
                </a:schemeClr>
              </a:solidFill>
              <a:latin typeface="+mj-lt"/>
            </a:endParaRPr>
          </a:p>
        </p:txBody>
      </p:sp>
      <p:sp>
        <p:nvSpPr>
          <p:cNvPr id="5" name="Title 4"/>
          <p:cNvSpPr>
            <a:spLocks noGrp="1"/>
          </p:cNvSpPr>
          <p:nvPr>
            <p:ph type="title"/>
          </p:nvPr>
        </p:nvSpPr>
        <p:spPr>
          <a:xfrm>
            <a:off x="2052375" y="351693"/>
            <a:ext cx="7772400" cy="1143000"/>
          </a:xfrm>
        </p:spPr>
        <p:txBody>
          <a:bodyPr/>
          <a:lstStyle/>
          <a:p>
            <a:pPr rtl="0" eaLnBrk="1" fontAlgn="base" hangingPunct="1"/>
            <a:r>
              <a:rPr lang="en-US" sz="3600" b="1" i="1" kern="1200" dirty="0" smtClean="0">
                <a:solidFill>
                  <a:srgbClr val="02367A"/>
                </a:solidFill>
                <a:latin typeface="Calibri"/>
                <a:ea typeface="ＭＳ Ｐゴシック"/>
                <a:cs typeface="+mn-cs"/>
              </a:rPr>
              <a:t>Technology Adoption Among Michigan’s Small Businesses</a:t>
            </a:r>
            <a:endParaRPr lang="en-US" sz="3600" dirty="0" smtClean="0"/>
          </a:p>
          <a:p>
            <a:endParaRPr lang="en-US" dirty="0"/>
          </a:p>
        </p:txBody>
      </p:sp>
    </p:spTree>
    <p:extLst>
      <p:ext uri="{BB962C8B-B14F-4D97-AF65-F5344CB8AC3E}">
        <p14:creationId xmlns="" xmlns:p14="http://schemas.microsoft.com/office/powerpoint/2010/main" val="2919027212"/>
      </p:ext>
    </p:extLst>
  </p:cSld>
  <p:clrMapOvr>
    <a:masterClrMapping/>
  </p:clrMapOvr>
  <p:transition>
    <p:fade/>
    <p:sndAc>
      <p:stSnd>
        <p:snd r:embed="rId3" name="hammer.wav"/>
      </p:stSnd>
    </p:sndAc>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On-Site Technology Training for Small, Rural Michigan Businesses&amp;#x0D;&amp;#x0A; &amp;#x0D;&amp;#x0A;August 29th, 2012&amp;#x0D;&amp;#x0A;&amp;#x0D;&amp;#x0A;Eric Frederick, AICP, LEED AP&quot;/&gt;&lt;property id=&quot;20307&quot; value=&quot;257&quot;/&gt;&lt;/object&gt;&lt;object type=&quot;3&quot; unique_id=&quot;10005&quot;&gt;&lt;property id=&quot;20148&quot; value=&quot;5&quot;/&gt;&lt;property id=&quot;20300&quot; value=&quot;Slide 2 - &amp;quot;About Connect Michigan&amp;quot;&quot;/&gt;&lt;property id=&quot;20307&quot; value=&quot;488&quot;/&gt;&lt;/object&gt;&lt;object type=&quot;3&quot; unique_id=&quot;10006&quot;&gt;&lt;property id=&quot;20148&quot; value=&quot;5&quot;/&gt;&lt;property id=&quot;20300&quot; value=&quot;Slide 3 - &amp;quot;Observations&amp;quot;&quot;/&gt;&lt;property id=&quot;20307&quot; value=&quot;505&quot;/&gt;&lt;/object&gt;&lt;object type=&quot;3&quot; unique_id=&quot;10007&quot;&gt;&lt;property id=&quot;20148&quot; value=&quot;5&quot;/&gt;&lt;property id=&quot;20300&quot; value=&quot;Slide 4 - &amp;quot;Purpose&amp;quot;&quot;/&gt;&lt;property id=&quot;20307&quot; value=&quot;507&quot;/&gt;&lt;/object&gt;&lt;object type=&quot;3&quot; unique_id=&quot;10008&quot;&gt;&lt;property id=&quot;20148&quot; value=&quot;5&quot;/&gt;&lt;property id=&quot;20300&quot; value=&quot;Slide 5 - &amp;quot;Definitions&amp;quot;&quot;/&gt;&lt;property id=&quot;20307&quot; value=&quot;506&quot;/&gt;&lt;/object&gt;&lt;object type=&quot;3&quot; unique_id=&quot;10009&quot;&gt;&lt;property id=&quot;20148&quot; value=&quot;5&quot;/&gt;&lt;property id=&quot;20300&quot; value=&quot;Slide 6&quot;/&gt;&lt;property id=&quot;20307&quot; value=&quot;536&quot;/&gt;&lt;/object&gt;&lt;object type=&quot;3&quot; unique_id=&quot;10010&quot;&gt;&lt;property id=&quot;20148&quot; value=&quot;5&quot;/&gt;&lt;property id=&quot;20300&quot; value=&quot;Slide 7 - &amp;quot;Benefits of Technology Adoption for Small Businesses&amp;quot;&quot;/&gt;&lt;property id=&quot;20307&quot; value=&quot;509&quot;/&gt;&lt;/object&gt;&lt;object type=&quot;3&quot; unique_id=&quot;10011&quot;&gt;&lt;property id=&quot;20148&quot; value=&quot;5&quot;/&gt;&lt;property id=&quot;20300&quot; value=&quot;Slide 8 - &amp;quot;Technology Adoption Among Michigan’s Small Businesses&amp;#x0D;&amp;#x0A;&amp;quot;&quot;/&gt;&lt;property id=&quot;20307&quot; value=&quot;537&quot;/&gt;&lt;/object&gt;&lt;object type=&quot;3&quot; unique_id=&quot;10012&quot;&gt;&lt;property id=&quot;20148&quot; value=&quot;5&quot;/&gt;&lt;property id=&quot;20300&quot; value=&quot;Slide 9 - &amp;quot;Technology Adoption Among Michigan’s Small Businesses&amp;#x0D;&amp;quot;&quot;/&gt;&lt;property id=&quot;20307&quot; value=&quot;454&quot;/&gt;&lt;/object&gt;&lt;object type=&quot;3&quot; unique_id=&quot;10013&quot;&gt;&lt;property id=&quot;20148&quot; value=&quot;5&quot;/&gt;&lt;property id=&quot;20300&quot; value=&quot;Slide 10 - &amp;quot;Technology Adoption Among Michigan’s Small Businesses&amp;#x0D;&amp;quot;&quot;/&gt;&lt;property id=&quot;20307&quot; value=&quot;514&quot;/&gt;&lt;/object&gt;&lt;object type=&quot;3&quot; unique_id=&quot;10014&quot;&gt;&lt;property id=&quot;20148&quot; value=&quot;5&quot;/&gt;&lt;property id=&quot;20300&quot; value=&quot;Slide 11 - &amp;quot;Why does it matter?&amp;#x0D;&amp;quot;&quot;/&gt;&lt;property id=&quot;20307&quot; value=&quot;513&quot;/&gt;&lt;/object&gt;&lt;object type=&quot;3&quot; unique_id=&quot;10015&quot;&gt;&lt;property id=&quot;20148&quot; value=&quot;5&quot;/&gt;&lt;property id=&quot;20300&quot; value=&quot;Slide 12 - &amp;quot;Barriers to Technology Adoption Among Michigan’s Small Businesses &amp;#x0D;&amp;#x0A;&amp;#x0D;&amp;quot;&quot;/&gt;&lt;property id=&quot;20307&quot; value=&quot;512&quot;/&gt;&lt;/object&gt;&lt;object type=&quot;3&quot; unique_id=&quot;10016&quot;&gt;&lt;property id=&quot;20148&quot; value=&quot;5&quot;/&gt;&lt;property id=&quot;20300&quot; value=&quot;Slide 13 - &amp;quot;Technology Adoption Summary&amp;#x0D;&amp;quot;&quot;/&gt;&lt;property id=&quot;20307&quot; value=&quot;538&quot;/&gt;&lt;/object&gt;&lt;object type=&quot;3&quot; unique_id=&quot;10017&quot;&gt;&lt;property id=&quot;20148&quot; value=&quot;5&quot;/&gt;&lt;property id=&quot;20300&quot; value=&quot;Slide 14 - &amp;quot;Business Training Model Review&amp;#x0D;&amp;quot;&quot;/&gt;&lt;property id=&quot;20307&quot; value=&quot;515&quot;/&gt;&lt;/object&gt;&lt;object type=&quot;3&quot; unique_id=&quot;10018&quot;&gt;&lt;property id=&quot;20148&quot; value=&quot;5&quot;/&gt;&lt;property id=&quot;20300&quot; value=&quot;Slide 15 - &amp;quot;Business Training Model Review&amp;#x0D;&amp;quot;&quot;/&gt;&lt;property id=&quot;20307&quot; value=&quot;539&quot;/&gt;&lt;/object&gt;&lt;object type=&quot;3&quot; unique_id=&quot;10019&quot;&gt;&lt;property id=&quot;20148&quot; value=&quot;5&quot;/&gt;&lt;property id=&quot;20300&quot; value=&quot;Slide 16 - &amp;quot;Business Training Model Review&amp;#x0D;&amp;quot;&quot;/&gt;&lt;property id=&quot;20307&quot; value=&quot;540&quot;/&gt;&lt;/object&gt;&lt;object type=&quot;3&quot; unique_id=&quot;10020&quot;&gt;&lt;property id=&quot;20148&quot; value=&quot;5&quot;/&gt;&lt;property id=&quot;20300&quot; value=&quot;Slide 17 - &amp;quot;Business Training Model Review&amp;#x0D;&amp;quot;&quot;/&gt;&lt;property id=&quot;20307&quot; value=&quot;520&quot;/&gt;&lt;/object&gt;&lt;object type=&quot;3&quot; unique_id=&quot;10021&quot;&gt;&lt;property id=&quot;20148&quot; value=&quot;5&quot;/&gt;&lt;property id=&quot;20300&quot; value=&quot;Slide 18 - &amp;quot;Business Training Model Review&amp;#x0D;&amp;quot;&quot;/&gt;&lt;property id=&quot;20307&quot; value=&quot;521&quot;/&gt;&lt;/object&gt;&lt;object type=&quot;3&quot; unique_id=&quot;10022&quot;&gt;&lt;property id=&quot;20148&quot; value=&quot;5&quot;/&gt;&lt;property id=&quot;20300&quot; value=&quot;Slide 19 - &amp;quot;Business Training Model Review&amp;#x0D;&amp;quot;&quot;/&gt;&lt;property id=&quot;20307&quot; value=&quot;522&quot;/&gt;&lt;/object&gt;&lt;object type=&quot;3&quot; unique_id=&quot;10023&quot;&gt;&lt;property id=&quot;20148&quot; value=&quot;5&quot;/&gt;&lt;property id=&quot;20300&quot; value=&quot;Slide 20 - &amp;quot;Small Business Technology Training in Michigan&amp;#x0D;&amp;quot;&quot;/&gt;&lt;property id=&quot;20307&quot; value=&quot;523&quot;/&gt;&lt;/object&gt;&lt;object type=&quot;3&quot; unique_id=&quot;10024&quot;&gt;&lt;property id=&quot;20148&quot; value=&quot;5&quot;/&gt;&lt;property id=&quot;20300&quot; value=&quot;Slide 21 - &amp;quot;Small Business Technology Training in Michigan&amp;#x0D;&amp;quot;&quot;/&gt;&lt;property id=&quot;20307&quot; value=&quot;524&quot;/&gt;&lt;/object&gt;&lt;object type=&quot;3&quot; unique_id=&quot;10025&quot;&gt;&lt;property id=&quot;20148&quot; value=&quot;5&quot;/&gt;&lt;property id=&quot;20300&quot; value=&quot;Slide 22 - &amp;quot;National Training Models&amp;#x0D;&amp;quot;&quot;/&gt;&lt;property id=&quot;20307&quot; value=&quot;526&quot;/&gt;&lt;/object&gt;&lt;object type=&quot;3&quot; unique_id=&quot;10026&quot;&gt;&lt;property id=&quot;20148&quot; value=&quot;5&quot;/&gt;&lt;property id=&quot;20300&quot; value=&quot;Slide 23 - &amp;quot;A Model for local implementation&amp;quot;&quot;/&gt;&lt;property id=&quot;20307&quot; value=&quot;541&quot;/&gt;&lt;/object&gt;&lt;object type=&quot;3&quot; unique_id=&quot;10027&quot;&gt;&lt;property id=&quot;20148&quot; value=&quot;5&quot;/&gt;&lt;property id=&quot;20300&quot; value=&quot;Slide 24 - &amp;quot;A Model for Local Implementation&amp;#x0D;&amp;quot;&quot;/&gt;&lt;property id=&quot;20307&quot; value=&quot;527&quot;/&gt;&lt;/object&gt;&lt;object type=&quot;3&quot; unique_id=&quot;10028&quot;&gt;&lt;property id=&quot;20148&quot; value=&quot;5&quot;/&gt;&lt;property id=&quot;20300&quot; value=&quot;Slide 25 - &amp;quot;A Model for Local Implementation&amp;#x0D;&amp;quot;&quot;/&gt;&lt;property id=&quot;20307&quot; value=&quot;528&quot;/&gt;&lt;/object&gt;&lt;object type=&quot;3&quot; unique_id=&quot;10029&quot;&gt;&lt;property id=&quot;20148&quot; value=&quot;5&quot;/&gt;&lt;property id=&quot;20300&quot; value=&quot;Slide 26 - &amp;quot;A Model for Local Implementation&amp;#x0D;&amp;quot;&quot;/&gt;&lt;property id=&quot;20307&quot; value=&quot;529&quot;/&gt;&lt;/object&gt;&lt;object type=&quot;3&quot; unique_id=&quot;10030&quot;&gt;&lt;property id=&quot;20148&quot; value=&quot;5&quot;/&gt;&lt;property id=&quot;20300&quot; value=&quot;Slide 27 - &amp;quot;A Model for Local Implementation&amp;#x0D;&amp;quot;&quot;/&gt;&lt;property id=&quot;20307&quot; value=&quot;550&quot;/&gt;&lt;/object&gt;&lt;object type=&quot;3&quot; unique_id=&quot;10031&quot;&gt;&lt;property id=&quot;20148&quot; value=&quot;5&quot;/&gt;&lt;property id=&quot;20300&quot; value=&quot;Slide 28 - &amp;quot;A Model for Local Implementation&amp;#x0D;&amp;quot;&quot;/&gt;&lt;property id=&quot;20307&quot; value=&quot;542&quot;/&gt;&lt;/object&gt;&lt;object type=&quot;3&quot; unique_id=&quot;10032&quot;&gt;&lt;property id=&quot;20148&quot; value=&quot;5&quot;/&gt;&lt;property id=&quot;20300&quot; value=&quot;Slide 29 - &amp;quot;A Model for Local Implementation&amp;#x0D;&amp;quot;&quot;/&gt;&lt;property id=&quot;20307&quot; value=&quot;543&quot;/&gt;&lt;/object&gt;&lt;object type=&quot;3&quot; unique_id=&quot;10033&quot;&gt;&lt;property id=&quot;20148&quot; value=&quot;5&quot;/&gt;&lt;property id=&quot;20300&quot; value=&quot;Slide 30 - &amp;quot;A Model for Local Implementation&amp;#x0D;&amp;quot;&quot;/&gt;&lt;property id=&quot;20307&quot; value=&quot;544&quot;/&gt;&lt;/object&gt;&lt;object type=&quot;3&quot; unique_id=&quot;10034&quot;&gt;&lt;property id=&quot;20148&quot; value=&quot;5&quot;/&gt;&lt;property id=&quot;20300&quot; value=&quot;Slide 31 - &amp;quot;A Model for Local Implementation&amp;#x0D;&amp;quot;&quot;/&gt;&lt;property id=&quot;20307&quot; value=&quot;532&quot;/&gt;&lt;/object&gt;&lt;object type=&quot;3&quot; unique_id=&quot;10035&quot;&gt;&lt;property id=&quot;20148&quot; value=&quot;5&quot;/&gt;&lt;property id=&quot;20300&quot; value=&quot;Slide 32 - &amp;quot;A Model for Local Implementation&amp;#x0D;&amp;quot;&quot;/&gt;&lt;property id=&quot;20307&quot; value=&quot;545&quot;/&gt;&lt;/object&gt;&lt;object type=&quot;3&quot; unique_id=&quot;10036&quot;&gt;&lt;property id=&quot;20148&quot; value=&quot;5&quot;/&gt;&lt;property id=&quot;20300&quot; value=&quot;Slide 33 - &amp;quot;A Model for Local Implementation&amp;#x0D;&amp;quot;&quot;/&gt;&lt;property id=&quot;20307&quot; value=&quot;546&quot;/&gt;&lt;/object&gt;&lt;object type=&quot;3&quot; unique_id=&quot;10037&quot;&gt;&lt;property id=&quot;20148&quot; value=&quot;5&quot;/&gt;&lt;property id=&quot;20300&quot; value=&quot;Slide 34 - &amp;quot;A Model for Local Implementation&amp;#x0D;&amp;quot;&quot;/&gt;&lt;property id=&quot;20307&quot; value=&quot;547&quot;/&gt;&lt;/object&gt;&lt;object type=&quot;3&quot; unique_id=&quot;10038&quot;&gt;&lt;property id=&quot;20148&quot; value=&quot;5&quot;/&gt;&lt;property id=&quot;20300&quot; value=&quot;Slide 35 - &amp;quot;A Model for Local Implementation&amp;#x0D;&amp;quot;&quot;/&gt;&lt;property id=&quot;20307&quot; value=&quot;551&quot;/&gt;&lt;/object&gt;&lt;object type=&quot;3&quot; unique_id=&quot;10039&quot;&gt;&lt;property id=&quot;20148&quot; value=&quot;5&quot;/&gt;&lt;property id=&quot;20300&quot; value=&quot;Slide 36 - &amp;quot;A Model for Local Implementation&amp;#x0D;&amp;quot;&quot;/&gt;&lt;property id=&quot;20307&quot; value=&quot;548&quot;/&gt;&lt;/object&gt;&lt;object type=&quot;3&quot; unique_id=&quot;10040&quot;&gt;&lt;property id=&quot;20148&quot; value=&quot;5&quot;/&gt;&lt;property id=&quot;20300&quot; value=&quot;Slide 37 - &amp;quot;Conclusion&amp;#x0D;&amp;quot;&quot;/&gt;&lt;property id=&quot;20307&quot; value=&quot;535&quot;/&gt;&lt;/object&gt;&lt;object type=&quot;3&quot; unique_id=&quot;10041&quot;&gt;&lt;property id=&quot;20148&quot; value=&quot;5&quot;/&gt;&lt;property id=&quot;20300&quot; value=&quot;Slide 38 - &amp;quot;Questions, Comments, Examples, Assistance, Thoughts?&amp;#x0D;&amp;quot;&quot;/&gt;&lt;property id=&quot;20307&quot; value=&quot;493&quot;/&gt;&lt;/object&gt;&lt;object type=&quot;3&quot; unique_id=&quot;10042&quot;&gt;&lt;property id=&quot;20148&quot; value=&quot;5&quot;/&gt;&lt;property id=&quot;20300&quot; value=&quot;Slide 39&quot;/&gt;&lt;property id=&quot;20307&quot; value=&quot;549&quot;/&gt;&lt;/object&gt;&lt;/object&gt;&lt;/object&gt;&lt;/database&gt;"/>
  <p:tag name="SECTOMILLISECCONVERTED" val="1"/>
</p:tagLst>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txDef>
      <a:spPr bwMode="auto">
        <a:noFill/>
        <a:ln>
          <a:noFill/>
        </a:ln>
        <a:extLst>
          <a:ext uri="{909E8E84-426E-40DD-AFC4-6F175D3DCCD1}">
            <a14:hiddenFill xmlns="" xmlns:r="http://schemas.openxmlformats.org/officeDocument/2006/relationships" xmlns:p="http://schemas.openxmlformats.org/presentationml/2006/main" xmlns:a14="http://schemas.microsoft.com/office/drawing/2010/main">
              <a:solidFill>
                <a:srgbClr val="FFFFFF"/>
              </a:solidFill>
            </a14:hiddenFill>
          </a:ext>
          <a:ext uri="{91240B29-F687-4F45-9708-019B960494DF}">
            <a14:hiddenLine xmlns="" xmlns:r="http://schemas.openxmlformats.org/officeDocument/2006/relationships" xmlns:p="http://schemas.openxmlformats.org/presentationml/2006/main" xmlns:a14="http://schemas.microsoft.com/office/drawing/2010/main" w="9525">
              <a:solidFill>
                <a:srgbClr val="000000"/>
              </a:solidFill>
              <a:miter lim="800000"/>
              <a:headEnd/>
              <a:tailEnd/>
            </a14:hiddenLine>
          </a:ext>
        </a:extLst>
      </a:spPr>
      <a:bodyPr vert="horz" wrap="square" lIns="91440" tIns="45720" rIns="91440" bIns="45720" numCol="3" anchor="t" anchorCtr="0" compatLnSpc="1">
        <a:prstTxWarp prst="textNoShape">
          <a:avLst/>
        </a:prstTxWarp>
        <a:noAutofit/>
      </a:bodyPr>
      <a:lstStyle>
        <a:defPPr eaLnBrk="1" hangingPunct="1">
          <a:lnSpc>
            <a:spcPct val="110000"/>
          </a:lnSpc>
          <a:spcBef>
            <a:spcPts val="0"/>
          </a:spcBef>
          <a:defRPr sz="1600" dirty="0" smtClean="0">
            <a:solidFill>
              <a:srgbClr val="02367A"/>
            </a:solidFill>
            <a:latin typeface="+mj-lt"/>
            <a:ea typeface="+mn-ea"/>
            <a:cs typeface="+mn-cs"/>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1_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3_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4_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blank">
  <a:themeElements>
    <a:clrScheme name="">
      <a:dk1>
        <a:srgbClr val="BABABA"/>
      </a:dk1>
      <a:lt1>
        <a:srgbClr val="FFFFFF"/>
      </a:lt1>
      <a:dk2>
        <a:srgbClr val="FF9600"/>
      </a:dk2>
      <a:lt2>
        <a:srgbClr val="000000"/>
      </a:lt2>
      <a:accent1>
        <a:srgbClr val="10167F"/>
      </a:accent1>
      <a:accent2>
        <a:srgbClr val="AFB1D4"/>
      </a:accent2>
      <a:accent3>
        <a:srgbClr val="FFFFFF"/>
      </a:accent3>
      <a:accent4>
        <a:srgbClr val="9E9E9E"/>
      </a:accent4>
      <a:accent5>
        <a:srgbClr val="AAABC0"/>
      </a:accent5>
      <a:accent6>
        <a:srgbClr val="9EA0C0"/>
      </a:accent6>
      <a:hlink>
        <a:srgbClr val="696CAF"/>
      </a:hlink>
      <a:folHlink>
        <a:srgbClr val="FE23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60633</TotalTime>
  <Words>2847</Words>
  <Application>Microsoft Office PowerPoint</Application>
  <PresentationFormat>On-screen Show (4:3)</PresentationFormat>
  <Paragraphs>466</Paragraphs>
  <Slides>39</Slides>
  <Notes>36</Notes>
  <HiddenSlides>0</HiddenSlides>
  <MMClips>0</MMClips>
  <ScaleCrop>false</ScaleCrop>
  <HeadingPairs>
    <vt:vector size="4" baseType="variant">
      <vt:variant>
        <vt:lpstr>Theme</vt:lpstr>
      </vt:variant>
      <vt:variant>
        <vt:i4>8</vt:i4>
      </vt:variant>
      <vt:variant>
        <vt:lpstr>Slide Titles</vt:lpstr>
      </vt:variant>
      <vt:variant>
        <vt:i4>39</vt:i4>
      </vt:variant>
    </vt:vector>
  </HeadingPairs>
  <TitlesOfParts>
    <vt:vector size="47" baseType="lpstr">
      <vt:lpstr>Blank Presentation</vt:lpstr>
      <vt:lpstr>Custom Design</vt:lpstr>
      <vt:lpstr>2_Clarity</vt:lpstr>
      <vt:lpstr>Clarity</vt:lpstr>
      <vt:lpstr>1_Clarity</vt:lpstr>
      <vt:lpstr>3_Clarity</vt:lpstr>
      <vt:lpstr>4_Clarity</vt:lpstr>
      <vt:lpstr>blank</vt:lpstr>
      <vt:lpstr>On-Site Technology Training for Small, Rural Michigan Businesses   August 29th, 2012  Eric Frederick, AICP, LEED AP State Program Manager, Connect Michigan   </vt:lpstr>
      <vt:lpstr>About Connect Michigan</vt:lpstr>
      <vt:lpstr>Observations</vt:lpstr>
      <vt:lpstr>Purpose</vt:lpstr>
      <vt:lpstr>Definitions</vt:lpstr>
      <vt:lpstr>Slide 6</vt:lpstr>
      <vt:lpstr>Benefits of Technology Adoption for Small Businesses</vt:lpstr>
      <vt:lpstr>Technology Adoption Among Michigan’s Small Businesses </vt:lpstr>
      <vt:lpstr>Technology Adoption Among Michigan’s Small Businesses </vt:lpstr>
      <vt:lpstr>Technology Adoption Among Michigan’s Small Businesses </vt:lpstr>
      <vt:lpstr>Why does it matter? </vt:lpstr>
      <vt:lpstr>Barriers to Technology Adoption Among Michigan’s Small Businesses   </vt:lpstr>
      <vt:lpstr>Technology Adoption Summary </vt:lpstr>
      <vt:lpstr>Business Training Model Review </vt:lpstr>
      <vt:lpstr>Business Training Model Review </vt:lpstr>
      <vt:lpstr>Business Training Model Review </vt:lpstr>
      <vt:lpstr>Business Training Model Review </vt:lpstr>
      <vt:lpstr>Business Training Model Review </vt:lpstr>
      <vt:lpstr>Business Training Model Review </vt:lpstr>
      <vt:lpstr>Small Business Technology Training in Michigan </vt:lpstr>
      <vt:lpstr>Small Business Technology Training in Michigan </vt:lpstr>
      <vt:lpstr>National Training Models </vt:lpstr>
      <vt:lpstr>A Model for local implementation</vt:lpstr>
      <vt:lpstr>A Model for Local Implementation </vt:lpstr>
      <vt:lpstr>A Model for Local Implementation </vt:lpstr>
      <vt:lpstr>A Model for Local Implementation </vt:lpstr>
      <vt:lpstr>A Model for Local Implementation </vt:lpstr>
      <vt:lpstr>A Model for Local Implementation </vt:lpstr>
      <vt:lpstr>A Model for Local Implementation </vt:lpstr>
      <vt:lpstr>A Model for Local Implementation </vt:lpstr>
      <vt:lpstr>A Model for Local Implementation </vt:lpstr>
      <vt:lpstr>A Model for Local Implementation </vt:lpstr>
      <vt:lpstr>A Model for Local Implementation </vt:lpstr>
      <vt:lpstr>A Model for Local Implementation </vt:lpstr>
      <vt:lpstr>A Model for Local Implementation </vt:lpstr>
      <vt:lpstr>A Model for Local Implementation </vt:lpstr>
      <vt:lpstr>Conclusion </vt:lpstr>
      <vt:lpstr>Questions, Comments, Examples, Assistance, Thoughts? </vt:lpstr>
      <vt:lpstr>Slide 39</vt:lpstr>
    </vt:vector>
  </TitlesOfParts>
  <Company>ConnectKentucky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McElroy</dc:creator>
  <cp:lastModifiedBy>glp</cp:lastModifiedBy>
  <cp:revision>819</cp:revision>
  <cp:lastPrinted>2012-01-25T14:15:41Z</cp:lastPrinted>
  <dcterms:created xsi:type="dcterms:W3CDTF">2011-03-17T16:28:13Z</dcterms:created>
  <dcterms:modified xsi:type="dcterms:W3CDTF">2012-10-16T20:12:00Z</dcterms:modified>
</cp:coreProperties>
</file>