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779" r:id="rId3"/>
    <p:sldMasterId id="2147483793" r:id="rId4"/>
    <p:sldMasterId id="2147483807" r:id="rId5"/>
    <p:sldMasterId id="2147483821" r:id="rId6"/>
    <p:sldMasterId id="2147483835" r:id="rId7"/>
    <p:sldMasterId id="2147483901" r:id="rId8"/>
  </p:sldMasterIdLst>
  <p:notesMasterIdLst>
    <p:notesMasterId r:id="rId44"/>
  </p:notesMasterIdLst>
  <p:handoutMasterIdLst>
    <p:handoutMasterId r:id="rId45"/>
  </p:handoutMasterIdLst>
  <p:sldIdLst>
    <p:sldId id="257" r:id="rId9"/>
    <p:sldId id="488" r:id="rId10"/>
    <p:sldId id="505" r:id="rId11"/>
    <p:sldId id="507" r:id="rId12"/>
    <p:sldId id="559" r:id="rId13"/>
    <p:sldId id="506" r:id="rId14"/>
    <p:sldId id="547" r:id="rId15"/>
    <p:sldId id="560" r:id="rId16"/>
    <p:sldId id="548" r:id="rId17"/>
    <p:sldId id="549" r:id="rId18"/>
    <p:sldId id="550" r:id="rId19"/>
    <p:sldId id="551" r:id="rId20"/>
    <p:sldId id="552" r:id="rId21"/>
    <p:sldId id="553" r:id="rId22"/>
    <p:sldId id="561" r:id="rId23"/>
    <p:sldId id="554" r:id="rId24"/>
    <p:sldId id="555" r:id="rId25"/>
    <p:sldId id="556" r:id="rId26"/>
    <p:sldId id="557" r:id="rId27"/>
    <p:sldId id="562" r:id="rId28"/>
    <p:sldId id="558" r:id="rId29"/>
    <p:sldId id="567" r:id="rId30"/>
    <p:sldId id="563" r:id="rId31"/>
    <p:sldId id="564" r:id="rId32"/>
    <p:sldId id="565" r:id="rId33"/>
    <p:sldId id="566" r:id="rId34"/>
    <p:sldId id="528" r:id="rId35"/>
    <p:sldId id="529" r:id="rId36"/>
    <p:sldId id="530" r:id="rId37"/>
    <p:sldId id="540" r:id="rId38"/>
    <p:sldId id="532" r:id="rId39"/>
    <p:sldId id="533" r:id="rId40"/>
    <p:sldId id="534" r:id="rId41"/>
    <p:sldId id="535" r:id="rId42"/>
    <p:sldId id="493" r:id="rId43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67A"/>
    <a:srgbClr val="5B952D"/>
    <a:srgbClr val="4E84C4"/>
    <a:srgbClr val="4E99FC"/>
    <a:srgbClr val="982222"/>
    <a:srgbClr val="96D066"/>
    <a:srgbClr val="ACD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86" autoAdjust="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frederick\Desktop\Knowledge%20Occupation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Figure</a:t>
            </a:r>
            <a:r>
              <a:rPr lang="en-US" sz="1200" baseline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Knowledge and Traditional Occupations as a Percent of all Occupational Employment, Estimated and Projected, </a:t>
            </a:r>
          </a:p>
          <a:p>
            <a:pPr>
              <a:defRPr sz="1200"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1999 - 2020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US Knowledge Occupations</c:v>
          </c:tx>
          <c:spPr>
            <a:ln w="50800"/>
          </c:spPr>
          <c:marker>
            <c:symbol val="none"/>
          </c:marker>
          <c:cat>
            <c:numRef>
              <c:f>Sheet1!$C$32:$R$32</c:f>
              <c:numCache>
                <c:formatCode>0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2020</c:v>
                </c:pt>
              </c:numCache>
            </c:numRef>
          </c:cat>
          <c:val>
            <c:numRef>
              <c:f>(Sheet1!$C$33:$P$33,Sheet1!$Q$33)</c:f>
              <c:numCache>
                <c:formatCode>0.00%</c:formatCode>
                <c:ptCount val="15"/>
                <c:pt idx="0">
                  <c:v>0.37050937347769453</c:v>
                </c:pt>
                <c:pt idx="1">
                  <c:v>0.3726893027831728</c:v>
                </c:pt>
                <c:pt idx="2">
                  <c:v>0.37416320200880748</c:v>
                </c:pt>
                <c:pt idx="3">
                  <c:v>0.37532362596586089</c:v>
                </c:pt>
                <c:pt idx="4">
                  <c:v>0.37567214199872112</c:v>
                </c:pt>
                <c:pt idx="5">
                  <c:v>0.37513845598629381</c:v>
                </c:pt>
                <c:pt idx="6">
                  <c:v>0.37693925400037326</c:v>
                </c:pt>
                <c:pt idx="7">
                  <c:v>0.37853600973357132</c:v>
                </c:pt>
                <c:pt idx="8">
                  <c:v>0.38136791355688515</c:v>
                </c:pt>
                <c:pt idx="9">
                  <c:v>0.38530533254261645</c:v>
                </c:pt>
                <c:pt idx="10">
                  <c:v>0.39307477572685962</c:v>
                </c:pt>
                <c:pt idx="11">
                  <c:v>0.3990606871152762</c:v>
                </c:pt>
                <c:pt idx="12">
                  <c:v>0.40116059933636661</c:v>
                </c:pt>
                <c:pt idx="13">
                  <c:v>0.40281415667019976</c:v>
                </c:pt>
                <c:pt idx="14">
                  <c:v>0.41198847234052793</c:v>
                </c:pt>
              </c:numCache>
            </c:numRef>
          </c:val>
          <c:smooth val="0"/>
        </c:ser>
        <c:ser>
          <c:idx val="1"/>
          <c:order val="1"/>
          <c:tx>
            <c:v>US Traditional Occupations</c:v>
          </c:tx>
          <c:spPr>
            <a:ln w="50800"/>
          </c:spPr>
          <c:marker>
            <c:symbol val="none"/>
          </c:marker>
          <c:cat>
            <c:numRef>
              <c:f>Sheet1!$C$32:$R$32</c:f>
              <c:numCache>
                <c:formatCode>0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2020</c:v>
                </c:pt>
              </c:numCache>
            </c:numRef>
          </c:cat>
          <c:val>
            <c:numRef>
              <c:f>(Sheet1!$C$34:$P$34,Sheet1!$Q$34)</c:f>
              <c:numCache>
                <c:formatCode>0.00%</c:formatCode>
                <c:ptCount val="15"/>
                <c:pt idx="0">
                  <c:v>0.26480011628455213</c:v>
                </c:pt>
                <c:pt idx="1">
                  <c:v>0.26175147977886082</c:v>
                </c:pt>
                <c:pt idx="2">
                  <c:v>0.25547988164751212</c:v>
                </c:pt>
                <c:pt idx="3">
                  <c:v>0.25025438396734911</c:v>
                </c:pt>
                <c:pt idx="4">
                  <c:v>0.24831158557038407</c:v>
                </c:pt>
                <c:pt idx="5">
                  <c:v>0.24627191257199132</c:v>
                </c:pt>
                <c:pt idx="6">
                  <c:v>0.24528739022916848</c:v>
                </c:pt>
                <c:pt idx="7">
                  <c:v>0.24433026572606881</c:v>
                </c:pt>
                <c:pt idx="8">
                  <c:v>0.24057206973355855</c:v>
                </c:pt>
                <c:pt idx="9">
                  <c:v>0.23515860423509286</c:v>
                </c:pt>
                <c:pt idx="10">
                  <c:v>0.22240598201528558</c:v>
                </c:pt>
                <c:pt idx="11">
                  <c:v>0.21396111447336869</c:v>
                </c:pt>
                <c:pt idx="12">
                  <c:v>0.21326449355718549</c:v>
                </c:pt>
                <c:pt idx="13">
                  <c:v>0.21369177596964237</c:v>
                </c:pt>
                <c:pt idx="14">
                  <c:v>0.20913358497857668</c:v>
                </c:pt>
              </c:numCache>
            </c:numRef>
          </c:val>
          <c:smooth val="0"/>
        </c:ser>
        <c:ser>
          <c:idx val="2"/>
          <c:order val="2"/>
          <c:tx>
            <c:v>Michigan Knowledge Occupations</c:v>
          </c:tx>
          <c:spPr>
            <a:ln w="50800"/>
          </c:spPr>
          <c:marker>
            <c:symbol val="none"/>
          </c:marker>
          <c:cat>
            <c:numRef>
              <c:f>Sheet1!$C$32:$R$32</c:f>
              <c:numCache>
                <c:formatCode>0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2020</c:v>
                </c:pt>
              </c:numCache>
            </c:numRef>
          </c:cat>
          <c:val>
            <c:numRef>
              <c:f>(Sheet1!$C$37:$P$37,Sheet1!$Q$37)</c:f>
              <c:numCache>
                <c:formatCode>0.00%</c:formatCode>
                <c:ptCount val="15"/>
                <c:pt idx="0">
                  <c:v>0.36314873393100527</c:v>
                </c:pt>
                <c:pt idx="1">
                  <c:v>0.36600854102767116</c:v>
                </c:pt>
                <c:pt idx="2">
                  <c:v>0.36491164884637028</c:v>
                </c:pt>
                <c:pt idx="3">
                  <c:v>0.37214892562893381</c:v>
                </c:pt>
                <c:pt idx="4">
                  <c:v>0.37304805929888141</c:v>
                </c:pt>
                <c:pt idx="5">
                  <c:v>0.37602315622300231</c:v>
                </c:pt>
                <c:pt idx="6">
                  <c:v>0.37774835231506382</c:v>
                </c:pt>
                <c:pt idx="7">
                  <c:v>0.38520024404670422</c:v>
                </c:pt>
                <c:pt idx="8">
                  <c:v>0.38659320041324768</c:v>
                </c:pt>
                <c:pt idx="9">
                  <c:v>0.38870315611610629</c:v>
                </c:pt>
                <c:pt idx="10">
                  <c:v>0.39313798505354597</c:v>
                </c:pt>
                <c:pt idx="11">
                  <c:v>0.39760216619762689</c:v>
                </c:pt>
                <c:pt idx="12">
                  <c:v>0.40234787150692086</c:v>
                </c:pt>
                <c:pt idx="13">
                  <c:v>0.40278756138147964</c:v>
                </c:pt>
                <c:pt idx="14">
                  <c:v>0.41939142191308082</c:v>
                </c:pt>
              </c:numCache>
            </c:numRef>
          </c:val>
          <c:smooth val="0"/>
        </c:ser>
        <c:ser>
          <c:idx val="3"/>
          <c:order val="3"/>
          <c:tx>
            <c:v>Michigan Traditional Occupations</c:v>
          </c:tx>
          <c:spPr>
            <a:ln w="50800"/>
          </c:spPr>
          <c:marker>
            <c:symbol val="none"/>
          </c:marker>
          <c:cat>
            <c:numRef>
              <c:f>Sheet1!$C$32:$R$32</c:f>
              <c:numCache>
                <c:formatCode>0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2020</c:v>
                </c:pt>
              </c:numCache>
            </c:numRef>
          </c:cat>
          <c:val>
            <c:numRef>
              <c:f>(Sheet1!$C$38:$P$38,Sheet1!$Q$38)</c:f>
              <c:numCache>
                <c:formatCode>0.00%</c:formatCode>
                <c:ptCount val="15"/>
                <c:pt idx="0">
                  <c:v>0.29596516226267572</c:v>
                </c:pt>
                <c:pt idx="1">
                  <c:v>0.28890167790428839</c:v>
                </c:pt>
                <c:pt idx="2">
                  <c:v>0.28372763083849184</c:v>
                </c:pt>
                <c:pt idx="3">
                  <c:v>0.27608400462410781</c:v>
                </c:pt>
                <c:pt idx="4">
                  <c:v>0.27496051736659488</c:v>
                </c:pt>
                <c:pt idx="5">
                  <c:v>0.27028789258344182</c:v>
                </c:pt>
                <c:pt idx="6">
                  <c:v>0.26670696007031358</c:v>
                </c:pt>
                <c:pt idx="7">
                  <c:v>0.25609301719038879</c:v>
                </c:pt>
                <c:pt idx="8">
                  <c:v>0.25208820700383588</c:v>
                </c:pt>
                <c:pt idx="9">
                  <c:v>0.24735019009112358</c:v>
                </c:pt>
                <c:pt idx="10">
                  <c:v>0.23140553172911479</c:v>
                </c:pt>
                <c:pt idx="11">
                  <c:v>0.22415459451687889</c:v>
                </c:pt>
                <c:pt idx="12">
                  <c:v>0.22554452859754529</c:v>
                </c:pt>
                <c:pt idx="13">
                  <c:v>0.23005420967198553</c:v>
                </c:pt>
                <c:pt idx="14">
                  <c:v>0.21150356679060003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8144"/>
        <c:axId val="41719680"/>
      </c:lineChart>
      <c:catAx>
        <c:axId val="417181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1719680"/>
        <c:crosses val="autoZero"/>
        <c:auto val="1"/>
        <c:lblAlgn val="ctr"/>
        <c:lblOffset val="100"/>
        <c:noMultiLvlLbl val="0"/>
      </c:catAx>
      <c:valAx>
        <c:axId val="41719680"/>
        <c:scaling>
          <c:orientation val="minMax"/>
          <c:max val="0.45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1718144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9040961168637E-2"/>
          <c:y val="6.3370314033752859E-2"/>
          <c:w val="0.5333165897366271"/>
          <c:h val="0.9003540968293640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 do not know enough about broadband, or I don't know what it is</c:v>
                </c:pt>
              </c:strCache>
            </c:strRef>
          </c:tx>
          <c:spPr>
            <a:solidFill>
              <a:srgbClr val="02367A"/>
            </a:solidFill>
            <a:effectLst>
              <a:outerShdw sx="1000" sy="1000" algn="tl" rotWithShape="0">
                <a:prstClr val="black"/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  <a:latin typeface="+mj-lt"/>
                      </a:rPr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Digital Literacy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123000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 don't feel comfortable using a computer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sx="1000" sy="1000" algn="tl" rotWithShape="0">
                <a:prstClr val="black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Digital Literacy</c:v>
                </c:pt>
              </c:strCache>
            </c:strRef>
          </c:cat>
          <c:val>
            <c:numRef>
              <c:f>Sheet1!$C$2</c:f>
              <c:numCache>
                <c:formatCode>_(* #,##0_);_(* \(#,##0\);_(* "-"??_);_(@_)</c:formatCode>
                <c:ptCount val="1"/>
                <c:pt idx="0">
                  <c:v>109000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Broadband is too complicated</c:v>
                </c:pt>
              </c:strCache>
            </c:strRef>
          </c:tx>
          <c:spPr>
            <a:solidFill>
              <a:srgbClr val="5B952D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Digital Literacy</c:v>
                </c:pt>
              </c:strCache>
            </c:strRef>
          </c:cat>
          <c:val>
            <c:numRef>
              <c:f>Sheet1!$D$2</c:f>
              <c:numCache>
                <c:formatCode>_(* #,##0_);_(* \(#,##0\);_(* "-"??_);_(@_)</c:formatCode>
                <c:ptCount val="1"/>
                <c:pt idx="0">
                  <c:v>79000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Concerns about fraud or identity theft</c:v>
                </c:pt>
              </c:strCache>
            </c:strRef>
          </c:tx>
          <c:spPr>
            <a:solidFill>
              <a:srgbClr val="4B85C5"/>
            </a:solidFill>
          </c:spPr>
          <c:invertIfNegative val="0"/>
          <c:dLbls>
            <c:dLbl>
              <c:idx val="0"/>
              <c:layout>
                <c:manualLayout>
                  <c:x val="2.0384712184949496E-3"/>
                  <c:y val="4.005477576172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63794234772377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Digital Literacy</c:v>
                </c:pt>
              </c:strCache>
            </c:strRef>
          </c:cat>
          <c:val>
            <c:numRef>
              <c:f>Sheet1!$E$2</c:f>
              <c:numCache>
                <c:formatCode>_(* #,##0_);_(* \(#,##0\);_(* "-"??_);_(@_)</c:formatCode>
                <c:ptCount val="1"/>
                <c:pt idx="0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156749824"/>
        <c:axId val="156751360"/>
      </c:barChart>
      <c:catAx>
        <c:axId val="15674982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>
                <a:latin typeface="+mj-lt"/>
              </a:defRPr>
            </a:pPr>
            <a:endParaRPr lang="en-US"/>
          </a:p>
        </c:txPr>
        <c:crossAx val="156751360"/>
        <c:crosses val="autoZero"/>
        <c:auto val="1"/>
        <c:lblAlgn val="ctr"/>
        <c:lblOffset val="100"/>
        <c:noMultiLvlLbl val="0"/>
      </c:catAx>
      <c:valAx>
        <c:axId val="156751360"/>
        <c:scaling>
          <c:orientation val="minMax"/>
          <c:max val="365000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one"/>
        <c:crossAx val="15674982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52452141440421263"/>
          <c:y val="7.3848546102154342E-2"/>
          <c:w val="0.47547851294707583"/>
          <c:h val="0.8743899079314152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b="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1" i="0" baseline="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dirty="0" smtClean="0">
                <a:latin typeface="+mj-lt"/>
              </a:rPr>
              <a:t>Non-Adopters</a:t>
            </a:r>
            <a:r>
              <a:rPr lang="en-US" baseline="0" dirty="0" smtClean="0">
                <a:latin typeface="+mj-lt"/>
              </a:rPr>
              <a:t> Citing Digital Literacy as Primary Barrier </a:t>
            </a:r>
            <a:endParaRPr lang="en-US" dirty="0">
              <a:latin typeface="+mj-lt"/>
            </a:endParaRPr>
          </a:p>
        </c:rich>
      </c:tx>
      <c:layout>
        <c:manualLayout>
          <c:xMode val="edge"/>
          <c:yMode val="edge"/>
          <c:x val="0.1585863765902227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30702940061648"/>
          <c:y val="0.14972171524917"/>
          <c:w val="0.61115721570226056"/>
          <c:h val="0.8402659435782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2367A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5B952D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600" b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CN average</c:v>
                </c:pt>
                <c:pt idx="1">
                  <c:v>Iowa</c:v>
                </c:pt>
                <c:pt idx="2">
                  <c:v>Michigan</c:v>
                </c:pt>
                <c:pt idx="3">
                  <c:v>Minnesota</c:v>
                </c:pt>
                <c:pt idx="4">
                  <c:v>Nevada</c:v>
                </c:pt>
                <c:pt idx="5">
                  <c:v>Ohio</c:v>
                </c:pt>
                <c:pt idx="6">
                  <c:v>South Carolina</c:v>
                </c:pt>
                <c:pt idx="7">
                  <c:v>Tennessee</c:v>
                </c:pt>
                <c:pt idx="8">
                  <c:v>Texas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0.15000000000000005</c:v>
                </c:pt>
                <c:pt idx="1">
                  <c:v>0.17</c:v>
                </c:pt>
                <c:pt idx="2">
                  <c:v>0.17</c:v>
                </c:pt>
                <c:pt idx="3">
                  <c:v>0.13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0.15000000000000005</c:v>
                </c:pt>
                <c:pt idx="7">
                  <c:v>0.16</c:v>
                </c:pt>
                <c:pt idx="8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5"/>
        <c:axId val="44717568"/>
        <c:axId val="44719104"/>
      </c:barChart>
      <c:catAx>
        <c:axId val="4471756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38100"/>
        </c:spPr>
        <c:txPr>
          <a:bodyPr/>
          <a:lstStyle/>
          <a:p>
            <a:pPr>
              <a:defRPr sz="1400" b="0">
                <a:latin typeface="+mj-lt"/>
              </a:defRPr>
            </a:pPr>
            <a:endParaRPr lang="en-US"/>
          </a:p>
        </c:txPr>
        <c:crossAx val="44719104"/>
        <c:crosses val="autoZero"/>
        <c:auto val="1"/>
        <c:lblAlgn val="ctr"/>
        <c:lblOffset val="100"/>
        <c:noMultiLvlLbl val="0"/>
      </c:catAx>
      <c:valAx>
        <c:axId val="447191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7175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solidFill>
            <a:sysClr val="windowText" lastClr="000000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B69E7-0148-4698-8AB4-171F3F9DCBD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97C390E-FBD5-4161-8782-76FAF882FECC}">
      <dgm:prSet phldrT="[Text]" custT="1"/>
      <dgm:spPr>
        <a:solidFill>
          <a:srgbClr val="5B952D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Mapping</a:t>
          </a:r>
        </a:p>
      </dgm:t>
    </dgm:pt>
    <dgm:pt modelId="{1B54B53A-2225-4ACB-AD64-54BBBE0048B1}" type="parTrans" cxnId="{6F7BA71C-EA7F-4BA1-A3B5-EA4B38CBEB90}">
      <dgm:prSet/>
      <dgm:spPr/>
      <dgm:t>
        <a:bodyPr/>
        <a:lstStyle/>
        <a:p>
          <a:endParaRPr lang="en-US"/>
        </a:p>
      </dgm:t>
    </dgm:pt>
    <dgm:pt modelId="{C4C8A671-BB34-45C9-BB31-3E4F56DB2EE2}" type="sibTrans" cxnId="{6F7BA71C-EA7F-4BA1-A3B5-EA4B38CBEB90}">
      <dgm:prSet/>
      <dgm:spPr/>
      <dgm:t>
        <a:bodyPr/>
        <a:lstStyle/>
        <a:p>
          <a:endParaRPr lang="en-US"/>
        </a:p>
      </dgm:t>
    </dgm:pt>
    <dgm:pt modelId="{FC5E662A-D634-41CC-844F-40891824A2E6}">
      <dgm:prSet phldrT="[Text]" custT="1"/>
      <dgm:spPr>
        <a:solidFill>
          <a:srgbClr val="4E84C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Research</a:t>
          </a:r>
        </a:p>
      </dgm:t>
    </dgm:pt>
    <dgm:pt modelId="{7BB02AF0-CF16-4F1F-B741-CAFA6831CFBB}" type="parTrans" cxnId="{546D35D9-2DDB-4E86-AD85-B77CEB33BD9D}">
      <dgm:prSet/>
      <dgm:spPr/>
      <dgm:t>
        <a:bodyPr/>
        <a:lstStyle/>
        <a:p>
          <a:endParaRPr lang="en-US"/>
        </a:p>
      </dgm:t>
    </dgm:pt>
    <dgm:pt modelId="{2FACF337-1044-4ADD-A36B-8B20BA8F5718}" type="sibTrans" cxnId="{546D35D9-2DDB-4E86-AD85-B77CEB33BD9D}">
      <dgm:prSet/>
      <dgm:spPr/>
      <dgm:t>
        <a:bodyPr/>
        <a:lstStyle/>
        <a:p>
          <a:endParaRPr lang="en-US"/>
        </a:p>
      </dgm:t>
    </dgm:pt>
    <dgm:pt modelId="{26664F89-AF7D-4FB4-9115-012774BBB17E}">
      <dgm:prSet phldrT="[Text]" custT="1"/>
      <dgm:spPr>
        <a:solidFill>
          <a:srgbClr val="813939"/>
        </a:solidFill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Community Planning &amp; Outreach</a:t>
          </a:r>
        </a:p>
      </dgm:t>
    </dgm:pt>
    <dgm:pt modelId="{512BA802-7BA7-4D32-B932-8BA78BED7422}" type="parTrans" cxnId="{C4B003F7-2086-475A-9D1F-F72A1BBDAD5D}">
      <dgm:prSet/>
      <dgm:spPr/>
      <dgm:t>
        <a:bodyPr/>
        <a:lstStyle/>
        <a:p>
          <a:endParaRPr lang="en-US"/>
        </a:p>
      </dgm:t>
    </dgm:pt>
    <dgm:pt modelId="{786A9D72-ADA1-4F2F-8AFA-E1B939C24009}" type="sibTrans" cxnId="{C4B003F7-2086-475A-9D1F-F72A1BBDAD5D}">
      <dgm:prSet/>
      <dgm:spPr/>
      <dgm:t>
        <a:bodyPr/>
        <a:lstStyle/>
        <a:p>
          <a:endParaRPr lang="en-US"/>
        </a:p>
      </dgm:t>
    </dgm:pt>
    <dgm:pt modelId="{96CFA1AD-9DFB-4103-AF07-EAE51B3C10A1}" type="pres">
      <dgm:prSet presAssocID="{110B69E7-0148-4698-8AB4-171F3F9DCBD4}" presName="compositeShape" presStyleCnt="0">
        <dgm:presLayoutVars>
          <dgm:chMax val="7"/>
          <dgm:dir/>
          <dgm:resizeHandles val="exact"/>
        </dgm:presLayoutVars>
      </dgm:prSet>
      <dgm:spPr/>
    </dgm:pt>
    <dgm:pt modelId="{537D3EF2-AD36-4EC6-82BF-CF44AA6C8D96}" type="pres">
      <dgm:prSet presAssocID="{110B69E7-0148-4698-8AB4-171F3F9DCBD4}" presName="wedge1" presStyleLbl="node1" presStyleIdx="0" presStyleCnt="3"/>
      <dgm:spPr/>
      <dgm:t>
        <a:bodyPr/>
        <a:lstStyle/>
        <a:p>
          <a:endParaRPr lang="en-US"/>
        </a:p>
      </dgm:t>
    </dgm:pt>
    <dgm:pt modelId="{F724D33A-1628-4DA5-B435-1A42897E98A6}" type="pres">
      <dgm:prSet presAssocID="{110B69E7-0148-4698-8AB4-171F3F9DCBD4}" presName="dummy1a" presStyleCnt="0"/>
      <dgm:spPr/>
    </dgm:pt>
    <dgm:pt modelId="{420F4362-6C78-446E-9B10-C267DF91ED38}" type="pres">
      <dgm:prSet presAssocID="{110B69E7-0148-4698-8AB4-171F3F9DCBD4}" presName="dummy1b" presStyleCnt="0"/>
      <dgm:spPr/>
    </dgm:pt>
    <dgm:pt modelId="{8FACEAB2-367E-4B3E-8606-7EE794E84DE8}" type="pres">
      <dgm:prSet presAssocID="{110B69E7-0148-4698-8AB4-171F3F9DCBD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C43B6-7F60-4693-9C46-0B4584C94696}" type="pres">
      <dgm:prSet presAssocID="{110B69E7-0148-4698-8AB4-171F3F9DCBD4}" presName="wedge2" presStyleLbl="node1" presStyleIdx="1" presStyleCnt="3"/>
      <dgm:spPr/>
      <dgm:t>
        <a:bodyPr/>
        <a:lstStyle/>
        <a:p>
          <a:endParaRPr lang="en-US"/>
        </a:p>
      </dgm:t>
    </dgm:pt>
    <dgm:pt modelId="{656CC65B-9D3C-421D-BAAD-5109B5027D4A}" type="pres">
      <dgm:prSet presAssocID="{110B69E7-0148-4698-8AB4-171F3F9DCBD4}" presName="dummy2a" presStyleCnt="0"/>
      <dgm:spPr/>
    </dgm:pt>
    <dgm:pt modelId="{5692B3D3-5D66-4B4B-AA9E-E94DBA3314EF}" type="pres">
      <dgm:prSet presAssocID="{110B69E7-0148-4698-8AB4-171F3F9DCBD4}" presName="dummy2b" presStyleCnt="0"/>
      <dgm:spPr/>
    </dgm:pt>
    <dgm:pt modelId="{395CC5F2-6F18-4013-8B72-EFFE99AD2BAA}" type="pres">
      <dgm:prSet presAssocID="{110B69E7-0148-4698-8AB4-171F3F9DCBD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283B7-F54B-49F8-ACF1-3F9F3059277B}" type="pres">
      <dgm:prSet presAssocID="{110B69E7-0148-4698-8AB4-171F3F9DCBD4}" presName="wedge3" presStyleLbl="node1" presStyleIdx="2" presStyleCnt="3"/>
      <dgm:spPr/>
      <dgm:t>
        <a:bodyPr/>
        <a:lstStyle/>
        <a:p>
          <a:endParaRPr lang="en-US"/>
        </a:p>
      </dgm:t>
    </dgm:pt>
    <dgm:pt modelId="{E149BE14-07AD-41E0-BAEF-ECA118969A47}" type="pres">
      <dgm:prSet presAssocID="{110B69E7-0148-4698-8AB4-171F3F9DCBD4}" presName="dummy3a" presStyleCnt="0"/>
      <dgm:spPr/>
    </dgm:pt>
    <dgm:pt modelId="{81B366CD-371D-49E4-9670-B2F5DB3CE54D}" type="pres">
      <dgm:prSet presAssocID="{110B69E7-0148-4698-8AB4-171F3F9DCBD4}" presName="dummy3b" presStyleCnt="0"/>
      <dgm:spPr/>
    </dgm:pt>
    <dgm:pt modelId="{E04A77CA-15A0-42EE-894C-65C084817EA6}" type="pres">
      <dgm:prSet presAssocID="{110B69E7-0148-4698-8AB4-171F3F9DCBD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BA361-CD8C-4FD3-BB97-9B7B0E7BF08A}" type="pres">
      <dgm:prSet presAssocID="{C4C8A671-BB34-45C9-BB31-3E4F56DB2EE2}" presName="arrowWedge1" presStyleLbl="fgSibTrans2D1" presStyleIdx="0" presStyleCnt="3"/>
      <dgm:spPr>
        <a:solidFill>
          <a:srgbClr val="02367A"/>
        </a:solidFill>
      </dgm:spPr>
    </dgm:pt>
    <dgm:pt modelId="{37928C5D-17A0-455B-ABA3-B08471B86D8C}" type="pres">
      <dgm:prSet presAssocID="{2FACF337-1044-4ADD-A36B-8B20BA8F5718}" presName="arrowWedge2" presStyleLbl="fgSibTrans2D1" presStyleIdx="1" presStyleCnt="3"/>
      <dgm:spPr>
        <a:solidFill>
          <a:srgbClr val="02367A"/>
        </a:solidFill>
      </dgm:spPr>
    </dgm:pt>
    <dgm:pt modelId="{2F18A7C2-82B6-4D44-95EE-511C5EB82EF7}" type="pres">
      <dgm:prSet presAssocID="{786A9D72-ADA1-4F2F-8AFA-E1B939C24009}" presName="arrowWedge3" presStyleLbl="fgSibTrans2D1" presStyleIdx="2" presStyleCnt="3"/>
      <dgm:spPr>
        <a:solidFill>
          <a:srgbClr val="02367A"/>
        </a:solidFill>
      </dgm:spPr>
    </dgm:pt>
  </dgm:ptLst>
  <dgm:cxnLst>
    <dgm:cxn modelId="{C4B003F7-2086-475A-9D1F-F72A1BBDAD5D}" srcId="{110B69E7-0148-4698-8AB4-171F3F9DCBD4}" destId="{26664F89-AF7D-4FB4-9115-012774BBB17E}" srcOrd="2" destOrd="0" parTransId="{512BA802-7BA7-4D32-B932-8BA78BED7422}" sibTransId="{786A9D72-ADA1-4F2F-8AFA-E1B939C24009}"/>
    <dgm:cxn modelId="{546D35D9-2DDB-4E86-AD85-B77CEB33BD9D}" srcId="{110B69E7-0148-4698-8AB4-171F3F9DCBD4}" destId="{FC5E662A-D634-41CC-844F-40891824A2E6}" srcOrd="1" destOrd="0" parTransId="{7BB02AF0-CF16-4F1F-B741-CAFA6831CFBB}" sibTransId="{2FACF337-1044-4ADD-A36B-8B20BA8F5718}"/>
    <dgm:cxn modelId="{6F7BA71C-EA7F-4BA1-A3B5-EA4B38CBEB90}" srcId="{110B69E7-0148-4698-8AB4-171F3F9DCBD4}" destId="{A97C390E-FBD5-4161-8782-76FAF882FECC}" srcOrd="0" destOrd="0" parTransId="{1B54B53A-2225-4ACB-AD64-54BBBE0048B1}" sibTransId="{C4C8A671-BB34-45C9-BB31-3E4F56DB2EE2}"/>
    <dgm:cxn modelId="{58360610-9911-4E66-A633-76448B6D65C3}" type="presOf" srcId="{FC5E662A-D634-41CC-844F-40891824A2E6}" destId="{76FC43B6-7F60-4693-9C46-0B4584C94696}" srcOrd="0" destOrd="0" presId="urn:microsoft.com/office/officeart/2005/8/layout/cycle8"/>
    <dgm:cxn modelId="{49E31B73-F152-4295-A181-4FF8778749B3}" type="presOf" srcId="{A97C390E-FBD5-4161-8782-76FAF882FECC}" destId="{537D3EF2-AD36-4EC6-82BF-CF44AA6C8D96}" srcOrd="0" destOrd="0" presId="urn:microsoft.com/office/officeart/2005/8/layout/cycle8"/>
    <dgm:cxn modelId="{5ED282BE-A088-41A1-8E19-7887FC55E2C1}" type="presOf" srcId="{A97C390E-FBD5-4161-8782-76FAF882FECC}" destId="{8FACEAB2-367E-4B3E-8606-7EE794E84DE8}" srcOrd="1" destOrd="0" presId="urn:microsoft.com/office/officeart/2005/8/layout/cycle8"/>
    <dgm:cxn modelId="{2F49A376-341F-4C5B-B7BB-D4880EBC4B8A}" type="presOf" srcId="{26664F89-AF7D-4FB4-9115-012774BBB17E}" destId="{E04A77CA-15A0-42EE-894C-65C084817EA6}" srcOrd="1" destOrd="0" presId="urn:microsoft.com/office/officeart/2005/8/layout/cycle8"/>
    <dgm:cxn modelId="{EF65ED32-317D-4083-B1BF-CA73C9158077}" type="presOf" srcId="{26664F89-AF7D-4FB4-9115-012774BBB17E}" destId="{188283B7-F54B-49F8-ACF1-3F9F3059277B}" srcOrd="0" destOrd="0" presId="urn:microsoft.com/office/officeart/2005/8/layout/cycle8"/>
    <dgm:cxn modelId="{2DE07262-F371-40D6-979F-8BFA09D970E2}" type="presOf" srcId="{110B69E7-0148-4698-8AB4-171F3F9DCBD4}" destId="{96CFA1AD-9DFB-4103-AF07-EAE51B3C10A1}" srcOrd="0" destOrd="0" presId="urn:microsoft.com/office/officeart/2005/8/layout/cycle8"/>
    <dgm:cxn modelId="{876C9929-1823-441C-8A19-8D1E9300F874}" type="presOf" srcId="{FC5E662A-D634-41CC-844F-40891824A2E6}" destId="{395CC5F2-6F18-4013-8B72-EFFE99AD2BAA}" srcOrd="1" destOrd="0" presId="urn:microsoft.com/office/officeart/2005/8/layout/cycle8"/>
    <dgm:cxn modelId="{75792480-C764-41FE-8E65-BD97A2FCF84D}" type="presParOf" srcId="{96CFA1AD-9DFB-4103-AF07-EAE51B3C10A1}" destId="{537D3EF2-AD36-4EC6-82BF-CF44AA6C8D96}" srcOrd="0" destOrd="0" presId="urn:microsoft.com/office/officeart/2005/8/layout/cycle8"/>
    <dgm:cxn modelId="{FCE386ED-A5C7-47EC-9DA1-0D21A525C89D}" type="presParOf" srcId="{96CFA1AD-9DFB-4103-AF07-EAE51B3C10A1}" destId="{F724D33A-1628-4DA5-B435-1A42897E98A6}" srcOrd="1" destOrd="0" presId="urn:microsoft.com/office/officeart/2005/8/layout/cycle8"/>
    <dgm:cxn modelId="{B0DCF5AC-1AAE-4178-B25A-AAC5D143A574}" type="presParOf" srcId="{96CFA1AD-9DFB-4103-AF07-EAE51B3C10A1}" destId="{420F4362-6C78-446E-9B10-C267DF91ED38}" srcOrd="2" destOrd="0" presId="urn:microsoft.com/office/officeart/2005/8/layout/cycle8"/>
    <dgm:cxn modelId="{63EBC2AC-36F7-484C-B975-94A6AF57705E}" type="presParOf" srcId="{96CFA1AD-9DFB-4103-AF07-EAE51B3C10A1}" destId="{8FACEAB2-367E-4B3E-8606-7EE794E84DE8}" srcOrd="3" destOrd="0" presId="urn:microsoft.com/office/officeart/2005/8/layout/cycle8"/>
    <dgm:cxn modelId="{B1267B03-F2AD-4582-B703-96CC24D8A22A}" type="presParOf" srcId="{96CFA1AD-9DFB-4103-AF07-EAE51B3C10A1}" destId="{76FC43B6-7F60-4693-9C46-0B4584C94696}" srcOrd="4" destOrd="0" presId="urn:microsoft.com/office/officeart/2005/8/layout/cycle8"/>
    <dgm:cxn modelId="{49E4AEAD-E931-41C3-8777-68B1CD0590EB}" type="presParOf" srcId="{96CFA1AD-9DFB-4103-AF07-EAE51B3C10A1}" destId="{656CC65B-9D3C-421D-BAAD-5109B5027D4A}" srcOrd="5" destOrd="0" presId="urn:microsoft.com/office/officeart/2005/8/layout/cycle8"/>
    <dgm:cxn modelId="{94A3FB2D-9233-40EE-896B-56282BF6B2B2}" type="presParOf" srcId="{96CFA1AD-9DFB-4103-AF07-EAE51B3C10A1}" destId="{5692B3D3-5D66-4B4B-AA9E-E94DBA3314EF}" srcOrd="6" destOrd="0" presId="urn:microsoft.com/office/officeart/2005/8/layout/cycle8"/>
    <dgm:cxn modelId="{9EC0C0DD-E98C-4EF6-AD25-665EDD986C3E}" type="presParOf" srcId="{96CFA1AD-9DFB-4103-AF07-EAE51B3C10A1}" destId="{395CC5F2-6F18-4013-8B72-EFFE99AD2BAA}" srcOrd="7" destOrd="0" presId="urn:microsoft.com/office/officeart/2005/8/layout/cycle8"/>
    <dgm:cxn modelId="{50A41233-6289-4AED-81E3-EA655762E3E3}" type="presParOf" srcId="{96CFA1AD-9DFB-4103-AF07-EAE51B3C10A1}" destId="{188283B7-F54B-49F8-ACF1-3F9F3059277B}" srcOrd="8" destOrd="0" presId="urn:microsoft.com/office/officeart/2005/8/layout/cycle8"/>
    <dgm:cxn modelId="{F28B6A7B-2D03-4861-B662-0B7A564BEE82}" type="presParOf" srcId="{96CFA1AD-9DFB-4103-AF07-EAE51B3C10A1}" destId="{E149BE14-07AD-41E0-BAEF-ECA118969A47}" srcOrd="9" destOrd="0" presId="urn:microsoft.com/office/officeart/2005/8/layout/cycle8"/>
    <dgm:cxn modelId="{4A4E40AA-2ADD-4B48-BA3B-FF547BD8ECA9}" type="presParOf" srcId="{96CFA1AD-9DFB-4103-AF07-EAE51B3C10A1}" destId="{81B366CD-371D-49E4-9670-B2F5DB3CE54D}" srcOrd="10" destOrd="0" presId="urn:microsoft.com/office/officeart/2005/8/layout/cycle8"/>
    <dgm:cxn modelId="{156297A1-3F45-4DFC-B33D-1316CD544EFF}" type="presParOf" srcId="{96CFA1AD-9DFB-4103-AF07-EAE51B3C10A1}" destId="{E04A77CA-15A0-42EE-894C-65C084817EA6}" srcOrd="11" destOrd="0" presId="urn:microsoft.com/office/officeart/2005/8/layout/cycle8"/>
    <dgm:cxn modelId="{47CF6033-9897-40BE-842C-23FAD1795518}" type="presParOf" srcId="{96CFA1AD-9DFB-4103-AF07-EAE51B3C10A1}" destId="{772BA361-CD8C-4FD3-BB97-9B7B0E7BF08A}" srcOrd="12" destOrd="0" presId="urn:microsoft.com/office/officeart/2005/8/layout/cycle8"/>
    <dgm:cxn modelId="{D0511A33-BB66-4821-B22E-5B019D6C8C10}" type="presParOf" srcId="{96CFA1AD-9DFB-4103-AF07-EAE51B3C10A1}" destId="{37928C5D-17A0-455B-ABA3-B08471B86D8C}" srcOrd="13" destOrd="0" presId="urn:microsoft.com/office/officeart/2005/8/layout/cycle8"/>
    <dgm:cxn modelId="{6F6A82C0-D773-448C-8179-F39D3F5557E9}" type="presParOf" srcId="{96CFA1AD-9DFB-4103-AF07-EAE51B3C10A1}" destId="{2F18A7C2-82B6-4D44-95EE-511C5EB82EF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0E351-C4A5-49C3-8E29-4AC67C90FA7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0E3FD34-FD6D-4AD4-9032-2EEF990BE851}">
      <dgm:prSet phldrT="[Text]"/>
      <dgm:spPr>
        <a:solidFill>
          <a:srgbClr val="02367A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Knowledge Economy Expansion</a:t>
          </a:r>
          <a:endParaRPr lang="en-US" dirty="0">
            <a:solidFill>
              <a:schemeClr val="bg1"/>
            </a:solidFill>
          </a:endParaRPr>
        </a:p>
      </dgm:t>
    </dgm:pt>
    <dgm:pt modelId="{1DE7F109-6EBF-4186-8C64-7C56701D7D56}" type="parTrans" cxnId="{B8C788D6-CDAC-45F0-A816-0847D3BABB7B}">
      <dgm:prSet/>
      <dgm:spPr/>
      <dgm:t>
        <a:bodyPr/>
        <a:lstStyle/>
        <a:p>
          <a:endParaRPr lang="en-US"/>
        </a:p>
      </dgm:t>
    </dgm:pt>
    <dgm:pt modelId="{51FAB0A5-AACD-458B-A22C-F70503B5ABA7}" type="sibTrans" cxnId="{B8C788D6-CDAC-45F0-A816-0847D3BABB7B}">
      <dgm:prSet/>
      <dgm:spPr/>
      <dgm:t>
        <a:bodyPr/>
        <a:lstStyle/>
        <a:p>
          <a:endParaRPr lang="en-US"/>
        </a:p>
      </dgm:t>
    </dgm:pt>
    <dgm:pt modelId="{E4106FE3-6635-4643-A4D2-230D7F0ACCE0}">
      <dgm:prSet phldrT="[Text]"/>
      <dgm:spPr>
        <a:solidFill>
          <a:srgbClr val="5B952D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ICT Occupations</a:t>
          </a:r>
          <a:endParaRPr lang="en-US" dirty="0">
            <a:solidFill>
              <a:schemeClr val="bg1"/>
            </a:solidFill>
          </a:endParaRPr>
        </a:p>
      </dgm:t>
    </dgm:pt>
    <dgm:pt modelId="{04E9F629-E969-4E69-BBCA-0190C5786ED6}" type="parTrans" cxnId="{237E2AAC-65C5-4791-822A-3B590012BEC0}">
      <dgm:prSet/>
      <dgm:spPr/>
      <dgm:t>
        <a:bodyPr/>
        <a:lstStyle/>
        <a:p>
          <a:endParaRPr lang="en-US"/>
        </a:p>
      </dgm:t>
    </dgm:pt>
    <dgm:pt modelId="{BCAC0A86-C55B-48C1-BAC5-7D8D47810843}" type="sibTrans" cxnId="{237E2AAC-65C5-4791-822A-3B590012BEC0}">
      <dgm:prSet/>
      <dgm:spPr/>
      <dgm:t>
        <a:bodyPr/>
        <a:lstStyle/>
        <a:p>
          <a:endParaRPr lang="en-US"/>
        </a:p>
      </dgm:t>
    </dgm:pt>
    <dgm:pt modelId="{5253A389-E833-4B8F-AD69-CB0C471BD8B0}">
      <dgm:prSet phldrT="[Text]"/>
      <dgm:spPr>
        <a:solidFill>
          <a:srgbClr val="4E84C4"/>
        </a:solidFill>
      </dgm:spPr>
      <dgm:t>
        <a:bodyPr/>
        <a:lstStyle/>
        <a:p>
          <a:r>
            <a:rPr lang="en-US" dirty="0" smtClean="0"/>
            <a:t>Tools and Technology</a:t>
          </a:r>
          <a:endParaRPr lang="en-US" dirty="0"/>
        </a:p>
      </dgm:t>
    </dgm:pt>
    <dgm:pt modelId="{73AA8F45-75C9-40A2-8F09-0F8A7F414EA4}" type="parTrans" cxnId="{00A42F11-8C3B-4C6E-B1BE-1E1F06D9BE3B}">
      <dgm:prSet/>
      <dgm:spPr/>
      <dgm:t>
        <a:bodyPr/>
        <a:lstStyle/>
        <a:p>
          <a:endParaRPr lang="en-US"/>
        </a:p>
      </dgm:t>
    </dgm:pt>
    <dgm:pt modelId="{E772A82A-5781-40E4-BB1B-636391471D65}" type="sibTrans" cxnId="{00A42F11-8C3B-4C6E-B1BE-1E1F06D9BE3B}">
      <dgm:prSet/>
      <dgm:spPr/>
      <dgm:t>
        <a:bodyPr/>
        <a:lstStyle/>
        <a:p>
          <a:endParaRPr lang="en-US"/>
        </a:p>
      </dgm:t>
    </dgm:pt>
    <dgm:pt modelId="{AECC2705-5479-4350-804E-22AA43CF4B02}" type="pres">
      <dgm:prSet presAssocID="{A8E0E351-C4A5-49C3-8E29-4AC67C90FA71}" presName="Name0" presStyleCnt="0">
        <dgm:presLayoutVars>
          <dgm:dir/>
          <dgm:animLvl val="lvl"/>
          <dgm:resizeHandles val="exact"/>
        </dgm:presLayoutVars>
      </dgm:prSet>
      <dgm:spPr/>
    </dgm:pt>
    <dgm:pt modelId="{E7D28A3F-5DA9-49B0-9B5B-670D28AC4B5E}" type="pres">
      <dgm:prSet presAssocID="{90E3FD34-FD6D-4AD4-9032-2EEF990BE851}" presName="Name8" presStyleCnt="0"/>
      <dgm:spPr/>
    </dgm:pt>
    <dgm:pt modelId="{246CB9D8-96F7-4F69-AEA0-CB96C43A9B20}" type="pres">
      <dgm:prSet presAssocID="{90E3FD34-FD6D-4AD4-9032-2EEF990BE85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83A92-93EB-452A-AF8A-69FA21B68EB4}" type="pres">
      <dgm:prSet presAssocID="{90E3FD34-FD6D-4AD4-9032-2EEF990BE8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83898-EB2C-42AB-A8C1-5EF6027B294A}" type="pres">
      <dgm:prSet presAssocID="{E4106FE3-6635-4643-A4D2-230D7F0ACCE0}" presName="Name8" presStyleCnt="0"/>
      <dgm:spPr/>
    </dgm:pt>
    <dgm:pt modelId="{EF99B1BF-AE65-4D12-9C2D-C7F5D01378CD}" type="pres">
      <dgm:prSet presAssocID="{E4106FE3-6635-4643-A4D2-230D7F0ACC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04E8-859A-46FC-B571-30C3B4AB0E48}" type="pres">
      <dgm:prSet presAssocID="{E4106FE3-6635-4643-A4D2-230D7F0ACC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BCA54-0F12-4C37-AC6B-14CA38B0EACC}" type="pres">
      <dgm:prSet presAssocID="{5253A389-E833-4B8F-AD69-CB0C471BD8B0}" presName="Name8" presStyleCnt="0"/>
      <dgm:spPr/>
    </dgm:pt>
    <dgm:pt modelId="{C9EF4A1B-9BA6-47D9-88F2-B953CD8BF261}" type="pres">
      <dgm:prSet presAssocID="{5253A389-E833-4B8F-AD69-CB0C471BD8B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04D23-F74E-4C97-8D29-893DA0F3990F}" type="pres">
      <dgm:prSet presAssocID="{5253A389-E833-4B8F-AD69-CB0C471BD8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090B6F-6F37-41A1-ABFC-3C2E500EE854}" type="presOf" srcId="{5253A389-E833-4B8F-AD69-CB0C471BD8B0}" destId="{C9EF4A1B-9BA6-47D9-88F2-B953CD8BF261}" srcOrd="0" destOrd="0" presId="urn:microsoft.com/office/officeart/2005/8/layout/pyramid3"/>
    <dgm:cxn modelId="{FFF83653-215F-4638-A0CD-E6A769F02D7A}" type="presOf" srcId="{90E3FD34-FD6D-4AD4-9032-2EEF990BE851}" destId="{246CB9D8-96F7-4F69-AEA0-CB96C43A9B20}" srcOrd="0" destOrd="0" presId="urn:microsoft.com/office/officeart/2005/8/layout/pyramid3"/>
    <dgm:cxn modelId="{E0392003-EDAE-439A-8B59-1FDDD4E28499}" type="presOf" srcId="{5253A389-E833-4B8F-AD69-CB0C471BD8B0}" destId="{AF804D23-F74E-4C97-8D29-893DA0F3990F}" srcOrd="1" destOrd="0" presId="urn:microsoft.com/office/officeart/2005/8/layout/pyramid3"/>
    <dgm:cxn modelId="{B8C788D6-CDAC-45F0-A816-0847D3BABB7B}" srcId="{A8E0E351-C4A5-49C3-8E29-4AC67C90FA71}" destId="{90E3FD34-FD6D-4AD4-9032-2EEF990BE851}" srcOrd="0" destOrd="0" parTransId="{1DE7F109-6EBF-4186-8C64-7C56701D7D56}" sibTransId="{51FAB0A5-AACD-458B-A22C-F70503B5ABA7}"/>
    <dgm:cxn modelId="{237E2AAC-65C5-4791-822A-3B590012BEC0}" srcId="{A8E0E351-C4A5-49C3-8E29-4AC67C90FA71}" destId="{E4106FE3-6635-4643-A4D2-230D7F0ACCE0}" srcOrd="1" destOrd="0" parTransId="{04E9F629-E969-4E69-BBCA-0190C5786ED6}" sibTransId="{BCAC0A86-C55B-48C1-BAC5-7D8D47810843}"/>
    <dgm:cxn modelId="{E572F278-08CA-4B60-B2E6-4E9135AFA9E1}" type="presOf" srcId="{E4106FE3-6635-4643-A4D2-230D7F0ACCE0}" destId="{EF99B1BF-AE65-4D12-9C2D-C7F5D01378CD}" srcOrd="0" destOrd="0" presId="urn:microsoft.com/office/officeart/2005/8/layout/pyramid3"/>
    <dgm:cxn modelId="{F5D0BA63-26D6-4E2E-9EC4-E608183321BF}" type="presOf" srcId="{E4106FE3-6635-4643-A4D2-230D7F0ACCE0}" destId="{17D304E8-859A-46FC-B571-30C3B4AB0E48}" srcOrd="1" destOrd="0" presId="urn:microsoft.com/office/officeart/2005/8/layout/pyramid3"/>
    <dgm:cxn modelId="{B26CE233-91AB-47AF-A9A8-93F851DBF787}" type="presOf" srcId="{90E3FD34-FD6D-4AD4-9032-2EEF990BE851}" destId="{30283A92-93EB-452A-AF8A-69FA21B68EB4}" srcOrd="1" destOrd="0" presId="urn:microsoft.com/office/officeart/2005/8/layout/pyramid3"/>
    <dgm:cxn modelId="{EC0E748F-B9FB-4B85-8DAF-F4FC9516D2B8}" type="presOf" srcId="{A8E0E351-C4A5-49C3-8E29-4AC67C90FA71}" destId="{AECC2705-5479-4350-804E-22AA43CF4B02}" srcOrd="0" destOrd="0" presId="urn:microsoft.com/office/officeart/2005/8/layout/pyramid3"/>
    <dgm:cxn modelId="{00A42F11-8C3B-4C6E-B1BE-1E1F06D9BE3B}" srcId="{A8E0E351-C4A5-49C3-8E29-4AC67C90FA71}" destId="{5253A389-E833-4B8F-AD69-CB0C471BD8B0}" srcOrd="2" destOrd="0" parTransId="{73AA8F45-75C9-40A2-8F09-0F8A7F414EA4}" sibTransId="{E772A82A-5781-40E4-BB1B-636391471D65}"/>
    <dgm:cxn modelId="{2AA235D3-8517-4237-AB8E-E9379116D01E}" type="presParOf" srcId="{AECC2705-5479-4350-804E-22AA43CF4B02}" destId="{E7D28A3F-5DA9-49B0-9B5B-670D28AC4B5E}" srcOrd="0" destOrd="0" presId="urn:microsoft.com/office/officeart/2005/8/layout/pyramid3"/>
    <dgm:cxn modelId="{B5264107-49D0-4B7A-988B-D79C3A96704F}" type="presParOf" srcId="{E7D28A3F-5DA9-49B0-9B5B-670D28AC4B5E}" destId="{246CB9D8-96F7-4F69-AEA0-CB96C43A9B20}" srcOrd="0" destOrd="0" presId="urn:microsoft.com/office/officeart/2005/8/layout/pyramid3"/>
    <dgm:cxn modelId="{5230D1ED-D164-4BAB-8488-3D88EDAAEC51}" type="presParOf" srcId="{E7D28A3F-5DA9-49B0-9B5B-670D28AC4B5E}" destId="{30283A92-93EB-452A-AF8A-69FA21B68EB4}" srcOrd="1" destOrd="0" presId="urn:microsoft.com/office/officeart/2005/8/layout/pyramid3"/>
    <dgm:cxn modelId="{AB52DC49-38D9-4805-B0B7-FAD2697A1756}" type="presParOf" srcId="{AECC2705-5479-4350-804E-22AA43CF4B02}" destId="{E1483898-EB2C-42AB-A8C1-5EF6027B294A}" srcOrd="1" destOrd="0" presId="urn:microsoft.com/office/officeart/2005/8/layout/pyramid3"/>
    <dgm:cxn modelId="{36DB61E7-5F9A-40B0-A2A5-9BC4D0A1D942}" type="presParOf" srcId="{E1483898-EB2C-42AB-A8C1-5EF6027B294A}" destId="{EF99B1BF-AE65-4D12-9C2D-C7F5D01378CD}" srcOrd="0" destOrd="0" presId="urn:microsoft.com/office/officeart/2005/8/layout/pyramid3"/>
    <dgm:cxn modelId="{076CA5BA-A001-4DF4-92F4-C6C17CFBF05D}" type="presParOf" srcId="{E1483898-EB2C-42AB-A8C1-5EF6027B294A}" destId="{17D304E8-859A-46FC-B571-30C3B4AB0E48}" srcOrd="1" destOrd="0" presId="urn:microsoft.com/office/officeart/2005/8/layout/pyramid3"/>
    <dgm:cxn modelId="{4D7A5D71-B4F4-47F7-BFDC-F6231A38240F}" type="presParOf" srcId="{AECC2705-5479-4350-804E-22AA43CF4B02}" destId="{E49BCA54-0F12-4C37-AC6B-14CA38B0EACC}" srcOrd="2" destOrd="0" presId="urn:microsoft.com/office/officeart/2005/8/layout/pyramid3"/>
    <dgm:cxn modelId="{00D25FB3-F8F2-4A08-9EB4-69B6AE6308A1}" type="presParOf" srcId="{E49BCA54-0F12-4C37-AC6B-14CA38B0EACC}" destId="{C9EF4A1B-9BA6-47D9-88F2-B953CD8BF261}" srcOrd="0" destOrd="0" presId="urn:microsoft.com/office/officeart/2005/8/layout/pyramid3"/>
    <dgm:cxn modelId="{45CE02BA-73E7-44AE-B57A-2B533D5D2B8C}" type="presParOf" srcId="{E49BCA54-0F12-4C37-AC6B-14CA38B0EACC}" destId="{AF804D23-F74E-4C97-8D29-893DA0F3990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C7088-680B-4A2C-AF13-C146DBEC690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895B4-7233-4D7B-9D99-26060DD00A32}">
      <dgm:prSet phldrT="[Text]"/>
      <dgm:spPr>
        <a:solidFill>
          <a:srgbClr val="5B952D"/>
        </a:solidFill>
      </dgm:spPr>
      <dgm:t>
        <a:bodyPr/>
        <a:lstStyle/>
        <a:p>
          <a:r>
            <a:rPr lang="en-US" dirty="0" smtClean="0"/>
            <a:t>Construction &amp; Extraction, Installation, Maintenance, and Repair, Production, Transportation and Material Moving</a:t>
          </a:r>
          <a:endParaRPr lang="en-US" dirty="0"/>
        </a:p>
      </dgm:t>
    </dgm:pt>
    <dgm:pt modelId="{801F0A9E-BC95-464D-8843-9F7E3A2E381F}" type="parTrans" cxnId="{AC284B35-67FB-4A8F-9446-9DA97F972EF9}">
      <dgm:prSet/>
      <dgm:spPr/>
      <dgm:t>
        <a:bodyPr/>
        <a:lstStyle/>
        <a:p>
          <a:endParaRPr lang="en-US"/>
        </a:p>
      </dgm:t>
    </dgm:pt>
    <dgm:pt modelId="{8DB545DA-EF01-480D-8629-26E2211F6538}" type="sibTrans" cxnId="{AC284B35-67FB-4A8F-9446-9DA97F972EF9}">
      <dgm:prSet/>
      <dgm:spPr/>
      <dgm:t>
        <a:bodyPr/>
        <a:lstStyle/>
        <a:p>
          <a:endParaRPr lang="en-US"/>
        </a:p>
      </dgm:t>
    </dgm:pt>
    <dgm:pt modelId="{D7DA6B26-D899-4428-8F76-60260745ED05}">
      <dgm:prSet phldrT="[Text]"/>
      <dgm:spPr>
        <a:solidFill>
          <a:srgbClr val="02367A"/>
        </a:solidFill>
      </dgm:spPr>
      <dgm:t>
        <a:bodyPr/>
        <a:lstStyle/>
        <a:p>
          <a:r>
            <a:rPr lang="en-US" dirty="0" smtClean="0"/>
            <a:t>Computers &amp; Mathematics, Architecture, Engineering, Sciences, Education, Arts &amp; Design, Entertainment, Management, Business Operations, Legal, Healthcare, High-end Sales</a:t>
          </a:r>
          <a:endParaRPr lang="en-US" dirty="0"/>
        </a:p>
      </dgm:t>
    </dgm:pt>
    <dgm:pt modelId="{051503A0-52B7-4E95-85FF-45CB1D0F493A}" type="parTrans" cxnId="{728F90BA-4A34-431E-807B-436F30EA1938}">
      <dgm:prSet/>
      <dgm:spPr/>
      <dgm:t>
        <a:bodyPr/>
        <a:lstStyle/>
        <a:p>
          <a:endParaRPr lang="en-US"/>
        </a:p>
      </dgm:t>
    </dgm:pt>
    <dgm:pt modelId="{44BC886A-FA7C-497E-A848-F76903F243C1}" type="sibTrans" cxnId="{728F90BA-4A34-431E-807B-436F30EA1938}">
      <dgm:prSet/>
      <dgm:spPr/>
      <dgm:t>
        <a:bodyPr/>
        <a:lstStyle/>
        <a:p>
          <a:endParaRPr lang="en-US"/>
        </a:p>
      </dgm:t>
    </dgm:pt>
    <dgm:pt modelId="{5A32393F-9BC2-4931-8E5C-5C5889BF9B25}" type="pres">
      <dgm:prSet presAssocID="{900C7088-680B-4A2C-AF13-C146DBEC69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E247B-CA04-429B-9391-6E074897359E}" type="pres">
      <dgm:prSet presAssocID="{D7DA6B26-D899-4428-8F76-60260745ED05}" presName="node" presStyleLbl="node1" presStyleIdx="0" presStyleCnt="2" custLinFactNeighborX="1267" custLinFactNeighborY="-33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7F3FB-04AD-4CA4-802B-98FDD3B9F921}" type="pres">
      <dgm:prSet presAssocID="{44BC886A-FA7C-497E-A848-F76903F243C1}" presName="sibTrans" presStyleCnt="0"/>
      <dgm:spPr/>
    </dgm:pt>
    <dgm:pt modelId="{EF6B6439-F779-4343-980E-FD9E830205FF}" type="pres">
      <dgm:prSet presAssocID="{AE9895B4-7233-4D7B-9D99-26060DD00A32}" presName="node" presStyleLbl="node1" presStyleIdx="1" presStyleCnt="2" custLinFactNeighborX="26" custLinFactNeighborY="-33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8F90BA-4A34-431E-807B-436F30EA1938}" srcId="{900C7088-680B-4A2C-AF13-C146DBEC6900}" destId="{D7DA6B26-D899-4428-8F76-60260745ED05}" srcOrd="0" destOrd="0" parTransId="{051503A0-52B7-4E95-85FF-45CB1D0F493A}" sibTransId="{44BC886A-FA7C-497E-A848-F76903F243C1}"/>
    <dgm:cxn modelId="{ABAE763C-1EF5-4BD7-9E38-9252A87996FF}" type="presOf" srcId="{D7DA6B26-D899-4428-8F76-60260745ED05}" destId="{70DE247B-CA04-429B-9391-6E074897359E}" srcOrd="0" destOrd="0" presId="urn:microsoft.com/office/officeart/2005/8/layout/default#1"/>
    <dgm:cxn modelId="{AC284B35-67FB-4A8F-9446-9DA97F972EF9}" srcId="{900C7088-680B-4A2C-AF13-C146DBEC6900}" destId="{AE9895B4-7233-4D7B-9D99-26060DD00A32}" srcOrd="1" destOrd="0" parTransId="{801F0A9E-BC95-464D-8843-9F7E3A2E381F}" sibTransId="{8DB545DA-EF01-480D-8629-26E2211F6538}"/>
    <dgm:cxn modelId="{28D30B72-5923-4680-B7DB-8F345A76296B}" type="presOf" srcId="{900C7088-680B-4A2C-AF13-C146DBEC6900}" destId="{5A32393F-9BC2-4931-8E5C-5C5889BF9B25}" srcOrd="0" destOrd="0" presId="urn:microsoft.com/office/officeart/2005/8/layout/default#1"/>
    <dgm:cxn modelId="{9E8A0BA5-FC17-48F1-8132-B313C21DF9C6}" type="presOf" srcId="{AE9895B4-7233-4D7B-9D99-26060DD00A32}" destId="{EF6B6439-F779-4343-980E-FD9E830205FF}" srcOrd="0" destOrd="0" presId="urn:microsoft.com/office/officeart/2005/8/layout/default#1"/>
    <dgm:cxn modelId="{B5F373E5-F7B8-445E-BE41-335AAFACD828}" type="presParOf" srcId="{5A32393F-9BC2-4931-8E5C-5C5889BF9B25}" destId="{70DE247B-CA04-429B-9391-6E074897359E}" srcOrd="0" destOrd="0" presId="urn:microsoft.com/office/officeart/2005/8/layout/default#1"/>
    <dgm:cxn modelId="{9AF96571-8FD5-4001-99E4-13F18387A848}" type="presParOf" srcId="{5A32393F-9BC2-4931-8E5C-5C5889BF9B25}" destId="{5467F3FB-04AD-4CA4-802B-98FDD3B9F921}" srcOrd="1" destOrd="0" presId="urn:microsoft.com/office/officeart/2005/8/layout/default#1"/>
    <dgm:cxn modelId="{DBCFBAD8-9688-4AC9-9157-76B9BB6795F1}" type="presParOf" srcId="{5A32393F-9BC2-4931-8E5C-5C5889BF9B25}" destId="{EF6B6439-F779-4343-980E-FD9E830205FF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0C6301-86B6-4DD3-84C9-97258B331FE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0FBDB-DD17-4C02-ACED-769DF4380FA2}">
      <dgm:prSet phldrT="[Text]" custT="1"/>
      <dgm:spPr>
        <a:solidFill>
          <a:srgbClr val="5B952D"/>
        </a:solidFill>
      </dgm:spPr>
      <dgm:t>
        <a:bodyPr/>
        <a:lstStyle/>
        <a:p>
          <a:r>
            <a:rPr lang="en-US" sz="2400" dirty="0" smtClean="0"/>
            <a:t>Age</a:t>
          </a:r>
          <a:endParaRPr lang="en-US" sz="2400" dirty="0"/>
        </a:p>
      </dgm:t>
    </dgm:pt>
    <dgm:pt modelId="{924DA0A6-2105-4B59-BB55-4CCFEAE8AE13}" type="parTrans" cxnId="{4FEC3AE8-0087-434C-B938-4731524EA27C}">
      <dgm:prSet/>
      <dgm:spPr/>
      <dgm:t>
        <a:bodyPr/>
        <a:lstStyle/>
        <a:p>
          <a:endParaRPr lang="en-US"/>
        </a:p>
      </dgm:t>
    </dgm:pt>
    <dgm:pt modelId="{3DB39689-05CD-4335-A51D-5811FAD51937}" type="sibTrans" cxnId="{4FEC3AE8-0087-434C-B938-4731524EA27C}">
      <dgm:prSet/>
      <dgm:spPr/>
      <dgm:t>
        <a:bodyPr/>
        <a:lstStyle/>
        <a:p>
          <a:endParaRPr lang="en-US"/>
        </a:p>
      </dgm:t>
    </dgm:pt>
    <dgm:pt modelId="{480B8CCC-651C-42E2-932E-76F6C7AE5194}">
      <dgm:prSet phldrT="[Text]"/>
      <dgm:spPr>
        <a:solidFill>
          <a:srgbClr val="4E84C4"/>
        </a:solidFill>
      </dgm:spPr>
      <dgm:t>
        <a:bodyPr/>
        <a:lstStyle/>
        <a:p>
          <a:r>
            <a:rPr lang="en-US" dirty="0" smtClean="0"/>
            <a:t>Income</a:t>
          </a:r>
          <a:endParaRPr lang="en-US" dirty="0"/>
        </a:p>
      </dgm:t>
    </dgm:pt>
    <dgm:pt modelId="{EEAAC775-E4A5-43EF-9223-998A28C56D57}" type="parTrans" cxnId="{42688B0C-E3EC-42F2-86CC-87927411BBF4}">
      <dgm:prSet/>
      <dgm:spPr/>
      <dgm:t>
        <a:bodyPr/>
        <a:lstStyle/>
        <a:p>
          <a:endParaRPr lang="en-US"/>
        </a:p>
      </dgm:t>
    </dgm:pt>
    <dgm:pt modelId="{6E54BD76-1D10-4F06-A744-4E9B6E953DAB}" type="sibTrans" cxnId="{42688B0C-E3EC-42F2-86CC-87927411BBF4}">
      <dgm:prSet/>
      <dgm:spPr/>
      <dgm:t>
        <a:bodyPr/>
        <a:lstStyle/>
        <a:p>
          <a:endParaRPr lang="en-US"/>
        </a:p>
      </dgm:t>
    </dgm:pt>
    <dgm:pt modelId="{834133DF-47D3-43BC-A764-84EA93A17D5C}">
      <dgm:prSet phldrT="[Text]"/>
      <dgm:spPr>
        <a:solidFill>
          <a:srgbClr val="02367A"/>
        </a:solidFill>
      </dgm:spPr>
      <dgm:t>
        <a:bodyPr/>
        <a:lstStyle/>
        <a:p>
          <a:r>
            <a:rPr lang="en-US" dirty="0" smtClean="0"/>
            <a:t>Employment</a:t>
          </a:r>
          <a:endParaRPr lang="en-US" dirty="0"/>
        </a:p>
      </dgm:t>
    </dgm:pt>
    <dgm:pt modelId="{3A33AC00-F429-4AD0-85CE-7A0FF1C54C33}" type="parTrans" cxnId="{0BA87B35-9BED-4CAF-985F-BC7B0A308EC4}">
      <dgm:prSet/>
      <dgm:spPr/>
      <dgm:t>
        <a:bodyPr/>
        <a:lstStyle/>
        <a:p>
          <a:endParaRPr lang="en-US"/>
        </a:p>
      </dgm:t>
    </dgm:pt>
    <dgm:pt modelId="{709DFF10-A301-49CE-8712-C6D64E15E709}" type="sibTrans" cxnId="{0BA87B35-9BED-4CAF-985F-BC7B0A308EC4}">
      <dgm:prSet/>
      <dgm:spPr/>
      <dgm:t>
        <a:bodyPr/>
        <a:lstStyle/>
        <a:p>
          <a:endParaRPr lang="en-US"/>
        </a:p>
      </dgm:t>
    </dgm:pt>
    <dgm:pt modelId="{420D9379-7554-4B2A-903A-3B9116951A6C}">
      <dgm:prSet phldrT="[Text]"/>
      <dgm:spPr>
        <a:solidFill>
          <a:srgbClr val="982222"/>
        </a:solidFill>
      </dgm:spPr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2FC8FA3B-A400-451A-AE2A-F2F7B99258F2}" type="parTrans" cxnId="{E2BDEFA2-29AC-4A9C-9DC2-D7552A4462C6}">
      <dgm:prSet/>
      <dgm:spPr/>
      <dgm:t>
        <a:bodyPr/>
        <a:lstStyle/>
        <a:p>
          <a:endParaRPr lang="en-US"/>
        </a:p>
      </dgm:t>
    </dgm:pt>
    <dgm:pt modelId="{DC0B1BAF-AB18-479E-ADCD-0E3EE4ECCE90}" type="sibTrans" cxnId="{E2BDEFA2-29AC-4A9C-9DC2-D7552A4462C6}">
      <dgm:prSet/>
      <dgm:spPr/>
      <dgm:t>
        <a:bodyPr/>
        <a:lstStyle/>
        <a:p>
          <a:endParaRPr lang="en-US"/>
        </a:p>
      </dgm:t>
    </dgm:pt>
    <dgm:pt modelId="{2E2CE29D-EB7C-4804-9F54-CAF8C49B6F6A}">
      <dgm:prSet phldrT="[Text]"/>
      <dgm:spPr>
        <a:solidFill>
          <a:srgbClr val="02367A"/>
        </a:solidFill>
      </dgm:spPr>
      <dgm:t>
        <a:bodyPr/>
        <a:lstStyle/>
        <a:p>
          <a:r>
            <a:rPr lang="en-US" dirty="0" smtClean="0"/>
            <a:t>Gender</a:t>
          </a:r>
          <a:endParaRPr lang="en-US" dirty="0"/>
        </a:p>
      </dgm:t>
    </dgm:pt>
    <dgm:pt modelId="{2BE66A6A-5262-4FB4-988B-DBDB8D86BFE4}" type="parTrans" cxnId="{59C8E735-8791-4481-9000-AE5C0BDF5389}">
      <dgm:prSet/>
      <dgm:spPr/>
      <dgm:t>
        <a:bodyPr/>
        <a:lstStyle/>
        <a:p>
          <a:endParaRPr lang="en-US"/>
        </a:p>
      </dgm:t>
    </dgm:pt>
    <dgm:pt modelId="{E1442099-86CB-40AA-B3C8-5B39D63B5288}" type="sibTrans" cxnId="{59C8E735-8791-4481-9000-AE5C0BDF5389}">
      <dgm:prSet/>
      <dgm:spPr/>
      <dgm:t>
        <a:bodyPr/>
        <a:lstStyle/>
        <a:p>
          <a:endParaRPr lang="en-US"/>
        </a:p>
      </dgm:t>
    </dgm:pt>
    <dgm:pt modelId="{F098E041-81BB-46B0-B8EE-3DBA8F17B4B9}">
      <dgm:prSet phldrT="[Text]" custT="1"/>
      <dgm:spPr>
        <a:solidFill>
          <a:srgbClr val="5B952D"/>
        </a:solidFill>
      </dgm:spPr>
      <dgm:t>
        <a:bodyPr/>
        <a:lstStyle/>
        <a:p>
          <a:r>
            <a:rPr lang="en-US" sz="1600" dirty="0" smtClean="0"/>
            <a:t>18-34: </a:t>
          </a:r>
          <a:r>
            <a:rPr lang="en-US" sz="1600" b="0" dirty="0" smtClean="0"/>
            <a:t>16%</a:t>
          </a:r>
          <a:endParaRPr lang="en-US" sz="1600" b="0" dirty="0"/>
        </a:p>
      </dgm:t>
    </dgm:pt>
    <dgm:pt modelId="{732D68C8-4A8C-4A0C-BB0E-C9CC7BD633C7}" type="parTrans" cxnId="{B2B3F36F-4FB0-4C4C-8789-8EF7EC34CBE7}">
      <dgm:prSet/>
      <dgm:spPr/>
      <dgm:t>
        <a:bodyPr/>
        <a:lstStyle/>
        <a:p>
          <a:endParaRPr lang="en-US"/>
        </a:p>
      </dgm:t>
    </dgm:pt>
    <dgm:pt modelId="{642A9D8D-D546-429A-9975-B4532F08299C}" type="sibTrans" cxnId="{B2B3F36F-4FB0-4C4C-8789-8EF7EC34CBE7}">
      <dgm:prSet/>
      <dgm:spPr/>
      <dgm:t>
        <a:bodyPr/>
        <a:lstStyle/>
        <a:p>
          <a:endParaRPr lang="en-US"/>
        </a:p>
      </dgm:t>
    </dgm:pt>
    <dgm:pt modelId="{51715366-575B-4D08-8296-9B34CBFDFED9}">
      <dgm:prSet phldrT="[Text]" custT="1"/>
      <dgm:spPr>
        <a:solidFill>
          <a:srgbClr val="5B952D"/>
        </a:solidFill>
      </dgm:spPr>
      <dgm:t>
        <a:bodyPr/>
        <a:lstStyle/>
        <a:p>
          <a:r>
            <a:rPr lang="en-US" sz="1600" dirty="0" smtClean="0"/>
            <a:t>35-44: 17%</a:t>
          </a:r>
          <a:endParaRPr lang="en-US" sz="1600" dirty="0"/>
        </a:p>
      </dgm:t>
    </dgm:pt>
    <dgm:pt modelId="{2319CAAB-8656-4295-B0A7-038236EDD496}" type="parTrans" cxnId="{F39CC634-25DB-43D7-AB08-C92B9677CDA9}">
      <dgm:prSet/>
      <dgm:spPr/>
      <dgm:t>
        <a:bodyPr/>
        <a:lstStyle/>
        <a:p>
          <a:endParaRPr lang="en-US"/>
        </a:p>
      </dgm:t>
    </dgm:pt>
    <dgm:pt modelId="{45FA0868-A3DF-440C-85BB-6F32A9F517EF}" type="sibTrans" cxnId="{F39CC634-25DB-43D7-AB08-C92B9677CDA9}">
      <dgm:prSet/>
      <dgm:spPr/>
      <dgm:t>
        <a:bodyPr/>
        <a:lstStyle/>
        <a:p>
          <a:endParaRPr lang="en-US"/>
        </a:p>
      </dgm:t>
    </dgm:pt>
    <dgm:pt modelId="{8AA6F5B0-208C-4F44-8AEC-848F8674D49C}">
      <dgm:prSet phldrT="[Text]" custT="1"/>
      <dgm:spPr>
        <a:solidFill>
          <a:srgbClr val="5B952D"/>
        </a:solidFill>
      </dgm:spPr>
      <dgm:t>
        <a:bodyPr/>
        <a:lstStyle/>
        <a:p>
          <a:r>
            <a:rPr lang="en-US" sz="1600" dirty="0" smtClean="0"/>
            <a:t>45-64: 14%</a:t>
          </a:r>
          <a:endParaRPr lang="en-US" sz="1600" dirty="0"/>
        </a:p>
      </dgm:t>
    </dgm:pt>
    <dgm:pt modelId="{8A37CA63-290C-4AAD-9886-D3C8D7CED3B1}" type="parTrans" cxnId="{76B53D3C-8FA4-4A2A-8BF2-9E204A85E0E5}">
      <dgm:prSet/>
      <dgm:spPr/>
      <dgm:t>
        <a:bodyPr/>
        <a:lstStyle/>
        <a:p>
          <a:endParaRPr lang="en-US"/>
        </a:p>
      </dgm:t>
    </dgm:pt>
    <dgm:pt modelId="{9CF79DBE-7481-40AA-896D-CA6763A7C4BE}" type="sibTrans" cxnId="{76B53D3C-8FA4-4A2A-8BF2-9E204A85E0E5}">
      <dgm:prSet/>
      <dgm:spPr/>
      <dgm:t>
        <a:bodyPr/>
        <a:lstStyle/>
        <a:p>
          <a:endParaRPr lang="en-US"/>
        </a:p>
      </dgm:t>
    </dgm:pt>
    <dgm:pt modelId="{CF31482C-8D54-49E8-BE46-77C48B43421A}">
      <dgm:prSet phldrT="[Text]" custT="1"/>
      <dgm:spPr>
        <a:solidFill>
          <a:srgbClr val="5B952D"/>
        </a:solidFill>
      </dgm:spPr>
      <dgm:t>
        <a:bodyPr/>
        <a:lstStyle/>
        <a:p>
          <a:r>
            <a:rPr lang="en-US" sz="1600" b="1" dirty="0" smtClean="0"/>
            <a:t>65+: 19%</a:t>
          </a:r>
          <a:endParaRPr lang="en-US" sz="1600" b="1" dirty="0"/>
        </a:p>
      </dgm:t>
    </dgm:pt>
    <dgm:pt modelId="{C8A7406F-57EE-4D48-A77A-10475D7BBAE3}" type="parTrans" cxnId="{CD52476B-EEDD-4FD4-ABA4-848B28CC9FBF}">
      <dgm:prSet/>
      <dgm:spPr/>
      <dgm:t>
        <a:bodyPr/>
        <a:lstStyle/>
        <a:p>
          <a:endParaRPr lang="en-US"/>
        </a:p>
      </dgm:t>
    </dgm:pt>
    <dgm:pt modelId="{903C7833-3F9A-4DE5-AAC4-86E2D3873F0B}" type="sibTrans" cxnId="{CD52476B-EEDD-4FD4-ABA4-848B28CC9FBF}">
      <dgm:prSet/>
      <dgm:spPr/>
      <dgm:t>
        <a:bodyPr/>
        <a:lstStyle/>
        <a:p>
          <a:endParaRPr lang="en-US"/>
        </a:p>
      </dgm:t>
    </dgm:pt>
    <dgm:pt modelId="{9AB89882-184A-4E58-AD8D-757291D7D92E}">
      <dgm:prSet/>
      <dgm:spPr>
        <a:solidFill>
          <a:srgbClr val="4E84C4"/>
        </a:solidFill>
      </dgm:spPr>
      <dgm:t>
        <a:bodyPr/>
        <a:lstStyle/>
        <a:p>
          <a:r>
            <a:rPr lang="en-US" dirty="0" smtClean="0"/>
            <a:t>&lt;$25k: 13%</a:t>
          </a:r>
          <a:endParaRPr lang="en-US" dirty="0"/>
        </a:p>
      </dgm:t>
    </dgm:pt>
    <dgm:pt modelId="{5CDC6408-7720-4E83-9083-831CA996DBD5}" type="parTrans" cxnId="{5E5F3F6B-A16A-441A-9F61-83C19B5EFB31}">
      <dgm:prSet/>
      <dgm:spPr/>
      <dgm:t>
        <a:bodyPr/>
        <a:lstStyle/>
        <a:p>
          <a:endParaRPr lang="en-US"/>
        </a:p>
      </dgm:t>
    </dgm:pt>
    <dgm:pt modelId="{92C67BE3-7C6D-4643-91E0-9A2D5CE9F761}" type="sibTrans" cxnId="{5E5F3F6B-A16A-441A-9F61-83C19B5EFB31}">
      <dgm:prSet/>
      <dgm:spPr/>
      <dgm:t>
        <a:bodyPr/>
        <a:lstStyle/>
        <a:p>
          <a:endParaRPr lang="en-US"/>
        </a:p>
      </dgm:t>
    </dgm:pt>
    <dgm:pt modelId="{E6DB9617-4D33-46D0-A150-B09E9BC3F2F8}">
      <dgm:prSet/>
      <dgm:spPr>
        <a:solidFill>
          <a:srgbClr val="4E84C4"/>
        </a:solidFill>
      </dgm:spPr>
      <dgm:t>
        <a:bodyPr/>
        <a:lstStyle/>
        <a:p>
          <a:r>
            <a:rPr lang="en-US" b="1" dirty="0" smtClean="0"/>
            <a:t>$25k-$49k: 24%</a:t>
          </a:r>
          <a:endParaRPr lang="en-US" b="1" dirty="0"/>
        </a:p>
      </dgm:t>
    </dgm:pt>
    <dgm:pt modelId="{F4DD1EB2-0867-42BC-BC82-EA6CDC6E01D1}" type="parTrans" cxnId="{89BD0CEF-D745-48F8-BABC-7E8618644E89}">
      <dgm:prSet/>
      <dgm:spPr/>
      <dgm:t>
        <a:bodyPr/>
        <a:lstStyle/>
        <a:p>
          <a:endParaRPr lang="en-US"/>
        </a:p>
      </dgm:t>
    </dgm:pt>
    <dgm:pt modelId="{8FF92E86-F174-4E0B-B397-F78008A10A54}" type="sibTrans" cxnId="{89BD0CEF-D745-48F8-BABC-7E8618644E89}">
      <dgm:prSet/>
      <dgm:spPr/>
      <dgm:t>
        <a:bodyPr/>
        <a:lstStyle/>
        <a:p>
          <a:endParaRPr lang="en-US"/>
        </a:p>
      </dgm:t>
    </dgm:pt>
    <dgm:pt modelId="{309FF020-DA58-47FF-8BFF-43E4E7E7F5D4}">
      <dgm:prSet/>
      <dgm:spPr>
        <a:solidFill>
          <a:srgbClr val="4E84C4"/>
        </a:solidFill>
      </dgm:spPr>
      <dgm:t>
        <a:bodyPr/>
        <a:lstStyle/>
        <a:p>
          <a:r>
            <a:rPr lang="en-US" dirty="0" smtClean="0"/>
            <a:t>&gt;$50k: 15%</a:t>
          </a:r>
          <a:endParaRPr lang="en-US" dirty="0"/>
        </a:p>
      </dgm:t>
    </dgm:pt>
    <dgm:pt modelId="{9044BD87-82A6-4AE3-B036-E95823936162}" type="parTrans" cxnId="{BDA1C589-515A-401F-B792-06406D1DF324}">
      <dgm:prSet/>
      <dgm:spPr/>
      <dgm:t>
        <a:bodyPr/>
        <a:lstStyle/>
        <a:p>
          <a:endParaRPr lang="en-US"/>
        </a:p>
      </dgm:t>
    </dgm:pt>
    <dgm:pt modelId="{3D0EA2A2-7F64-48F8-8B4C-5D7A2B8DDA9E}" type="sibTrans" cxnId="{BDA1C589-515A-401F-B792-06406D1DF324}">
      <dgm:prSet/>
      <dgm:spPr/>
      <dgm:t>
        <a:bodyPr/>
        <a:lstStyle/>
        <a:p>
          <a:endParaRPr lang="en-US"/>
        </a:p>
      </dgm:t>
    </dgm:pt>
    <dgm:pt modelId="{CFCE68BF-D073-4563-9968-DBEBCF8F6C9E}">
      <dgm:prSet phldrT="[Text]"/>
      <dgm:spPr>
        <a:solidFill>
          <a:srgbClr val="02367A"/>
        </a:solidFill>
      </dgm:spPr>
      <dgm:t>
        <a:bodyPr/>
        <a:lstStyle/>
        <a:p>
          <a:r>
            <a:rPr lang="en-US" dirty="0" smtClean="0"/>
            <a:t>Employed: 13%</a:t>
          </a:r>
          <a:endParaRPr lang="en-US" dirty="0"/>
        </a:p>
      </dgm:t>
    </dgm:pt>
    <dgm:pt modelId="{07C769D0-1D45-4F16-94D7-50D37535C58B}" type="parTrans" cxnId="{ED20F548-88AB-419A-830C-2714EA2FBCE5}">
      <dgm:prSet/>
      <dgm:spPr/>
      <dgm:t>
        <a:bodyPr/>
        <a:lstStyle/>
        <a:p>
          <a:endParaRPr lang="en-US"/>
        </a:p>
      </dgm:t>
    </dgm:pt>
    <dgm:pt modelId="{6BFD2076-21BB-4BF2-8D80-1A6C6716B2D7}" type="sibTrans" cxnId="{ED20F548-88AB-419A-830C-2714EA2FBCE5}">
      <dgm:prSet/>
      <dgm:spPr/>
      <dgm:t>
        <a:bodyPr/>
        <a:lstStyle/>
        <a:p>
          <a:endParaRPr lang="en-US"/>
        </a:p>
      </dgm:t>
    </dgm:pt>
    <dgm:pt modelId="{3DAD6DFA-FB8E-4DF3-B7E1-B32EDF5498FA}">
      <dgm:prSet phldrT="[Text]"/>
      <dgm:spPr>
        <a:solidFill>
          <a:srgbClr val="02367A"/>
        </a:solidFill>
      </dgm:spPr>
      <dgm:t>
        <a:bodyPr/>
        <a:lstStyle/>
        <a:p>
          <a:r>
            <a:rPr lang="en-US" b="1" dirty="0" smtClean="0"/>
            <a:t>Unemployed: 18%</a:t>
          </a:r>
          <a:endParaRPr lang="en-US" b="1" dirty="0"/>
        </a:p>
      </dgm:t>
    </dgm:pt>
    <dgm:pt modelId="{97793F78-3B31-4E09-B64B-FDE45B11C568}" type="parTrans" cxnId="{FB803A63-6189-4D93-8D2F-17E6BCD304E7}">
      <dgm:prSet/>
      <dgm:spPr/>
      <dgm:t>
        <a:bodyPr/>
        <a:lstStyle/>
        <a:p>
          <a:endParaRPr lang="en-US"/>
        </a:p>
      </dgm:t>
    </dgm:pt>
    <dgm:pt modelId="{B038DB5E-D432-4CCC-914F-7F6E7859AE39}" type="sibTrans" cxnId="{FB803A63-6189-4D93-8D2F-17E6BCD304E7}">
      <dgm:prSet/>
      <dgm:spPr/>
      <dgm:t>
        <a:bodyPr/>
        <a:lstStyle/>
        <a:p>
          <a:endParaRPr lang="en-US"/>
        </a:p>
      </dgm:t>
    </dgm:pt>
    <dgm:pt modelId="{D1893CA4-2DEB-4AB8-98CE-47AE7B7F6DA3}">
      <dgm:prSet phldrT="[Text]"/>
      <dgm:spPr>
        <a:solidFill>
          <a:srgbClr val="982222"/>
        </a:solidFill>
      </dgm:spPr>
      <dgm:t>
        <a:bodyPr/>
        <a:lstStyle/>
        <a:p>
          <a:r>
            <a:rPr lang="en-US" dirty="0" smtClean="0"/>
            <a:t>No college: 18%</a:t>
          </a:r>
          <a:endParaRPr lang="en-US" dirty="0"/>
        </a:p>
      </dgm:t>
    </dgm:pt>
    <dgm:pt modelId="{C5992B0E-1257-4324-B2B0-43C9302F1427}" type="parTrans" cxnId="{EE1F3F06-BD9D-44AD-903F-AD939B1FCCAE}">
      <dgm:prSet/>
      <dgm:spPr/>
      <dgm:t>
        <a:bodyPr/>
        <a:lstStyle/>
        <a:p>
          <a:endParaRPr lang="en-US"/>
        </a:p>
      </dgm:t>
    </dgm:pt>
    <dgm:pt modelId="{7D016A89-F29A-4409-BAA8-5E889541388E}" type="sibTrans" cxnId="{EE1F3F06-BD9D-44AD-903F-AD939B1FCCAE}">
      <dgm:prSet/>
      <dgm:spPr/>
      <dgm:t>
        <a:bodyPr/>
        <a:lstStyle/>
        <a:p>
          <a:endParaRPr lang="en-US"/>
        </a:p>
      </dgm:t>
    </dgm:pt>
    <dgm:pt modelId="{5331DF68-6216-4E60-A623-DEEBD8256502}">
      <dgm:prSet phldrT="[Text]"/>
      <dgm:spPr>
        <a:solidFill>
          <a:srgbClr val="982222"/>
        </a:solidFill>
      </dgm:spPr>
      <dgm:t>
        <a:bodyPr/>
        <a:lstStyle/>
        <a:p>
          <a:r>
            <a:rPr lang="en-US" dirty="0" smtClean="0"/>
            <a:t>College: 14%</a:t>
          </a:r>
          <a:endParaRPr lang="en-US" dirty="0"/>
        </a:p>
      </dgm:t>
    </dgm:pt>
    <dgm:pt modelId="{7D621F9D-2522-48D4-AFFA-C7EAD76CEA66}" type="parTrans" cxnId="{A0E56F93-1905-4FC8-A471-099648A6A5F4}">
      <dgm:prSet/>
      <dgm:spPr/>
      <dgm:t>
        <a:bodyPr/>
        <a:lstStyle/>
        <a:p>
          <a:endParaRPr lang="en-US"/>
        </a:p>
      </dgm:t>
    </dgm:pt>
    <dgm:pt modelId="{C0794440-F1DD-4BC5-BE8D-4FD92672151B}" type="sibTrans" cxnId="{A0E56F93-1905-4FC8-A471-099648A6A5F4}">
      <dgm:prSet/>
      <dgm:spPr/>
      <dgm:t>
        <a:bodyPr/>
        <a:lstStyle/>
        <a:p>
          <a:endParaRPr lang="en-US"/>
        </a:p>
      </dgm:t>
    </dgm:pt>
    <dgm:pt modelId="{21FC9C0A-5D73-4180-A669-ECB5CD4EBA3C}">
      <dgm:prSet phldrT="[Text]"/>
      <dgm:spPr>
        <a:solidFill>
          <a:srgbClr val="02367A"/>
        </a:solidFill>
      </dgm:spPr>
      <dgm:t>
        <a:bodyPr/>
        <a:lstStyle/>
        <a:p>
          <a:r>
            <a:rPr lang="en-US" dirty="0" smtClean="0"/>
            <a:t>Female: 15%</a:t>
          </a:r>
          <a:endParaRPr lang="en-US" dirty="0"/>
        </a:p>
      </dgm:t>
    </dgm:pt>
    <dgm:pt modelId="{B5042DA6-E018-4158-8D00-67E3BF2A2E36}" type="parTrans" cxnId="{0967BEBC-B840-4E98-B20F-905964ADF7B9}">
      <dgm:prSet/>
      <dgm:spPr/>
      <dgm:t>
        <a:bodyPr/>
        <a:lstStyle/>
        <a:p>
          <a:endParaRPr lang="en-US"/>
        </a:p>
      </dgm:t>
    </dgm:pt>
    <dgm:pt modelId="{334CA47F-3507-4630-A4CA-FDA7F50CDCFC}" type="sibTrans" cxnId="{0967BEBC-B840-4E98-B20F-905964ADF7B9}">
      <dgm:prSet/>
      <dgm:spPr/>
      <dgm:t>
        <a:bodyPr/>
        <a:lstStyle/>
        <a:p>
          <a:endParaRPr lang="en-US"/>
        </a:p>
      </dgm:t>
    </dgm:pt>
    <dgm:pt modelId="{58B138B8-E32F-4B17-91D3-CBBC5A7F1CA3}">
      <dgm:prSet phldrT="[Text]"/>
      <dgm:spPr>
        <a:solidFill>
          <a:srgbClr val="02367A"/>
        </a:solidFill>
      </dgm:spPr>
      <dgm:t>
        <a:bodyPr/>
        <a:lstStyle/>
        <a:p>
          <a:r>
            <a:rPr lang="en-US" dirty="0" smtClean="0"/>
            <a:t>Male: 18%</a:t>
          </a:r>
          <a:endParaRPr lang="en-US" dirty="0"/>
        </a:p>
      </dgm:t>
    </dgm:pt>
    <dgm:pt modelId="{4E64422E-1F46-4999-925B-0C9FE1D23CF6}" type="parTrans" cxnId="{C8035F45-798E-4275-88BB-A71DCA4EFFD7}">
      <dgm:prSet/>
      <dgm:spPr/>
      <dgm:t>
        <a:bodyPr/>
        <a:lstStyle/>
        <a:p>
          <a:endParaRPr lang="en-US"/>
        </a:p>
      </dgm:t>
    </dgm:pt>
    <dgm:pt modelId="{A27F9FBE-39B1-4ACE-94AA-0127D0EB24C4}" type="sibTrans" cxnId="{C8035F45-798E-4275-88BB-A71DCA4EFFD7}">
      <dgm:prSet/>
      <dgm:spPr/>
      <dgm:t>
        <a:bodyPr/>
        <a:lstStyle/>
        <a:p>
          <a:endParaRPr lang="en-US"/>
        </a:p>
      </dgm:t>
    </dgm:pt>
    <dgm:pt modelId="{F3865352-8D7A-4858-B1CA-DF455E7F5360}">
      <dgm:prSet phldrT="[Text]"/>
      <dgm:spPr>
        <a:solidFill>
          <a:srgbClr val="5B952D"/>
        </a:solidFill>
      </dgm:spPr>
      <dgm:t>
        <a:bodyPr/>
        <a:lstStyle/>
        <a:p>
          <a:r>
            <a:rPr lang="en-US" dirty="0" smtClean="0"/>
            <a:t>Ethnicity</a:t>
          </a:r>
          <a:endParaRPr lang="en-US" dirty="0"/>
        </a:p>
      </dgm:t>
    </dgm:pt>
    <dgm:pt modelId="{691B50CC-746B-48F6-BB23-33940A16D8F3}" type="parTrans" cxnId="{04ABD2FD-A9A0-4D29-AE5C-61DDC90DF5C9}">
      <dgm:prSet/>
      <dgm:spPr/>
      <dgm:t>
        <a:bodyPr/>
        <a:lstStyle/>
        <a:p>
          <a:endParaRPr lang="en-US"/>
        </a:p>
      </dgm:t>
    </dgm:pt>
    <dgm:pt modelId="{52391512-76D0-4DC6-8A14-8394CBF592E2}" type="sibTrans" cxnId="{04ABD2FD-A9A0-4D29-AE5C-61DDC90DF5C9}">
      <dgm:prSet/>
      <dgm:spPr/>
      <dgm:t>
        <a:bodyPr/>
        <a:lstStyle/>
        <a:p>
          <a:endParaRPr lang="en-US"/>
        </a:p>
      </dgm:t>
    </dgm:pt>
    <dgm:pt modelId="{E65C642C-6FAA-4CBF-9599-82994276E719}">
      <dgm:prSet phldrT="[Text]"/>
      <dgm:spPr>
        <a:solidFill>
          <a:srgbClr val="5B952D"/>
        </a:solidFill>
      </dgm:spPr>
      <dgm:t>
        <a:bodyPr/>
        <a:lstStyle/>
        <a:p>
          <a:r>
            <a:rPr lang="en-US" dirty="0" smtClean="0"/>
            <a:t>Caucasian: 15%</a:t>
          </a:r>
          <a:endParaRPr lang="en-US" dirty="0"/>
        </a:p>
      </dgm:t>
    </dgm:pt>
    <dgm:pt modelId="{DCD9892A-D0C0-42B4-900C-8E13598BACC0}" type="parTrans" cxnId="{F475017B-9052-4344-87D2-B9E5814603C7}">
      <dgm:prSet/>
      <dgm:spPr/>
      <dgm:t>
        <a:bodyPr/>
        <a:lstStyle/>
        <a:p>
          <a:endParaRPr lang="en-US"/>
        </a:p>
      </dgm:t>
    </dgm:pt>
    <dgm:pt modelId="{A0F6B9C3-D639-4C20-9EAE-EA994F05680F}" type="sibTrans" cxnId="{F475017B-9052-4344-87D2-B9E5814603C7}">
      <dgm:prSet/>
      <dgm:spPr/>
      <dgm:t>
        <a:bodyPr/>
        <a:lstStyle/>
        <a:p>
          <a:endParaRPr lang="en-US"/>
        </a:p>
      </dgm:t>
    </dgm:pt>
    <dgm:pt modelId="{A27E01CB-E75E-4454-9238-600A6BC1BB8D}">
      <dgm:prSet phldrT="[Text]"/>
      <dgm:spPr>
        <a:solidFill>
          <a:srgbClr val="5B952D"/>
        </a:solidFill>
      </dgm:spPr>
      <dgm:t>
        <a:bodyPr/>
        <a:lstStyle/>
        <a:p>
          <a:r>
            <a:rPr lang="en-US" b="1" dirty="0" smtClean="0"/>
            <a:t>Minority: 22%</a:t>
          </a:r>
          <a:endParaRPr lang="en-US" b="1" dirty="0"/>
        </a:p>
      </dgm:t>
    </dgm:pt>
    <dgm:pt modelId="{78723636-BDC7-4C65-B877-DCBEE9D4270D}" type="parTrans" cxnId="{C978784C-B870-4012-8175-8808C45761E3}">
      <dgm:prSet/>
      <dgm:spPr/>
      <dgm:t>
        <a:bodyPr/>
        <a:lstStyle/>
        <a:p>
          <a:endParaRPr lang="en-US"/>
        </a:p>
      </dgm:t>
    </dgm:pt>
    <dgm:pt modelId="{ADB5BAD9-660C-446D-A307-92B4DEDA989B}" type="sibTrans" cxnId="{C978784C-B870-4012-8175-8808C45761E3}">
      <dgm:prSet/>
      <dgm:spPr/>
      <dgm:t>
        <a:bodyPr/>
        <a:lstStyle/>
        <a:p>
          <a:endParaRPr lang="en-US"/>
        </a:p>
      </dgm:t>
    </dgm:pt>
    <dgm:pt modelId="{5A38EBE8-6114-428F-A8C3-CD38C679A37F}">
      <dgm:prSet phldrT="[Text]"/>
      <dgm:spPr>
        <a:solidFill>
          <a:srgbClr val="4E84C4"/>
        </a:solidFill>
      </dgm:spPr>
      <dgm:t>
        <a:bodyPr/>
        <a:lstStyle/>
        <a:p>
          <a:r>
            <a:rPr lang="en-US" dirty="0" smtClean="0"/>
            <a:t>Children in the Home</a:t>
          </a:r>
          <a:endParaRPr lang="en-US" dirty="0"/>
        </a:p>
      </dgm:t>
    </dgm:pt>
    <dgm:pt modelId="{9D3D253C-D4D2-4DB2-977F-08F3C73278DD}" type="parTrans" cxnId="{B84D8615-D5E8-4795-81C6-00D109EAE8DF}">
      <dgm:prSet/>
      <dgm:spPr/>
      <dgm:t>
        <a:bodyPr/>
        <a:lstStyle/>
        <a:p>
          <a:endParaRPr lang="en-US"/>
        </a:p>
      </dgm:t>
    </dgm:pt>
    <dgm:pt modelId="{FB46902A-7AE7-4CD9-807C-E0FE2E9066AA}" type="sibTrans" cxnId="{B84D8615-D5E8-4795-81C6-00D109EAE8DF}">
      <dgm:prSet/>
      <dgm:spPr/>
      <dgm:t>
        <a:bodyPr/>
        <a:lstStyle/>
        <a:p>
          <a:endParaRPr lang="en-US"/>
        </a:p>
      </dgm:t>
    </dgm:pt>
    <dgm:pt modelId="{768D0192-64A8-48BC-A97E-3FF918DC1639}">
      <dgm:prSet phldrT="[Text]"/>
      <dgm:spPr>
        <a:solidFill>
          <a:srgbClr val="4E84C4"/>
        </a:solidFill>
      </dgm:spPr>
      <dgm:t>
        <a:bodyPr/>
        <a:lstStyle/>
        <a:p>
          <a:r>
            <a:rPr lang="en-US" dirty="0" smtClean="0"/>
            <a:t>Present: 14%</a:t>
          </a:r>
          <a:endParaRPr lang="en-US" dirty="0"/>
        </a:p>
      </dgm:t>
    </dgm:pt>
    <dgm:pt modelId="{8D5CD49C-22CC-4718-B3E8-DD8D2841B6E9}" type="parTrans" cxnId="{22AC0B67-69D9-44F3-A16F-9B5A47A7EDA3}">
      <dgm:prSet/>
      <dgm:spPr/>
      <dgm:t>
        <a:bodyPr/>
        <a:lstStyle/>
        <a:p>
          <a:endParaRPr lang="en-US"/>
        </a:p>
      </dgm:t>
    </dgm:pt>
    <dgm:pt modelId="{FA234446-60BC-44A0-A0DD-DFE90D76CD7A}" type="sibTrans" cxnId="{22AC0B67-69D9-44F3-A16F-9B5A47A7EDA3}">
      <dgm:prSet/>
      <dgm:spPr/>
      <dgm:t>
        <a:bodyPr/>
        <a:lstStyle/>
        <a:p>
          <a:endParaRPr lang="en-US"/>
        </a:p>
      </dgm:t>
    </dgm:pt>
    <dgm:pt modelId="{1B99C69F-6A1A-4018-89C4-E2339DFA8D86}">
      <dgm:prSet phldrT="[Text]"/>
      <dgm:spPr>
        <a:solidFill>
          <a:srgbClr val="4E84C4"/>
        </a:solidFill>
      </dgm:spPr>
      <dgm:t>
        <a:bodyPr/>
        <a:lstStyle/>
        <a:p>
          <a:r>
            <a:rPr lang="en-US" dirty="0" smtClean="0"/>
            <a:t>Not Present: 17%</a:t>
          </a:r>
          <a:endParaRPr lang="en-US" dirty="0"/>
        </a:p>
      </dgm:t>
    </dgm:pt>
    <dgm:pt modelId="{2C93E67F-F277-4F62-9049-E7D4EDBA1F0D}" type="parTrans" cxnId="{213BDCC9-F650-43BE-99BA-AC6BE6F127CE}">
      <dgm:prSet/>
      <dgm:spPr/>
      <dgm:t>
        <a:bodyPr/>
        <a:lstStyle/>
        <a:p>
          <a:endParaRPr lang="en-US"/>
        </a:p>
      </dgm:t>
    </dgm:pt>
    <dgm:pt modelId="{DD815A16-4A77-446F-88A5-11C439F8B240}" type="sibTrans" cxnId="{213BDCC9-F650-43BE-99BA-AC6BE6F127CE}">
      <dgm:prSet/>
      <dgm:spPr/>
      <dgm:t>
        <a:bodyPr/>
        <a:lstStyle/>
        <a:p>
          <a:endParaRPr lang="en-US"/>
        </a:p>
      </dgm:t>
    </dgm:pt>
    <dgm:pt modelId="{810C7C9F-6379-4B52-A290-BD9A411ABEE3}" type="pres">
      <dgm:prSet presAssocID="{180C6301-86B6-4DD3-84C9-97258B331F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BBEC57-EF37-4F14-9138-8981964EA2A8}" type="pres">
      <dgm:prSet presAssocID="{2020FBDB-DD17-4C02-ACED-769DF4380FA2}" presName="node" presStyleLbl="node1" presStyleIdx="0" presStyleCnt="7" custScaleY="12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910C6-9669-4647-A58B-ADAB767B5309}" type="pres">
      <dgm:prSet presAssocID="{3DB39689-05CD-4335-A51D-5811FAD51937}" presName="sibTrans" presStyleCnt="0"/>
      <dgm:spPr/>
    </dgm:pt>
    <dgm:pt modelId="{9EB44ABA-B97E-4D88-944D-5D67AFF83B26}" type="pres">
      <dgm:prSet presAssocID="{480B8CCC-651C-42E2-932E-76F6C7AE5194}" presName="node" presStyleLbl="node1" presStyleIdx="1" presStyleCnt="7" custScaleY="12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5E6D0-B577-4BF6-8433-A527F2D0A688}" type="pres">
      <dgm:prSet presAssocID="{6E54BD76-1D10-4F06-A744-4E9B6E953DAB}" presName="sibTrans" presStyleCnt="0"/>
      <dgm:spPr/>
    </dgm:pt>
    <dgm:pt modelId="{F4EBD7FF-BE34-41EC-A8B9-5B23FFCB047E}" type="pres">
      <dgm:prSet presAssocID="{834133DF-47D3-43BC-A764-84EA93A17D5C}" presName="node" presStyleLbl="node1" presStyleIdx="2" presStyleCnt="7" custScaleY="12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2CDEA-DBDD-49F7-B69C-5FA961D17146}" type="pres">
      <dgm:prSet presAssocID="{709DFF10-A301-49CE-8712-C6D64E15E709}" presName="sibTrans" presStyleCnt="0"/>
      <dgm:spPr/>
    </dgm:pt>
    <dgm:pt modelId="{E49E1323-4916-41FE-BDC9-B495502729F5}" type="pres">
      <dgm:prSet presAssocID="{420D9379-7554-4B2A-903A-3B9116951A6C}" presName="node" presStyleLbl="node1" presStyleIdx="3" presStyleCnt="7" custScaleY="12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B635A-C8B1-4ECD-9606-6246A7844771}" type="pres">
      <dgm:prSet presAssocID="{DC0B1BAF-AB18-479E-ADCD-0E3EE4ECCE90}" presName="sibTrans" presStyleCnt="0"/>
      <dgm:spPr/>
    </dgm:pt>
    <dgm:pt modelId="{BF7B5913-B131-4DB1-9C80-3D43C2B0DA26}" type="pres">
      <dgm:prSet presAssocID="{2E2CE29D-EB7C-4804-9F54-CAF8C49B6F6A}" presName="node" presStyleLbl="node1" presStyleIdx="4" presStyleCnt="7" custScaleY="12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86E12-2A16-4464-BEC7-1D6C462943E3}" type="pres">
      <dgm:prSet presAssocID="{E1442099-86CB-40AA-B3C8-5B39D63B5288}" presName="sibTrans" presStyleCnt="0"/>
      <dgm:spPr/>
    </dgm:pt>
    <dgm:pt modelId="{7A0F6D4F-049A-4939-86D4-CCB59CE99F1C}" type="pres">
      <dgm:prSet presAssocID="{F3865352-8D7A-4858-B1CA-DF455E7F5360}" presName="node" presStyleLbl="node1" presStyleIdx="5" presStyleCnt="7" custScaleY="12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99CF7-2D74-44AA-AABA-F4B2DF587216}" type="pres">
      <dgm:prSet presAssocID="{52391512-76D0-4DC6-8A14-8394CBF592E2}" presName="sibTrans" presStyleCnt="0"/>
      <dgm:spPr/>
    </dgm:pt>
    <dgm:pt modelId="{C86E99D9-B8A1-45A8-AF94-873CEF55F65D}" type="pres">
      <dgm:prSet presAssocID="{5A38EBE8-6114-428F-A8C3-CD38C679A37F}" presName="node" presStyleLbl="node1" presStyleIdx="6" presStyleCnt="7" custScaleY="12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87B35-9BED-4CAF-985F-BC7B0A308EC4}" srcId="{180C6301-86B6-4DD3-84C9-97258B331FED}" destId="{834133DF-47D3-43BC-A764-84EA93A17D5C}" srcOrd="2" destOrd="0" parTransId="{3A33AC00-F429-4AD0-85CE-7A0FF1C54C33}" sibTransId="{709DFF10-A301-49CE-8712-C6D64E15E709}"/>
    <dgm:cxn modelId="{6C3D03D4-B0F7-45AA-A0C3-CDEB20B108F9}" type="presOf" srcId="{E65C642C-6FAA-4CBF-9599-82994276E719}" destId="{7A0F6D4F-049A-4939-86D4-CCB59CE99F1C}" srcOrd="0" destOrd="1" presId="urn:microsoft.com/office/officeart/2005/8/layout/default#2"/>
    <dgm:cxn modelId="{6FBAE93A-4663-4C7D-976C-CF5AC7AD0F0C}" type="presOf" srcId="{F098E041-81BB-46B0-B8EE-3DBA8F17B4B9}" destId="{62BBEC57-EF37-4F14-9138-8981964EA2A8}" srcOrd="0" destOrd="1" presId="urn:microsoft.com/office/officeart/2005/8/layout/default#2"/>
    <dgm:cxn modelId="{F9D48D77-BB3A-48D4-A2AF-F63F037A2EE7}" type="presOf" srcId="{480B8CCC-651C-42E2-932E-76F6C7AE5194}" destId="{9EB44ABA-B97E-4D88-944D-5D67AFF83B26}" srcOrd="0" destOrd="0" presId="urn:microsoft.com/office/officeart/2005/8/layout/default#2"/>
    <dgm:cxn modelId="{ED20F548-88AB-419A-830C-2714EA2FBCE5}" srcId="{834133DF-47D3-43BC-A764-84EA93A17D5C}" destId="{CFCE68BF-D073-4563-9968-DBEBCF8F6C9E}" srcOrd="0" destOrd="0" parTransId="{07C769D0-1D45-4F16-94D7-50D37535C58B}" sibTransId="{6BFD2076-21BB-4BF2-8D80-1A6C6716B2D7}"/>
    <dgm:cxn modelId="{F39CC634-25DB-43D7-AB08-C92B9677CDA9}" srcId="{2020FBDB-DD17-4C02-ACED-769DF4380FA2}" destId="{51715366-575B-4D08-8296-9B34CBFDFED9}" srcOrd="1" destOrd="0" parTransId="{2319CAAB-8656-4295-B0A7-038236EDD496}" sibTransId="{45FA0868-A3DF-440C-85BB-6F32A9F517EF}"/>
    <dgm:cxn modelId="{E6B557DE-7642-487F-87FB-66C453BB3D74}" type="presOf" srcId="{D1893CA4-2DEB-4AB8-98CE-47AE7B7F6DA3}" destId="{E49E1323-4916-41FE-BDC9-B495502729F5}" srcOrd="0" destOrd="1" presId="urn:microsoft.com/office/officeart/2005/8/layout/default#2"/>
    <dgm:cxn modelId="{42688B0C-E3EC-42F2-86CC-87927411BBF4}" srcId="{180C6301-86B6-4DD3-84C9-97258B331FED}" destId="{480B8CCC-651C-42E2-932E-76F6C7AE5194}" srcOrd="1" destOrd="0" parTransId="{EEAAC775-E4A5-43EF-9223-998A28C56D57}" sibTransId="{6E54BD76-1D10-4F06-A744-4E9B6E953DAB}"/>
    <dgm:cxn modelId="{E2BDEFA2-29AC-4A9C-9DC2-D7552A4462C6}" srcId="{180C6301-86B6-4DD3-84C9-97258B331FED}" destId="{420D9379-7554-4B2A-903A-3B9116951A6C}" srcOrd="3" destOrd="0" parTransId="{2FC8FA3B-A400-451A-AE2A-F2F7B99258F2}" sibTransId="{DC0B1BAF-AB18-479E-ADCD-0E3EE4ECCE90}"/>
    <dgm:cxn modelId="{0967BEBC-B840-4E98-B20F-905964ADF7B9}" srcId="{2E2CE29D-EB7C-4804-9F54-CAF8C49B6F6A}" destId="{21FC9C0A-5D73-4180-A669-ECB5CD4EBA3C}" srcOrd="0" destOrd="0" parTransId="{B5042DA6-E018-4158-8D00-67E3BF2A2E36}" sibTransId="{334CA47F-3507-4630-A4CA-FDA7F50CDCFC}"/>
    <dgm:cxn modelId="{F475017B-9052-4344-87D2-B9E5814603C7}" srcId="{F3865352-8D7A-4858-B1CA-DF455E7F5360}" destId="{E65C642C-6FAA-4CBF-9599-82994276E719}" srcOrd="0" destOrd="0" parTransId="{DCD9892A-D0C0-42B4-900C-8E13598BACC0}" sibTransId="{A0F6B9C3-D639-4C20-9EAE-EA994F05680F}"/>
    <dgm:cxn modelId="{213BDCC9-F650-43BE-99BA-AC6BE6F127CE}" srcId="{5A38EBE8-6114-428F-A8C3-CD38C679A37F}" destId="{1B99C69F-6A1A-4018-89C4-E2339DFA8D86}" srcOrd="1" destOrd="0" parTransId="{2C93E67F-F277-4F62-9049-E7D4EDBA1F0D}" sibTransId="{DD815A16-4A77-446F-88A5-11C439F8B240}"/>
    <dgm:cxn modelId="{B730178D-78DF-4022-A9C8-3BAFBC5AC574}" type="presOf" srcId="{A27E01CB-E75E-4454-9238-600A6BC1BB8D}" destId="{7A0F6D4F-049A-4939-86D4-CCB59CE99F1C}" srcOrd="0" destOrd="2" presId="urn:microsoft.com/office/officeart/2005/8/layout/default#2"/>
    <dgm:cxn modelId="{1C2585F8-8015-4C3B-BD6D-21C514F4BD0F}" type="presOf" srcId="{5331DF68-6216-4E60-A623-DEEBD8256502}" destId="{E49E1323-4916-41FE-BDC9-B495502729F5}" srcOrd="0" destOrd="2" presId="urn:microsoft.com/office/officeart/2005/8/layout/default#2"/>
    <dgm:cxn modelId="{D02AFAA3-52E8-4A22-9C49-774356810841}" type="presOf" srcId="{F3865352-8D7A-4858-B1CA-DF455E7F5360}" destId="{7A0F6D4F-049A-4939-86D4-CCB59CE99F1C}" srcOrd="0" destOrd="0" presId="urn:microsoft.com/office/officeart/2005/8/layout/default#2"/>
    <dgm:cxn modelId="{B2B3F36F-4FB0-4C4C-8789-8EF7EC34CBE7}" srcId="{2020FBDB-DD17-4C02-ACED-769DF4380FA2}" destId="{F098E041-81BB-46B0-B8EE-3DBA8F17B4B9}" srcOrd="0" destOrd="0" parTransId="{732D68C8-4A8C-4A0C-BB0E-C9CC7BD633C7}" sibTransId="{642A9D8D-D546-429A-9975-B4532F08299C}"/>
    <dgm:cxn modelId="{910BF7B5-1608-4DB7-9548-0BF1895FCD03}" type="presOf" srcId="{E6DB9617-4D33-46D0-A150-B09E9BC3F2F8}" destId="{9EB44ABA-B97E-4D88-944D-5D67AFF83B26}" srcOrd="0" destOrd="2" presId="urn:microsoft.com/office/officeart/2005/8/layout/default#2"/>
    <dgm:cxn modelId="{89BD0CEF-D745-48F8-BABC-7E8618644E89}" srcId="{480B8CCC-651C-42E2-932E-76F6C7AE5194}" destId="{E6DB9617-4D33-46D0-A150-B09E9BC3F2F8}" srcOrd="1" destOrd="0" parTransId="{F4DD1EB2-0867-42BC-BC82-EA6CDC6E01D1}" sibTransId="{8FF92E86-F174-4E0B-B397-F78008A10A54}"/>
    <dgm:cxn modelId="{4FEC3AE8-0087-434C-B938-4731524EA27C}" srcId="{180C6301-86B6-4DD3-84C9-97258B331FED}" destId="{2020FBDB-DD17-4C02-ACED-769DF4380FA2}" srcOrd="0" destOrd="0" parTransId="{924DA0A6-2105-4B59-BB55-4CCFEAE8AE13}" sibTransId="{3DB39689-05CD-4335-A51D-5811FAD51937}"/>
    <dgm:cxn modelId="{BDA1C589-515A-401F-B792-06406D1DF324}" srcId="{480B8CCC-651C-42E2-932E-76F6C7AE5194}" destId="{309FF020-DA58-47FF-8BFF-43E4E7E7F5D4}" srcOrd="2" destOrd="0" parTransId="{9044BD87-82A6-4AE3-B036-E95823936162}" sibTransId="{3D0EA2A2-7F64-48F8-8B4C-5D7A2B8DDA9E}"/>
    <dgm:cxn modelId="{3D03DEF1-F3CD-431C-AB7F-1D449BAA5B44}" type="presOf" srcId="{309FF020-DA58-47FF-8BFF-43E4E7E7F5D4}" destId="{9EB44ABA-B97E-4D88-944D-5D67AFF83B26}" srcOrd="0" destOrd="3" presId="urn:microsoft.com/office/officeart/2005/8/layout/default#2"/>
    <dgm:cxn modelId="{59C8E735-8791-4481-9000-AE5C0BDF5389}" srcId="{180C6301-86B6-4DD3-84C9-97258B331FED}" destId="{2E2CE29D-EB7C-4804-9F54-CAF8C49B6F6A}" srcOrd="4" destOrd="0" parTransId="{2BE66A6A-5262-4FB4-988B-DBDB8D86BFE4}" sibTransId="{E1442099-86CB-40AA-B3C8-5B39D63B5288}"/>
    <dgm:cxn modelId="{9ED29724-48B1-44A7-9B15-DD893C28DCD4}" type="presOf" srcId="{420D9379-7554-4B2A-903A-3B9116951A6C}" destId="{E49E1323-4916-41FE-BDC9-B495502729F5}" srcOrd="0" destOrd="0" presId="urn:microsoft.com/office/officeart/2005/8/layout/default#2"/>
    <dgm:cxn modelId="{2A92CE5A-6367-45AD-AC63-751948F3BFF6}" type="presOf" srcId="{58B138B8-E32F-4B17-91D3-CBBC5A7F1CA3}" destId="{BF7B5913-B131-4DB1-9C80-3D43C2B0DA26}" srcOrd="0" destOrd="2" presId="urn:microsoft.com/office/officeart/2005/8/layout/default#2"/>
    <dgm:cxn modelId="{04ABD2FD-A9A0-4D29-AE5C-61DDC90DF5C9}" srcId="{180C6301-86B6-4DD3-84C9-97258B331FED}" destId="{F3865352-8D7A-4858-B1CA-DF455E7F5360}" srcOrd="5" destOrd="0" parTransId="{691B50CC-746B-48F6-BB23-33940A16D8F3}" sibTransId="{52391512-76D0-4DC6-8A14-8394CBF592E2}"/>
    <dgm:cxn modelId="{CE11BCF3-AFD4-4164-A0D8-DBC026669741}" type="presOf" srcId="{5A38EBE8-6114-428F-A8C3-CD38C679A37F}" destId="{C86E99D9-B8A1-45A8-AF94-873CEF55F65D}" srcOrd="0" destOrd="0" presId="urn:microsoft.com/office/officeart/2005/8/layout/default#2"/>
    <dgm:cxn modelId="{C978784C-B870-4012-8175-8808C45761E3}" srcId="{F3865352-8D7A-4858-B1CA-DF455E7F5360}" destId="{A27E01CB-E75E-4454-9238-600A6BC1BB8D}" srcOrd="1" destOrd="0" parTransId="{78723636-BDC7-4C65-B877-DCBEE9D4270D}" sibTransId="{ADB5BAD9-660C-446D-A307-92B4DEDA989B}"/>
    <dgm:cxn modelId="{DABAE64B-F968-4CA2-B068-9AE5280297A6}" type="presOf" srcId="{2020FBDB-DD17-4C02-ACED-769DF4380FA2}" destId="{62BBEC57-EF37-4F14-9138-8981964EA2A8}" srcOrd="0" destOrd="0" presId="urn:microsoft.com/office/officeart/2005/8/layout/default#2"/>
    <dgm:cxn modelId="{76B53D3C-8FA4-4A2A-8BF2-9E204A85E0E5}" srcId="{2020FBDB-DD17-4C02-ACED-769DF4380FA2}" destId="{8AA6F5B0-208C-4F44-8AEC-848F8674D49C}" srcOrd="2" destOrd="0" parTransId="{8A37CA63-290C-4AAD-9886-D3C8D7CED3B1}" sibTransId="{9CF79DBE-7481-40AA-896D-CA6763A7C4BE}"/>
    <dgm:cxn modelId="{FB803A63-6189-4D93-8D2F-17E6BCD304E7}" srcId="{834133DF-47D3-43BC-A764-84EA93A17D5C}" destId="{3DAD6DFA-FB8E-4DF3-B7E1-B32EDF5498FA}" srcOrd="1" destOrd="0" parTransId="{97793F78-3B31-4E09-B64B-FDE45B11C568}" sibTransId="{B038DB5E-D432-4CCC-914F-7F6E7859AE39}"/>
    <dgm:cxn modelId="{E0F97C35-3E51-4B46-89A0-0AA474653381}" type="presOf" srcId="{51715366-575B-4D08-8296-9B34CBFDFED9}" destId="{62BBEC57-EF37-4F14-9138-8981964EA2A8}" srcOrd="0" destOrd="2" presId="urn:microsoft.com/office/officeart/2005/8/layout/default#2"/>
    <dgm:cxn modelId="{86D0BB49-4BEC-41D3-AC73-3CE7CC4F9E21}" type="presOf" srcId="{3DAD6DFA-FB8E-4DF3-B7E1-B32EDF5498FA}" destId="{F4EBD7FF-BE34-41EC-A8B9-5B23FFCB047E}" srcOrd="0" destOrd="2" presId="urn:microsoft.com/office/officeart/2005/8/layout/default#2"/>
    <dgm:cxn modelId="{A0E56F93-1905-4FC8-A471-099648A6A5F4}" srcId="{420D9379-7554-4B2A-903A-3B9116951A6C}" destId="{5331DF68-6216-4E60-A623-DEEBD8256502}" srcOrd="1" destOrd="0" parTransId="{7D621F9D-2522-48D4-AFFA-C7EAD76CEA66}" sibTransId="{C0794440-F1DD-4BC5-BE8D-4FD92672151B}"/>
    <dgm:cxn modelId="{5EA63CB8-8663-4A4A-B890-C14DE53F786F}" type="presOf" srcId="{768D0192-64A8-48BC-A97E-3FF918DC1639}" destId="{C86E99D9-B8A1-45A8-AF94-873CEF55F65D}" srcOrd="0" destOrd="1" presId="urn:microsoft.com/office/officeart/2005/8/layout/default#2"/>
    <dgm:cxn modelId="{9C626B8B-BBCF-4C70-9E06-C5F4EFD8E72A}" type="presOf" srcId="{CFCE68BF-D073-4563-9968-DBEBCF8F6C9E}" destId="{F4EBD7FF-BE34-41EC-A8B9-5B23FFCB047E}" srcOrd="0" destOrd="1" presId="urn:microsoft.com/office/officeart/2005/8/layout/default#2"/>
    <dgm:cxn modelId="{52AB2E3C-2124-4FA7-9559-EFB87815B289}" type="presOf" srcId="{21FC9C0A-5D73-4180-A669-ECB5CD4EBA3C}" destId="{BF7B5913-B131-4DB1-9C80-3D43C2B0DA26}" srcOrd="0" destOrd="1" presId="urn:microsoft.com/office/officeart/2005/8/layout/default#2"/>
    <dgm:cxn modelId="{EE1F3F06-BD9D-44AD-903F-AD939B1FCCAE}" srcId="{420D9379-7554-4B2A-903A-3B9116951A6C}" destId="{D1893CA4-2DEB-4AB8-98CE-47AE7B7F6DA3}" srcOrd="0" destOrd="0" parTransId="{C5992B0E-1257-4324-B2B0-43C9302F1427}" sibTransId="{7D016A89-F29A-4409-BAA8-5E889541388E}"/>
    <dgm:cxn modelId="{B51234F0-6A02-4BD2-B2B1-7093716FBDFC}" type="presOf" srcId="{CF31482C-8D54-49E8-BE46-77C48B43421A}" destId="{62BBEC57-EF37-4F14-9138-8981964EA2A8}" srcOrd="0" destOrd="4" presId="urn:microsoft.com/office/officeart/2005/8/layout/default#2"/>
    <dgm:cxn modelId="{B84D8615-D5E8-4795-81C6-00D109EAE8DF}" srcId="{180C6301-86B6-4DD3-84C9-97258B331FED}" destId="{5A38EBE8-6114-428F-A8C3-CD38C679A37F}" srcOrd="6" destOrd="0" parTransId="{9D3D253C-D4D2-4DB2-977F-08F3C73278DD}" sibTransId="{FB46902A-7AE7-4CD9-807C-E0FE2E9066AA}"/>
    <dgm:cxn modelId="{40EF67B0-98F1-4867-9E97-26884D6F3D3E}" type="presOf" srcId="{180C6301-86B6-4DD3-84C9-97258B331FED}" destId="{810C7C9F-6379-4B52-A290-BD9A411ABEE3}" srcOrd="0" destOrd="0" presId="urn:microsoft.com/office/officeart/2005/8/layout/default#2"/>
    <dgm:cxn modelId="{1C89F229-B65A-4ED8-82E0-FF09140C7A6C}" type="presOf" srcId="{1B99C69F-6A1A-4018-89C4-E2339DFA8D86}" destId="{C86E99D9-B8A1-45A8-AF94-873CEF55F65D}" srcOrd="0" destOrd="2" presId="urn:microsoft.com/office/officeart/2005/8/layout/default#2"/>
    <dgm:cxn modelId="{CD52476B-EEDD-4FD4-ABA4-848B28CC9FBF}" srcId="{2020FBDB-DD17-4C02-ACED-769DF4380FA2}" destId="{CF31482C-8D54-49E8-BE46-77C48B43421A}" srcOrd="3" destOrd="0" parTransId="{C8A7406F-57EE-4D48-A77A-10475D7BBAE3}" sibTransId="{903C7833-3F9A-4DE5-AAC4-86E2D3873F0B}"/>
    <dgm:cxn modelId="{E1CF0A70-B103-45B8-AF4F-7F70F06ACA26}" type="presOf" srcId="{834133DF-47D3-43BC-A764-84EA93A17D5C}" destId="{F4EBD7FF-BE34-41EC-A8B9-5B23FFCB047E}" srcOrd="0" destOrd="0" presId="urn:microsoft.com/office/officeart/2005/8/layout/default#2"/>
    <dgm:cxn modelId="{C392B35F-2698-4AEE-9341-4E57D3EFFEEC}" type="presOf" srcId="{8AA6F5B0-208C-4F44-8AEC-848F8674D49C}" destId="{62BBEC57-EF37-4F14-9138-8981964EA2A8}" srcOrd="0" destOrd="3" presId="urn:microsoft.com/office/officeart/2005/8/layout/default#2"/>
    <dgm:cxn modelId="{22AC0B67-69D9-44F3-A16F-9B5A47A7EDA3}" srcId="{5A38EBE8-6114-428F-A8C3-CD38C679A37F}" destId="{768D0192-64A8-48BC-A97E-3FF918DC1639}" srcOrd="0" destOrd="0" parTransId="{8D5CD49C-22CC-4718-B3E8-DD8D2841B6E9}" sibTransId="{FA234446-60BC-44A0-A0DD-DFE90D76CD7A}"/>
    <dgm:cxn modelId="{66C0F711-6687-4F9F-A22D-8D1BF23F30F7}" type="presOf" srcId="{2E2CE29D-EB7C-4804-9F54-CAF8C49B6F6A}" destId="{BF7B5913-B131-4DB1-9C80-3D43C2B0DA26}" srcOrd="0" destOrd="0" presId="urn:microsoft.com/office/officeart/2005/8/layout/default#2"/>
    <dgm:cxn modelId="{5E5F3F6B-A16A-441A-9F61-83C19B5EFB31}" srcId="{480B8CCC-651C-42E2-932E-76F6C7AE5194}" destId="{9AB89882-184A-4E58-AD8D-757291D7D92E}" srcOrd="0" destOrd="0" parTransId="{5CDC6408-7720-4E83-9083-831CA996DBD5}" sibTransId="{92C67BE3-7C6D-4643-91E0-9A2D5CE9F761}"/>
    <dgm:cxn modelId="{0954437E-ABD5-4C96-B7B3-3F8936E978B4}" type="presOf" srcId="{9AB89882-184A-4E58-AD8D-757291D7D92E}" destId="{9EB44ABA-B97E-4D88-944D-5D67AFF83B26}" srcOrd="0" destOrd="1" presId="urn:microsoft.com/office/officeart/2005/8/layout/default#2"/>
    <dgm:cxn modelId="{C8035F45-798E-4275-88BB-A71DCA4EFFD7}" srcId="{2E2CE29D-EB7C-4804-9F54-CAF8C49B6F6A}" destId="{58B138B8-E32F-4B17-91D3-CBBC5A7F1CA3}" srcOrd="1" destOrd="0" parTransId="{4E64422E-1F46-4999-925B-0C9FE1D23CF6}" sibTransId="{A27F9FBE-39B1-4ACE-94AA-0127D0EB24C4}"/>
    <dgm:cxn modelId="{01B08DD7-0BA1-4742-972D-F8DD23114335}" type="presParOf" srcId="{810C7C9F-6379-4B52-A290-BD9A411ABEE3}" destId="{62BBEC57-EF37-4F14-9138-8981964EA2A8}" srcOrd="0" destOrd="0" presId="urn:microsoft.com/office/officeart/2005/8/layout/default#2"/>
    <dgm:cxn modelId="{57AB78B5-28E9-4FA5-91B9-638934F13E27}" type="presParOf" srcId="{810C7C9F-6379-4B52-A290-BD9A411ABEE3}" destId="{948910C6-9669-4647-A58B-ADAB767B5309}" srcOrd="1" destOrd="0" presId="urn:microsoft.com/office/officeart/2005/8/layout/default#2"/>
    <dgm:cxn modelId="{3702D169-4A66-42AB-AC2D-FFB892701E8F}" type="presParOf" srcId="{810C7C9F-6379-4B52-A290-BD9A411ABEE3}" destId="{9EB44ABA-B97E-4D88-944D-5D67AFF83B26}" srcOrd="2" destOrd="0" presId="urn:microsoft.com/office/officeart/2005/8/layout/default#2"/>
    <dgm:cxn modelId="{D0521D38-7DB4-46C1-AD47-C0ABE0D00DB9}" type="presParOf" srcId="{810C7C9F-6379-4B52-A290-BD9A411ABEE3}" destId="{2F85E6D0-B577-4BF6-8433-A527F2D0A688}" srcOrd="3" destOrd="0" presId="urn:microsoft.com/office/officeart/2005/8/layout/default#2"/>
    <dgm:cxn modelId="{521D5DA6-174A-4466-9BC1-8A68FBFF9B6F}" type="presParOf" srcId="{810C7C9F-6379-4B52-A290-BD9A411ABEE3}" destId="{F4EBD7FF-BE34-41EC-A8B9-5B23FFCB047E}" srcOrd="4" destOrd="0" presId="urn:microsoft.com/office/officeart/2005/8/layout/default#2"/>
    <dgm:cxn modelId="{9C698498-FDCC-4578-BEE4-66FDF18D61BD}" type="presParOf" srcId="{810C7C9F-6379-4B52-A290-BD9A411ABEE3}" destId="{E102CDEA-DBDD-49F7-B69C-5FA961D17146}" srcOrd="5" destOrd="0" presId="urn:microsoft.com/office/officeart/2005/8/layout/default#2"/>
    <dgm:cxn modelId="{C3133CF6-13B0-4513-B536-D9AD0DD9880A}" type="presParOf" srcId="{810C7C9F-6379-4B52-A290-BD9A411ABEE3}" destId="{E49E1323-4916-41FE-BDC9-B495502729F5}" srcOrd="6" destOrd="0" presId="urn:microsoft.com/office/officeart/2005/8/layout/default#2"/>
    <dgm:cxn modelId="{58A3CB4C-066E-4010-801A-F68B9AE423D0}" type="presParOf" srcId="{810C7C9F-6379-4B52-A290-BD9A411ABEE3}" destId="{5A7B635A-C8B1-4ECD-9606-6246A7844771}" srcOrd="7" destOrd="0" presId="urn:microsoft.com/office/officeart/2005/8/layout/default#2"/>
    <dgm:cxn modelId="{E65FF316-D8F3-49A3-9A1B-BDE2154F1412}" type="presParOf" srcId="{810C7C9F-6379-4B52-A290-BD9A411ABEE3}" destId="{BF7B5913-B131-4DB1-9C80-3D43C2B0DA26}" srcOrd="8" destOrd="0" presId="urn:microsoft.com/office/officeart/2005/8/layout/default#2"/>
    <dgm:cxn modelId="{7508E504-67F8-4EEF-9440-D0C441257984}" type="presParOf" srcId="{810C7C9F-6379-4B52-A290-BD9A411ABEE3}" destId="{E3886E12-2A16-4464-BEC7-1D6C462943E3}" srcOrd="9" destOrd="0" presId="urn:microsoft.com/office/officeart/2005/8/layout/default#2"/>
    <dgm:cxn modelId="{BE7EF775-2602-4D65-970E-6BA97E4D0DB0}" type="presParOf" srcId="{810C7C9F-6379-4B52-A290-BD9A411ABEE3}" destId="{7A0F6D4F-049A-4939-86D4-CCB59CE99F1C}" srcOrd="10" destOrd="0" presId="urn:microsoft.com/office/officeart/2005/8/layout/default#2"/>
    <dgm:cxn modelId="{06625A70-0374-46AA-9BE3-045B8C6DADC7}" type="presParOf" srcId="{810C7C9F-6379-4B52-A290-BD9A411ABEE3}" destId="{C1499CF7-2D74-44AA-AABA-F4B2DF587216}" srcOrd="11" destOrd="0" presId="urn:microsoft.com/office/officeart/2005/8/layout/default#2"/>
    <dgm:cxn modelId="{BB5A4369-96E6-4131-8754-E8B62BF50276}" type="presParOf" srcId="{810C7C9F-6379-4B52-A290-BD9A411ABEE3}" destId="{C86E99D9-B8A1-45A8-AF94-873CEF55F65D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C3D457-8188-4AA8-9906-5149E12BF5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054A0BB4-B808-455A-8387-4C28DC338C3B}">
      <dgm:prSet phldrT="[Text]"/>
      <dgm:spPr>
        <a:solidFill>
          <a:srgbClr val="02367A"/>
        </a:solidFill>
        <a:ln>
          <a:noFill/>
        </a:ln>
      </dgm:spPr>
      <dgm:t>
        <a:bodyPr/>
        <a:lstStyle/>
        <a:p>
          <a:r>
            <a:rPr lang="en-US" b="0" dirty="0" smtClean="0"/>
            <a:t>Needs Assessment</a:t>
          </a:r>
          <a:endParaRPr lang="en-US" b="0" dirty="0"/>
        </a:p>
      </dgm:t>
    </dgm:pt>
    <dgm:pt modelId="{9128E584-1F39-4F66-A0A5-AF16A8C11DD5}" type="parTrans" cxnId="{DAF4861A-B72A-4071-8B28-FE678E11296B}">
      <dgm:prSet/>
      <dgm:spPr/>
      <dgm:t>
        <a:bodyPr/>
        <a:lstStyle/>
        <a:p>
          <a:endParaRPr lang="en-US"/>
        </a:p>
      </dgm:t>
    </dgm:pt>
    <dgm:pt modelId="{FEC251B6-4CD7-46DF-8626-7CE22868CDCB}" type="sibTrans" cxnId="{DAF4861A-B72A-4071-8B28-FE678E11296B}">
      <dgm:prSet/>
      <dgm:spPr>
        <a:solidFill>
          <a:srgbClr val="982222"/>
        </a:solidFill>
        <a:ln>
          <a:noFill/>
        </a:ln>
      </dgm:spPr>
      <dgm:t>
        <a:bodyPr/>
        <a:lstStyle/>
        <a:p>
          <a:endParaRPr lang="en-US"/>
        </a:p>
      </dgm:t>
    </dgm:pt>
    <dgm:pt modelId="{EA3DC1F9-BCCA-4A58-B162-CBE9F3D8BA62}">
      <dgm:prSet phldrT="[Text]"/>
      <dgm:spPr>
        <a:solidFill>
          <a:srgbClr val="5B952D"/>
        </a:solidFill>
        <a:ln>
          <a:noFill/>
        </a:ln>
      </dgm:spPr>
      <dgm:t>
        <a:bodyPr/>
        <a:lstStyle/>
        <a:p>
          <a:r>
            <a:rPr lang="en-US" dirty="0" smtClean="0"/>
            <a:t>Resource Inventory and Research</a:t>
          </a:r>
          <a:endParaRPr lang="en-US" dirty="0"/>
        </a:p>
      </dgm:t>
    </dgm:pt>
    <dgm:pt modelId="{683C22F4-99DE-4AC5-BBB6-D7E64128A890}" type="parTrans" cxnId="{7C3BFD9D-3B7B-44A7-9DA8-0312A48188B4}">
      <dgm:prSet/>
      <dgm:spPr/>
      <dgm:t>
        <a:bodyPr/>
        <a:lstStyle/>
        <a:p>
          <a:endParaRPr lang="en-US"/>
        </a:p>
      </dgm:t>
    </dgm:pt>
    <dgm:pt modelId="{A5A1BDBF-3B22-4E9B-B199-BCAC29FF3394}" type="sibTrans" cxnId="{7C3BFD9D-3B7B-44A7-9DA8-0312A48188B4}">
      <dgm:prSet/>
      <dgm:spPr>
        <a:solidFill>
          <a:srgbClr val="982222"/>
        </a:solidFill>
      </dgm:spPr>
      <dgm:t>
        <a:bodyPr/>
        <a:lstStyle/>
        <a:p>
          <a:endParaRPr lang="en-US"/>
        </a:p>
      </dgm:t>
    </dgm:pt>
    <dgm:pt modelId="{2487AF89-5A60-4C6E-B2C4-D0B1C7AF4DC1}">
      <dgm:prSet phldrT="[Text]"/>
      <dgm:spPr>
        <a:solidFill>
          <a:srgbClr val="4E84C4"/>
        </a:solidFill>
        <a:ln>
          <a:noFill/>
        </a:ln>
      </dgm:spPr>
      <dgm:t>
        <a:bodyPr/>
        <a:lstStyle/>
        <a:p>
          <a:r>
            <a:rPr lang="en-US" dirty="0" smtClean="0"/>
            <a:t>Public-Private Partnerships</a:t>
          </a:r>
          <a:endParaRPr lang="en-US" dirty="0"/>
        </a:p>
      </dgm:t>
    </dgm:pt>
    <dgm:pt modelId="{BBD53FF4-A745-489A-8A1C-DC5FA1CD06EF}" type="parTrans" cxnId="{0512643C-DE47-4C12-A341-38DF8D092A94}">
      <dgm:prSet/>
      <dgm:spPr/>
      <dgm:t>
        <a:bodyPr/>
        <a:lstStyle/>
        <a:p>
          <a:endParaRPr lang="en-US"/>
        </a:p>
      </dgm:t>
    </dgm:pt>
    <dgm:pt modelId="{3EDD2CA5-6122-4691-BC50-3F4C327B8318}" type="sibTrans" cxnId="{0512643C-DE47-4C12-A341-38DF8D092A94}">
      <dgm:prSet/>
      <dgm:spPr/>
      <dgm:t>
        <a:bodyPr/>
        <a:lstStyle/>
        <a:p>
          <a:endParaRPr lang="en-US"/>
        </a:p>
      </dgm:t>
    </dgm:pt>
    <dgm:pt modelId="{741D7B64-51C5-4115-B414-970D779BDF7A}" type="pres">
      <dgm:prSet presAssocID="{41C3D457-8188-4AA8-9906-5149E12BF570}" presName="Name0" presStyleCnt="0">
        <dgm:presLayoutVars>
          <dgm:dir/>
          <dgm:resizeHandles val="exact"/>
        </dgm:presLayoutVars>
      </dgm:prSet>
      <dgm:spPr/>
    </dgm:pt>
    <dgm:pt modelId="{D8292F64-71C7-46BC-99FE-D0E357D50DAB}" type="pres">
      <dgm:prSet presAssocID="{41C3D457-8188-4AA8-9906-5149E12BF570}" presName="vNodes" presStyleCnt="0"/>
      <dgm:spPr/>
    </dgm:pt>
    <dgm:pt modelId="{FA64D367-3334-41E1-A1B8-7C84C964BA5C}" type="pres">
      <dgm:prSet presAssocID="{054A0BB4-B808-455A-8387-4C28DC338C3B}" presName="node" presStyleLbl="node1" presStyleIdx="0" presStyleCnt="3" custLinFactY="125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F461C-35DE-4A4A-9BDE-D8A425A9E581}" type="pres">
      <dgm:prSet presAssocID="{FEC251B6-4CD7-46DF-8626-7CE22868CDCB}" presName="spacerT" presStyleCnt="0"/>
      <dgm:spPr/>
    </dgm:pt>
    <dgm:pt modelId="{BCE3FB2A-B84E-472C-944D-F455FBE9883C}" type="pres">
      <dgm:prSet presAssocID="{FEC251B6-4CD7-46DF-8626-7CE22868CDC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4FD0B91-FB0D-41C0-8A68-049B76DAC2B8}" type="pres">
      <dgm:prSet presAssocID="{FEC251B6-4CD7-46DF-8626-7CE22868CDCB}" presName="spacerB" presStyleCnt="0"/>
      <dgm:spPr/>
    </dgm:pt>
    <dgm:pt modelId="{C55EEF8C-EA22-4156-9AEF-BCF60BEA6707}" type="pres">
      <dgm:prSet presAssocID="{EA3DC1F9-BCCA-4A58-B162-CBE9F3D8BA62}" presName="node" presStyleLbl="node1" presStyleIdx="1" presStyleCnt="3" custLinFactY="-22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1ABD4-9C84-4BA3-9FE4-BEDFD5B9B552}" type="pres">
      <dgm:prSet presAssocID="{41C3D457-8188-4AA8-9906-5149E12BF57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6160FE2D-1E4C-4900-85A7-5FF1110782DC}" type="pres">
      <dgm:prSet presAssocID="{41C3D457-8188-4AA8-9906-5149E12BF5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C5327CB-3E21-4C11-A23B-388B3B217669}" type="pres">
      <dgm:prSet presAssocID="{41C3D457-8188-4AA8-9906-5149E12BF57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C82D7-2483-4008-B0B6-C733099FFD17}" type="presOf" srcId="{A5A1BDBF-3B22-4E9B-B199-BCAC29FF3394}" destId="{6160FE2D-1E4C-4900-85A7-5FF1110782DC}" srcOrd="1" destOrd="0" presId="urn:microsoft.com/office/officeart/2005/8/layout/equation2"/>
    <dgm:cxn modelId="{7C3BFD9D-3B7B-44A7-9DA8-0312A48188B4}" srcId="{41C3D457-8188-4AA8-9906-5149E12BF570}" destId="{EA3DC1F9-BCCA-4A58-B162-CBE9F3D8BA62}" srcOrd="1" destOrd="0" parTransId="{683C22F4-99DE-4AC5-BBB6-D7E64128A890}" sibTransId="{A5A1BDBF-3B22-4E9B-B199-BCAC29FF3394}"/>
    <dgm:cxn modelId="{5466D96E-B987-4AF3-9C96-45596B62A011}" type="presOf" srcId="{A5A1BDBF-3B22-4E9B-B199-BCAC29FF3394}" destId="{8201ABD4-9C84-4BA3-9FE4-BEDFD5B9B552}" srcOrd="0" destOrd="0" presId="urn:microsoft.com/office/officeart/2005/8/layout/equation2"/>
    <dgm:cxn modelId="{0724C5A0-A469-4377-B69D-763BE196519C}" type="presOf" srcId="{41C3D457-8188-4AA8-9906-5149E12BF570}" destId="{741D7B64-51C5-4115-B414-970D779BDF7A}" srcOrd="0" destOrd="0" presId="urn:microsoft.com/office/officeart/2005/8/layout/equation2"/>
    <dgm:cxn modelId="{DAF4861A-B72A-4071-8B28-FE678E11296B}" srcId="{41C3D457-8188-4AA8-9906-5149E12BF570}" destId="{054A0BB4-B808-455A-8387-4C28DC338C3B}" srcOrd="0" destOrd="0" parTransId="{9128E584-1F39-4F66-A0A5-AF16A8C11DD5}" sibTransId="{FEC251B6-4CD7-46DF-8626-7CE22868CDCB}"/>
    <dgm:cxn modelId="{F545A3EE-B08F-42F0-B2AC-BEE77924DCDE}" type="presOf" srcId="{2487AF89-5A60-4C6E-B2C4-D0B1C7AF4DC1}" destId="{0C5327CB-3E21-4C11-A23B-388B3B217669}" srcOrd="0" destOrd="0" presId="urn:microsoft.com/office/officeart/2005/8/layout/equation2"/>
    <dgm:cxn modelId="{CF0003F5-62B0-47FD-B21A-D926B4B9FB10}" type="presOf" srcId="{EA3DC1F9-BCCA-4A58-B162-CBE9F3D8BA62}" destId="{C55EEF8C-EA22-4156-9AEF-BCF60BEA6707}" srcOrd="0" destOrd="0" presId="urn:microsoft.com/office/officeart/2005/8/layout/equation2"/>
    <dgm:cxn modelId="{441043DC-CE62-480C-B6DA-3D668A9A89B3}" type="presOf" srcId="{054A0BB4-B808-455A-8387-4C28DC338C3B}" destId="{FA64D367-3334-41E1-A1B8-7C84C964BA5C}" srcOrd="0" destOrd="0" presId="urn:microsoft.com/office/officeart/2005/8/layout/equation2"/>
    <dgm:cxn modelId="{0512643C-DE47-4C12-A341-38DF8D092A94}" srcId="{41C3D457-8188-4AA8-9906-5149E12BF570}" destId="{2487AF89-5A60-4C6E-B2C4-D0B1C7AF4DC1}" srcOrd="2" destOrd="0" parTransId="{BBD53FF4-A745-489A-8A1C-DC5FA1CD06EF}" sibTransId="{3EDD2CA5-6122-4691-BC50-3F4C327B8318}"/>
    <dgm:cxn modelId="{A2ED717E-4CB4-4D24-AFC4-4BC62D1A104E}" type="presOf" srcId="{FEC251B6-4CD7-46DF-8626-7CE22868CDCB}" destId="{BCE3FB2A-B84E-472C-944D-F455FBE9883C}" srcOrd="0" destOrd="0" presId="urn:microsoft.com/office/officeart/2005/8/layout/equation2"/>
    <dgm:cxn modelId="{2C70C1E2-46B8-4638-A1CC-16EFBA96D11C}" type="presParOf" srcId="{741D7B64-51C5-4115-B414-970D779BDF7A}" destId="{D8292F64-71C7-46BC-99FE-D0E357D50DAB}" srcOrd="0" destOrd="0" presId="urn:microsoft.com/office/officeart/2005/8/layout/equation2"/>
    <dgm:cxn modelId="{9BD4889E-BC98-4EDA-B61A-1B8F09AC7B30}" type="presParOf" srcId="{D8292F64-71C7-46BC-99FE-D0E357D50DAB}" destId="{FA64D367-3334-41E1-A1B8-7C84C964BA5C}" srcOrd="0" destOrd="0" presId="urn:microsoft.com/office/officeart/2005/8/layout/equation2"/>
    <dgm:cxn modelId="{51D17183-814E-4436-9C97-F6CB6003A108}" type="presParOf" srcId="{D8292F64-71C7-46BC-99FE-D0E357D50DAB}" destId="{BAFF461C-35DE-4A4A-9BDE-D8A425A9E581}" srcOrd="1" destOrd="0" presId="urn:microsoft.com/office/officeart/2005/8/layout/equation2"/>
    <dgm:cxn modelId="{23662C95-6D3E-4E1B-BCE1-D039F5240BD2}" type="presParOf" srcId="{D8292F64-71C7-46BC-99FE-D0E357D50DAB}" destId="{BCE3FB2A-B84E-472C-944D-F455FBE9883C}" srcOrd="2" destOrd="0" presId="urn:microsoft.com/office/officeart/2005/8/layout/equation2"/>
    <dgm:cxn modelId="{0669BA7F-719C-448E-B1E8-D44685098B51}" type="presParOf" srcId="{D8292F64-71C7-46BC-99FE-D0E357D50DAB}" destId="{14FD0B91-FB0D-41C0-8A68-049B76DAC2B8}" srcOrd="3" destOrd="0" presId="urn:microsoft.com/office/officeart/2005/8/layout/equation2"/>
    <dgm:cxn modelId="{F850A1B2-4AFC-40FE-A782-5D641ADB9776}" type="presParOf" srcId="{D8292F64-71C7-46BC-99FE-D0E357D50DAB}" destId="{C55EEF8C-EA22-4156-9AEF-BCF60BEA6707}" srcOrd="4" destOrd="0" presId="urn:microsoft.com/office/officeart/2005/8/layout/equation2"/>
    <dgm:cxn modelId="{FA0CBD94-7224-4FE6-8DB0-E97BCDD5FDF0}" type="presParOf" srcId="{741D7B64-51C5-4115-B414-970D779BDF7A}" destId="{8201ABD4-9C84-4BA3-9FE4-BEDFD5B9B552}" srcOrd="1" destOrd="0" presId="urn:microsoft.com/office/officeart/2005/8/layout/equation2"/>
    <dgm:cxn modelId="{8B033E76-4AE1-4CC8-8AB1-95B687C35FD8}" type="presParOf" srcId="{8201ABD4-9C84-4BA3-9FE4-BEDFD5B9B552}" destId="{6160FE2D-1E4C-4900-85A7-5FF1110782DC}" srcOrd="0" destOrd="0" presId="urn:microsoft.com/office/officeart/2005/8/layout/equation2"/>
    <dgm:cxn modelId="{62BB61EA-FC99-4C9D-B46C-219D5327FC47}" type="presParOf" srcId="{741D7B64-51C5-4115-B414-970D779BDF7A}" destId="{0C5327CB-3E21-4C11-A23B-388B3B21766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D3EF2-AD36-4EC6-82BF-CF44AA6C8D96}">
      <dsp:nvSpPr>
        <dsp:cNvPr id="0" name=""/>
        <dsp:cNvSpPr/>
      </dsp:nvSpPr>
      <dsp:spPr>
        <a:xfrm>
          <a:off x="330903" y="178678"/>
          <a:ext cx="2309074" cy="2309074"/>
        </a:xfrm>
        <a:prstGeom prst="pie">
          <a:avLst>
            <a:gd name="adj1" fmla="val 16200000"/>
            <a:gd name="adj2" fmla="val 1800000"/>
          </a:avLst>
        </a:prstGeom>
        <a:solidFill>
          <a:srgbClr val="5B95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Mapping</a:t>
          </a:r>
        </a:p>
      </dsp:txBody>
      <dsp:txXfrm>
        <a:off x="1547840" y="667982"/>
        <a:ext cx="824669" cy="687224"/>
      </dsp:txXfrm>
    </dsp:sp>
    <dsp:sp modelId="{76FC43B6-7F60-4693-9C46-0B4584C94696}">
      <dsp:nvSpPr>
        <dsp:cNvPr id="0" name=""/>
        <dsp:cNvSpPr/>
      </dsp:nvSpPr>
      <dsp:spPr>
        <a:xfrm>
          <a:off x="283347" y="261145"/>
          <a:ext cx="2309074" cy="2309074"/>
        </a:xfrm>
        <a:prstGeom prst="pie">
          <a:avLst>
            <a:gd name="adj1" fmla="val 1800000"/>
            <a:gd name="adj2" fmla="val 9000000"/>
          </a:avLst>
        </a:prstGeom>
        <a:solidFill>
          <a:srgbClr val="4E84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Research</a:t>
          </a:r>
        </a:p>
      </dsp:txBody>
      <dsp:txXfrm>
        <a:off x="833127" y="1759294"/>
        <a:ext cx="1237004" cy="604757"/>
      </dsp:txXfrm>
    </dsp:sp>
    <dsp:sp modelId="{188283B7-F54B-49F8-ACF1-3F9F3059277B}">
      <dsp:nvSpPr>
        <dsp:cNvPr id="0" name=""/>
        <dsp:cNvSpPr/>
      </dsp:nvSpPr>
      <dsp:spPr>
        <a:xfrm>
          <a:off x="235791" y="178678"/>
          <a:ext cx="2309074" cy="2309074"/>
        </a:xfrm>
        <a:prstGeom prst="pie">
          <a:avLst>
            <a:gd name="adj1" fmla="val 9000000"/>
            <a:gd name="adj2" fmla="val 16200000"/>
          </a:avLst>
        </a:prstGeom>
        <a:solidFill>
          <a:srgbClr val="8139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Community Planning &amp; Outreach</a:t>
          </a:r>
        </a:p>
      </dsp:txBody>
      <dsp:txXfrm>
        <a:off x="503259" y="667982"/>
        <a:ext cx="824669" cy="687224"/>
      </dsp:txXfrm>
    </dsp:sp>
    <dsp:sp modelId="{772BA361-CD8C-4FD3-BB97-9B7B0E7BF08A}">
      <dsp:nvSpPr>
        <dsp:cNvPr id="0" name=""/>
        <dsp:cNvSpPr/>
      </dsp:nvSpPr>
      <dsp:spPr>
        <a:xfrm>
          <a:off x="188151" y="35735"/>
          <a:ext cx="2594959" cy="25949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236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28C5D-17A0-455B-ABA3-B08471B86D8C}">
      <dsp:nvSpPr>
        <dsp:cNvPr id="0" name=""/>
        <dsp:cNvSpPr/>
      </dsp:nvSpPr>
      <dsp:spPr>
        <a:xfrm>
          <a:off x="140405" y="118056"/>
          <a:ext cx="2594959" cy="25949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236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8A7C2-82B6-4D44-95EE-511C5EB82EF7}">
      <dsp:nvSpPr>
        <dsp:cNvPr id="0" name=""/>
        <dsp:cNvSpPr/>
      </dsp:nvSpPr>
      <dsp:spPr>
        <a:xfrm>
          <a:off x="92658" y="35735"/>
          <a:ext cx="2594959" cy="25949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236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1071" cy="468121"/>
          </a:xfrm>
          <a:prstGeom prst="rect">
            <a:avLst/>
          </a:prstGeom>
        </p:spPr>
        <p:txBody>
          <a:bodyPr vert="horz" lIns="88955" tIns="44477" rIns="88955" bIns="44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946" y="2"/>
            <a:ext cx="3071071" cy="468121"/>
          </a:xfrm>
          <a:prstGeom prst="rect">
            <a:avLst/>
          </a:prstGeom>
        </p:spPr>
        <p:txBody>
          <a:bodyPr vert="horz" lIns="88955" tIns="44477" rIns="88955" bIns="44477" rtlCol="0"/>
          <a:lstStyle>
            <a:lvl1pPr algn="r">
              <a:defRPr sz="1200"/>
            </a:lvl1pPr>
          </a:lstStyle>
          <a:p>
            <a:fld id="{85C28AAF-C07B-4EBE-B99C-E86076DC4BEF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03027"/>
            <a:ext cx="3071071" cy="468121"/>
          </a:xfrm>
          <a:prstGeom prst="rect">
            <a:avLst/>
          </a:prstGeom>
        </p:spPr>
        <p:txBody>
          <a:bodyPr vert="horz" lIns="88955" tIns="44477" rIns="88955" bIns="44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946" y="8903027"/>
            <a:ext cx="3071071" cy="468121"/>
          </a:xfrm>
          <a:prstGeom prst="rect">
            <a:avLst/>
          </a:prstGeom>
        </p:spPr>
        <p:txBody>
          <a:bodyPr vert="horz" lIns="88955" tIns="44477" rIns="88955" bIns="44477" rtlCol="0" anchor="b"/>
          <a:lstStyle>
            <a:lvl1pPr algn="r">
              <a:defRPr sz="1200"/>
            </a:lvl1pPr>
          </a:lstStyle>
          <a:p>
            <a:fld id="{2FF41921-12D9-453F-BDB4-139EB3145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68630"/>
          </a:xfrm>
          <a:prstGeom prst="rect">
            <a:avLst/>
          </a:prstGeom>
        </p:spPr>
        <p:txBody>
          <a:bodyPr vert="horz" lIns="95434" tIns="47718" rIns="95434" bIns="47718" rtlCol="0"/>
          <a:lstStyle>
            <a:lvl1pPr algn="l" eaLnBrk="0" hangingPunct="0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1"/>
            <a:ext cx="3070860" cy="468630"/>
          </a:xfrm>
          <a:prstGeom prst="rect">
            <a:avLst/>
          </a:prstGeom>
        </p:spPr>
        <p:txBody>
          <a:bodyPr vert="horz" wrap="square" lIns="95434" tIns="47718" rIns="95434" bIns="47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F19EC18-041B-4305-9DF5-7410A0DE679B}" type="datetimeFigureOut">
              <a:rPr lang="en-US" smtClean="0"/>
              <a:pPr>
                <a:defRPr/>
              </a:pPr>
              <a:t>8/30/2013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4" tIns="47718" rIns="95434" bIns="4771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5434" tIns="47718" rIns="95434" bIns="47718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5434" tIns="47718" rIns="95434" bIns="47718" rtlCol="0" anchor="b"/>
          <a:lstStyle>
            <a:lvl1pPr algn="l" eaLnBrk="0" hangingPunct="0">
              <a:defRPr sz="13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wrap="square" lIns="95434" tIns="47718" rIns="95434" bIns="47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5412" indent="-298236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2943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0121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47297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4473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1651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78829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56006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FDED9A-D6D0-41FE-B879-49F1C380638B}" type="slidenum">
              <a:rPr lang="en-US" sz="1300">
                <a:latin typeface="Arial" pitchFamily="34" charset="0"/>
              </a:rPr>
              <a:pPr eaLnBrk="1" hangingPunct="1"/>
              <a:t>1</a:t>
            </a:fld>
            <a:endParaRPr lang="en-US" sz="13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5412" indent="-298236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2943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0121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47297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4473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1651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78829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56006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D04801-5B86-4BEF-88C4-206CB47C3C5C}" type="slidenum">
              <a:rPr lang="en-US" sz="1300">
                <a:latin typeface="Arial" pitchFamily="34" charset="0"/>
              </a:rPr>
              <a:pPr eaLnBrk="1" hangingPunct="1"/>
              <a:t>2</a:t>
            </a:fld>
            <a:endParaRPr lang="en-US" sz="13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5412" indent="-298236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92943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70121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47297" indent="-238589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24473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01651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78829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56006" indent="-23858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248F57-B554-4D12-8F9C-356D4F004549}" type="slidenum">
              <a:rPr lang="en-US" sz="1300">
                <a:latin typeface="Arial" pitchFamily="34" charset="0"/>
              </a:rPr>
              <a:pPr eaLnBrk="1" hangingPunct="1"/>
              <a:t>35</a:t>
            </a:fld>
            <a:endParaRPr lang="en-US" sz="13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8AB212-9A88-4695-B5AD-259117B638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821280-33F6-47AA-B2EF-69950FDCED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435B50-BB73-4021-8015-C6EA300A54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E575D9-D086-4F58-8743-C2334C303C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311C9A-BD80-4135-8CF0-76F013ADB5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0AFAF9-FC87-4839-8A14-1DB754C0AF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A5659D-3C14-4BCE-AC3C-9EBE2EB3C3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A2249E-6D35-417D-B456-80BE64F98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188B31-F227-42BA-AD4E-CDDEB2C03E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F2A547-9C15-416E-AB8F-BD9A1F360E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A70161-DB71-49B3-96F7-BBAE528619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5B9E9A-D891-4C36-B056-1107695F2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553200"/>
            <a:ext cx="1905000" cy="457200"/>
          </a:xfrm>
          <a:ln/>
        </p:spPr>
        <p:txBody>
          <a:bodyPr/>
          <a:lstStyle>
            <a:lvl1pPr>
              <a:defRPr>
                <a:solidFill>
                  <a:srgbClr val="02367A"/>
                </a:solidFill>
                <a:latin typeface="+mj-lt"/>
              </a:defRPr>
            </a:lvl1pPr>
          </a:lstStyle>
          <a:p>
            <a:pPr>
              <a:defRPr/>
            </a:pPr>
            <a:fld id="{D3CD001F-F11A-4356-BAE5-C7873AC858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FDA464-7614-4842-827E-FD1C3ACAB6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0246BA-EFA3-45FC-9E1B-81F3A067E2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73EA37-9EEC-49AF-8F08-2A6E5A288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A886119-251A-4369-9B91-5F3FE50E2A6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4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76400" cy="304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Broadband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0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9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00200" cy="304800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7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00200" cy="304800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BBAEEF8-6902-4D55-865E-0C33B9CF8267}" type="datetime1">
              <a:rPr lang="en-US" sz="1800" smtClean="0">
                <a:solidFill>
                  <a:prstClr val="white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45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18BAE38-7E9C-4B39-B596-C62D5C4F54D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0742C9-4C49-4B26-BC83-AF87E6577B79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1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E98512-B488-467B-BE2C-CDFD89289E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2228F6A-CC84-47F6-88A0-908CC3E1E203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2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E6D0E45-415A-46C3-9820-D9D1BE4ABFC4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8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49C6E6A-6BC9-4FCA-A4A5-4E853532194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7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7107572-3729-4F51-80B2-A8ECD308C637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5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DEF0A00-E249-4F98-A72D-F1B54F9876F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67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9C1C390-AEAA-4323-B969-AF6C807CCDE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5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A886119-251A-4369-9B91-5F3FE50E2A6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3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76400" cy="304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Broadband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0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00200" cy="304800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4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00200" cy="304800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491D69-F56A-475E-8E73-96D1306EA9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BBAEEF8-6902-4D55-865E-0C33B9CF8267}" type="datetime1">
              <a:rPr lang="en-US" sz="1800" smtClean="0">
                <a:solidFill>
                  <a:prstClr val="white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95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18BAE38-7E9C-4B39-B596-C62D5C4F54D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71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0742C9-4C49-4B26-BC83-AF87E6577B79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60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2228F6A-CC84-47F6-88A0-908CC3E1E203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0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E6D0E45-415A-46C3-9820-D9D1BE4ABFC4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32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49C6E6A-6BC9-4FCA-A4A5-4E853532194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60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7107572-3729-4F51-80B2-A8ECD308C637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97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DEF0A00-E249-4F98-A72D-F1B54F9876F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0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9C1C390-AEAA-4323-B969-AF6C807CCDE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A886119-251A-4369-9B91-5F3FE50E2A6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77E504F-C1B4-4A9F-94FA-49A203F9C3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76400" cy="304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Broadband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0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9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00200" cy="304800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8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00200" cy="304800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2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BBAEEF8-6902-4D55-865E-0C33B9CF8267}" type="datetime1">
              <a:rPr lang="en-US" sz="1800" smtClean="0">
                <a:solidFill>
                  <a:prstClr val="white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83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18BAE38-7E9C-4B39-B596-C62D5C4F54D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0742C9-4C49-4B26-BC83-AF87E6577B79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43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2228F6A-CC84-47F6-88A0-908CC3E1E203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2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E6D0E45-415A-46C3-9820-D9D1BE4ABFC4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1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49C6E6A-6BC9-4FCA-A4A5-4E853532194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18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7107572-3729-4F51-80B2-A8ECD308C637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7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2733D2-EFB7-4A6B-B987-491FF778A3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DEF0A00-E249-4F98-A72D-F1B54F9876F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43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9C1C390-AEAA-4323-B969-AF6C807CCDE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8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A886119-251A-4369-9B91-5F3FE50E2A6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5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76400" cy="304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Broadband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0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93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00200" cy="304800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BBAEEF8-6902-4D55-865E-0C33B9CF8267}" type="datetime1">
              <a:rPr lang="en-US" sz="1800" smtClean="0">
                <a:solidFill>
                  <a:prstClr val="white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5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18BAE38-7E9C-4B39-B596-C62D5C4F54D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475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0742C9-4C49-4B26-BC83-AF87E6577B79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487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2228F6A-CC84-47F6-88A0-908CC3E1E203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2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  <a:ln/>
        </p:spPr>
        <p:txBody>
          <a:bodyPr/>
          <a:lstStyle>
            <a:lvl1pPr>
              <a:defRPr>
                <a:solidFill>
                  <a:srgbClr val="02367A"/>
                </a:solidFill>
                <a:latin typeface="+mj-lt"/>
              </a:defRPr>
            </a:lvl1pPr>
          </a:lstStyle>
          <a:p>
            <a:pPr>
              <a:defRPr/>
            </a:pPr>
            <a:fld id="{3A5151C4-84D2-4B91-B02E-BBE7ED9490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E6D0E45-415A-46C3-9820-D9D1BE4ABFC4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00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49C6E6A-6BC9-4FCA-A4A5-4E853532194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30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7107572-3729-4F51-80B2-A8ECD308C637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62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DEF0A00-E249-4F98-A72D-F1B54F9876F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011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9C1C390-AEAA-4323-B969-AF6C807CCDE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5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A886119-251A-4369-9B91-5F3FE50E2A6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5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76400" cy="304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Broadband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0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5316"/>
            <a:ext cx="1600200" cy="304800"/>
          </a:xfrm>
        </p:spPr>
        <p:txBody>
          <a:bodyPr>
            <a:normAutofit/>
          </a:bodyPr>
          <a:lstStyle>
            <a:lvl1pPr algn="l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3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20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68" y="6463529"/>
            <a:ext cx="928832" cy="404748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600200" cy="304800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About Land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8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BBAEEF8-6902-4D55-865E-0C33B9CF8267}" type="datetime1">
              <a:rPr lang="en-US" sz="1800" smtClean="0">
                <a:solidFill>
                  <a:prstClr val="white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27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5F5D39-9736-4C36-8E4B-ACBD7D285E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18BAE38-7E9C-4B39-B596-C62D5C4F54D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856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0742C9-4C49-4B26-BC83-AF87E6577B79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413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2228F6A-CC84-47F6-88A0-908CC3E1E203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6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E6D0E45-415A-46C3-9820-D9D1BE4ABFC4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606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49C6E6A-6BC9-4FCA-A4A5-4E853532194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5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7107572-3729-4F51-80B2-A8ECD308C637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24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DEF0A00-E249-4F98-A72D-F1B54F9876FE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65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9C1C390-AEAA-4323-B969-AF6C807CCDED}" type="datetime1">
              <a:rPr lang="en-US" sz="1800" smtClean="0">
                <a:solidFill>
                  <a:prstClr val="black"/>
                </a:solidFill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8/30/2013</a:t>
            </a:fld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A21F-AA38-4A8A-BE3D-9042E3694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4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720975"/>
            <a:ext cx="9144000" cy="4137025"/>
            <a:chOff x="0" y="0"/>
            <a:chExt cx="5760" cy="287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75"/>
              <a:ext cx="5760" cy="1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BABABA"/>
                </a:solidFill>
                <a:latin typeface="Arial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2398"/>
              <a:ext cx="5760" cy="47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BABABA"/>
                </a:solidFill>
                <a:latin typeface="Arial"/>
                <a:ea typeface="+mn-e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5760" cy="4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BABABA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8" name="Picture 14" descr="United Way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4684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381000" y="3590925"/>
            <a:ext cx="7772400" cy="1143000"/>
          </a:xfrm>
        </p:spPr>
        <p:txBody>
          <a:bodyPr lIns="0" rIns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81004" y="5605463"/>
            <a:ext cx="7770813" cy="498475"/>
          </a:xfrm>
        </p:spPr>
        <p:txBody>
          <a:bodyPr lIns="0" r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42907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9084-314E-4AC0-AB9E-7605E5F557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111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C9B465-A67E-4364-A411-9F36EF3975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A1E0-8AF9-44F7-8CC4-797CDC6D94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1800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542" y="1512888"/>
            <a:ext cx="35258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80" y="1512888"/>
            <a:ext cx="35274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DA8B-C988-443B-BB19-D23BA368CB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821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1502-AA1E-49C8-9185-2C3AD493F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0437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F62A-E536-4E76-94F0-652DE9265F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8239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3BA9-5268-42C5-B730-AC82BFBADD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992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DAAB-90EC-4DDB-99C1-DA2A7470C4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9769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FF84-23F7-4CE0-A42E-8DA97D3ED3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1754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C583-359F-4892-993E-76E216E4E7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1040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6676" y="212729"/>
            <a:ext cx="2041524" cy="541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4" y="212729"/>
            <a:ext cx="5972175" cy="541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A5D5-2C32-4191-8627-EC9D703649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240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0FBF95A-5C68-4867-8723-5C6494E45B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226837-8FC6-4935-B3A7-AA38ADC2FC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64A21F-AA38-4A8A-BE3D-9042E3694249}" type="slidenum">
              <a:rPr lang="en-US" smtClean="0"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mbri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39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64A21F-AA38-4A8A-BE3D-9042E3694249}" type="slidenum">
              <a:rPr lang="en-US" smtClean="0">
                <a:latin typeface="Cambri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mbria"/>
              <a:ea typeface="+mn-ea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0" y="24970"/>
            <a:ext cx="16764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About Land Policy</a:t>
            </a:r>
            <a:endParaRPr lang="en-US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2514600" y="30286"/>
            <a:ext cx="1600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Broadband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Placeholder 14"/>
          <p:cNvSpPr txBox="1">
            <a:spLocks/>
          </p:cNvSpPr>
          <p:nvPr/>
        </p:nvSpPr>
        <p:spPr>
          <a:xfrm>
            <a:off x="1600200" y="24970"/>
            <a:ext cx="1600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Projects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581400" y="30286"/>
            <a:ext cx="1600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82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CD64A21F-AA38-4A8A-BE3D-9042E3694249}" type="slidenum">
              <a:rPr lang="en-US" smtClean="0">
                <a:latin typeface="Cambria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mbria"/>
              <a:ea typeface="+mn-ea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3544" y="25164"/>
            <a:ext cx="16764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b="0" i="1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About Land Policy</a:t>
            </a:r>
            <a:endParaRPr lang="en-US" b="0" i="1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2518144" y="30480"/>
            <a:ext cx="1600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Broadband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Placeholder 14"/>
          <p:cNvSpPr txBox="1">
            <a:spLocks/>
          </p:cNvSpPr>
          <p:nvPr/>
        </p:nvSpPr>
        <p:spPr>
          <a:xfrm>
            <a:off x="1603744" y="25164"/>
            <a:ext cx="16002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b="1" i="0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Projects</a:t>
            </a:r>
            <a:endParaRPr lang="en-US" b="1" i="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584944" y="30480"/>
            <a:ext cx="1600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2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CD64A21F-AA38-4A8A-BE3D-9042E3694249}" type="slidenum">
              <a:rPr lang="en-US" smtClean="0">
                <a:latin typeface="Cambria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mbria"/>
              <a:ea typeface="+mn-ea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0" y="36860"/>
            <a:ext cx="16764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b="0" i="1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About Land Policy</a:t>
            </a:r>
            <a:endParaRPr lang="en-US" b="0" i="1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2514600" y="42176"/>
            <a:ext cx="16002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b="1" i="0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Broadband</a:t>
            </a:r>
            <a:endParaRPr lang="en-US" b="1" i="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Placeholder 14"/>
          <p:cNvSpPr txBox="1">
            <a:spLocks/>
          </p:cNvSpPr>
          <p:nvPr/>
        </p:nvSpPr>
        <p:spPr>
          <a:xfrm>
            <a:off x="1600200" y="36860"/>
            <a:ext cx="16002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Projects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581400" y="42176"/>
            <a:ext cx="1600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6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CD64A21F-AA38-4A8A-BE3D-9042E3694249}" type="slidenum">
              <a:rPr lang="en-US" smtClean="0">
                <a:latin typeface="Cambria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mbria"/>
              <a:ea typeface="+mn-ea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0" y="36151"/>
            <a:ext cx="16764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b="0" i="1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About Land Policy</a:t>
            </a:r>
            <a:endParaRPr lang="en-US" b="0" i="1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2514600" y="41467"/>
            <a:ext cx="16002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Broadband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 Placeholder 14"/>
          <p:cNvSpPr txBox="1">
            <a:spLocks/>
          </p:cNvSpPr>
          <p:nvPr/>
        </p:nvSpPr>
        <p:spPr>
          <a:xfrm>
            <a:off x="1600200" y="36151"/>
            <a:ext cx="1600200" cy="304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Projects</a:t>
            </a:r>
            <a:endParaRPr lang="en-US" dirty="0">
              <a:solidFill>
                <a:prstClr val="white">
                  <a:lumMod val="65000"/>
                </a:prst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581400" y="41467"/>
            <a:ext cx="1600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b="1" i="0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en-US" b="1" i="0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281738"/>
            <a:ext cx="9144000" cy="576262"/>
            <a:chOff x="0" y="0"/>
            <a:chExt cx="5760" cy="2874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475"/>
              <a:ext cx="5760" cy="19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BABABA"/>
                </a:solidFill>
                <a:latin typeface="Arial"/>
                <a:ea typeface="+mn-ea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ltGray">
            <a:xfrm>
              <a:off x="0" y="2399"/>
              <a:ext cx="5760" cy="47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BABABA"/>
                </a:solidFill>
                <a:latin typeface="Arial"/>
                <a:ea typeface="+mn-ea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ltGray">
            <a:xfrm>
              <a:off x="0" y="0"/>
              <a:ext cx="5760" cy="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BABABA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212725"/>
            <a:ext cx="7240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512888"/>
            <a:ext cx="72056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58200" y="6443663"/>
            <a:ext cx="446088" cy="261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01" rIns="0" bIns="45701" numCol="1" anchor="ctr" anchorCtr="0" compatLnSpc="1">
            <a:prstTxWarp prst="textNoShape">
              <a:avLst/>
            </a:prstTxWarp>
          </a:bodyPr>
          <a:lstStyle>
            <a:lvl1pPr algn="r" defTabSz="914012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9490B1-05C6-4E51-A037-870E45D7EA74}" type="slidenum">
              <a:rPr lang="en-US">
                <a:solidFill>
                  <a:srgbClr val="FFFFFF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+mn-ea"/>
            </a:endParaRPr>
          </a:p>
        </p:txBody>
      </p:sp>
      <p:pic>
        <p:nvPicPr>
          <p:cNvPr id="2054" name="Picture 12" descr="United Way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4684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5pPr>
      <a:lvl6pPr marL="45700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6pPr>
      <a:lvl7pPr marL="914012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7pPr>
      <a:lvl8pPr marL="137102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8pPr>
      <a:lvl9pPr marL="1828025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39725" indent="-225425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accent1"/>
          </a:solidFill>
          <a:latin typeface="+mn-lt"/>
        </a:defRPr>
      </a:lvl2pPr>
      <a:lvl3pPr marL="627063" indent="-17145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</a:defRPr>
      </a:lvl3pPr>
      <a:lvl4pPr marL="968375" indent="-225425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</a:defRPr>
      </a:lvl4pPr>
      <a:lvl5pPr marL="1309688" indent="-1651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</a:defRPr>
      </a:lvl5pPr>
      <a:lvl6pPr marL="1767726" indent="-166617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</a:defRPr>
      </a:lvl6pPr>
      <a:lvl7pPr marL="2224733" indent="-166617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</a:defRPr>
      </a:lvl7pPr>
      <a:lvl8pPr marL="2681738" indent="-166617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</a:defRPr>
      </a:lvl8pPr>
      <a:lvl9pPr marL="3138744" indent="-166617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literacy.gov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frederick@connectmi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7144" y="1448575"/>
            <a:ext cx="8915400" cy="4955191"/>
          </a:xfrm>
        </p:spPr>
        <p:txBody>
          <a:bodyPr anchor="t"/>
          <a:lstStyle/>
          <a:p>
            <a:pPr eaLnBrk="1" hangingPunct="1"/>
            <a:r>
              <a:rPr lang="en-US" sz="4800" b="1" dirty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Literacy: Further Developing Michigan’s Twenty-First Century Workforce</a:t>
            </a:r>
            <a:br>
              <a:rPr lang="en-US" sz="4800" b="1" dirty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</a:br>
            <a:r>
              <a:rPr lang="en-US" sz="14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48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48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</a:br>
            <a:r>
              <a:rPr lang="en-US" sz="32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Innovate Michigan Summit</a:t>
            </a:r>
            <a:r>
              <a:rPr lang="en-US" sz="48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/>
            </a:r>
            <a:br>
              <a:rPr lang="en-US" sz="48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</a:br>
            <a:r>
              <a:rPr lang="en-US" sz="32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September 4</a:t>
            </a:r>
            <a:r>
              <a:rPr lang="en-US" sz="3200" b="1" baseline="30000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th</a:t>
            </a:r>
            <a:r>
              <a:rPr lang="en-US" sz="32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 , 2013</a:t>
            </a:r>
            <a:br>
              <a:rPr lang="en-US" sz="32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</a:br>
            <a:r>
              <a:rPr lang="en-US" sz="18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 </a:t>
            </a:r>
            <a:br>
              <a:rPr lang="en-US" sz="1800" b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Eric Frederick, </a:t>
            </a:r>
            <a:r>
              <a:rPr lang="en-US" sz="2400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AICP, LEED AP</a:t>
            </a:r>
            <a:r>
              <a:rPr lang="en-US" sz="2800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  <a:cs typeface="Arial" pitchFamily="34" charset="0"/>
              </a:rPr>
            </a:br>
            <a:r>
              <a:rPr lang="en-US" sz="2400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Executive Director, Connect Michigan</a:t>
            </a:r>
            <a:endParaRPr lang="en-US" sz="2800" dirty="0" smtClean="0">
              <a:solidFill>
                <a:srgbClr val="02367A"/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40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and Workforce &amp; Economic Development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Knowledge vs. Traditional Occupational Sectors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8301827"/>
              </p:ext>
            </p:extLst>
          </p:nvPr>
        </p:nvGraphicFramePr>
        <p:xfrm>
          <a:off x="444500" y="3124200"/>
          <a:ext cx="8255000" cy="257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00600" y="1513417"/>
            <a:ext cx="4267200" cy="960966"/>
            <a:chOff x="0" y="0"/>
            <a:chExt cx="4267200" cy="960966"/>
          </a:xfrm>
        </p:grpSpPr>
        <p:sp>
          <p:nvSpPr>
            <p:cNvPr id="10" name="Trapezoid 9"/>
            <p:cNvSpPr/>
            <p:nvPr/>
          </p:nvSpPr>
          <p:spPr>
            <a:xfrm rot="10800000">
              <a:off x="0" y="0"/>
              <a:ext cx="4267200" cy="960966"/>
            </a:xfrm>
            <a:prstGeom prst="trapezoid">
              <a:avLst>
                <a:gd name="adj" fmla="val 74009"/>
              </a:avLst>
            </a:prstGeom>
            <a:solidFill>
              <a:srgbClr val="0236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rapezoid 4"/>
            <p:cNvSpPr/>
            <p:nvPr/>
          </p:nvSpPr>
          <p:spPr>
            <a:xfrm>
              <a:off x="746759" y="0"/>
              <a:ext cx="2773680" cy="960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Knowledge Economy Expansion</a:t>
              </a:r>
              <a:endParaRPr lang="en-US" sz="23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The graph displays the U.S. knowledge occupations, Michigan knowledge occupations, U.S. traditional occupations, and Michigan traditional occupations. There is a distinct division between knowledge and traditional occupations and it is expected to increase. Traditional occupations are siginificantly lower than knowledge occupations. Traditional in the U.S. and Michigan declined from 25-28% in 1999 and is projected to almost hit 20% in 2020. Knowledge occupations in the U.S. and Michigan went from around 35% in 1999 to the projected 42% in 2020. "/>
          <p:cNvGraphicFramePr/>
          <p:nvPr/>
        </p:nvGraphicFramePr>
        <p:xfrm>
          <a:off x="982426" y="1485900"/>
          <a:ext cx="6739173" cy="486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06221" y="0"/>
            <a:ext cx="69839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smtClean="0">
                <a:ln>
                  <a:noFill/>
                </a:ln>
                <a:solidFill>
                  <a:srgbClr val="02367A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0"/>
              </a:rPr>
              <a:t>Digital Literacy and Workforce &amp; Economic Development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2367A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40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and Workforce &amp; Economic Development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27700" y="1553633"/>
            <a:ext cx="2844800" cy="960966"/>
            <a:chOff x="711199" y="960966"/>
            <a:chExt cx="2844800" cy="960966"/>
          </a:xfrm>
        </p:grpSpPr>
        <p:sp>
          <p:nvSpPr>
            <p:cNvPr id="14" name="Trapezoid 13"/>
            <p:cNvSpPr/>
            <p:nvPr/>
          </p:nvSpPr>
          <p:spPr>
            <a:xfrm rot="10800000">
              <a:off x="711199" y="960966"/>
              <a:ext cx="2844800" cy="960966"/>
            </a:xfrm>
            <a:prstGeom prst="trapezoid">
              <a:avLst>
                <a:gd name="adj" fmla="val 74009"/>
              </a:avLst>
            </a:prstGeom>
            <a:solidFill>
              <a:srgbClr val="5B95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rapezoid 4"/>
            <p:cNvSpPr/>
            <p:nvPr/>
          </p:nvSpPr>
          <p:spPr>
            <a:xfrm>
              <a:off x="1209039" y="960966"/>
              <a:ext cx="1849120" cy="960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bg1"/>
                  </a:solidFill>
                </a:rPr>
                <a:t>ICT Occupations</a:t>
              </a:r>
              <a:endParaRPr lang="en-US" sz="23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8387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Organization for Economic Cooperation and Development  defines ICT employment in three categories;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>
                <a:solidFill>
                  <a:srgbClr val="02367A"/>
                </a:solidFill>
                <a:latin typeface="+mj-lt"/>
              </a:rPr>
              <a:t>ICT </a:t>
            </a:r>
            <a:r>
              <a:rPr lang="en-US" sz="1600" b="1" dirty="0" smtClean="0">
                <a:solidFill>
                  <a:srgbClr val="02367A"/>
                </a:solidFill>
                <a:latin typeface="+mj-lt"/>
              </a:rPr>
              <a:t>Specialists</a:t>
            </a:r>
            <a:r>
              <a:rPr lang="en-US" sz="1600" dirty="0">
                <a:solidFill>
                  <a:srgbClr val="02367A"/>
                </a:solidFill>
                <a:latin typeface="+mj-lt"/>
              </a:rPr>
              <a:t>:</a:t>
            </a:r>
            <a:r>
              <a:rPr lang="en-US" sz="1600" dirty="0" smtClean="0">
                <a:solidFill>
                  <a:srgbClr val="02367A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2367A"/>
                </a:solidFill>
                <a:latin typeface="+mj-lt"/>
              </a:rPr>
              <a:t>who have the ability to develop, operate and maintain ICT systems. </a:t>
            </a:r>
            <a:endParaRPr lang="en-US" sz="1600" dirty="0" smtClean="0">
              <a:solidFill>
                <a:srgbClr val="02367A"/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2367A"/>
                </a:solidFill>
                <a:latin typeface="+mj-lt"/>
              </a:rPr>
              <a:t>Advanced </a:t>
            </a:r>
            <a:r>
              <a:rPr lang="en-US" sz="1600" b="1" dirty="0">
                <a:solidFill>
                  <a:srgbClr val="02367A"/>
                </a:solidFill>
                <a:latin typeface="+mj-lt"/>
              </a:rPr>
              <a:t>U</a:t>
            </a:r>
            <a:r>
              <a:rPr lang="en-US" sz="1600" b="1" dirty="0" smtClean="0">
                <a:solidFill>
                  <a:srgbClr val="02367A"/>
                </a:solidFill>
                <a:latin typeface="+mj-lt"/>
              </a:rPr>
              <a:t>sers</a:t>
            </a:r>
            <a:r>
              <a:rPr lang="en-US" sz="1600" b="1" dirty="0">
                <a:solidFill>
                  <a:srgbClr val="02367A"/>
                </a:solidFill>
                <a:latin typeface="+mj-lt"/>
              </a:rPr>
              <a:t>: </a:t>
            </a:r>
            <a:r>
              <a:rPr lang="en-US" sz="1600" dirty="0">
                <a:solidFill>
                  <a:srgbClr val="02367A"/>
                </a:solidFill>
                <a:latin typeface="+mj-lt"/>
              </a:rPr>
              <a:t>competent users of advanced, and often sector-specific, software tools</a:t>
            </a:r>
            <a:r>
              <a:rPr lang="en-US" sz="1600" dirty="0" smtClean="0">
                <a:solidFill>
                  <a:srgbClr val="02367A"/>
                </a:solidFill>
                <a:latin typeface="+mj-lt"/>
              </a:rPr>
              <a:t>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02367A"/>
                </a:solidFill>
                <a:latin typeface="+mj-lt"/>
              </a:rPr>
              <a:t>Basic </a:t>
            </a:r>
            <a:r>
              <a:rPr lang="en-US" sz="1600" b="1" dirty="0">
                <a:solidFill>
                  <a:srgbClr val="02367A"/>
                </a:solidFill>
                <a:latin typeface="+mj-lt"/>
              </a:rPr>
              <a:t>U</a:t>
            </a:r>
            <a:r>
              <a:rPr lang="en-US" sz="1600" b="1" dirty="0" smtClean="0">
                <a:solidFill>
                  <a:srgbClr val="02367A"/>
                </a:solidFill>
                <a:latin typeface="+mj-lt"/>
              </a:rPr>
              <a:t>sers</a:t>
            </a:r>
            <a:r>
              <a:rPr lang="en-US" sz="1600" b="1" dirty="0">
                <a:solidFill>
                  <a:srgbClr val="02367A"/>
                </a:solidFill>
                <a:latin typeface="+mj-lt"/>
              </a:rPr>
              <a:t>: </a:t>
            </a:r>
            <a:r>
              <a:rPr lang="en-US" sz="1600" dirty="0">
                <a:solidFill>
                  <a:srgbClr val="02367A"/>
                </a:solidFill>
                <a:latin typeface="+mj-lt"/>
              </a:rPr>
              <a:t>competent users of generic tools (e.g. office suites and Internet-related tools such as browser and email clients) needed for the information society, e-government and working life. </a:t>
            </a:r>
            <a:endParaRPr lang="en-US" sz="1600" dirty="0" smtClean="0">
              <a:solidFill>
                <a:srgbClr val="02367A"/>
              </a:solidFill>
              <a:latin typeface="+mj-lt"/>
            </a:endParaRPr>
          </a:p>
          <a:p>
            <a:pPr marL="400050"/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OECD identifies 18 Specialists and 65 Advanced &amp; Basic occupations</a:t>
            </a:r>
          </a:p>
          <a:p>
            <a:pPr marL="400050"/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Only represents 11% of all occupations defined by the US BLS Occupational Projections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46093"/>
              </p:ext>
            </p:extLst>
          </p:nvPr>
        </p:nvGraphicFramePr>
        <p:xfrm>
          <a:off x="5118100" y="2717800"/>
          <a:ext cx="38989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889000"/>
                <a:gridCol w="1244600"/>
                <a:gridCol w="1270000"/>
              </a:tblGrid>
              <a:tr h="370840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of Emp. 2012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Growth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by 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US</a:t>
                      </a:r>
                    </a:p>
                  </a:txBody>
                  <a:tcPr anchor="ctr">
                    <a:solidFill>
                      <a:srgbClr val="5B952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ICT Specs.</a:t>
                      </a:r>
                    </a:p>
                  </a:txBody>
                  <a:tcPr>
                    <a:solidFill>
                      <a:srgbClr val="5B9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3.4%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5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B952D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ICT Users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6D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10.4%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6D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28%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6D066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236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ICT Specs.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23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2.4%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236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9.5%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2367A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ICT Users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E9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9.4%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E99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3.7%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E99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40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and Workforce &amp; Economic Development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5727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Occupational Information Network (O*NET) maintains occupational taxonomy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Recently, a database defining necessary tools and technology was created for 670 occupations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Examined four types of tools and technology in the workplace for which basic digital literacy skills are required: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Computer Hardware (laptop, desktop, or personal computer)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Electronic Mail Software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Internet Browser Software</a:t>
            </a:r>
          </a:p>
          <a:p>
            <a:pPr marL="800100" lvl="1" indent="-34290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Office Suite Software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kern="0" dirty="0" smtClean="0">
                <a:solidFill>
                  <a:srgbClr val="02367A"/>
                </a:solidFill>
                <a:latin typeface="+mj-lt"/>
                <a:ea typeface="+mn-ea"/>
              </a:rPr>
              <a:t>More than 95% of occupations with T&amp;T information require computer hardware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70700" y="1513417"/>
            <a:ext cx="1422400" cy="960966"/>
            <a:chOff x="1422399" y="1921933"/>
            <a:chExt cx="1422400" cy="960966"/>
          </a:xfrm>
        </p:grpSpPr>
        <p:sp>
          <p:nvSpPr>
            <p:cNvPr id="11" name="Trapezoid 10"/>
            <p:cNvSpPr/>
            <p:nvPr/>
          </p:nvSpPr>
          <p:spPr>
            <a:xfrm rot="10800000">
              <a:off x="1422399" y="1921933"/>
              <a:ext cx="1422400" cy="960966"/>
            </a:xfrm>
            <a:prstGeom prst="trapezoid">
              <a:avLst>
                <a:gd name="adj" fmla="val 74009"/>
              </a:avLst>
            </a:prstGeom>
            <a:solidFill>
              <a:srgbClr val="4E84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rapezoid 4"/>
            <p:cNvSpPr/>
            <p:nvPr/>
          </p:nvSpPr>
          <p:spPr>
            <a:xfrm>
              <a:off x="1422399" y="1921933"/>
              <a:ext cx="1422400" cy="960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solidFill>
                    <a:schemeClr val="tx1"/>
                  </a:solidFill>
                </a:rPr>
                <a:t>Tools and Technology</a:t>
              </a:r>
              <a:endParaRPr lang="en-US" sz="23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24912"/>
              </p:ext>
            </p:extLst>
          </p:nvPr>
        </p:nvGraphicFramePr>
        <p:xfrm>
          <a:off x="5962650" y="2774696"/>
          <a:ext cx="2908300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600"/>
                <a:gridCol w="16637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Tools and Technology Definition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23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% of Occupations with Defined</a:t>
                      </a:r>
                      <a:r>
                        <a:rPr lang="en-US" sz="1600" baseline="0" dirty="0" smtClean="0">
                          <a:effectLst/>
                        </a:rPr>
                        <a:t> Tools and Tech.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2367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Computer </a:t>
                      </a:r>
                      <a:r>
                        <a:rPr lang="en-US" sz="1600" dirty="0" smtClean="0">
                          <a:effectLst/>
                        </a:rPr>
                        <a:t>Hardware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B95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95.2%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Electronic Mail Software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B95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52.4%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Internet Browser Software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B95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51.3%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Office Suite Software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5B95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46.5%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40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and Workforce &amp; Economic Development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8661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Summary</a:t>
            </a:r>
            <a:endParaRPr lang="en-US" sz="2800" kern="0" dirty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</a:rPr>
              <a:t>Knowledge sector jobs are projected to continue increasing while traditional occupations decline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</a:rPr>
              <a:t>ICTs have created and enhanced occupations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</a:rPr>
              <a:t>Most occupations require the use of computer hardware and more than half require the use of an internet browser and/or email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</a:rPr>
              <a:t>Digital literacy skills are required to work in both knowledge and traditional occupations, ICT-related or otherwise</a:t>
            </a:r>
          </a:p>
        </p:txBody>
      </p:sp>
    </p:spTree>
    <p:extLst>
      <p:ext uri="{BB962C8B-B14F-4D97-AF65-F5344CB8AC3E}">
        <p14:creationId xmlns:p14="http://schemas.microsoft.com/office/powerpoint/2010/main" val="10929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+mj-lt"/>
              </a:rPr>
              <a:t>State of Digital literacy in </a:t>
            </a:r>
            <a:r>
              <a:rPr lang="en-US" sz="4800" dirty="0" err="1" smtClean="0">
                <a:latin typeface="+mj-lt"/>
              </a:rPr>
              <a:t>michigan</a:t>
            </a:r>
            <a:endParaRPr lang="en-US" sz="48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The figure highlights the digital literacy barriers in Michigan. The lowest barrier is &quot;concerns about fraud or identity theft&quot; and the highest barrier is &quot;not knowing enough about broadband or what it is.&quot; "/>
          <p:cNvGraphicFramePr/>
          <p:nvPr>
            <p:extLst>
              <p:ext uri="{D42A27DB-BD31-4B8C-83A1-F6EECF244321}">
                <p14:modId xmlns:p14="http://schemas.microsoft.com/office/powerpoint/2010/main" val="328478256"/>
              </p:ext>
            </p:extLst>
          </p:nvPr>
        </p:nvGraphicFramePr>
        <p:xfrm>
          <a:off x="4495800" y="1473200"/>
          <a:ext cx="4310253" cy="469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072384" y="0"/>
            <a:ext cx="5917792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State of Digital Literacy </a:t>
            </a:r>
            <a:r>
              <a:rPr lang="en-US" sz="4800" b="1" i="1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in Michigan</a:t>
            </a:r>
            <a:endParaRPr lang="en-US" sz="4800" b="1" i="1" dirty="0" smtClean="0">
              <a:solidFill>
                <a:srgbClr val="02367A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785360" cy="26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29% of Michigan residents do not subscribe to broadband at home (2.1 million adults)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Approx. 361,000 respondents state their primary barrier to home broadband adoption is related to digital literacy</a:t>
            </a:r>
          </a:p>
        </p:txBody>
      </p:sp>
    </p:spTree>
    <p:extLst>
      <p:ext uri="{BB962C8B-B14F-4D97-AF65-F5344CB8AC3E}">
        <p14:creationId xmlns:p14="http://schemas.microsoft.com/office/powerpoint/2010/main" val="21590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072384" y="0"/>
            <a:ext cx="5917792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State of Digital Literacy </a:t>
            </a:r>
            <a:r>
              <a:rPr lang="en-US" sz="4800" b="1" i="1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in Michigan</a:t>
            </a:r>
            <a:endParaRPr lang="en-US" sz="4800" b="1" i="1" dirty="0" smtClean="0">
              <a:solidFill>
                <a:srgbClr val="02367A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4130040" y="1473200"/>
            <a:ext cx="4785360" cy="45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Compared with other states, Michigan’s digital literacy barrier is fairly potent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12% of Michigan residents cite Internet-related digital literacy while only 5% state computer-related digital literacy</a:t>
            </a:r>
          </a:p>
        </p:txBody>
      </p:sp>
      <p:graphicFrame>
        <p:nvGraphicFramePr>
          <p:cNvPr id="9" name="Chart 8" descr="This figure highlights digital literacy as a barrier state by state. Showing the Connected Nation average, Iowa, Michigan, Minnesota, Nevada, Ohio, South Carolina, Tennessee and Texas. All states fell between the 13-17% range. The lowest states being Minnesota and Nevada and the highest Iowa and Michigan."/>
          <p:cNvGraphicFramePr/>
          <p:nvPr>
            <p:extLst>
              <p:ext uri="{D42A27DB-BD31-4B8C-83A1-F6EECF244321}">
                <p14:modId xmlns:p14="http://schemas.microsoft.com/office/powerpoint/2010/main" val="297618235"/>
              </p:ext>
            </p:extLst>
          </p:nvPr>
        </p:nvGraphicFramePr>
        <p:xfrm>
          <a:off x="0" y="1572768"/>
          <a:ext cx="3905821" cy="468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40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072384" y="0"/>
            <a:ext cx="5917792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State of Digital Literacy in Michigan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4691831"/>
              </p:ext>
            </p:extLst>
          </p:nvPr>
        </p:nvGraphicFramePr>
        <p:xfrm>
          <a:off x="109728" y="1773936"/>
          <a:ext cx="8851392" cy="461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277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072384" y="0"/>
            <a:ext cx="5917792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State of Digital Literacy </a:t>
            </a:r>
            <a:r>
              <a:rPr lang="en-US" sz="4800" b="1" i="1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in Michigan</a:t>
            </a:r>
            <a:endParaRPr lang="en-US" sz="4800" b="1" i="1" dirty="0" smtClean="0">
              <a:solidFill>
                <a:srgbClr val="02367A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49352" y="1473200"/>
            <a:ext cx="8766048" cy="45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Michiganders using the Internet at work have household incomes 3x higher than those citing digital literacy barriers to adoption (self reported)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Internet-related (software) digital literacy is more of an issue than computer-related (hardware) literacy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Seniors, unemployed, households with incomes between $25k and $49k, and minority populations have the highest instance of digital literacy as a barrier</a:t>
            </a:r>
          </a:p>
        </p:txBody>
      </p:sp>
    </p:spTree>
    <p:extLst>
      <p:ext uri="{BB962C8B-B14F-4D97-AF65-F5344CB8AC3E}">
        <p14:creationId xmlns:p14="http://schemas.microsoft.com/office/powerpoint/2010/main" val="2963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8600" y="1640792"/>
            <a:ext cx="8686800" cy="4631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i="1" dirty="0" smtClean="0">
                <a:solidFill>
                  <a:srgbClr val="02367A"/>
                </a:solidFill>
                <a:latin typeface="Calibri"/>
              </a:rPr>
              <a:t>Connect Michigan is a non-profit organization, in partnership with the Michigan Public Service Commission, tasked with </a:t>
            </a:r>
            <a:r>
              <a:rPr lang="en-US" b="1" i="1" dirty="0" smtClean="0">
                <a:solidFill>
                  <a:srgbClr val="02367A"/>
                </a:solidFill>
                <a:latin typeface="Calibri"/>
              </a:rPr>
              <a:t>facilitating</a:t>
            </a:r>
            <a:r>
              <a:rPr lang="en-US" i="1" dirty="0" smtClean="0">
                <a:solidFill>
                  <a:srgbClr val="02367A"/>
                </a:solidFill>
                <a:latin typeface="Calibri"/>
              </a:rPr>
              <a:t> the expansion of broadband access, adoption, and use throughout the state.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1900" i="1" dirty="0" smtClean="0">
              <a:solidFill>
                <a:srgbClr val="02367A"/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2367A"/>
                </a:solidFill>
                <a:latin typeface="Calibri"/>
              </a:rPr>
              <a:t>Backed by Connected Nation, national technology-oriented non-profit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2367A"/>
                </a:solidFill>
                <a:latin typeface="Calibri"/>
              </a:rPr>
              <a:t>In-State Staff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2367A"/>
                </a:solidFill>
                <a:latin typeface="Calibri"/>
              </a:rPr>
              <a:t>State Program Manager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2367A"/>
                </a:solidFill>
                <a:latin typeface="Calibri"/>
              </a:rPr>
              <a:t>Two Community Technology Advisors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02367A"/>
                </a:solidFill>
                <a:latin typeface="Calibri"/>
              </a:rPr>
              <a:t>Three major programs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2367A"/>
                </a:solidFill>
                <a:latin typeface="Calibri"/>
              </a:rPr>
              <a:t>Mapping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2367A"/>
                </a:solidFill>
                <a:latin typeface="Calibri"/>
              </a:rPr>
              <a:t>Research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2367A"/>
                </a:solidFill>
                <a:latin typeface="Calibri"/>
              </a:rPr>
              <a:t>Community Planning and Outreach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2367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4800" b="1" i="1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About Connect Michigan</a:t>
            </a:r>
            <a:endParaRPr lang="en-US" b="1" dirty="0" smtClean="0">
              <a:solidFill>
                <a:srgbClr val="02367A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132575"/>
              </p:ext>
            </p:extLst>
          </p:nvPr>
        </p:nvGraphicFramePr>
        <p:xfrm>
          <a:off x="5639850" y="3802877"/>
          <a:ext cx="2875770" cy="274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+mj-lt"/>
              </a:rPr>
              <a:t>Digital literacy training in </a:t>
            </a:r>
            <a:r>
              <a:rPr lang="en-US" sz="4800" dirty="0" err="1" smtClean="0">
                <a:latin typeface="+mj-lt"/>
              </a:rPr>
              <a:t>michigan</a:t>
            </a:r>
            <a:r>
              <a:rPr lang="en-US" sz="4800" dirty="0" smtClean="0">
                <a:latin typeface="+mj-lt"/>
              </a:rPr>
              <a:t> and abroad</a:t>
            </a:r>
            <a:endParaRPr lang="en-US" sz="48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072384" y="0"/>
            <a:ext cx="5917792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Training in Michigan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49352" y="1473200"/>
            <a:ext cx="876604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Statewide Programs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b="1" kern="0" dirty="0" err="1" smtClean="0">
                <a:solidFill>
                  <a:srgbClr val="02367A"/>
                </a:solidFill>
                <a:latin typeface="+mj-lt"/>
                <a:ea typeface="+mn-ea"/>
              </a:rPr>
              <a:t>EveryoneOn</a:t>
            </a:r>
            <a:r>
              <a:rPr lang="en-US" sz="1800" b="1" kern="0" dirty="0" smtClean="0">
                <a:solidFill>
                  <a:srgbClr val="02367A"/>
                </a:solidFill>
                <a:latin typeface="+mj-lt"/>
                <a:ea typeface="+mn-ea"/>
              </a:rPr>
              <a:t> in Michigan - </a:t>
            </a: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National digital literacy campaign including libraries and related organizations, the Ad Council, and Connect2Compete. Provides information for those seeking online and offline training in their local area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b="1" kern="0" dirty="0" err="1" smtClean="0">
                <a:solidFill>
                  <a:srgbClr val="02367A"/>
                </a:solidFill>
                <a:latin typeface="+mj-lt"/>
                <a:ea typeface="+mn-ea"/>
              </a:rPr>
              <a:t>LearningExpress</a:t>
            </a:r>
            <a:r>
              <a:rPr lang="en-US" sz="1800" b="1" kern="0" dirty="0" smtClean="0">
                <a:solidFill>
                  <a:srgbClr val="02367A"/>
                </a:solidFill>
                <a:latin typeface="+mj-lt"/>
                <a:ea typeface="+mn-ea"/>
              </a:rPr>
              <a:t>, Michigan Electronic Library (Mel) - </a:t>
            </a: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Online, self-paced training on a variety of topics including hardware, email, Internet browser, and more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b="1" kern="0" dirty="0" smtClean="0">
                <a:solidFill>
                  <a:srgbClr val="02367A"/>
                </a:solidFill>
                <a:latin typeface="+mj-lt"/>
                <a:ea typeface="+mn-ea"/>
              </a:rPr>
              <a:t>Broadband Adoption through Education, Michigan State University – </a:t>
            </a: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Training programs to assist industrial workers find jobs in ICT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b="1" kern="0" dirty="0" smtClean="0">
                <a:solidFill>
                  <a:srgbClr val="02367A"/>
                </a:solidFill>
                <a:latin typeface="+mj-lt"/>
                <a:ea typeface="+mn-ea"/>
              </a:rPr>
              <a:t>No Worker Left Behind, </a:t>
            </a:r>
            <a:r>
              <a:rPr lang="en-US" sz="1800" b="1" kern="0" dirty="0" err="1" smtClean="0">
                <a:solidFill>
                  <a:srgbClr val="02367A"/>
                </a:solidFill>
                <a:latin typeface="+mj-lt"/>
                <a:ea typeface="+mn-ea"/>
              </a:rPr>
              <a:t>MichiganWorks</a:t>
            </a:r>
            <a:r>
              <a:rPr lang="en-US" sz="1800" b="1" kern="0" dirty="0" smtClean="0">
                <a:solidFill>
                  <a:srgbClr val="02367A"/>
                </a:solidFill>
                <a:latin typeface="+mj-lt"/>
                <a:ea typeface="+mn-ea"/>
              </a:rPr>
              <a:t>! – </a:t>
            </a: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Program to reimburse college tuition for unemployed adults seeking education in high-demand, emerging sectors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</a:rPr>
              <a:t>Regional Programs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b="1" kern="0" dirty="0" smtClean="0">
                <a:solidFill>
                  <a:srgbClr val="02367A"/>
                </a:solidFill>
                <a:latin typeface="+mj-lt"/>
                <a:ea typeface="+mn-ea"/>
              </a:rPr>
              <a:t>Connect Your Community -</a:t>
            </a: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 Focused on increasing adoption among low-income households in Detroit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800" b="1" kern="0" dirty="0" smtClean="0">
                <a:solidFill>
                  <a:srgbClr val="02367A"/>
                </a:solidFill>
                <a:latin typeface="+mj-lt"/>
                <a:ea typeface="+mn-ea"/>
              </a:rPr>
              <a:t>Sparking Broadband Use – </a:t>
            </a:r>
            <a:r>
              <a:rPr lang="en-US" sz="1800" kern="0" dirty="0" smtClean="0">
                <a:solidFill>
                  <a:srgbClr val="02367A"/>
                </a:solidFill>
                <a:latin typeface="+mj-lt"/>
                <a:ea typeface="+mn-ea"/>
              </a:rPr>
              <a:t>Program through the Eastern UP school district focused on connectivity, career building, government services, and education</a:t>
            </a: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1800" kern="0" dirty="0" smtClean="0">
              <a:solidFill>
                <a:srgbClr val="02367A"/>
              </a:solidFill>
              <a:latin typeface="+mj-lt"/>
              <a:ea typeface="+mn-ea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0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072384" y="0"/>
            <a:ext cx="5917792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Training in Michigan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663700" y="1295400"/>
            <a:ext cx="588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www.everyoneon.org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7980" r="14465" b="43471"/>
          <a:stretch/>
        </p:blipFill>
        <p:spPr bwMode="auto">
          <a:xfrm>
            <a:off x="1666875" y="1761887"/>
            <a:ext cx="5848350" cy="47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072384" y="0"/>
            <a:ext cx="5917792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Training Abroad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49352" y="1473200"/>
            <a:ext cx="8766048" cy="45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Broadband Technology Opportunities Program (BTOP)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Digitalliteracy.gov: Portal to digital literacy training material, research, and online learning tools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KEYSPOT: Computer centers and training in Philadelphia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MOUSE: Training high school students to become digital media and technology experts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Every Community Online: Network of trainers and centers throughout Ohio to provide digital literacy training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Train the Trainer: Teaching foreign language speakers to teach digital literacy in their native languages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Project Endeavor: Digital literacy for the deaf and hard of hearing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000" kern="0" dirty="0" smtClean="0">
              <a:solidFill>
                <a:srgbClr val="02367A"/>
              </a:solidFill>
              <a:latin typeface="+mj-lt"/>
              <a:ea typeface="+mn-ea"/>
            </a:endParaRP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000" kern="0" dirty="0" smtClean="0">
              <a:solidFill>
                <a:srgbClr val="02367A"/>
              </a:solidFill>
              <a:latin typeface="+mj-lt"/>
              <a:ea typeface="+mn-ea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Training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49352" y="1473200"/>
            <a:ext cx="8766048" cy="45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Summary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</a:rPr>
              <a:t>Federally funded programs operating between 2009 and 2012 offer many examples, best practices, and resources for improving digital literacy throughout the state ($2.5 billion investment)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</a:rPr>
              <a:t>Michigan has several passive resources and some active programs for digital literacy training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</a:rPr>
              <a:t>These programs could be better leveraged locally to improve quality of life and workforce eligibility for those with digital literacy barriers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000" kern="0" dirty="0" smtClean="0">
              <a:solidFill>
                <a:srgbClr val="02367A"/>
              </a:solidFill>
              <a:latin typeface="+mj-lt"/>
              <a:ea typeface="+mn-ea"/>
            </a:endParaRPr>
          </a:p>
          <a:p>
            <a:pPr lvl="2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000" kern="0" dirty="0" smtClean="0">
              <a:solidFill>
                <a:srgbClr val="02367A"/>
              </a:solidFill>
              <a:latin typeface="+mj-lt"/>
              <a:ea typeface="+mn-ea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611372"/>
            <a:ext cx="7772400" cy="1362075"/>
          </a:xfrm>
        </p:spPr>
        <p:txBody>
          <a:bodyPr/>
          <a:lstStyle/>
          <a:p>
            <a:r>
              <a:rPr lang="en-US" sz="4800" dirty="0" smtClean="0">
                <a:latin typeface="+mj-lt"/>
              </a:rPr>
              <a:t>Model for expanding and building digital literacy opportunities locally</a:t>
            </a:r>
            <a:endParaRPr lang="en-US" sz="48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Local Model for Digital Literacy Training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4343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49352" y="1473199"/>
            <a:ext cx="8766048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More </a:t>
            </a:r>
            <a:r>
              <a:rPr lang="en-US" sz="2400" kern="0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than 95% of occupations require the use of a laptop, desktop, or personal computer, and more than 50% require the use of email or Internet browser </a:t>
            </a: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software.</a:t>
            </a:r>
            <a:endParaRPr lang="en-US" sz="2400" kern="0" dirty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Approximately </a:t>
            </a:r>
            <a:r>
              <a:rPr lang="en-US" sz="2400" kern="0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361,000 adults in Michigan cite digital literacy as the primary barrier to home broadband adoption. Most adults citing digital literacy as a barrier indicate Internet-related concerns (12%), while 5% cite issues with computer-related skills.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Roughly </a:t>
            </a:r>
            <a:r>
              <a:rPr lang="en-US" sz="2400" kern="0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two million Michigan workers use the Internet at their jobs, and their self-reported median annual household incomes are three times higher than those who do not use the Internet at work</a:t>
            </a: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Take it offline!</a:t>
            </a:r>
            <a:endParaRPr lang="en-US" sz="2400" kern="0" dirty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0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29700"/>
            <a:ext cx="8915400" cy="4952987"/>
          </a:xfrm>
        </p:spPr>
        <p:txBody>
          <a:bodyPr numCol="1"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Select a taskforce organizer and gather stakeholders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Assess the need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Inventory programs and resources and research curriculum and best practices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Identify gaps and develop programs and partnerships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Build awareness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Develop support networks and reassess the need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Local Model for Digital Literacy Training</a:t>
            </a:r>
          </a:p>
        </p:txBody>
      </p:sp>
    </p:spTree>
    <p:extLst>
      <p:ext uri="{BB962C8B-B14F-4D97-AF65-F5344CB8AC3E}">
        <p14:creationId xmlns:p14="http://schemas.microsoft.com/office/powerpoint/2010/main" val="16824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478900"/>
            <a:ext cx="8915400" cy="2144991"/>
          </a:xfrm>
        </p:spPr>
        <p:txBody>
          <a:bodyPr numCol="1"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Select organizing entity and gather local community stakeholders and resources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Collaboration, cooperation, and diversity are key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Find a champion, create a taskforce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dirty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dirty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Community is not defined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Organize around a geographic area that works best for stakeholders involved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14408" y="3287138"/>
            <a:ext cx="6467467" cy="17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Chamber of Commerce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Regional MEDC staff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Local and regional ED orgs.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MI Works offices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Libraries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K-12 schools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Higher Education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Michigan Skills Alliances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Local unemployment offices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Local non-profits working on digital literacy or workforce development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Vocational education centers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Local Model for Digital Literacy Training</a:t>
            </a:r>
          </a:p>
        </p:txBody>
      </p:sp>
    </p:spTree>
    <p:extLst>
      <p:ext uri="{BB962C8B-B14F-4D97-AF65-F5344CB8AC3E}">
        <p14:creationId xmlns:p14="http://schemas.microsoft.com/office/powerpoint/2010/main" val="2869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435694"/>
            <a:ext cx="8572856" cy="4952987"/>
          </a:xfrm>
        </p:spPr>
        <p:txBody>
          <a:bodyPr numCol="1"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28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Assess the need</a:t>
            </a:r>
            <a:r>
              <a:rPr lang="en-US" sz="2800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– two components</a:t>
            </a:r>
          </a:p>
          <a:p>
            <a:pPr marL="1314450" lvl="2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Analysis of digital literacy skills and gaps in the workforce (supply)</a:t>
            </a:r>
          </a:p>
          <a:p>
            <a:pPr marL="1314450" lvl="2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Analysis of skills in demand and deficiencies in digital skills of current employees as perceived by local employers (demand)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Data gathering should be convenient for the general workforce and employers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Many taskforce members are in contact with both the workforce and employers daily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Surveys should assess both software and hardware related issues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Local Model for Digital Literacy Training</a:t>
            </a:r>
          </a:p>
        </p:txBody>
      </p:sp>
    </p:spTree>
    <p:extLst>
      <p:ext uri="{BB962C8B-B14F-4D97-AF65-F5344CB8AC3E}">
        <p14:creationId xmlns:p14="http://schemas.microsoft.com/office/powerpoint/2010/main" val="21358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18329"/>
            <a:ext cx="4337713" cy="2371284"/>
          </a:xfrm>
          <a:solidFill>
            <a:srgbClr val="02367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numCol="1"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More than 95% of jobs require the use of computer hardware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More than 50% of jobs require the use of e-mail and Internet browser software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46% of jobs require the use of office productivity software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60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Observations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434983" y="4067032"/>
            <a:ext cx="4337713" cy="2379488"/>
          </a:xfrm>
          <a:prstGeom prst="rect">
            <a:avLst/>
          </a:prstGeom>
          <a:solidFill>
            <a:srgbClr val="4E84C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2.1 million Michigan adults do not subscribe to broadband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17% of these adults cite some form of digital literacy issue as the primary barrier to adoption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99376" y="1506955"/>
            <a:ext cx="4337713" cy="2382097"/>
          </a:xfrm>
          <a:prstGeom prst="rect">
            <a:avLst/>
          </a:prstGeom>
          <a:solidFill>
            <a:srgbClr val="5B95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Facilitated by technology, information and knowledge have become the major factors controlling wealth creation.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Michiganders using 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the Internet at work have incomes 3x higher than those who do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not</a:t>
            </a:r>
            <a:endParaRPr lang="en-US" sz="24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2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435694"/>
            <a:ext cx="8572856" cy="4952987"/>
          </a:xfrm>
        </p:spPr>
        <p:txBody>
          <a:bodyPr numCol="1"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2800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Inventory </a:t>
            </a:r>
            <a:r>
              <a:rPr lang="en-US" sz="28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programs, resources, </a:t>
            </a:r>
            <a:r>
              <a:rPr lang="en-US" sz="2800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and research curriculum and best practices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Following or concurrent with needs assessment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Taskforce can compile resource information locally, but resources could be found outside the taskforce itself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Taskforce should also research best practices and lessons from federally </a:t>
            </a:r>
            <a:r>
              <a:rPr lang="en-US" sz="2400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funded programs at </a:t>
            </a:r>
            <a:r>
              <a:rPr lang="en-US" sz="2400" dirty="0">
                <a:solidFill>
                  <a:srgbClr val="02367A"/>
                </a:solidFill>
                <a:latin typeface="+mj-lt"/>
                <a:ea typeface="+mn-ea"/>
                <a:cs typeface="+mn-cs"/>
                <a:hlinkClick r:id="rId3"/>
              </a:rPr>
              <a:t>http://www.digitalliteracy.gov</a:t>
            </a: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  <a:hlinkClick r:id="rId3"/>
              </a:rPr>
              <a:t>/</a:t>
            </a: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 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Taskforce should create a digital and hard copy repository of resources that can be used as reference</a:t>
            </a:r>
            <a:endParaRPr lang="en-US" sz="28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Local Model for Digital Literacy Training</a:t>
            </a:r>
          </a:p>
        </p:txBody>
      </p:sp>
    </p:spTree>
    <p:extLst>
      <p:ext uri="{BB962C8B-B14F-4D97-AF65-F5344CB8AC3E}">
        <p14:creationId xmlns:p14="http://schemas.microsoft.com/office/powerpoint/2010/main" val="9450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29701"/>
            <a:ext cx="8915400" cy="623840"/>
          </a:xfrm>
        </p:spPr>
        <p:txBody>
          <a:bodyPr numCol="1"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4"/>
              <a:defRPr/>
            </a:pPr>
            <a:r>
              <a:rPr lang="en-US" sz="28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Identify gaps and develop programs and partnerships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9309919"/>
              </p:ext>
            </p:extLst>
          </p:nvPr>
        </p:nvGraphicFramePr>
        <p:xfrm>
          <a:off x="3002411" y="2025356"/>
          <a:ext cx="6141589" cy="450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4004" y="2305948"/>
            <a:ext cx="3134971" cy="41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Creativity is key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Leverage existing resources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Cross-</a:t>
            </a:r>
            <a:r>
              <a:rPr lang="en-US" sz="2000" dirty="0" err="1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sectoral</a:t>
            </a: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 taskforce creates an unprecedented dynamic for partnership development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Vulnerable populations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Local context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Multi-barrier programs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0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Local Model for Digital Literacy Training</a:t>
            </a:r>
          </a:p>
        </p:txBody>
      </p:sp>
    </p:spTree>
    <p:extLst>
      <p:ext uri="{BB962C8B-B14F-4D97-AF65-F5344CB8AC3E}">
        <p14:creationId xmlns:p14="http://schemas.microsoft.com/office/powerpoint/2010/main" val="15873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29700"/>
            <a:ext cx="8915400" cy="4952987"/>
          </a:xfrm>
        </p:spPr>
        <p:txBody>
          <a:bodyPr numCol="1"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Build awareness – two purposes</a:t>
            </a:r>
          </a:p>
          <a:p>
            <a:pPr marL="1314450" lvl="2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Inform the public and employers of the digital literacy programs available to them in the community</a:t>
            </a:r>
          </a:p>
          <a:p>
            <a:pPr marL="1314450" lvl="2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Establish and install the importance of being digitally literate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Videos, booths at community events, flyers, newsletter articles, etc.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Testimonials and interviews with success story trainees could provide awareness content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Build on the </a:t>
            </a:r>
            <a:r>
              <a:rPr lang="en-US" dirty="0" err="1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EveryoneOn</a:t>
            </a: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 campaign from the Library of Michigan</a:t>
            </a:r>
          </a:p>
          <a:p>
            <a:pPr marL="914400" lvl="1" indent="-514350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Local Model for Digital Literacy Training</a:t>
            </a:r>
          </a:p>
        </p:txBody>
      </p:sp>
    </p:spTree>
    <p:extLst>
      <p:ext uri="{BB962C8B-B14F-4D97-AF65-F5344CB8AC3E}">
        <p14:creationId xmlns:p14="http://schemas.microsoft.com/office/powerpoint/2010/main" val="272853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29700"/>
            <a:ext cx="8915400" cy="4952987"/>
          </a:xfrm>
        </p:spPr>
        <p:txBody>
          <a:bodyPr numCol="1"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Follow-up and support networks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Digital literacy is a lifelong learning process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Software and hardware change and new technologies are developed that can add to the challenge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Support networks and gatherings of likeminded trainees can provide a safety net for new users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Exit surveys, scheduled follow-up with vulnerable populations, and meetings with employers can help maintain forward momentum to a digital literate community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324100" y="0"/>
            <a:ext cx="6666076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Local Model for Digital Literacy Training</a:t>
            </a:r>
          </a:p>
        </p:txBody>
      </p:sp>
    </p:spTree>
    <p:extLst>
      <p:ext uri="{BB962C8B-B14F-4D97-AF65-F5344CB8AC3E}">
        <p14:creationId xmlns:p14="http://schemas.microsoft.com/office/powerpoint/2010/main" val="6236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29700"/>
            <a:ext cx="8915400" cy="4952987"/>
          </a:xfrm>
        </p:spPr>
        <p:txBody>
          <a:bodyPr numCol="1"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 digitally literate workforce is increasing critical for community and economic development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While digital literacy is not the primary barrier to broadband adoption in Michigan, it represents a large number of adults without the ability to participate in the digital economy</a:t>
            </a:r>
            <a:endParaRPr lang="en-US" sz="24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Taskforces of stakeholders charged with community, workforce, and economic development could provide a working model for improving digital literacy locally</a:t>
            </a:r>
            <a:endParaRPr lang="en-US" sz="24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8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56346" y="0"/>
            <a:ext cx="68338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54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865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19100" y="1897039"/>
            <a:ext cx="8318500" cy="425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b="1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Eric Frederick, </a:t>
            </a:r>
            <a:r>
              <a:rPr lang="en-US" sz="2400" b="1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AICP, LEED AP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Executive Director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02367A"/>
                </a:solidFill>
                <a:latin typeface="+mj-lt"/>
                <a:ea typeface="+mn-ea"/>
                <a:cs typeface="+mn-cs"/>
                <a:hlinkClick r:id="rId3"/>
              </a:rPr>
              <a:t>efrederick@connectmi.org</a:t>
            </a:r>
            <a:endParaRPr lang="en-US" sz="2400" b="1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517-994-8024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2400" b="1" dirty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Join us October 24</a:t>
            </a:r>
            <a:r>
              <a:rPr lang="en-US" sz="2400" baseline="300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th</a:t>
            </a: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 for the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2013 Michigan Broadband Conference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Kellogg Center in East Lansing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70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More information and registration available at: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www.connectmi.org</a:t>
            </a:r>
            <a:endParaRPr lang="en-US" sz="2400" b="1" dirty="0" smtClean="0">
              <a:solidFill>
                <a:srgbClr val="02367A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endParaRPr lang="en-US" sz="1200" dirty="0" smtClean="0">
              <a:solidFill>
                <a:srgbClr val="02367A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endParaRPr lang="en-US" sz="2400" dirty="0" smtClean="0">
              <a:solidFill>
                <a:srgbClr val="02367A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2367A"/>
                </a:solidFill>
                <a:ea typeface="+mn-ea"/>
                <a:cs typeface="+mn-cs"/>
              </a:rPr>
              <a:t>    </a:t>
            </a:r>
            <a:endParaRPr lang="en-US" sz="2000" dirty="0" smtClean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2068" y="0"/>
            <a:ext cx="72981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40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Questions, Comments, Examples, Assistance, Thoughts?</a:t>
            </a:r>
          </a:p>
        </p:txBody>
      </p:sp>
    </p:spTree>
    <p:extLst>
      <p:ext uri="{BB962C8B-B14F-4D97-AF65-F5344CB8AC3E}">
        <p14:creationId xmlns:p14="http://schemas.microsoft.com/office/powerpoint/2010/main" val="31676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60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Purpose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29700"/>
            <a:ext cx="8915400" cy="4693679"/>
          </a:xfrm>
        </p:spPr>
        <p:txBody>
          <a:bodyPr numCol="1">
            <a:normAutofit lnSpcReduction="10000"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Find a definition of digital literacy;</a:t>
            </a:r>
            <a:endParaRPr lang="en-US" dirty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Explore the relationship between digital literacy and workforce and economic development;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Establish the current state of digital literacy, and related </a:t>
            </a: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topics, </a:t>
            </a:r>
            <a:r>
              <a:rPr lang="en-US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in Michigan 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Explore various digital literacy training models in Michigan and abroad; and</a:t>
            </a:r>
            <a:endParaRPr lang="en-US" dirty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Propose a model for expanding digital literacy training opportunities in Michigan.</a:t>
            </a:r>
          </a:p>
        </p:txBody>
      </p:sp>
    </p:spTree>
    <p:extLst>
      <p:ext uri="{BB962C8B-B14F-4D97-AF65-F5344CB8AC3E}">
        <p14:creationId xmlns:p14="http://schemas.microsoft.com/office/powerpoint/2010/main" val="27450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+mj-lt"/>
              </a:rPr>
              <a:t>Definition of Digital Literacy</a:t>
            </a:r>
            <a:endParaRPr lang="en-US" sz="48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Definition of Digital Literacy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529701"/>
            <a:ext cx="8915400" cy="1734199"/>
          </a:xfrm>
        </p:spPr>
        <p:txBody>
          <a:bodyPr numCol="2">
            <a:norm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Digital literacy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Electronic or e-skills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Technical skills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E-business skills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Information skills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Media literacy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3238500"/>
            <a:ext cx="8915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Evolution of “digital </a:t>
            </a:r>
            <a:r>
              <a:rPr lang="en-US" kern="0" dirty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l</a:t>
            </a:r>
            <a:r>
              <a:rPr lang="en-US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iteracy”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Began with “information literacy” in the 1970s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Focused on the ability to find and use information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Digital literacy does relate to the digital divide in that varying skills or abilities can exclude groups from use of broadband</a:t>
            </a:r>
          </a:p>
        </p:txBody>
      </p:sp>
    </p:spTree>
    <p:extLst>
      <p:ext uri="{BB962C8B-B14F-4D97-AF65-F5344CB8AC3E}">
        <p14:creationId xmlns:p14="http://schemas.microsoft.com/office/powerpoint/2010/main" val="10013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48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Definition of Digital Literacy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89154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Governments have adopted varied definitions of “digital literacy”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The United States National Broadband Plan generally refers to digital literacy as,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800" i="1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“a variety of skills associated with using ICT (information and communications technologies), to find, evaluate, create, and communicate information.”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400" i="1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The FCC also recognizes that digital literacy is the,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800" i="1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“sum of the technical and cognitive skills people employ to use computers to retrieve information, interpret what they find, and judge the quality of that information.”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400" i="1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These are the definitions we focus on for the purposes of this co-learning plan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400" kern="0" dirty="0" smtClean="0">
              <a:solidFill>
                <a:srgbClr val="02367A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693668"/>
            <a:ext cx="7772400" cy="1362075"/>
          </a:xfrm>
        </p:spPr>
        <p:txBody>
          <a:bodyPr/>
          <a:lstStyle/>
          <a:p>
            <a:r>
              <a:rPr lang="en-US" sz="4800" dirty="0" smtClean="0">
                <a:latin typeface="+mj-lt"/>
              </a:rPr>
              <a:t>Digital literacy and workforce and economic development</a:t>
            </a:r>
            <a:endParaRPr lang="en-US" sz="48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006221" y="0"/>
            <a:ext cx="6983955" cy="1371600"/>
          </a:xfrm>
        </p:spPr>
        <p:txBody>
          <a:bodyPr anchor="ctr"/>
          <a:lstStyle/>
          <a:p>
            <a:pPr algn="r" eaLnBrk="1" hangingPunct="1"/>
            <a:r>
              <a:rPr lang="en-US" sz="4000" b="1" i="1" dirty="0" smtClean="0">
                <a:solidFill>
                  <a:srgbClr val="02367A"/>
                </a:solidFill>
                <a:latin typeface="+mj-lt"/>
                <a:ea typeface="ＭＳ Ｐゴシック" pitchFamily="34" charset="-128"/>
              </a:rPr>
              <a:t>Digital Literacy and Workforce &amp; Economic Development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8504807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© Connect Michigan     Do Not Copy Without Written Permission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473200"/>
            <a:ext cx="8915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As the economy shifts from resource-driven to information-driven, so to shifts the tools and technology required to participate in the knowledge economy.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While ICTs have created new occupations and industries, the focus here is on how ICTs have transformed and enhanced occupations across sectors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400" kern="0" dirty="0" smtClean="0">
                <a:solidFill>
                  <a:srgbClr val="02367A"/>
                </a:solidFill>
                <a:latin typeface="+mj-lt"/>
                <a:ea typeface="+mn-ea"/>
                <a:cs typeface="+mn-cs"/>
              </a:rPr>
              <a:t>Finding a relationship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1919630"/>
              </p:ext>
            </p:extLst>
          </p:nvPr>
        </p:nvGraphicFramePr>
        <p:xfrm>
          <a:off x="4610100" y="3594100"/>
          <a:ext cx="4267200" cy="28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8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">
  <a:themeElements>
    <a:clrScheme name="">
      <a:dk1>
        <a:srgbClr val="BABABA"/>
      </a:dk1>
      <a:lt1>
        <a:srgbClr val="FFFFFF"/>
      </a:lt1>
      <a:dk2>
        <a:srgbClr val="FF9600"/>
      </a:dk2>
      <a:lt2>
        <a:srgbClr val="000000"/>
      </a:lt2>
      <a:accent1>
        <a:srgbClr val="10167F"/>
      </a:accent1>
      <a:accent2>
        <a:srgbClr val="AFB1D4"/>
      </a:accent2>
      <a:accent3>
        <a:srgbClr val="FFFFFF"/>
      </a:accent3>
      <a:accent4>
        <a:srgbClr val="9E9E9E"/>
      </a:accent4>
      <a:accent5>
        <a:srgbClr val="AAABC0"/>
      </a:accent5>
      <a:accent6>
        <a:srgbClr val="9EA0C0"/>
      </a:accent6>
      <a:hlink>
        <a:srgbClr val="696CAF"/>
      </a:hlink>
      <a:folHlink>
        <a:srgbClr val="FE23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77936</TotalTime>
  <Words>2448</Words>
  <Application>Microsoft Office PowerPoint</Application>
  <PresentationFormat>On-screen Show (4:3)</PresentationFormat>
  <Paragraphs>331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Blank Presentation</vt:lpstr>
      <vt:lpstr>Custom Design</vt:lpstr>
      <vt:lpstr>2_Clarity</vt:lpstr>
      <vt:lpstr>Clarity</vt:lpstr>
      <vt:lpstr>1_Clarity</vt:lpstr>
      <vt:lpstr>3_Clarity</vt:lpstr>
      <vt:lpstr>4_Clarity</vt:lpstr>
      <vt:lpstr>blank</vt:lpstr>
      <vt:lpstr>Digital Literacy: Further Developing Michigan’s Twenty-First Century Workforce   Innovate Michigan Summit September 4th , 2013   Eric Frederick, AICP, LEED AP Executive Director, Connect Michigan</vt:lpstr>
      <vt:lpstr>PowerPoint Presentation</vt:lpstr>
      <vt:lpstr>Observations</vt:lpstr>
      <vt:lpstr>Purpose</vt:lpstr>
      <vt:lpstr>Definition of Digital Literacy</vt:lpstr>
      <vt:lpstr>Definition of Digital Literacy</vt:lpstr>
      <vt:lpstr>Definition of Digital Literacy</vt:lpstr>
      <vt:lpstr>Digital literacy and workforce and economic development</vt:lpstr>
      <vt:lpstr>Digital Literacy and Workforce &amp; Economic Development</vt:lpstr>
      <vt:lpstr>Digital Literacy and Workforce &amp; Economic Development</vt:lpstr>
      <vt:lpstr>PowerPoint Presentation</vt:lpstr>
      <vt:lpstr>Digital Literacy and Workforce &amp; Economic Development</vt:lpstr>
      <vt:lpstr>Digital Literacy and Workforce &amp; Economic Development</vt:lpstr>
      <vt:lpstr>Digital Literacy and Workforce &amp; Economic Development</vt:lpstr>
      <vt:lpstr>State of Digital literacy in michigan</vt:lpstr>
      <vt:lpstr>State of Digital Literacy in Michigan</vt:lpstr>
      <vt:lpstr>State of Digital Literacy in Michigan</vt:lpstr>
      <vt:lpstr>State of Digital Literacy in Michigan</vt:lpstr>
      <vt:lpstr>State of Digital Literacy in Michigan</vt:lpstr>
      <vt:lpstr>Digital literacy training in michigan and abroad</vt:lpstr>
      <vt:lpstr>Digital Literacy Training in Michigan</vt:lpstr>
      <vt:lpstr>Digital Literacy Training in Michigan</vt:lpstr>
      <vt:lpstr>Digital Literacy Training Abroad</vt:lpstr>
      <vt:lpstr>Digital Literacy Training</vt:lpstr>
      <vt:lpstr>Model for expanding and building digital literacy opportunities locally</vt:lpstr>
      <vt:lpstr>Local Model for Digital Literacy Training</vt:lpstr>
      <vt:lpstr>Local Model for Digital Literacy Training</vt:lpstr>
      <vt:lpstr>Local Model for Digital Literacy Training</vt:lpstr>
      <vt:lpstr>Local Model for Digital Literacy Training</vt:lpstr>
      <vt:lpstr>Local Model for Digital Literacy Training</vt:lpstr>
      <vt:lpstr>Local Model for Digital Literacy Training</vt:lpstr>
      <vt:lpstr>Local Model for Digital Literacy Training</vt:lpstr>
      <vt:lpstr>Local Model for Digital Literacy Training</vt:lpstr>
      <vt:lpstr>PowerPoint Presentation</vt:lpstr>
      <vt:lpstr>PowerPoint Presentation</vt:lpstr>
    </vt:vector>
  </TitlesOfParts>
  <Company>ConnectKentucky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McElroy</dc:creator>
  <cp:lastModifiedBy>thapacha</cp:lastModifiedBy>
  <cp:revision>870</cp:revision>
  <cp:lastPrinted>2012-09-05T18:06:34Z</cp:lastPrinted>
  <dcterms:created xsi:type="dcterms:W3CDTF">2011-03-17T16:28:13Z</dcterms:created>
  <dcterms:modified xsi:type="dcterms:W3CDTF">2013-08-30T17:04:49Z</dcterms:modified>
</cp:coreProperties>
</file>