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31"/>
  </p:notesMasterIdLst>
  <p:sldIdLst>
    <p:sldId id="542" r:id="rId2"/>
    <p:sldId id="603" r:id="rId3"/>
    <p:sldId id="561" r:id="rId4"/>
    <p:sldId id="574" r:id="rId5"/>
    <p:sldId id="575" r:id="rId6"/>
    <p:sldId id="560" r:id="rId7"/>
    <p:sldId id="578" r:id="rId8"/>
    <p:sldId id="550" r:id="rId9"/>
    <p:sldId id="601" r:id="rId10"/>
    <p:sldId id="602" r:id="rId11"/>
    <p:sldId id="600" r:id="rId12"/>
    <p:sldId id="604" r:id="rId13"/>
    <p:sldId id="577" r:id="rId14"/>
    <p:sldId id="563" r:id="rId15"/>
    <p:sldId id="572" r:id="rId16"/>
    <p:sldId id="590" r:id="rId17"/>
    <p:sldId id="591" r:id="rId18"/>
    <p:sldId id="592" r:id="rId19"/>
    <p:sldId id="593" r:id="rId20"/>
    <p:sldId id="596" r:id="rId21"/>
    <p:sldId id="594" r:id="rId22"/>
    <p:sldId id="597" r:id="rId23"/>
    <p:sldId id="582" r:id="rId24"/>
    <p:sldId id="598" r:id="rId25"/>
    <p:sldId id="588" r:id="rId26"/>
    <p:sldId id="589" r:id="rId27"/>
    <p:sldId id="595" r:id="rId28"/>
    <p:sldId id="599" r:id="rId29"/>
    <p:sldId id="573" r:id="rId30"/>
  </p:sldIdLst>
  <p:sldSz cx="9906000" cy="6858000" type="A4"/>
  <p:notesSz cx="70104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120" userDrawn="1">
          <p15:clr>
            <a:srgbClr val="A4A3A4"/>
          </p15:clr>
        </p15:guide>
        <p15:guide id="3" orient="horz" pos="2208">
          <p15:clr>
            <a:srgbClr val="A4A3A4"/>
          </p15:clr>
        </p15:guide>
        <p15:guide id="4" pos="1104">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8453B"/>
    <a:srgbClr val="00723F"/>
    <a:srgbClr val="88AC2E"/>
    <a:srgbClr val="EE8C2E"/>
    <a:srgbClr val="FFFF00"/>
    <a:srgbClr val="476515"/>
    <a:srgbClr val="FFD966"/>
    <a:srgbClr val="385723"/>
    <a:srgbClr val="3C7E30"/>
    <a:srgbClr val="2E75B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5" autoAdjust="0"/>
    <p:restoredTop sz="80485" autoAdjust="0"/>
  </p:normalViewPr>
  <p:slideViewPr>
    <p:cSldViewPr snapToObjects="1">
      <p:cViewPr varScale="1">
        <p:scale>
          <a:sx n="87" d="100"/>
          <a:sy n="87" d="100"/>
        </p:scale>
        <p:origin x="-276" y="-84"/>
      </p:cViewPr>
      <p:guideLst>
        <p:guide orient="horz" pos="2160"/>
        <p:guide orient="horz" pos="2208"/>
        <p:guide pos="3120"/>
        <p:guide pos="110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2466"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 Id="rId4"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smtClean="0">
                <a:solidFill>
                  <a:schemeClr val="bg1"/>
                </a:solidFill>
              </a:rPr>
              <a:t>Education</a:t>
            </a:r>
            <a:r>
              <a:rPr lang="en-US" sz="3200" baseline="0" dirty="0" smtClean="0">
                <a:solidFill>
                  <a:schemeClr val="bg1"/>
                </a:solidFill>
              </a:rPr>
              <a:t> in the Area</a:t>
            </a:r>
            <a:endParaRPr lang="en-US" sz="3200" dirty="0">
              <a:solidFill>
                <a:schemeClr val="bg1"/>
              </a:solidFill>
            </a:endParaRPr>
          </a:p>
        </c:rich>
      </c:tx>
      <c:layout>
        <c:manualLayout>
          <c:xMode val="edge"/>
          <c:yMode val="edge"/>
          <c:x val="3.2701120693246717E-2"/>
          <c:y val="2.3026008717636E-2"/>
        </c:manualLayout>
      </c:layout>
      <c:spPr>
        <a:noFill/>
        <a:ln>
          <a:noFill/>
        </a:ln>
        <a:effectLst/>
      </c:spPr>
    </c:title>
    <c:plotArea>
      <c:layout>
        <c:manualLayout>
          <c:layoutTarget val="inner"/>
          <c:xMode val="edge"/>
          <c:yMode val="edge"/>
          <c:x val="3.0540869891263599E-2"/>
          <c:y val="0.15465889392190002"/>
          <c:w val="0.37299223013790006"/>
          <c:h val="0.76499295603906214"/>
        </c:manualLayout>
      </c:layout>
      <c:pieChart>
        <c:varyColors val="1"/>
        <c:ser>
          <c:idx val="0"/>
          <c:order val="0"/>
          <c:tx>
            <c:strRef>
              <c:f>Sheet1!$B$1</c:f>
              <c:strCache>
                <c:ptCount val="1"/>
                <c:pt idx="0">
                  <c:v>Educational Attainment </c:v>
                </c:pt>
              </c:strCache>
            </c:strRef>
          </c:tx>
          <c:dPt>
            <c:idx val="0"/>
            <c:spPr>
              <a:solidFill>
                <a:schemeClr val="accent2"/>
              </a:solidFill>
              <a:ln w="19050">
                <a:solidFill>
                  <a:schemeClr val="lt1"/>
                </a:solidFill>
              </a:ln>
              <a:effectLst/>
            </c:spPr>
          </c:dPt>
          <c:dPt>
            <c:idx val="1"/>
            <c:spPr>
              <a:solidFill>
                <a:schemeClr val="accent4"/>
              </a:solidFill>
              <a:ln w="19050">
                <a:solidFill>
                  <a:schemeClr val="lt1"/>
                </a:solidFill>
              </a:ln>
              <a:effectLst/>
            </c:spPr>
          </c:dPt>
          <c:dPt>
            <c:idx val="2"/>
            <c:spPr>
              <a:solidFill>
                <a:schemeClr val="accent6"/>
              </a:solidFill>
              <a:ln w="19050">
                <a:solidFill>
                  <a:schemeClr val="lt1"/>
                </a:solidFill>
              </a:ln>
              <a:effectLst/>
            </c:spPr>
          </c:dPt>
          <c:dPt>
            <c:idx val="3"/>
            <c:spPr>
              <a:solidFill>
                <a:schemeClr val="accent2">
                  <a:lumMod val="60000"/>
                </a:schemeClr>
              </a:solidFill>
              <a:ln w="19050">
                <a:solidFill>
                  <a:schemeClr val="lt1"/>
                </a:solidFill>
              </a:ln>
              <a:effectLst/>
            </c:spPr>
          </c:dPt>
          <c:dPt>
            <c:idx val="4"/>
            <c:spPr>
              <a:solidFill>
                <a:schemeClr val="accent4">
                  <a:lumMod val="60000"/>
                </a:schemeClr>
              </a:solidFill>
              <a:ln w="19050">
                <a:solidFill>
                  <a:schemeClr val="lt1"/>
                </a:solidFill>
              </a:ln>
              <a:effectLst/>
            </c:spPr>
          </c:dPt>
          <c:dLbls>
            <c:spPr>
              <a:solidFill>
                <a:schemeClr val="bg1"/>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Graduate or Professional Degree</c:v>
                </c:pt>
                <c:pt idx="1">
                  <c:v>Bachelor's Degree</c:v>
                </c:pt>
                <c:pt idx="2">
                  <c:v>Some College or an Associate Degree</c:v>
                </c:pt>
                <c:pt idx="3">
                  <c:v>High School Diploma or GED</c:v>
                </c:pt>
                <c:pt idx="4">
                  <c:v>Less than High School Diploma</c:v>
                </c:pt>
              </c:strCache>
            </c:strRef>
          </c:cat>
          <c:val>
            <c:numRef>
              <c:f>Sheet1!$B$2:$B$6</c:f>
              <c:numCache>
                <c:formatCode>General</c:formatCode>
                <c:ptCount val="5"/>
                <c:pt idx="0">
                  <c:v>13</c:v>
                </c:pt>
                <c:pt idx="1">
                  <c:v>19</c:v>
                </c:pt>
                <c:pt idx="2">
                  <c:v>35</c:v>
                </c:pt>
                <c:pt idx="3">
                  <c:v>25</c:v>
                </c:pt>
                <c:pt idx="4">
                  <c:v>8</c:v>
                </c:pt>
              </c:numCache>
            </c:numRef>
          </c:val>
        </c:ser>
        <c:dLbls>
          <c:showPercent val="1"/>
        </c:dLbls>
        <c:firstSliceAng val="0"/>
      </c:pieChart>
      <c:spPr>
        <a:noFill/>
        <a:ln>
          <a:noFill/>
        </a:ln>
        <a:effectLst/>
      </c:spPr>
    </c:plotArea>
    <c:legend>
      <c:legendPos val="b"/>
      <c:layout>
        <c:manualLayout>
          <c:xMode val="edge"/>
          <c:yMode val="edge"/>
          <c:x val="0.50520841144856909"/>
          <c:y val="0.16597494507419402"/>
          <c:w val="0.38905407657376206"/>
          <c:h val="0.67125027903484413"/>
        </c:manualLayout>
      </c:layout>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bg1"/>
                </a:solidFill>
              </a:rPr>
              <a:t>Employment</a:t>
            </a:r>
          </a:p>
        </c:rich>
      </c:tx>
      <c:spPr>
        <a:noFill/>
        <a:ln>
          <a:noFill/>
        </a:ln>
        <a:effectLst/>
      </c:spPr>
    </c:title>
    <c:plotArea>
      <c:layout>
        <c:manualLayout>
          <c:layoutTarget val="inner"/>
          <c:xMode val="edge"/>
          <c:yMode val="edge"/>
          <c:x val="3.9329979585885105E-2"/>
          <c:y val="0.11291035735917598"/>
          <c:w val="0.95804055743032113"/>
          <c:h val="0.56116232586311288"/>
        </c:manualLayout>
      </c:layout>
      <c:barChart>
        <c:barDir val="col"/>
        <c:grouping val="clustered"/>
        <c:ser>
          <c:idx val="0"/>
          <c:order val="0"/>
          <c:tx>
            <c:strRef>
              <c:f>Sheet1!$B$1</c:f>
              <c:strCache>
                <c:ptCount val="1"/>
                <c:pt idx="0">
                  <c:v>Employment</c:v>
                </c:pt>
              </c:strCache>
            </c:strRef>
          </c:tx>
          <c:spPr>
            <a:solidFill>
              <a:srgbClr val="88AC2E"/>
            </a:solidFill>
            <a:ln>
              <a:noFill/>
            </a:ln>
            <a:effectLst/>
          </c:spPr>
          <c:dLbls>
            <c:dLbl>
              <c:idx val="0"/>
              <c:layout>
                <c:manualLayout>
                  <c:x val="2.645502645502651E-3"/>
                  <c:y val="-1.7948717948718006E-2"/>
                </c:manualLayout>
              </c:layout>
              <c:showVal val="1"/>
              <c:extLst>
                <c:ext xmlns:c15="http://schemas.microsoft.com/office/drawing/2012/chart" uri="{CE6537A1-D6FC-4f65-9D91-7224C49458BB}"/>
              </c:extLst>
            </c:dLbl>
            <c:dLbl>
              <c:idx val="3"/>
              <c:layout>
                <c:manualLayout>
                  <c:x val="-1.3227513227513203E-3"/>
                  <c:y val="-3.8461538461538498E-2"/>
                </c:manualLayout>
              </c:layout>
              <c:showVal val="1"/>
              <c:extLst>
                <c:ext xmlns:c15="http://schemas.microsoft.com/office/drawing/2012/chart" uri="{CE6537A1-D6FC-4f65-9D91-7224C49458BB}"/>
              </c:extLst>
            </c:dLbl>
            <c:dLbl>
              <c:idx val="4"/>
              <c:layout>
                <c:manualLayout>
                  <c:x val="-2.6455026455027408E-3"/>
                  <c:y val="-3.5897435897435895E-2"/>
                </c:manualLayout>
              </c:layout>
              <c:showVal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Management, Business, Science, and Art</c:v>
                </c:pt>
                <c:pt idx="1">
                  <c:v>Service</c:v>
                </c:pt>
                <c:pt idx="2">
                  <c:v>Sales and Office </c:v>
                </c:pt>
                <c:pt idx="3">
                  <c:v>Natural Resources, Construction, Maintenance</c:v>
                </c:pt>
                <c:pt idx="4">
                  <c:v>Production, Transportation, and Material Moving</c:v>
                </c:pt>
              </c:strCache>
            </c:strRef>
          </c:cat>
          <c:val>
            <c:numRef>
              <c:f>Sheet1!$B$2:$B$7</c:f>
              <c:numCache>
                <c:formatCode>General</c:formatCode>
                <c:ptCount val="6"/>
                <c:pt idx="0">
                  <c:v>37.700000000000003</c:v>
                </c:pt>
                <c:pt idx="1">
                  <c:v>18.7</c:v>
                </c:pt>
                <c:pt idx="2">
                  <c:v>25.1</c:v>
                </c:pt>
                <c:pt idx="3">
                  <c:v>6.3</c:v>
                </c:pt>
                <c:pt idx="4">
                  <c:v>12.2</c:v>
                </c:pt>
              </c:numCache>
            </c:numRef>
          </c:val>
        </c:ser>
        <c:dLbls/>
        <c:gapWidth val="219"/>
        <c:overlap val="-27"/>
        <c:axId val="103260544"/>
        <c:axId val="103262080"/>
      </c:barChart>
      <c:catAx>
        <c:axId val="1032605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03262080"/>
        <c:crosses val="autoZero"/>
        <c:auto val="1"/>
        <c:lblAlgn val="ctr"/>
        <c:lblOffset val="100"/>
      </c:catAx>
      <c:valAx>
        <c:axId val="10326208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3260544"/>
        <c:crosses val="autoZero"/>
        <c:crossBetween val="between"/>
      </c:valAx>
      <c:spPr>
        <a:noFill/>
        <a:ln>
          <a:noFill/>
        </a:ln>
        <a:effectLst/>
      </c:spPr>
    </c:plotArea>
    <c:legend>
      <c:legendPos val="b"/>
      <c:layout>
        <c:manualLayout>
          <c:xMode val="edge"/>
          <c:yMode val="edge"/>
          <c:x val="0.29354434862308898"/>
          <c:y val="0.8911181102362199"/>
          <c:w val="0.15365204349456302"/>
          <c:h val="8.3240864122753902E-2"/>
        </c:manualLayout>
      </c:layout>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0.53968</cdr:x>
      <cdr:y>0.94717</cdr:y>
    </cdr:from>
    <cdr:to>
      <cdr:x>1</cdr:x>
      <cdr:y>0.99601</cdr:y>
    </cdr:to>
    <cdr:sp macro="" textlink="">
      <cdr:nvSpPr>
        <cdr:cNvPr id="2" name="TextBox 1"/>
        <cdr:cNvSpPr txBox="1"/>
      </cdr:nvSpPr>
      <cdr:spPr>
        <a:xfrm xmlns:a="http://schemas.openxmlformats.org/drawingml/2006/main">
          <a:off x="5181600" y="4434024"/>
          <a:ext cx="4419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smtClean="0">
              <a:solidFill>
                <a:schemeClr val="bg1"/>
              </a:solidFill>
            </a:rPr>
            <a:t>Source: United States Census American Community Survey 2008-2012 </a:t>
          </a:r>
          <a:endParaRPr lang="en-US" sz="10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0.53968</cdr:x>
      <cdr:y>0.93562</cdr:y>
    </cdr:from>
    <cdr:to>
      <cdr:x>1</cdr:x>
      <cdr:y>0.98178</cdr:y>
    </cdr:to>
    <cdr:sp macro="" textlink="">
      <cdr:nvSpPr>
        <cdr:cNvPr id="2" name="TextBox 1"/>
        <cdr:cNvSpPr txBox="1"/>
      </cdr:nvSpPr>
      <cdr:spPr>
        <a:xfrm xmlns:a="http://schemas.openxmlformats.org/drawingml/2006/main">
          <a:off x="5181600" y="4634139"/>
          <a:ext cx="44196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smtClean="0">
              <a:solidFill>
                <a:schemeClr val="bg1"/>
              </a:solidFill>
            </a:rPr>
            <a:t>Source: United States Census American Community Survey 2008-2012 </a:t>
          </a:r>
          <a:endParaRPr lang="en-US" sz="1000" dirty="0">
            <a:solidFill>
              <a:schemeClr val="bg1"/>
            </a:solidFill>
          </a:endParaRPr>
        </a:p>
      </cdr:txBody>
    </cdr:sp>
  </cdr:relSizeAnchor>
  <cdr:relSizeAnchor xmlns:cdr="http://schemas.openxmlformats.org/drawingml/2006/chartDrawing">
    <cdr:from>
      <cdr:x>0.90492</cdr:x>
      <cdr:y>0.95487</cdr:y>
    </cdr:from>
    <cdr:to>
      <cdr:x>1</cdr:x>
      <cdr:y>0.99837</cdr:y>
    </cdr:to>
    <cdr:sp macro="" textlink="">
      <cdr:nvSpPr>
        <cdr:cNvPr id="3" name="TextBox 6"/>
        <cdr:cNvSpPr txBox="1"/>
      </cdr:nvSpPr>
      <cdr:spPr>
        <a:xfrm xmlns:a="http://schemas.openxmlformats.org/drawingml/2006/main">
          <a:off x="8940042" y="4793780"/>
          <a:ext cx="939332" cy="21837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dirty="0" smtClean="0">
              <a:solidFill>
                <a:schemeClr val="bg1"/>
              </a:solidFill>
            </a:rPr>
            <a:t>Source: Wikipedia</a:t>
          </a:r>
          <a:endParaRPr lang="en-US" sz="8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C58A70-4DEE-425F-83B5-CE9CB54044A9}" type="datetimeFigureOut">
              <a:rPr lang="en-US" smtClean="0"/>
              <a:pPr/>
              <a:t>9/29/2014</a:t>
            </a:fld>
            <a:endParaRPr lang="en-US" dirty="0"/>
          </a:p>
        </p:txBody>
      </p:sp>
      <p:sp>
        <p:nvSpPr>
          <p:cNvPr id="4" name="Slide Image Placeholder 3"/>
          <p:cNvSpPr>
            <a:spLocks noGrp="1" noRot="1" noChangeAspect="1"/>
          </p:cNvSpPr>
          <p:nvPr>
            <p:ph type="sldImg" idx="2"/>
          </p:nvPr>
        </p:nvSpPr>
        <p:spPr>
          <a:xfrm>
            <a:off x="1239838" y="1162050"/>
            <a:ext cx="453072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0"/>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77" tIns="46589" rIns="93177" bIns="46589" rtlCol="0" anchor="b"/>
          <a:lstStyle>
            <a:lvl1pPr algn="r">
              <a:defRPr sz="1200"/>
            </a:lvl1pPr>
          </a:lstStyle>
          <a:p>
            <a:fld id="{7ACC269D-0837-4F98-BD5A-8D9A9F23488E}" type="slidenum">
              <a:rPr lang="en-US" smtClean="0"/>
              <a:pPr/>
              <a:t>‹#›</a:t>
            </a:fld>
            <a:endParaRPr lang="en-US" dirty="0"/>
          </a:p>
        </p:txBody>
      </p:sp>
    </p:spTree>
    <p:extLst>
      <p:ext uri="{BB962C8B-B14F-4D97-AF65-F5344CB8AC3E}">
        <p14:creationId xmlns:p14="http://schemas.microsoft.com/office/powerpoint/2010/main" xmlns="" val="208681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a:t>
            </a:fld>
            <a:endParaRPr lang="en-US" dirty="0"/>
          </a:p>
        </p:txBody>
      </p:sp>
    </p:spTree>
    <p:extLst>
      <p:ext uri="{BB962C8B-B14F-4D97-AF65-F5344CB8AC3E}">
        <p14:creationId xmlns:p14="http://schemas.microsoft.com/office/powerpoint/2010/main" xmlns="" val="396718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pPr lvl="0"/>
            <a:endParaRPr/>
          </a:p>
        </p:txBody>
      </p:sp>
      <p:sp>
        <p:nvSpPr>
          <p:cNvPr id="60" name="Shape 60"/>
          <p:cNvSpPr>
            <a:spLocks noGrp="1"/>
          </p:cNvSpPr>
          <p:nvPr>
            <p:ph type="body" sz="quarter" idx="1"/>
          </p:nvPr>
        </p:nvSpPr>
        <p:spPr>
          <a:prstGeom prst="rect">
            <a:avLst/>
          </a:prstGeom>
        </p:spPr>
        <p:txBody>
          <a:bodyPr/>
          <a:lstStyle/>
          <a:p>
            <a:pPr defTabSz="931774">
              <a:spcBef>
                <a:spcPts val="408"/>
              </a:spcBef>
              <a:defRPr sz="1800"/>
            </a:pPr>
            <a:r>
              <a:rPr lang="en-US" dirty="0" smtClean="0">
                <a:latin typeface="Calibri"/>
                <a:ea typeface="Calibri"/>
                <a:cs typeface="Calibri"/>
                <a:sym typeface="Calibri"/>
              </a:rPr>
              <a:t>STEVE</a:t>
            </a:r>
          </a:p>
          <a:p>
            <a:pPr defTabSz="931774">
              <a:spcBef>
                <a:spcPts val="408"/>
              </a:spcBef>
              <a:defRPr sz="1800"/>
            </a:pPr>
            <a:endParaRPr lang="en-US" dirty="0" smtClean="0">
              <a:latin typeface="Calibri"/>
              <a:ea typeface="Calibri"/>
              <a:cs typeface="Calibri"/>
              <a:sym typeface="Calibri"/>
            </a:endParaRPr>
          </a:p>
          <a:p>
            <a:pPr defTabSz="931774">
              <a:spcBef>
                <a:spcPts val="408"/>
              </a:spcBef>
              <a:defRPr sz="1800"/>
            </a:pPr>
            <a:r>
              <a:rPr dirty="0" smtClean="0">
                <a:latin typeface="Calibri"/>
                <a:ea typeface="Calibri"/>
                <a:cs typeface="Calibri"/>
                <a:sym typeface="Calibri"/>
              </a:rPr>
              <a:t>Elements </a:t>
            </a:r>
            <a:r>
              <a:rPr dirty="0">
                <a:latin typeface="Calibri"/>
                <a:ea typeface="Calibri"/>
                <a:cs typeface="Calibri"/>
                <a:sym typeface="Calibri"/>
              </a:rPr>
              <a:t>can also have “isotopes”, which are different versions of the basic stable element. </a:t>
            </a:r>
          </a:p>
          <a:p>
            <a:pPr defTabSz="931774">
              <a:spcBef>
                <a:spcPts val="408"/>
              </a:spcBef>
              <a:defRPr sz="1800"/>
            </a:pPr>
            <a:endParaRPr dirty="0">
              <a:latin typeface="Calibri"/>
              <a:ea typeface="Calibri"/>
              <a:cs typeface="Calibri"/>
              <a:sym typeface="Calibri"/>
            </a:endParaRPr>
          </a:p>
          <a:p>
            <a:pPr defTabSz="931774">
              <a:spcBef>
                <a:spcPts val="408"/>
              </a:spcBef>
              <a:defRPr sz="1800"/>
            </a:pPr>
            <a:r>
              <a:rPr dirty="0">
                <a:latin typeface="Calibri"/>
                <a:ea typeface="Calibri"/>
                <a:cs typeface="Calibri"/>
                <a:sym typeface="Calibri"/>
              </a:rPr>
              <a:t>An isotope of an element will have the same number of protons as the element – but different numbers of neutrons. That gives them different “atomic weights” And different properties.</a:t>
            </a:r>
          </a:p>
          <a:p>
            <a:pPr defTabSz="931774">
              <a:spcBef>
                <a:spcPts val="408"/>
              </a:spcBef>
              <a:defRPr sz="1800"/>
            </a:pPr>
            <a:endParaRPr dirty="0">
              <a:latin typeface="Calibri"/>
              <a:ea typeface="Calibri"/>
              <a:cs typeface="Calibri"/>
              <a:sym typeface="Calibri"/>
            </a:endParaRPr>
          </a:p>
          <a:p>
            <a:pPr defTabSz="931774">
              <a:spcBef>
                <a:spcPts val="408"/>
              </a:spcBef>
              <a:defRPr sz="1800"/>
            </a:pPr>
            <a:r>
              <a:rPr b="1" dirty="0">
                <a:solidFill>
                  <a:srgbClr val="FF0000"/>
                </a:solidFill>
                <a:latin typeface="Calibri"/>
                <a:ea typeface="Calibri"/>
                <a:cs typeface="Calibri"/>
                <a:sym typeface="Calibri"/>
              </a:rPr>
              <a:t>So, let’s look at helium. Its basic stable form has, as noted in the previous slide, two protons and two neutrons. But it can also have two protons, and one neutron – or two protons and three or four or even more neutrons. These variations are isotopes.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pPr lvl="0"/>
            <a:endParaRPr/>
          </a:p>
        </p:txBody>
      </p:sp>
      <p:sp>
        <p:nvSpPr>
          <p:cNvPr id="157" name="Shape 157"/>
          <p:cNvSpPr>
            <a:spLocks noGrp="1"/>
          </p:cNvSpPr>
          <p:nvPr>
            <p:ph type="body" sz="quarter" idx="1"/>
          </p:nvPr>
        </p:nvSpPr>
        <p:spPr>
          <a:prstGeom prst="rect">
            <a:avLst/>
          </a:prstGeom>
        </p:spPr>
        <p:txBody>
          <a:bodyPr/>
          <a:lstStyle/>
          <a:p>
            <a:pPr defTabSz="931774">
              <a:lnSpc>
                <a:spcPct val="80000"/>
              </a:lnSpc>
              <a:spcBef>
                <a:spcPts val="306"/>
              </a:spcBef>
              <a:defRPr sz="1800"/>
            </a:pPr>
            <a:r>
              <a:rPr lang="en-US" sz="1100" dirty="0" smtClean="0">
                <a:latin typeface="Calibri"/>
                <a:ea typeface="Calibri"/>
                <a:cs typeface="Calibri"/>
                <a:sym typeface="Calibri"/>
              </a:rPr>
              <a:t>STEVE</a:t>
            </a:r>
          </a:p>
          <a:p>
            <a:pPr defTabSz="931774">
              <a:lnSpc>
                <a:spcPct val="80000"/>
              </a:lnSpc>
              <a:spcBef>
                <a:spcPts val="306"/>
              </a:spcBef>
              <a:defRPr sz="1800"/>
            </a:pPr>
            <a:endParaRPr lang="en-US" sz="1100" dirty="0" smtClean="0">
              <a:latin typeface="Calibri"/>
              <a:ea typeface="Calibri"/>
              <a:cs typeface="Calibri"/>
              <a:sym typeface="Calibri"/>
            </a:endParaRPr>
          </a:p>
          <a:p>
            <a:pPr defTabSz="931774">
              <a:lnSpc>
                <a:spcPct val="80000"/>
              </a:lnSpc>
              <a:spcBef>
                <a:spcPts val="306"/>
              </a:spcBef>
              <a:defRPr sz="1800"/>
            </a:pPr>
            <a:r>
              <a:rPr sz="1100" dirty="0" smtClean="0">
                <a:latin typeface="Calibri"/>
                <a:ea typeface="Calibri"/>
                <a:cs typeface="Calibri"/>
                <a:sym typeface="Calibri"/>
              </a:rPr>
              <a:t>So </a:t>
            </a:r>
            <a:r>
              <a:rPr sz="1100" dirty="0">
                <a:latin typeface="Calibri"/>
                <a:ea typeface="Calibri"/>
                <a:cs typeface="Calibri"/>
                <a:sym typeface="Calibri"/>
              </a:rPr>
              <a:t>let’s see how this all will work at FRIB:</a:t>
            </a:r>
          </a:p>
          <a:p>
            <a:pPr defTabSz="931774">
              <a:lnSpc>
                <a:spcPct val="80000"/>
              </a:lnSpc>
              <a:spcBef>
                <a:spcPts val="408"/>
              </a:spcBef>
              <a:defRPr sz="1800"/>
            </a:pPr>
            <a:endParaRPr sz="1100" dirty="0">
              <a:latin typeface="Calibri"/>
              <a:ea typeface="Calibri"/>
              <a:cs typeface="Calibri"/>
              <a:sym typeface="Calibri"/>
            </a:endParaRPr>
          </a:p>
          <a:p>
            <a:pPr defTabSz="931774">
              <a:lnSpc>
                <a:spcPct val="80000"/>
              </a:lnSpc>
              <a:spcBef>
                <a:spcPts val="306"/>
              </a:spcBef>
              <a:defRPr sz="1800"/>
            </a:pPr>
            <a:r>
              <a:rPr sz="1100" dirty="0">
                <a:latin typeface="Calibri"/>
                <a:ea typeface="Calibri"/>
                <a:cs typeface="Calibri"/>
                <a:sym typeface="Calibri"/>
              </a:rPr>
              <a:t>Top right, you see the ion Source. That’s where the electrons are stripped off the atom and the nuclei are turned into a beam.</a:t>
            </a:r>
          </a:p>
          <a:p>
            <a:pPr defTabSz="931774">
              <a:lnSpc>
                <a:spcPct val="80000"/>
              </a:lnSpc>
              <a:spcBef>
                <a:spcPts val="306"/>
              </a:spcBef>
              <a:defRPr sz="1800"/>
            </a:pPr>
            <a:r>
              <a:rPr sz="1100" dirty="0">
                <a:latin typeface="Calibri"/>
                <a:ea typeface="Calibri"/>
                <a:cs typeface="Calibri"/>
                <a:sym typeface="Calibri"/>
              </a:rPr>
              <a:t>Next is the Speed phase. FRIB will use a superconducting linear accelerator to acclerate the beam to 105,000 miles per second. </a:t>
            </a:r>
          </a:p>
          <a:p>
            <a:pPr defTabSz="931774">
              <a:lnSpc>
                <a:spcPct val="80000"/>
              </a:lnSpc>
              <a:spcBef>
                <a:spcPts val="306"/>
              </a:spcBef>
              <a:defRPr sz="1800"/>
            </a:pPr>
            <a:r>
              <a:rPr sz="1100" dirty="0">
                <a:latin typeface="Calibri"/>
                <a:ea typeface="Calibri"/>
                <a:cs typeface="Calibri"/>
                <a:sym typeface="Calibri"/>
              </a:rPr>
              <a:t>Then the Smashing. The beam will be crashed into a foil target, creating some new particles.</a:t>
            </a:r>
          </a:p>
          <a:p>
            <a:pPr defTabSz="931774">
              <a:lnSpc>
                <a:spcPct val="80000"/>
              </a:lnSpc>
              <a:spcBef>
                <a:spcPts val="306"/>
              </a:spcBef>
              <a:defRPr sz="1800"/>
            </a:pPr>
            <a:r>
              <a:rPr sz="1100" dirty="0">
                <a:latin typeface="Calibri"/>
                <a:ea typeface="Calibri"/>
                <a:cs typeface="Calibri"/>
                <a:sym typeface="Calibri"/>
              </a:rPr>
              <a:t>Separation happens as the lab uses various techniques to pick out the rare isotopes from the ordinary stuff, mostly nuclei that passed right through the target without change.</a:t>
            </a:r>
          </a:p>
          <a:p>
            <a:pPr defTabSz="931774">
              <a:lnSpc>
                <a:spcPct val="80000"/>
              </a:lnSpc>
              <a:spcBef>
                <a:spcPts val="306"/>
              </a:spcBef>
              <a:defRPr sz="1800"/>
            </a:pPr>
            <a:r>
              <a:rPr sz="1100" dirty="0">
                <a:latin typeface="Calibri"/>
                <a:ea typeface="Calibri"/>
                <a:cs typeface="Calibri"/>
                <a:sym typeface="Calibri"/>
              </a:rPr>
              <a:t>And finally, the study phase, where they can use an array of tools to actually stop, examine and reaccelerate the isotopes to discover its various properties.</a:t>
            </a:r>
          </a:p>
          <a:p>
            <a:pPr defTabSz="931774">
              <a:lnSpc>
                <a:spcPct val="80000"/>
              </a:lnSpc>
              <a:spcBef>
                <a:spcPts val="408"/>
              </a:spcBef>
              <a:defRPr sz="1800"/>
            </a:pPr>
            <a:endParaRPr sz="1100" dirty="0">
              <a:latin typeface="Calibri"/>
              <a:ea typeface="Calibri"/>
              <a:cs typeface="Calibri"/>
              <a:sym typeface="Calibri"/>
            </a:endParaRPr>
          </a:p>
          <a:p>
            <a:pPr defTabSz="931774">
              <a:lnSpc>
                <a:spcPct val="80000"/>
              </a:lnSpc>
              <a:defRPr sz="1800"/>
            </a:pPr>
            <a:r>
              <a:rPr sz="1100" dirty="0">
                <a:latin typeface="Calibri"/>
                <a:ea typeface="Calibri"/>
                <a:cs typeface="Calibri"/>
                <a:sym typeface="Calibri"/>
              </a:rPr>
              <a:t>It’s that new superconducting linear particle accelerator that is at the heart of FRIB. Studying isotopes is a game of numbers…you run billions and trillions of nuclear into the target, to find one or two isotopes that you want to examine. </a:t>
            </a:r>
          </a:p>
          <a:p>
            <a:pPr defTabSz="931774">
              <a:lnSpc>
                <a:spcPct val="80000"/>
              </a:lnSpc>
              <a:defRPr sz="1800"/>
            </a:pPr>
            <a:endParaRPr sz="1100" dirty="0">
              <a:latin typeface="Calibri"/>
              <a:ea typeface="Calibri"/>
              <a:cs typeface="Calibri"/>
              <a:sym typeface="Calibri"/>
            </a:endParaRPr>
          </a:p>
          <a:p>
            <a:pPr defTabSz="931774">
              <a:lnSpc>
                <a:spcPct val="80000"/>
              </a:lnSpc>
              <a:spcBef>
                <a:spcPts val="306"/>
              </a:spcBef>
              <a:defRPr sz="1800"/>
            </a:pPr>
            <a:r>
              <a:rPr sz="1100" dirty="0">
                <a:latin typeface="Calibri"/>
                <a:ea typeface="Calibri"/>
                <a:cs typeface="Calibri"/>
                <a:sym typeface="Calibri"/>
              </a:rPr>
              <a:t>FRIB is more powerful, capable of doing more, much faster, than today’s cyclotron laboratory. In fact, experiments that today take a week or more at the NSCL will take only an hour or so at FRIB. That means more experiments can be turned around faster, providing scientists will more rare isotopes to study.</a:t>
            </a:r>
          </a:p>
          <a:p>
            <a:pPr defTabSz="931774">
              <a:lnSpc>
                <a:spcPct val="80000"/>
              </a:lnSpc>
              <a:spcBef>
                <a:spcPts val="408"/>
              </a:spcBef>
              <a:defRPr sz="1800"/>
            </a:pPr>
            <a:endParaRPr sz="1100" dirty="0">
              <a:latin typeface="Calibri"/>
              <a:ea typeface="Calibri"/>
              <a:cs typeface="Calibri"/>
              <a:sym typeface="Calibri"/>
            </a:endParaRPr>
          </a:p>
          <a:p>
            <a:pPr defTabSz="931774">
              <a:lnSpc>
                <a:spcPct val="80000"/>
              </a:lnSpc>
              <a:spcBef>
                <a:spcPts val="306"/>
              </a:spcBef>
              <a:defRPr sz="1800"/>
            </a:pPr>
            <a:r>
              <a:rPr sz="1100" dirty="0">
                <a:latin typeface="Calibri"/>
                <a:ea typeface="Calibri"/>
                <a:cs typeface="Calibri"/>
                <a:sym typeface="Calibri"/>
              </a:rPr>
              <a:t>One way to think about is that the NSCL’s cyclotrons are a squirt gun…FRIB will be a fire hose! It will be an amazing tool, the best in the world, when it is built. Mid-Michigan is accelerating innovation.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12</a:t>
            </a:fld>
            <a:endParaRPr lang="en-US" dirty="0"/>
          </a:p>
        </p:txBody>
      </p:sp>
    </p:spTree>
    <p:extLst>
      <p:ext uri="{BB962C8B-B14F-4D97-AF65-F5344CB8AC3E}">
        <p14:creationId xmlns:p14="http://schemas.microsoft.com/office/powerpoint/2010/main" xmlns="" val="300368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13</a:t>
            </a:fld>
            <a:endParaRPr lang="en-US" dirty="0"/>
          </a:p>
        </p:txBody>
      </p:sp>
    </p:spTree>
    <p:extLst>
      <p:ext uri="{BB962C8B-B14F-4D97-AF65-F5344CB8AC3E}">
        <p14:creationId xmlns:p14="http://schemas.microsoft.com/office/powerpoint/2010/main" xmlns="" val="1201962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14</a:t>
            </a:fld>
            <a:endParaRPr lang="en-US" dirty="0"/>
          </a:p>
        </p:txBody>
      </p:sp>
    </p:spTree>
    <p:extLst>
      <p:ext uri="{BB962C8B-B14F-4D97-AF65-F5344CB8AC3E}">
        <p14:creationId xmlns:p14="http://schemas.microsoft.com/office/powerpoint/2010/main" xmlns="" val="148922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46BDADDC-7589-4872-B544-F27D6DF0F4F2}" type="slidenum">
              <a:rPr lang="en-US" smtClean="0"/>
              <a:pPr/>
              <a:t>15</a:t>
            </a:fld>
            <a:endParaRPr lang="en-US"/>
          </a:p>
        </p:txBody>
      </p:sp>
    </p:spTree>
    <p:extLst>
      <p:ext uri="{BB962C8B-B14F-4D97-AF65-F5344CB8AC3E}">
        <p14:creationId xmlns:p14="http://schemas.microsoft.com/office/powerpoint/2010/main" xmlns="" val="83274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46BDADDC-7589-4872-B544-F27D6DF0F4F2}" type="slidenum">
              <a:rPr lang="en-US" smtClean="0"/>
              <a:pPr/>
              <a:t>16</a:t>
            </a:fld>
            <a:endParaRPr lang="en-US"/>
          </a:p>
        </p:txBody>
      </p:sp>
    </p:spTree>
    <p:extLst>
      <p:ext uri="{BB962C8B-B14F-4D97-AF65-F5344CB8AC3E}">
        <p14:creationId xmlns:p14="http://schemas.microsoft.com/office/powerpoint/2010/main" xmlns="" val="482223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CAL</a:t>
            </a:r>
            <a:endParaRPr lang="en-US" b="1"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17</a:t>
            </a:fld>
            <a:endParaRPr lang="en-US" dirty="0"/>
          </a:p>
        </p:txBody>
      </p:sp>
    </p:spTree>
    <p:extLst>
      <p:ext uri="{BB962C8B-B14F-4D97-AF65-F5344CB8AC3E}">
        <p14:creationId xmlns:p14="http://schemas.microsoft.com/office/powerpoint/2010/main" xmlns="" val="683675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18</a:t>
            </a:fld>
            <a:endParaRPr lang="en-US" dirty="0"/>
          </a:p>
        </p:txBody>
      </p:sp>
    </p:spTree>
    <p:extLst>
      <p:ext uri="{BB962C8B-B14F-4D97-AF65-F5344CB8AC3E}">
        <p14:creationId xmlns:p14="http://schemas.microsoft.com/office/powerpoint/2010/main" xmlns="" val="141933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culture has developed at UW, not necessarily by intention, but the result is a culture of innovation, </a:t>
            </a:r>
          </a:p>
          <a:p>
            <a:r>
              <a:rPr lang="en-US" sz="1200" kern="1200" dirty="0" smtClean="0">
                <a:solidFill>
                  <a:schemeClr val="tx1"/>
                </a:solidFill>
                <a:effectLst/>
                <a:latin typeface="+mn-lt"/>
                <a:ea typeface="+mn-ea"/>
                <a:cs typeface="+mn-cs"/>
              </a:rPr>
              <a:t>value of entrepreneurship, and celebration of professors who have gone on to start their own companies (</a:t>
            </a:r>
            <a:r>
              <a:rPr lang="en-US" sz="1200" kern="1200" dirty="0" err="1" smtClean="0">
                <a:solidFill>
                  <a:schemeClr val="tx1"/>
                </a:solidFill>
                <a:effectLst/>
                <a:latin typeface="+mn-lt"/>
                <a:ea typeface="+mn-ea"/>
                <a:cs typeface="+mn-cs"/>
              </a:rPr>
              <a:t>Bramwell</a:t>
            </a:r>
            <a:r>
              <a:rPr lang="en-US" sz="1200" kern="1200" dirty="0" smtClean="0">
                <a:solidFill>
                  <a:schemeClr val="tx1"/>
                </a:solidFill>
                <a:effectLst/>
                <a:latin typeface="+mn-lt"/>
                <a:ea typeface="+mn-ea"/>
                <a:cs typeface="+mn-cs"/>
              </a:rPr>
              <a:t>, 2008).</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Ability to attract, retain, and train top caliber graduates and researchers, and to link with potential employers</a:t>
            </a:r>
          </a:p>
          <a:p>
            <a:pPr lvl="0"/>
            <a:r>
              <a:rPr lang="en-US" sz="1200" kern="1200" dirty="0" smtClean="0">
                <a:solidFill>
                  <a:schemeClr val="tx1"/>
                </a:solidFill>
                <a:effectLst/>
                <a:latin typeface="+mn-lt"/>
                <a:ea typeface="+mn-ea"/>
                <a:cs typeface="+mn-cs"/>
              </a:rPr>
              <a:t>Providing R&amp;D assistance to local firms</a:t>
            </a:r>
          </a:p>
          <a:p>
            <a:pPr lvl="0"/>
            <a:r>
              <a:rPr lang="en-US" sz="1200" kern="1200" dirty="0" smtClean="0">
                <a:solidFill>
                  <a:schemeClr val="tx1"/>
                </a:solidFill>
                <a:effectLst/>
                <a:latin typeface="+mn-lt"/>
                <a:ea typeface="+mn-ea"/>
                <a:cs typeface="+mn-cs"/>
              </a:rPr>
              <a:t>Exchanging tacit knowledge at regional and global levels</a:t>
            </a:r>
          </a:p>
          <a:p>
            <a:pPr lvl="0"/>
            <a:r>
              <a:rPr lang="en-US" sz="1200" kern="1200" dirty="0" smtClean="0">
                <a:solidFill>
                  <a:schemeClr val="tx1"/>
                </a:solidFill>
                <a:effectLst/>
                <a:latin typeface="+mn-lt"/>
                <a:ea typeface="+mn-ea"/>
                <a:cs typeface="+mn-cs"/>
              </a:rPr>
              <a:t>Facilitation of entrepreneurial activities</a:t>
            </a:r>
          </a:p>
          <a:p>
            <a:endParaRPr lang="en-US" dirty="0" smtClean="0"/>
          </a:p>
          <a:p>
            <a:r>
              <a:rPr lang="en-US" dirty="0" smtClean="0"/>
              <a:t>The largest co-operative education program in the world!!!!</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19</a:t>
            </a:fld>
            <a:endParaRPr lang="en-US" dirty="0"/>
          </a:p>
        </p:txBody>
      </p:sp>
    </p:spTree>
    <p:extLst>
      <p:ext uri="{BB962C8B-B14F-4D97-AF65-F5344CB8AC3E}">
        <p14:creationId xmlns:p14="http://schemas.microsoft.com/office/powerpoint/2010/main" xmlns="" val="50633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a:t>
            </a:fld>
            <a:endParaRPr lang="en-US" dirty="0"/>
          </a:p>
        </p:txBody>
      </p:sp>
    </p:spTree>
    <p:extLst>
      <p:ext uri="{BB962C8B-B14F-4D97-AF65-F5344CB8AC3E}">
        <p14:creationId xmlns:p14="http://schemas.microsoft.com/office/powerpoint/2010/main" xmlns="" val="114987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20</a:t>
            </a:fld>
            <a:endParaRPr lang="en-US" dirty="0"/>
          </a:p>
        </p:txBody>
      </p:sp>
    </p:spTree>
    <p:extLst>
      <p:ext uri="{BB962C8B-B14F-4D97-AF65-F5344CB8AC3E}">
        <p14:creationId xmlns:p14="http://schemas.microsoft.com/office/powerpoint/2010/main" xmlns="" val="1666663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p>
          <a:p>
            <a:endParaRPr lang="en-US" dirty="0" smtClean="0"/>
          </a:p>
          <a:p>
            <a:r>
              <a:rPr lang="en-US" dirty="0" smtClean="0"/>
              <a:t>Creation of new jobs and industries</a:t>
            </a:r>
          </a:p>
          <a:p>
            <a:r>
              <a:rPr lang="en-US" dirty="0" smtClean="0"/>
              <a:t>Multiplier effect of adding new jobs</a:t>
            </a:r>
          </a:p>
          <a:p>
            <a:r>
              <a:rPr lang="en-US" dirty="0" smtClean="0"/>
              <a:t>Facilitating research-based commercialization</a:t>
            </a:r>
          </a:p>
          <a:p>
            <a:r>
              <a:rPr lang="en-US" dirty="0" smtClean="0"/>
              <a:t>Provision of support tools for start-up enterprises</a:t>
            </a:r>
          </a:p>
          <a:p>
            <a:endParaRPr lang="en-US" dirty="0" smtClean="0"/>
          </a:p>
          <a:p>
            <a:r>
              <a:rPr lang="en-US" sz="1200" kern="1200" dirty="0" smtClean="0">
                <a:solidFill>
                  <a:schemeClr val="tx1"/>
                </a:solidFill>
                <a:effectLst/>
                <a:latin typeface="+mn-lt"/>
                <a:ea typeface="+mn-ea"/>
                <a:cs typeface="+mn-cs"/>
              </a:rPr>
              <a:t>First, the incubator program was found to be responsible for creation of over 1,600 jobs in the region, after accounting for multipliers. </a:t>
            </a:r>
          </a:p>
          <a:p>
            <a:r>
              <a:rPr lang="en-US" sz="1200" kern="1200" dirty="0" smtClean="0">
                <a:solidFill>
                  <a:schemeClr val="tx1"/>
                </a:solidFill>
                <a:effectLst/>
                <a:latin typeface="+mn-lt"/>
                <a:ea typeface="+mn-ea"/>
                <a:cs typeface="+mn-cs"/>
              </a:rPr>
              <a:t>These jobs are responsible for more than $70 million in earning and nearly $200 million in total economic output annually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represents a return of $5.25 for every $1.00 invested by these local governments (Real Estate Research Consultants, 2009)</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21</a:t>
            </a:fld>
            <a:endParaRPr lang="en-US" dirty="0"/>
          </a:p>
        </p:txBody>
      </p:sp>
    </p:spTree>
    <p:extLst>
      <p:ext uri="{BB962C8B-B14F-4D97-AF65-F5344CB8AC3E}">
        <p14:creationId xmlns:p14="http://schemas.microsoft.com/office/powerpoint/2010/main" xmlns="" val="50063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22</a:t>
            </a:fld>
            <a:endParaRPr lang="en-US" dirty="0"/>
          </a:p>
        </p:txBody>
      </p:sp>
    </p:spTree>
    <p:extLst>
      <p:ext uri="{BB962C8B-B14F-4D97-AF65-F5344CB8AC3E}">
        <p14:creationId xmlns:p14="http://schemas.microsoft.com/office/powerpoint/2010/main" xmlns="" val="4048934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23</a:t>
            </a:fld>
            <a:endParaRPr lang="en-US" dirty="0"/>
          </a:p>
        </p:txBody>
      </p:sp>
    </p:spTree>
    <p:extLst>
      <p:ext uri="{BB962C8B-B14F-4D97-AF65-F5344CB8AC3E}">
        <p14:creationId xmlns:p14="http://schemas.microsoft.com/office/powerpoint/2010/main" xmlns="" val="1083995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24</a:t>
            </a:fld>
            <a:endParaRPr lang="en-US" dirty="0"/>
          </a:p>
        </p:txBody>
      </p:sp>
    </p:spTree>
    <p:extLst>
      <p:ext uri="{BB962C8B-B14F-4D97-AF65-F5344CB8AC3E}">
        <p14:creationId xmlns:p14="http://schemas.microsoft.com/office/powerpoint/2010/main" xmlns="" val="1710694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p>
          <a:p>
            <a:endParaRPr lang="en-US" dirty="0" smtClean="0"/>
          </a:p>
          <a:p>
            <a:r>
              <a:rPr lang="en-US" dirty="0" smtClean="0"/>
              <a:t>All the temporary </a:t>
            </a:r>
            <a:r>
              <a:rPr lang="en-US" dirty="0" err="1" smtClean="0"/>
              <a:t>contruction</a:t>
            </a:r>
            <a:r>
              <a:rPr lang="en-US" dirty="0" smtClean="0"/>
              <a:t> jobs are n/a.</a:t>
            </a:r>
            <a:r>
              <a:rPr lang="en-US" baseline="0" dirty="0" smtClean="0"/>
              <a:t> </a:t>
            </a:r>
          </a:p>
          <a:p>
            <a:r>
              <a:rPr lang="en-US" baseline="0" dirty="0" smtClean="0"/>
              <a:t>Do we still need it? </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25</a:t>
            </a:fld>
            <a:endParaRPr lang="en-US" dirty="0"/>
          </a:p>
        </p:txBody>
      </p:sp>
    </p:spTree>
    <p:extLst>
      <p:ext uri="{BB962C8B-B14F-4D97-AF65-F5344CB8AC3E}">
        <p14:creationId xmlns:p14="http://schemas.microsoft.com/office/powerpoint/2010/main" xmlns="" val="383364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p>
          <a:p>
            <a:endParaRPr lang="en-US" dirty="0" smtClean="0"/>
          </a:p>
          <a:p>
            <a:r>
              <a:rPr lang="en-US" dirty="0" smtClean="0"/>
              <a:t>All the temporary </a:t>
            </a:r>
            <a:r>
              <a:rPr lang="en-US" dirty="0" err="1" smtClean="0"/>
              <a:t>contruction</a:t>
            </a:r>
            <a:r>
              <a:rPr lang="en-US" dirty="0" smtClean="0"/>
              <a:t> jobs are n/a.</a:t>
            </a:r>
            <a:r>
              <a:rPr lang="en-US" baseline="0" dirty="0" smtClean="0"/>
              <a:t> </a:t>
            </a:r>
          </a:p>
          <a:p>
            <a:r>
              <a:rPr lang="en-US" baseline="0" dirty="0" smtClean="0"/>
              <a:t>Do we still need it? </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26</a:t>
            </a:fld>
            <a:endParaRPr lang="en-US" dirty="0"/>
          </a:p>
        </p:txBody>
      </p:sp>
    </p:spTree>
    <p:extLst>
      <p:ext uri="{BB962C8B-B14F-4D97-AF65-F5344CB8AC3E}">
        <p14:creationId xmlns:p14="http://schemas.microsoft.com/office/powerpoint/2010/main" xmlns="" val="555224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 of such a culture is a willingness for companies and highly skilled individuals to be attracted to and retained within the Greater Waterloo Region. Institutional policies, brand development, cultural amenities, and attitude all have a significant impact on the perception of a given region.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Greater Lansing Region already has a base of incubator facilities, but the addition of the FRIB within the region could result in increased demand or require more specific targeting of incubation facilities to meet the needs of accelerator technology.</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Greater Lansing stakeholders cannot risk safety oversights limiting the effectiveness of the FRIB. A carefully prepared and regularly updated hazard mitigation strategy can help to anticipate and solve any potential hazards.</a:t>
            </a:r>
          </a:p>
          <a:p>
            <a:endParaRPr lang="en-US" dirty="0" smtClean="0"/>
          </a:p>
          <a:p>
            <a:r>
              <a:rPr lang="en-US" sz="1200" kern="1200" dirty="0" smtClean="0">
                <a:solidFill>
                  <a:schemeClr val="tx1"/>
                </a:solidFill>
                <a:effectLst/>
                <a:latin typeface="+mn-lt"/>
                <a:ea typeface="+mn-ea"/>
                <a:cs typeface="+mn-cs"/>
              </a:rPr>
              <a:t>While it may take a Ph.D. in nuclear physics to understand the inner workings of a structure like the FRIB, that does not mean community members have no role in such a facility’s operation.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Ongoing measurement can help explain what is being done, who is being effected, and any change in patterns over time. These are useful things to know in order to improve the effectiveness of the FRIB in an ongoing fashion and build a base of credibility in the prudent use of public resources.</a:t>
            </a:r>
          </a:p>
          <a:p>
            <a:endParaRPr lang="en-US" dirty="0" smtClean="0"/>
          </a:p>
          <a:p>
            <a:r>
              <a:rPr lang="en-US" sz="1200" kern="1200" dirty="0" smtClean="0">
                <a:solidFill>
                  <a:schemeClr val="tx1"/>
                </a:solidFill>
                <a:effectLst/>
                <a:latin typeface="+mn-lt"/>
                <a:ea typeface="+mn-ea"/>
                <a:cs typeface="+mn-cs"/>
              </a:rPr>
              <a:t>The members of this committee have academic and professional experience in fields related to the FRIB. This intimate internal knowledge of the potential impact the FRIB may have on the Greater Lansing Region is invaluable to developing a strategy to move forward.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educational institutions in the Greater Lansing Region ought to help create the highly skilled, industry specific workforce that will help support the FRIB and related spin-offs</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27</a:t>
            </a:fld>
            <a:endParaRPr lang="en-US" dirty="0"/>
          </a:p>
        </p:txBody>
      </p:sp>
    </p:spTree>
    <p:extLst>
      <p:ext uri="{BB962C8B-B14F-4D97-AF65-F5344CB8AC3E}">
        <p14:creationId xmlns:p14="http://schemas.microsoft.com/office/powerpoint/2010/main" xmlns="" val="1857830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 of such a culture is a willingness for companies and highly skilled individuals to be attracted to and retained within the Greater Waterloo Region. Institutional policies, brand development, cultural amenities, and attitude all have a significant impact on the perception of a given region.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Greater Lansing Region already has a base of incubator facilities, but the addition of the FRIB within the region could result in increased demand or require more specific targeting of incubation facilities to meet the needs of accelerator technology.</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Greater Lansing stakeholders cannot risk safety oversights limiting the effectiveness of the FRIB. A carefully prepared and regularly updated hazard mitigation strategy can help to anticipate and solve any potential hazards.</a:t>
            </a:r>
          </a:p>
          <a:p>
            <a:endParaRPr lang="en-US" dirty="0" smtClean="0"/>
          </a:p>
          <a:p>
            <a:r>
              <a:rPr lang="en-US" sz="1200" kern="1200" dirty="0" smtClean="0">
                <a:solidFill>
                  <a:schemeClr val="tx1"/>
                </a:solidFill>
                <a:effectLst/>
                <a:latin typeface="+mn-lt"/>
                <a:ea typeface="+mn-ea"/>
                <a:cs typeface="+mn-cs"/>
              </a:rPr>
              <a:t>While it may take a Ph.D. in nuclear physics to understand the inner workings of a structure like the FRIB, that does not mean community members have no role in such a facility’s operation.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Ongoing measurement can help explain what is being done, who is being effected, and any change in patterns over time. These are useful things to know in order to improve the effectiveness of the FRIB in an ongoing fashion and build a base of credibility in the prudent use of public resources.</a:t>
            </a:r>
          </a:p>
          <a:p>
            <a:endParaRPr lang="en-US" dirty="0" smtClean="0"/>
          </a:p>
          <a:p>
            <a:r>
              <a:rPr lang="en-US" sz="1200" kern="1200" dirty="0" smtClean="0">
                <a:solidFill>
                  <a:schemeClr val="tx1"/>
                </a:solidFill>
                <a:effectLst/>
                <a:latin typeface="+mn-lt"/>
                <a:ea typeface="+mn-ea"/>
                <a:cs typeface="+mn-cs"/>
              </a:rPr>
              <a:t>The members of this committee have academic and professional experience in fields related to the FRIB. This intimate internal knowledge of the potential impact the FRIB may have on the Greater Lansing Region is invaluable to developing a strategy to move forward.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educational institutions in the Greater Lansing Region ought to help create the highly skilled, industry specific workforce that will help support the FRIB and related spin-offs</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28</a:t>
            </a:fld>
            <a:endParaRPr lang="en-US" dirty="0"/>
          </a:p>
        </p:txBody>
      </p:sp>
    </p:spTree>
    <p:extLst>
      <p:ext uri="{BB962C8B-B14F-4D97-AF65-F5344CB8AC3E}">
        <p14:creationId xmlns:p14="http://schemas.microsoft.com/office/powerpoint/2010/main" xmlns="" val="185783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29</a:t>
            </a:fld>
            <a:endParaRPr lang="en-US" dirty="0"/>
          </a:p>
        </p:txBody>
      </p:sp>
    </p:spTree>
    <p:extLst>
      <p:ext uri="{BB962C8B-B14F-4D97-AF65-F5344CB8AC3E}">
        <p14:creationId xmlns:p14="http://schemas.microsoft.com/office/powerpoint/2010/main" xmlns="" val="177121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3</a:t>
            </a:fld>
            <a:endParaRPr lang="en-US" dirty="0"/>
          </a:p>
        </p:txBody>
      </p:sp>
    </p:spTree>
    <p:extLst>
      <p:ext uri="{BB962C8B-B14F-4D97-AF65-F5344CB8AC3E}">
        <p14:creationId xmlns:p14="http://schemas.microsoft.com/office/powerpoint/2010/main" xmlns="" val="158296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4</a:t>
            </a:fld>
            <a:endParaRPr lang="en-US" dirty="0"/>
          </a:p>
        </p:txBody>
      </p:sp>
    </p:spTree>
    <p:extLst>
      <p:ext uri="{BB962C8B-B14F-4D97-AF65-F5344CB8AC3E}">
        <p14:creationId xmlns:p14="http://schemas.microsoft.com/office/powerpoint/2010/main" xmlns="" val="332604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5</a:t>
            </a:fld>
            <a:endParaRPr lang="en-US" dirty="0"/>
          </a:p>
        </p:txBody>
      </p:sp>
    </p:spTree>
    <p:extLst>
      <p:ext uri="{BB962C8B-B14F-4D97-AF65-F5344CB8AC3E}">
        <p14:creationId xmlns:p14="http://schemas.microsoft.com/office/powerpoint/2010/main" xmlns="" val="422362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6</a:t>
            </a:fld>
            <a:endParaRPr lang="en-US" dirty="0"/>
          </a:p>
        </p:txBody>
      </p:sp>
    </p:spTree>
    <p:extLst>
      <p:ext uri="{BB962C8B-B14F-4D97-AF65-F5344CB8AC3E}">
        <p14:creationId xmlns:p14="http://schemas.microsoft.com/office/powerpoint/2010/main" xmlns="" val="304085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7</a:t>
            </a:fld>
            <a:endParaRPr lang="en-US" dirty="0"/>
          </a:p>
        </p:txBody>
      </p:sp>
    </p:spTree>
    <p:extLst>
      <p:ext uri="{BB962C8B-B14F-4D97-AF65-F5344CB8AC3E}">
        <p14:creationId xmlns:p14="http://schemas.microsoft.com/office/powerpoint/2010/main" xmlns="" val="202466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a:t>
            </a:r>
          </a:p>
          <a:p>
            <a:endParaRPr lang="en-US" dirty="0" smtClean="0"/>
          </a:p>
          <a:p>
            <a:r>
              <a:rPr lang="en-US" dirty="0" smtClean="0"/>
              <a:t>Explain what F-Rib</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7ACC269D-0837-4F98-BD5A-8D9A9F23488E}" type="slidenum">
              <a:rPr lang="en-US" smtClean="0"/>
              <a:pPr/>
              <a:t>8</a:t>
            </a:fld>
            <a:endParaRPr lang="en-US" dirty="0"/>
          </a:p>
        </p:txBody>
      </p:sp>
    </p:spTree>
    <p:extLst>
      <p:ext uri="{BB962C8B-B14F-4D97-AF65-F5344CB8AC3E}">
        <p14:creationId xmlns:p14="http://schemas.microsoft.com/office/powerpoint/2010/main" xmlns="" val="212152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pPr lvl="0"/>
            <a:endParaRPr/>
          </a:p>
        </p:txBody>
      </p:sp>
      <p:sp>
        <p:nvSpPr>
          <p:cNvPr id="49" name="Shape 49"/>
          <p:cNvSpPr>
            <a:spLocks noGrp="1"/>
          </p:cNvSpPr>
          <p:nvPr>
            <p:ph type="body" sz="quarter" idx="1"/>
          </p:nvPr>
        </p:nvSpPr>
        <p:spPr>
          <a:prstGeom prst="rect">
            <a:avLst/>
          </a:prstGeom>
        </p:spPr>
        <p:txBody>
          <a:bodyPr/>
          <a:lstStyle/>
          <a:p>
            <a:pPr defTabSz="931774">
              <a:spcBef>
                <a:spcPts val="408"/>
              </a:spcBef>
              <a:defRPr sz="1800"/>
            </a:pPr>
            <a:r>
              <a:rPr lang="en-US" dirty="0" smtClean="0">
                <a:latin typeface="Calibri"/>
                <a:ea typeface="Calibri"/>
                <a:cs typeface="Calibri"/>
                <a:sym typeface="Calibri"/>
              </a:rPr>
              <a:t>STEVE</a:t>
            </a:r>
          </a:p>
          <a:p>
            <a:pPr defTabSz="931774">
              <a:spcBef>
                <a:spcPts val="408"/>
              </a:spcBef>
              <a:defRPr sz="1800"/>
            </a:pPr>
            <a:endParaRPr lang="en-US" dirty="0" smtClean="0">
              <a:latin typeface="Calibri"/>
              <a:ea typeface="Calibri"/>
              <a:cs typeface="Calibri"/>
              <a:sym typeface="Calibri"/>
            </a:endParaRPr>
          </a:p>
          <a:p>
            <a:pPr defTabSz="931774">
              <a:spcBef>
                <a:spcPts val="408"/>
              </a:spcBef>
              <a:defRPr sz="1800"/>
            </a:pPr>
            <a:r>
              <a:rPr dirty="0" smtClean="0">
                <a:latin typeface="Calibri"/>
                <a:ea typeface="Calibri"/>
                <a:cs typeface="Calibri"/>
                <a:sym typeface="Calibri"/>
              </a:rPr>
              <a:t>Let’s </a:t>
            </a:r>
            <a:r>
              <a:rPr dirty="0">
                <a:latin typeface="Calibri"/>
                <a:ea typeface="Calibri"/>
                <a:cs typeface="Calibri"/>
                <a:sym typeface="Calibri"/>
              </a:rPr>
              <a:t>talk a little bit about what an isotope actually is, and how scientists can create them. We’ll ask you to dust off a little of your high school chemistry and physics.</a:t>
            </a:r>
          </a:p>
          <a:p>
            <a:pPr defTabSz="931774">
              <a:spcBef>
                <a:spcPts val="408"/>
              </a:spcBef>
              <a:defRPr sz="1800"/>
            </a:pPr>
            <a:endParaRPr dirty="0">
              <a:latin typeface="Calibri"/>
              <a:ea typeface="Calibri"/>
              <a:cs typeface="Calibri"/>
              <a:sym typeface="Calibri"/>
            </a:endParaRPr>
          </a:p>
          <a:p>
            <a:pPr defTabSz="931774">
              <a:spcBef>
                <a:spcPts val="408"/>
              </a:spcBef>
              <a:defRPr sz="1800"/>
            </a:pPr>
            <a:r>
              <a:rPr dirty="0">
                <a:latin typeface="Calibri"/>
                <a:ea typeface="Calibri"/>
                <a:cs typeface="Calibri"/>
                <a:sym typeface="Calibri"/>
              </a:rPr>
              <a:t>Because NSCL and FRIB are all about study of isotopes.</a:t>
            </a:r>
          </a:p>
          <a:p>
            <a:pPr defTabSz="931774">
              <a:spcBef>
                <a:spcPts val="408"/>
              </a:spcBef>
              <a:defRPr sz="1800"/>
            </a:pPr>
            <a:endParaRPr dirty="0">
              <a:latin typeface="Calibri"/>
              <a:ea typeface="Calibri"/>
              <a:cs typeface="Calibri"/>
              <a:sym typeface="Calibri"/>
            </a:endParaRPr>
          </a:p>
          <a:p>
            <a:pPr defTabSz="931774">
              <a:spcBef>
                <a:spcPts val="408"/>
              </a:spcBef>
              <a:defRPr sz="1800"/>
            </a:pPr>
            <a:r>
              <a:rPr dirty="0">
                <a:latin typeface="Calibri"/>
                <a:ea typeface="Calibri"/>
                <a:cs typeface="Calibri"/>
                <a:sym typeface="Calibri"/>
              </a:rPr>
              <a:t>At the center of all atoms is an atomic nucleus, surrounded by electrons.</a:t>
            </a:r>
          </a:p>
          <a:p>
            <a:pPr defTabSz="931774">
              <a:spcBef>
                <a:spcPts val="408"/>
              </a:spcBef>
              <a:defRPr sz="1800"/>
            </a:pPr>
            <a:r>
              <a:rPr dirty="0">
                <a:latin typeface="Calibri"/>
                <a:ea typeface="Calibri"/>
                <a:cs typeface="Calibri"/>
                <a:sym typeface="Calibri"/>
              </a:rPr>
              <a:t>A nucleus is made of protons and neutrons.</a:t>
            </a:r>
          </a:p>
          <a:p>
            <a:pPr defTabSz="931774">
              <a:spcBef>
                <a:spcPts val="408"/>
              </a:spcBef>
              <a:defRPr sz="1800"/>
            </a:pPr>
            <a:r>
              <a:rPr dirty="0">
                <a:latin typeface="Calibri"/>
                <a:ea typeface="Calibri"/>
                <a:cs typeface="Calibri"/>
                <a:sym typeface="Calibri"/>
              </a:rPr>
              <a:t>The number of protons in an atom determines the number of electrons required to form a neutral atom. The number of protons determine the elements “number” and it’s chemistry.</a:t>
            </a:r>
          </a:p>
          <a:p>
            <a:pPr defTabSz="931774">
              <a:spcBef>
                <a:spcPts val="408"/>
              </a:spcBef>
              <a:defRPr sz="1800"/>
            </a:pPr>
            <a:r>
              <a:rPr dirty="0">
                <a:latin typeface="Calibri"/>
                <a:ea typeface="Calibri"/>
                <a:cs typeface="Calibri"/>
                <a:sym typeface="Calibri"/>
              </a:rPr>
              <a:t>The combined number of protons and neutrons determines the mass of a nucleus</a:t>
            </a:r>
          </a:p>
          <a:p>
            <a:pPr defTabSz="931774">
              <a:spcBef>
                <a:spcPts val="408"/>
              </a:spcBef>
              <a:defRPr sz="1800"/>
            </a:pPr>
            <a:endParaRPr dirty="0">
              <a:latin typeface="Calibri"/>
              <a:ea typeface="Calibri"/>
              <a:cs typeface="Calibri"/>
              <a:sym typeface="Calibri"/>
            </a:endParaRPr>
          </a:p>
          <a:p>
            <a:pPr defTabSz="931774">
              <a:spcBef>
                <a:spcPts val="408"/>
              </a:spcBef>
              <a:defRPr sz="1800"/>
            </a:pPr>
            <a:r>
              <a:rPr dirty="0">
                <a:latin typeface="Calibri"/>
                <a:ea typeface="Calibri"/>
                <a:cs typeface="Calibri"/>
                <a:sym typeface="Calibri"/>
              </a:rPr>
              <a:t>So here is a stable isotope of helium…two protons, two electrons and two neutrons. Atomic number is 2. Not too complicated. Yet.</a:t>
            </a:r>
          </a:p>
          <a:p>
            <a:pPr lvl="1" indent="465887" defTabSz="931774">
              <a:spcBef>
                <a:spcPts val="408"/>
              </a:spcBef>
              <a:defRPr sz="1800"/>
            </a:pPr>
            <a:endParaRPr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205634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2633331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260352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 name="Shape 5"/>
          <p:cNvSpPr>
            <a:spLocks noGrp="1"/>
          </p:cNvSpPr>
          <p:nvPr>
            <p:ph type="sldNum" sz="quarter" idx="2"/>
          </p:nvPr>
        </p:nvSpPr>
        <p:spPr>
          <a:xfrm>
            <a:off x="7099300" y="6400414"/>
            <a:ext cx="2311400" cy="276999"/>
          </a:xfrm>
          <a:prstGeom prst="rect">
            <a:avLst/>
          </a:prstGeom>
          <a:ln w="12700">
            <a:miter lim="400000"/>
          </a:ln>
        </p:spPr>
        <p:txBody>
          <a:bodyPr lIns="45719" rIns="45719" anchor="ctr">
            <a:spAutoFit/>
          </a:bodyPr>
          <a:lstStyle>
            <a:lvl1pPr algn="r">
              <a:defRPr sz="1200">
                <a:solidFill>
                  <a:srgbClr val="898989"/>
                </a:solidFill>
              </a:defRPr>
            </a:lvl1pPr>
          </a:lstStyle>
          <a:p>
            <a:pPr lvl="0"/>
            <a:fld id="{86CB4B4D-7CA3-9044-876B-883B54F8677D}" type="slidenum">
              <a:rPr/>
              <a:pPr lvl="0"/>
              <a:t>‹#›</a:t>
            </a:fld>
            <a:endParaRPr/>
          </a:p>
        </p:txBody>
      </p:sp>
    </p:spTree>
    <p:extLst>
      <p:ext uri="{BB962C8B-B14F-4D97-AF65-F5344CB8AC3E}">
        <p14:creationId xmlns:p14="http://schemas.microsoft.com/office/powerpoint/2010/main" xmlns="" val="21293790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33033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418222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57432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190125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140122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28117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325891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BC8D1-99BE-45AE-BC08-831FBAFAA438}" type="datetimeFigureOut">
              <a:rPr lang="en-US" smtClean="0"/>
              <a:pPr/>
              <a:t>9/29/2014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190202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BC8D1-99BE-45AE-BC08-831FBAFAA438}" type="datetimeFigureOut">
              <a:rPr lang="en-US" smtClean="0"/>
              <a:pPr/>
              <a:t>9/29/2014</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383FB-E9C3-4779-87B1-0285D7006937}" type="slidenum">
              <a:rPr lang="en-US" smtClean="0"/>
              <a:pPr/>
              <a:t>‹#›</a:t>
            </a:fld>
            <a:endParaRPr lang="en-US" dirty="0"/>
          </a:p>
        </p:txBody>
      </p:sp>
    </p:spTree>
    <p:extLst>
      <p:ext uri="{BB962C8B-B14F-4D97-AF65-F5344CB8AC3E}">
        <p14:creationId xmlns:p14="http://schemas.microsoft.com/office/powerpoint/2010/main" xmlns="" val="959349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5.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docid=TUPhqC1g72Zv7M&amp;tbnid=Lg1JycbvJXaFXM:&amp;ved=0CAUQjRw&amp;url=http://www.interactions.org/cms/?pid=2100&amp;image_no=FN0211&amp;ei=thA8U6nyLYvJsQT7m4H4Cg&amp;bvm=bv.63934634,d.aWc&amp;psig=AFQjCNGRcIpBHWWOsxzTcCHsLayDa1osRA&amp;ust=1396531737274575" TargetMode="External"/><Relationship Id="rId5" Type="http://schemas.openxmlformats.org/officeDocument/2006/relationships/image" Target="../media/image32.jpeg"/><Relationship Id="rId4" Type="http://schemas.openxmlformats.org/officeDocument/2006/relationships/hyperlink" Target="https://www.google.com/url?sa=i&amp;rct=j&amp;q=&amp;esrc=s&amp;source=images&amp;cd=&amp;cad=rja&amp;uact=8&amp;docid=uOYkgtA8aNwlhM&amp;tbnid=hdjkPMOzN8eUkM:&amp;ved=0CAUQjRw&amp;url=https://www.jlab.org/news/stories/advisory-committee-recommends-continued-investment-jefferson-lab&amp;ei=Ww88U_m-KNTIsATE0YGwDA&amp;bvm=bv.63934634,d.aWc&amp;psig=AFQjCNGcid_sSRhdaFGc3mdbcbdtNlLo8Q&amp;ust=139653140202094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gi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cal@kbsincorporated.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rib-rendering.jpg"/>
          <p:cNvPicPr>
            <a:picLocks noGrp="1" noChangeAspect="1"/>
          </p:cNvPicPr>
          <p:nvPr>
            <p:ph idx="1"/>
          </p:nvPr>
        </p:nvPicPr>
        <p:blipFill>
          <a:blip r:embed="rId3" cstate="screen">
            <a:extLst>
              <a:ext uri="{28A0092B-C50C-407E-A947-70E740481C1C}">
                <a14:useLocalDpi xmlns:a14="http://schemas.microsoft.com/office/drawing/2010/main" xmlns="" val="0"/>
              </a:ext>
            </a:extLst>
          </a:blip>
          <a:srcRect/>
          <a:stretch>
            <a:fillRect/>
          </a:stretch>
        </p:blipFill>
        <p:spPr>
          <a:xfrm>
            <a:off x="0" y="-1"/>
            <a:ext cx="9906000" cy="3755675"/>
          </a:xfrm>
        </p:spPr>
      </p:pic>
      <p:sp>
        <p:nvSpPr>
          <p:cNvPr id="6" name="Rectangle 5"/>
          <p:cNvSpPr/>
          <p:nvPr/>
        </p:nvSpPr>
        <p:spPr>
          <a:xfrm>
            <a:off x="152400" y="3886200"/>
            <a:ext cx="6248400" cy="2819400"/>
          </a:xfrm>
          <a:prstGeom prst="rect">
            <a:avLst/>
          </a:prstGeom>
          <a:solidFill>
            <a:srgbClr val="1845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 name="Text Box 56"/>
          <p:cNvSpPr txBox="1">
            <a:spLocks noChangeArrowheads="1"/>
          </p:cNvSpPr>
          <p:nvPr/>
        </p:nvSpPr>
        <p:spPr bwMode="auto">
          <a:xfrm>
            <a:off x="15522" y="4169834"/>
            <a:ext cx="6522155" cy="1020127"/>
          </a:xfrm>
          <a:prstGeom prst="rect">
            <a:avLst/>
          </a:prstGeom>
          <a:noFill/>
          <a:ln w="28575">
            <a:noFill/>
            <a:miter lim="800000"/>
            <a:headEnd/>
            <a:tailEnd/>
          </a:ln>
        </p:spPr>
        <p:txBody>
          <a:bodyPr rot="0" vert="horz" wrap="square" lIns="91440" tIns="45720" rIns="91440" bIns="45720" anchor="t" anchorCtr="0" upright="1">
            <a:noAutofit/>
          </a:bodyPr>
          <a:lstStyle/>
          <a:p>
            <a:pPr marL="0" marR="0" algn="ctr">
              <a:lnSpc>
                <a:spcPct val="120000"/>
              </a:lnSpc>
              <a:spcBef>
                <a:spcPts val="0"/>
              </a:spcBef>
              <a:spcAft>
                <a:spcPts val="0"/>
              </a:spcAft>
            </a:pPr>
            <a:r>
              <a:rPr lang="en-US" sz="5400" dirty="0" smtClean="0">
                <a:solidFill>
                  <a:schemeClr val="bg1"/>
                </a:solidFill>
                <a:effectLst>
                  <a:outerShdw blurRad="38100" dist="38100" dir="2700000" algn="tl">
                    <a:srgbClr val="000000">
                      <a:alpha val="43137"/>
                    </a:srgbClr>
                  </a:outerShdw>
                </a:effectLst>
                <a:latin typeface="Impact" panose="020B0806030902050204" pitchFamily="34" charset="0"/>
                <a:ea typeface="HGSMinchoE"/>
                <a:cs typeface="Century Gothic"/>
              </a:rPr>
              <a:t>Accelerating Capital</a:t>
            </a:r>
          </a:p>
          <a:p>
            <a:pPr marL="0" marR="0" algn="ctr">
              <a:lnSpc>
                <a:spcPct val="120000"/>
              </a:lnSpc>
              <a:spcBef>
                <a:spcPts val="0"/>
              </a:spcBef>
              <a:spcAft>
                <a:spcPts val="0"/>
              </a:spcAft>
            </a:pPr>
            <a:endParaRPr lang="en-US" sz="2800" b="1" dirty="0" smtClean="0">
              <a:solidFill>
                <a:schemeClr val="bg2">
                  <a:lumMod val="25000"/>
                </a:schemeClr>
              </a:solidFill>
              <a:effectLst/>
              <a:latin typeface="Century Gothic"/>
              <a:ea typeface="HGSMinchoE"/>
              <a:cs typeface="Century Gothic"/>
            </a:endParaRPr>
          </a:p>
          <a:p>
            <a:pPr marL="0" marR="0">
              <a:spcBef>
                <a:spcPts val="0"/>
              </a:spcBef>
              <a:spcAft>
                <a:spcPts val="0"/>
              </a:spcAft>
            </a:pPr>
            <a:endParaRPr lang="en-US" sz="2800" b="1" dirty="0">
              <a:solidFill>
                <a:schemeClr val="bg2">
                  <a:lumMod val="25000"/>
                </a:schemeClr>
              </a:solidFill>
              <a:effectLst/>
              <a:latin typeface="Candara"/>
              <a:ea typeface="PMingLiU" panose="02020500000000000000" pitchFamily="18" charset="-120"/>
              <a:cs typeface="Candara"/>
            </a:endParaRPr>
          </a:p>
        </p:txBody>
      </p:sp>
      <p:sp>
        <p:nvSpPr>
          <p:cNvPr id="13" name="Rectangle 12"/>
          <p:cNvSpPr/>
          <p:nvPr/>
        </p:nvSpPr>
        <p:spPr>
          <a:xfrm>
            <a:off x="7239000" y="3886200"/>
            <a:ext cx="2514600" cy="2286000"/>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1D2BF"/>
              </a:solidFill>
            </a:endParaRPr>
          </a:p>
        </p:txBody>
      </p:sp>
      <p:sp>
        <p:nvSpPr>
          <p:cNvPr id="14" name="Rectangle 13"/>
          <p:cNvSpPr/>
          <p:nvPr/>
        </p:nvSpPr>
        <p:spPr>
          <a:xfrm>
            <a:off x="6553200" y="3886200"/>
            <a:ext cx="533400" cy="28194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 Box 56"/>
          <p:cNvSpPr txBox="1">
            <a:spLocks noChangeArrowheads="1"/>
          </p:cNvSpPr>
          <p:nvPr/>
        </p:nvSpPr>
        <p:spPr bwMode="auto">
          <a:xfrm>
            <a:off x="7467600" y="3886200"/>
            <a:ext cx="2297878" cy="1855505"/>
          </a:xfrm>
          <a:prstGeom prst="rect">
            <a:avLst/>
          </a:prstGeom>
          <a:noFill/>
          <a:ln w="28575">
            <a:noFill/>
            <a:miter lim="800000"/>
            <a:headEnd/>
            <a:tailEnd/>
          </a:ln>
        </p:spPr>
        <p:txBody>
          <a:bodyPr rot="0" vert="horz" wrap="square" lIns="91440" tIns="45720" rIns="91440" bIns="45720" anchor="t" anchorCtr="0" upright="1">
            <a:noAutofit/>
          </a:bodyPr>
          <a:lstStyle/>
          <a:p>
            <a:pPr marL="0" marR="0">
              <a:lnSpc>
                <a:spcPct val="130000"/>
              </a:lnSpc>
              <a:spcBef>
                <a:spcPts val="0"/>
              </a:spcBef>
              <a:spcAft>
                <a:spcPts val="0"/>
              </a:spcAft>
            </a:pPr>
            <a:r>
              <a:rPr lang="en-US" sz="1600" u="sng"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Original Team Members:</a:t>
            </a:r>
          </a:p>
          <a:p>
            <a:pPr marL="0" marR="0">
              <a:lnSpc>
                <a:spcPct val="130000"/>
              </a:lnSpc>
              <a:spcBef>
                <a:spcPts val="0"/>
              </a:spcBef>
              <a:spcAft>
                <a:spcPts val="0"/>
              </a:spcAft>
            </a:pPr>
            <a:r>
              <a:rPr lang="en-US" sz="1600" dirty="0" err="1"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Parrisa</a:t>
            </a: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 </a:t>
            </a:r>
            <a:r>
              <a:rPr lang="en-US" sz="1600" dirty="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R. </a:t>
            </a: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Brown</a:t>
            </a:r>
            <a:r>
              <a:rPr lang="en-US" sz="1600" dirty="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 </a:t>
            </a:r>
            <a:endPar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endParaRPr>
          </a:p>
          <a:p>
            <a:pPr marL="0" marR="0">
              <a:lnSpc>
                <a:spcPct val="130000"/>
              </a:lnSpc>
              <a:spcBef>
                <a:spcPts val="0"/>
              </a:spcBef>
              <a:spcAft>
                <a:spcPts val="0"/>
              </a:spcAft>
            </a:pP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Cal </a:t>
            </a:r>
            <a:r>
              <a:rPr lang="en-US" sz="1600" dirty="0" err="1"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Coplai</a:t>
            </a:r>
            <a:endPar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endParaRPr>
          </a:p>
          <a:p>
            <a:pPr marL="0" marR="0">
              <a:lnSpc>
                <a:spcPct val="130000"/>
              </a:lnSpc>
              <a:spcBef>
                <a:spcPts val="0"/>
              </a:spcBef>
              <a:spcAft>
                <a:spcPts val="0"/>
              </a:spcAft>
            </a:pP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Kyle  </a:t>
            </a:r>
            <a:r>
              <a:rPr lang="en-US" sz="1600" dirty="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J. </a:t>
            </a: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Haller </a:t>
            </a:r>
          </a:p>
          <a:p>
            <a:pPr marL="0" marR="0">
              <a:lnSpc>
                <a:spcPct val="130000"/>
              </a:lnSpc>
              <a:spcBef>
                <a:spcPts val="0"/>
              </a:spcBef>
              <a:spcAft>
                <a:spcPts val="0"/>
              </a:spcAft>
            </a:pP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David </a:t>
            </a:r>
            <a:r>
              <a:rPr lang="en-US" sz="1600" dirty="0" err="1"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Kort</a:t>
            </a: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 </a:t>
            </a:r>
          </a:p>
          <a:p>
            <a:pPr marL="0" marR="0">
              <a:lnSpc>
                <a:spcPct val="130000"/>
              </a:lnSpc>
              <a:spcBef>
                <a:spcPts val="0"/>
              </a:spcBef>
              <a:spcAft>
                <a:spcPts val="0"/>
              </a:spcAft>
            </a:pPr>
            <a:r>
              <a:rPr lang="en-US" sz="1600" dirty="0" err="1"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Seungjae</a:t>
            </a: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 Lee</a:t>
            </a:r>
          </a:p>
          <a:p>
            <a:pPr marL="0" marR="0">
              <a:lnSpc>
                <a:spcPct val="130000"/>
              </a:lnSpc>
              <a:spcBef>
                <a:spcPts val="0"/>
              </a:spcBef>
              <a:spcAft>
                <a:spcPts val="0"/>
              </a:spcAft>
            </a:pPr>
            <a:r>
              <a:rPr lang="en-US" sz="1600" dirty="0" smtClean="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Charisma </a:t>
            </a:r>
            <a:r>
              <a:rPr lang="en-US" sz="1600" dirty="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R. </a:t>
            </a:r>
            <a:r>
              <a:rPr lang="en-US" sz="1600" dirty="0" err="1">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Thapa</a:t>
            </a:r>
            <a:r>
              <a:rPr lang="en-US" sz="1600" dirty="0">
                <a:solidFill>
                  <a:schemeClr val="bg1"/>
                </a:solidFill>
                <a:effectLst>
                  <a:outerShdw blurRad="38100" dist="38100" dir="2700000" algn="tl">
                    <a:srgbClr val="000000">
                      <a:alpha val="43137"/>
                    </a:srgbClr>
                  </a:outerShdw>
                </a:effectLst>
                <a:latin typeface="Impact" panose="020B0806030902050204" pitchFamily="34" charset="0"/>
                <a:ea typeface="PMingLiU" panose="02020500000000000000" pitchFamily="18" charset="-120"/>
                <a:cs typeface="Avenir Book"/>
              </a:rPr>
              <a:t> </a:t>
            </a:r>
          </a:p>
        </p:txBody>
      </p:sp>
      <p:sp>
        <p:nvSpPr>
          <p:cNvPr id="15" name="Rectangle 14"/>
          <p:cNvSpPr/>
          <p:nvPr/>
        </p:nvSpPr>
        <p:spPr>
          <a:xfrm>
            <a:off x="495299" y="5254674"/>
            <a:ext cx="5562600" cy="1126462"/>
          </a:xfrm>
          <a:prstGeom prst="rect">
            <a:avLst/>
          </a:prstGeom>
        </p:spPr>
        <p:txBody>
          <a:bodyPr wrap="square">
            <a:spAutoFit/>
          </a:bodyPr>
          <a:lstStyle/>
          <a:p>
            <a:pPr algn="ctr">
              <a:lnSpc>
                <a:spcPct val="120000"/>
              </a:lnSpc>
            </a:pPr>
            <a:r>
              <a:rPr lang="en-US" sz="2800" dirty="0">
                <a:solidFill>
                  <a:schemeClr val="bg1"/>
                </a:solidFill>
                <a:effectLst>
                  <a:outerShdw blurRad="38100" dist="38100" dir="2700000" algn="tl">
                    <a:srgbClr val="000000">
                      <a:alpha val="43137"/>
                    </a:srgbClr>
                  </a:outerShdw>
                </a:effectLst>
                <a:latin typeface="Impact" panose="020B0806030902050204" pitchFamily="34" charset="0"/>
                <a:ea typeface="HGSMinchoE"/>
                <a:cs typeface="Century Gothic"/>
              </a:rPr>
              <a:t>Growing the Greater Lansing Region </a:t>
            </a:r>
            <a:r>
              <a:rPr lang="en-US" sz="2800" dirty="0" smtClean="0">
                <a:solidFill>
                  <a:schemeClr val="bg1"/>
                </a:solidFill>
                <a:effectLst>
                  <a:outerShdw blurRad="38100" dist="38100" dir="2700000" algn="tl">
                    <a:srgbClr val="000000">
                      <a:alpha val="43137"/>
                    </a:srgbClr>
                  </a:outerShdw>
                </a:effectLst>
                <a:latin typeface="Impact" panose="020B0806030902050204" pitchFamily="34" charset="0"/>
                <a:ea typeface="HGSMinchoE"/>
                <a:cs typeface="Century Gothic"/>
              </a:rPr>
              <a:t>&amp; </a:t>
            </a:r>
            <a:r>
              <a:rPr lang="en-US" sz="2800" dirty="0">
                <a:solidFill>
                  <a:schemeClr val="bg1"/>
                </a:solidFill>
                <a:effectLst>
                  <a:outerShdw blurRad="38100" dist="38100" dir="2700000" algn="tl">
                    <a:srgbClr val="000000">
                      <a:alpha val="43137"/>
                    </a:srgbClr>
                  </a:outerShdw>
                </a:effectLst>
                <a:latin typeface="Impact" panose="020B0806030902050204" pitchFamily="34" charset="0"/>
                <a:ea typeface="HGSMinchoE"/>
                <a:cs typeface="Century Gothic"/>
              </a:rPr>
              <a:t>Investment Through Rare Isotopes</a:t>
            </a:r>
          </a:p>
        </p:txBody>
      </p:sp>
      <p:pic>
        <p:nvPicPr>
          <p:cNvPr id="16" name="Picture 15"/>
          <p:cNvPicPr/>
          <p:nvPr/>
        </p:nvPicPr>
        <p:blipFill>
          <a:blip r:embed="rId4" cstate="screen">
            <a:extLst>
              <a:ext uri="{28A0092B-C50C-407E-A947-70E740481C1C}">
                <a14:useLocalDpi xmlns:a14="http://schemas.microsoft.com/office/drawing/2010/main" xmlns="" val="0"/>
              </a:ext>
            </a:extLst>
          </a:blip>
          <a:stretch>
            <a:fillRect/>
          </a:stretch>
        </p:blipFill>
        <p:spPr bwMode="auto">
          <a:xfrm>
            <a:off x="7239000" y="6247876"/>
            <a:ext cx="2526478" cy="381524"/>
          </a:xfrm>
          <a:prstGeom prst="rect">
            <a:avLst/>
          </a:prstGeom>
          <a:noFill/>
        </p:spPr>
      </p:pic>
      <p:sp>
        <p:nvSpPr>
          <p:cNvPr id="10" name="TextBox 9"/>
          <p:cNvSpPr txBox="1"/>
          <p:nvPr/>
        </p:nvSpPr>
        <p:spPr>
          <a:xfrm>
            <a:off x="8915400" y="3500383"/>
            <a:ext cx="1109170" cy="215444"/>
          </a:xfrm>
          <a:prstGeom prst="rect">
            <a:avLst/>
          </a:prstGeom>
          <a:noFill/>
        </p:spPr>
        <p:txBody>
          <a:bodyPr wrap="square" rtlCol="0">
            <a:spAutoFit/>
          </a:bodyPr>
          <a:lstStyle/>
          <a:p>
            <a:r>
              <a:rPr lang="en-US" sz="800" dirty="0" smtClean="0">
                <a:solidFill>
                  <a:srgbClr val="18453B"/>
                </a:solidFill>
              </a:rPr>
              <a:t>Source: FRIB</a:t>
            </a:r>
            <a:endParaRPr lang="en-US" sz="800" dirty="0">
              <a:solidFill>
                <a:srgbClr val="18453B"/>
              </a:solidFill>
            </a:endParaRPr>
          </a:p>
        </p:txBody>
      </p:sp>
    </p:spTree>
    <p:extLst>
      <p:ext uri="{BB962C8B-B14F-4D97-AF65-F5344CB8AC3E}">
        <p14:creationId xmlns:p14="http://schemas.microsoft.com/office/powerpoint/2010/main" xmlns="" val="14459386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9237" y="3814763"/>
            <a:ext cx="9876764" cy="3033713"/>
          </a:xfrm>
          <a:prstGeom prst="rect">
            <a:avLst/>
          </a:prstGeom>
          <a:solidFill>
            <a:srgbClr val="FFFFFF"/>
          </a:solidFill>
          <a:ln w="12700">
            <a:miter lim="400000"/>
          </a:ln>
        </p:spPr>
        <p:txBody>
          <a:bodyPr lIns="0" tIns="0" rIns="0" bIns="0"/>
          <a:lstStyle/>
          <a:p>
            <a:pPr lvl="0"/>
            <a:endParaRPr/>
          </a:p>
        </p:txBody>
      </p:sp>
      <p:sp>
        <p:nvSpPr>
          <p:cNvPr id="52" name="Shape 52"/>
          <p:cNvSpPr>
            <a:spLocks noGrp="1"/>
          </p:cNvSpPr>
          <p:nvPr>
            <p:ph type="title" idx="4294967295"/>
          </p:nvPr>
        </p:nvSpPr>
        <p:spPr>
          <a:xfrm>
            <a:off x="1816100" y="273050"/>
            <a:ext cx="8089900" cy="1143001"/>
          </a:xfrm>
          <a:prstGeom prst="rect">
            <a:avLst/>
          </a:prstGeom>
        </p:spPr>
        <p:txBody>
          <a:bodyPr lIns="0" tIns="0" rIns="0" bIns="0">
            <a:normAutofit/>
          </a:bodyPr>
          <a:lstStyle>
            <a:lvl1pPr>
              <a:defRPr sz="4000" b="1">
                <a:solidFill>
                  <a:srgbClr val="8CC63F"/>
                </a:solidFill>
              </a:defRPr>
            </a:lvl1pPr>
          </a:lstStyle>
          <a:p>
            <a:pPr lvl="0">
              <a:defRPr sz="1800" b="0">
                <a:solidFill>
                  <a:srgbClr val="000000"/>
                </a:solidFill>
              </a:defRPr>
            </a:pPr>
            <a:r>
              <a:rPr sz="4000" b="1">
                <a:solidFill>
                  <a:srgbClr val="8CC63F"/>
                </a:solidFill>
              </a:rPr>
              <a:t>A Science Primer: Isotopes</a:t>
            </a:r>
          </a:p>
        </p:txBody>
      </p:sp>
      <p:sp>
        <p:nvSpPr>
          <p:cNvPr id="53" name="Shape 53"/>
          <p:cNvSpPr>
            <a:spLocks noGrp="1"/>
          </p:cNvSpPr>
          <p:nvPr>
            <p:ph type="body" idx="4294967295"/>
          </p:nvPr>
        </p:nvSpPr>
        <p:spPr>
          <a:xfrm>
            <a:off x="221853" y="1622426"/>
            <a:ext cx="9408981" cy="2187575"/>
          </a:xfrm>
          <a:prstGeom prst="rect">
            <a:avLst/>
          </a:prstGeom>
        </p:spPr>
        <p:txBody>
          <a:bodyPr lIns="0" tIns="0" rIns="0" bIns="0">
            <a:normAutofit/>
          </a:bodyPr>
          <a:lstStyle/>
          <a:p>
            <a:pPr marL="278606" lvl="0" indent="-278606">
              <a:spcBef>
                <a:spcPts val="600"/>
              </a:spcBef>
              <a:buChar char="•"/>
              <a:defRPr sz="1800"/>
            </a:pPr>
            <a:r>
              <a:rPr sz="2600"/>
              <a:t>Each element has “isotopes”</a:t>
            </a:r>
          </a:p>
          <a:p>
            <a:pPr marL="278606" lvl="0" indent="-278606">
              <a:spcBef>
                <a:spcPts val="600"/>
              </a:spcBef>
              <a:buChar char="•"/>
              <a:defRPr sz="1800"/>
            </a:pPr>
            <a:r>
              <a:rPr sz="2600"/>
              <a:t>Isotopes of an element have the same number of protons, but different numbers of neutrons</a:t>
            </a:r>
          </a:p>
          <a:p>
            <a:pPr marL="278606" lvl="0" indent="-278606">
              <a:spcBef>
                <a:spcPts val="600"/>
              </a:spcBef>
              <a:buChar char="•"/>
              <a:defRPr sz="1800"/>
            </a:pPr>
            <a:r>
              <a:rPr sz="2600"/>
              <a:t>Each isotope of an element have the same chemistry, but very different nuclear properties</a:t>
            </a:r>
          </a:p>
        </p:txBody>
      </p:sp>
      <p:pic>
        <p:nvPicPr>
          <p:cNvPr id="54" name="Helium-3.png" descr="Helium-3.gif"/>
          <p:cNvPicPr/>
          <p:nvPr/>
        </p:nvPicPr>
        <p:blipFill>
          <a:blip r:embed="rId3" cstate="screen">
            <a:extLst/>
          </a:blip>
          <a:stretch>
            <a:fillRect/>
          </a:stretch>
        </p:blipFill>
        <p:spPr>
          <a:xfrm>
            <a:off x="2918486" y="4273550"/>
            <a:ext cx="2385352" cy="2228850"/>
          </a:xfrm>
          <a:prstGeom prst="rect">
            <a:avLst/>
          </a:prstGeom>
          <a:ln w="12700">
            <a:miter lim="400000"/>
          </a:ln>
        </p:spPr>
      </p:pic>
      <p:grpSp>
        <p:nvGrpSpPr>
          <p:cNvPr id="57" name="Group 57"/>
          <p:cNvGrpSpPr/>
          <p:nvPr/>
        </p:nvGrpSpPr>
        <p:grpSpPr>
          <a:xfrm>
            <a:off x="213254" y="4273551"/>
            <a:ext cx="2345796" cy="2168525"/>
            <a:chOff x="0" y="0"/>
            <a:chExt cx="2165350" cy="2168525"/>
          </a:xfrm>
        </p:grpSpPr>
        <p:pic>
          <p:nvPicPr>
            <p:cNvPr id="55" name="helium-atom.png" descr="helium-atom.gif"/>
            <p:cNvPicPr/>
            <p:nvPr/>
          </p:nvPicPr>
          <p:blipFill>
            <a:blip r:embed="rId4" cstate="screen">
              <a:extLst/>
            </a:blip>
            <a:srcRect b="5987"/>
            <a:stretch>
              <a:fillRect/>
            </a:stretch>
          </p:blipFill>
          <p:spPr>
            <a:xfrm>
              <a:off x="0" y="0"/>
              <a:ext cx="2165350" cy="2168525"/>
            </a:xfrm>
            <a:prstGeom prst="rect">
              <a:avLst/>
            </a:prstGeom>
            <a:ln w="12700" cap="flat">
              <a:noFill/>
              <a:miter lim="400000"/>
            </a:ln>
            <a:effectLst/>
          </p:spPr>
        </p:pic>
        <p:sp>
          <p:nvSpPr>
            <p:cNvPr id="56" name="Shape 56"/>
            <p:cNvSpPr/>
            <p:nvPr/>
          </p:nvSpPr>
          <p:spPr>
            <a:xfrm>
              <a:off x="581003" y="298610"/>
              <a:ext cx="1003343"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a:latin typeface="Arial Bold"/>
                  <a:ea typeface="Arial Bold"/>
                  <a:cs typeface="Arial Bold"/>
                  <a:sym typeface="Arial Bold"/>
                </a:defRPr>
              </a:lvl1pPr>
            </a:lstStyle>
            <a:p>
              <a:pPr lvl="0">
                <a:defRPr sz="1800"/>
              </a:pPr>
              <a:r>
                <a:rPr sz="1400"/>
                <a:t>Helium</a:t>
              </a:r>
            </a:p>
          </p:txBody>
        </p:sp>
      </p:grpSp>
      <p:pic>
        <p:nvPicPr>
          <p:cNvPr id="58" name="helium-isotopes-5-to-8.png" descr="helium-isotopes-5-to-8.gif"/>
          <p:cNvPicPr/>
          <p:nvPr/>
        </p:nvPicPr>
        <p:blipFill>
          <a:blip r:embed="rId5" cstate="screen">
            <a:extLst/>
          </a:blip>
          <a:srcRect b="48506"/>
          <a:stretch>
            <a:fillRect/>
          </a:stretch>
        </p:blipFill>
        <p:spPr>
          <a:xfrm>
            <a:off x="5532570" y="4273550"/>
            <a:ext cx="4172030" cy="2300288"/>
          </a:xfrm>
          <a:prstGeom prst="rect">
            <a:avLst/>
          </a:prstGeom>
          <a:ln w="12700">
            <a:miter lim="400000"/>
          </a:ln>
        </p:spPr>
      </p:pic>
    </p:spTree>
    <p:extLst>
      <p:ext uri="{BB962C8B-B14F-4D97-AF65-F5344CB8AC3E}">
        <p14:creationId xmlns:p14="http://schemas.microsoft.com/office/powerpoint/2010/main" xmlns="" val="254086825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
                                            <p:bg/>
                                          </p:spTgt>
                                        </p:tgtEl>
                                        <p:attrNameLst>
                                          <p:attrName>style.visibility</p:attrName>
                                        </p:attrNameLst>
                                      </p:cBhvr>
                                      <p:to>
                                        <p:strVal val="visible"/>
                                      </p:to>
                                    </p:set>
                                  </p:childTnLst>
                                </p:cTn>
                              </p:par>
                              <p:par>
                                <p:cTn id="7" presetID="1" presetClass="entr" presetSubtype="0" fill="hold" grpId="0">
                                  <p:stCondLst>
                                    <p:cond delay="0"/>
                                  </p:stCondLst>
                                  <p:iterate>
                                    <p:tmAbs val="0"/>
                                  </p:iterate>
                                  <p:childTnLst>
                                    <p:set>
                                      <p:cBhvr>
                                        <p:cTn id="8" fill="hold"/>
                                        <p:tgtEl>
                                          <p:spTgt spid="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animBg="1" advAuto="0"/>
      <p:bldP spid="54" grpId="0" animBg="1" advAuto="0"/>
      <p:bldP spid="57" grpId="0" animBg="1" advAuto="0"/>
      <p:bldP spid="58"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F432_r2 (3).jpeg" descr="C:\Users\nburton\AppData\Local\Microsoft\Windows\Temporary Internet Files\Content.Outlook\828UF3J7\F432_r2 (3).jpg"/>
          <p:cNvPicPr/>
          <p:nvPr/>
        </p:nvPicPr>
        <p:blipFill>
          <a:blip r:embed="rId3" cstate="screen">
            <a:extLst/>
          </a:blip>
          <a:stretch>
            <a:fillRect/>
          </a:stretch>
        </p:blipFill>
        <p:spPr>
          <a:xfrm>
            <a:off x="1320800" y="1524000"/>
            <a:ext cx="7307395" cy="5334000"/>
          </a:xfrm>
          <a:prstGeom prst="rect">
            <a:avLst/>
          </a:prstGeom>
          <a:ln w="12700">
            <a:miter lim="400000"/>
          </a:ln>
        </p:spPr>
      </p:pic>
      <p:sp>
        <p:nvSpPr>
          <p:cNvPr id="150" name="Shape 150"/>
          <p:cNvSpPr>
            <a:spLocks noGrp="1"/>
          </p:cNvSpPr>
          <p:nvPr>
            <p:ph type="title" idx="4294967295"/>
          </p:nvPr>
        </p:nvSpPr>
        <p:spPr>
          <a:xfrm>
            <a:off x="1915849" y="228599"/>
            <a:ext cx="7990152" cy="1143002"/>
          </a:xfrm>
          <a:prstGeom prst="rect">
            <a:avLst/>
          </a:prstGeom>
        </p:spPr>
        <p:txBody>
          <a:bodyPr lIns="0" tIns="0" rIns="0" bIns="0">
            <a:normAutofit/>
          </a:bodyPr>
          <a:lstStyle/>
          <a:p>
            <a:pPr lvl="0" defTabSz="813816">
              <a:defRPr sz="1800"/>
            </a:pPr>
            <a:r>
              <a:rPr sz="3559" b="1">
                <a:solidFill>
                  <a:srgbClr val="8CC63F"/>
                </a:solidFill>
              </a:rPr>
              <a:t>Putting it all together: </a:t>
            </a:r>
            <a:br>
              <a:rPr sz="3559" b="1">
                <a:solidFill>
                  <a:srgbClr val="8CC63F"/>
                </a:solidFill>
              </a:rPr>
            </a:br>
            <a:r>
              <a:rPr sz="3559" b="1">
                <a:solidFill>
                  <a:srgbClr val="8CC63F"/>
                </a:solidFill>
              </a:rPr>
              <a:t>How FRIB Will Work</a:t>
            </a:r>
          </a:p>
        </p:txBody>
      </p:sp>
      <p:sp>
        <p:nvSpPr>
          <p:cNvPr id="151" name="Shape 151"/>
          <p:cNvSpPr/>
          <p:nvPr/>
        </p:nvSpPr>
        <p:spPr>
          <a:xfrm>
            <a:off x="8007350" y="1616075"/>
            <a:ext cx="1621763" cy="307777"/>
          </a:xfrm>
          <a:prstGeom prst="rect">
            <a:avLst/>
          </a:prstGeom>
          <a:solidFill>
            <a:srgbClr val="EEECE1"/>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r>
              <a:rPr>
                <a:solidFill>
                  <a:srgbClr val="FF0000"/>
                </a:solidFill>
                <a:latin typeface="Arial Bold"/>
                <a:ea typeface="Arial Bold"/>
                <a:cs typeface="Arial Bold"/>
                <a:sym typeface="Arial Bold"/>
              </a:rPr>
              <a:t>A. </a:t>
            </a:r>
            <a:r>
              <a:rPr sz="2000">
                <a:solidFill>
                  <a:srgbClr val="FF0000"/>
                </a:solidFill>
                <a:latin typeface="Arial Bold"/>
                <a:ea typeface="Arial Bold"/>
                <a:cs typeface="Arial Bold"/>
                <a:sym typeface="Arial Bold"/>
              </a:rPr>
              <a:t>Source</a:t>
            </a:r>
          </a:p>
        </p:txBody>
      </p:sp>
      <p:sp>
        <p:nvSpPr>
          <p:cNvPr id="152" name="Shape 152"/>
          <p:cNvSpPr/>
          <p:nvPr/>
        </p:nvSpPr>
        <p:spPr>
          <a:xfrm>
            <a:off x="8007350" y="4325938"/>
            <a:ext cx="1621763" cy="307777"/>
          </a:xfrm>
          <a:prstGeom prst="rect">
            <a:avLst/>
          </a:prstGeom>
          <a:solidFill>
            <a:srgbClr val="EEECE1"/>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r>
              <a:rPr>
                <a:solidFill>
                  <a:srgbClr val="FF0000"/>
                </a:solidFill>
                <a:latin typeface="Arial Bold"/>
                <a:ea typeface="Arial Bold"/>
                <a:cs typeface="Arial Bold"/>
                <a:sym typeface="Arial Bold"/>
              </a:rPr>
              <a:t>B. </a:t>
            </a:r>
            <a:r>
              <a:rPr sz="2000">
                <a:solidFill>
                  <a:srgbClr val="FF0000"/>
                </a:solidFill>
                <a:latin typeface="Arial Bold"/>
                <a:ea typeface="Arial Bold"/>
                <a:cs typeface="Arial Bold"/>
                <a:sym typeface="Arial Bold"/>
              </a:rPr>
              <a:t>Speed</a:t>
            </a:r>
          </a:p>
        </p:txBody>
      </p:sp>
      <p:sp>
        <p:nvSpPr>
          <p:cNvPr id="153" name="Shape 153"/>
          <p:cNvSpPr/>
          <p:nvPr/>
        </p:nvSpPr>
        <p:spPr>
          <a:xfrm>
            <a:off x="3879850" y="4525963"/>
            <a:ext cx="1485900" cy="307777"/>
          </a:xfrm>
          <a:prstGeom prst="rect">
            <a:avLst/>
          </a:prstGeom>
          <a:solidFill>
            <a:srgbClr val="EEECE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2000">
                <a:solidFill>
                  <a:srgbClr val="FF0000"/>
                </a:solidFill>
                <a:latin typeface="Arial Bold"/>
                <a:ea typeface="Arial Bold"/>
                <a:cs typeface="Arial Bold"/>
                <a:sym typeface="Arial Bold"/>
              </a:defRPr>
            </a:lvl1pPr>
          </a:lstStyle>
          <a:p>
            <a:pPr lvl="0">
              <a:defRPr sz="1800">
                <a:solidFill>
                  <a:srgbClr val="000000"/>
                </a:solidFill>
              </a:defRPr>
            </a:pPr>
            <a:r>
              <a:rPr sz="2000">
                <a:solidFill>
                  <a:srgbClr val="FF0000"/>
                </a:solidFill>
              </a:rPr>
              <a:t>C. Smash</a:t>
            </a:r>
          </a:p>
        </p:txBody>
      </p:sp>
      <p:sp>
        <p:nvSpPr>
          <p:cNvPr id="154" name="Shape 154"/>
          <p:cNvSpPr/>
          <p:nvPr/>
        </p:nvSpPr>
        <p:spPr>
          <a:xfrm>
            <a:off x="660400" y="3741738"/>
            <a:ext cx="1733550" cy="307777"/>
          </a:xfrm>
          <a:prstGeom prst="rect">
            <a:avLst/>
          </a:prstGeom>
          <a:solidFill>
            <a:srgbClr val="EEECE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2000">
                <a:solidFill>
                  <a:srgbClr val="FF0000"/>
                </a:solidFill>
                <a:latin typeface="Arial Bold"/>
                <a:ea typeface="Arial Bold"/>
                <a:cs typeface="Arial Bold"/>
                <a:sym typeface="Arial Bold"/>
              </a:defRPr>
            </a:lvl1pPr>
          </a:lstStyle>
          <a:p>
            <a:pPr lvl="0">
              <a:defRPr sz="1800">
                <a:solidFill>
                  <a:srgbClr val="000000"/>
                </a:solidFill>
              </a:defRPr>
            </a:pPr>
            <a:r>
              <a:rPr sz="2000">
                <a:solidFill>
                  <a:srgbClr val="FF0000"/>
                </a:solidFill>
              </a:rPr>
              <a:t>D. Separate</a:t>
            </a:r>
          </a:p>
        </p:txBody>
      </p:sp>
      <p:sp>
        <p:nvSpPr>
          <p:cNvPr id="155" name="Shape 155"/>
          <p:cNvSpPr/>
          <p:nvPr/>
        </p:nvSpPr>
        <p:spPr>
          <a:xfrm>
            <a:off x="2476501" y="1884362"/>
            <a:ext cx="1621764" cy="307777"/>
          </a:xfrm>
          <a:prstGeom prst="rect">
            <a:avLst/>
          </a:prstGeom>
          <a:solidFill>
            <a:srgbClr val="EEECE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2000">
                <a:solidFill>
                  <a:srgbClr val="FF0000"/>
                </a:solidFill>
                <a:latin typeface="Arial Bold"/>
                <a:ea typeface="Arial Bold"/>
                <a:cs typeface="Arial Bold"/>
                <a:sym typeface="Arial Bold"/>
              </a:defRPr>
            </a:lvl1pPr>
          </a:lstStyle>
          <a:p>
            <a:pPr lvl="0">
              <a:defRPr sz="1800">
                <a:solidFill>
                  <a:srgbClr val="000000"/>
                </a:solidFill>
              </a:defRPr>
            </a:pPr>
            <a:r>
              <a:rPr sz="2000">
                <a:solidFill>
                  <a:srgbClr val="FF0000"/>
                </a:solidFill>
              </a:rPr>
              <a:t>E. Study</a:t>
            </a:r>
          </a:p>
        </p:txBody>
      </p:sp>
    </p:spTree>
    <p:extLst>
      <p:ext uri="{BB962C8B-B14F-4D97-AF65-F5344CB8AC3E}">
        <p14:creationId xmlns:p14="http://schemas.microsoft.com/office/powerpoint/2010/main" xmlns="" val="291896867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advAuto="0"/>
      <p:bldP spid="151" grpId="0" animBg="1" advAuto="0"/>
      <p:bldP spid="152" grpId="0" animBg="1" advAuto="0"/>
      <p:bldP spid="153" grpId="0" animBg="1" advAuto="0"/>
      <p:bldP spid="154" grpId="0" animBg="1" advAuto="0"/>
      <p:bldP spid="15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71600"/>
            <a:ext cx="4572000" cy="4154983"/>
          </a:xfrm>
          <a:prstGeom prst="rect">
            <a:avLst/>
          </a:prstGeom>
        </p:spPr>
        <p:txBody>
          <a:bodyPr wrap="square">
            <a:spAutoFit/>
          </a:bodyPr>
          <a:lstStyle/>
          <a:p>
            <a:endParaRPr lang="en-US" sz="2400" dirty="0"/>
          </a:p>
          <a:p>
            <a:r>
              <a:rPr lang="en-US" sz="2400" dirty="0"/>
              <a:t>“A beam of particles is a very useful tool. A beam </a:t>
            </a:r>
            <a:r>
              <a:rPr lang="en-US" sz="2400" dirty="0" smtClean="0"/>
              <a:t>of </a:t>
            </a:r>
            <a:r>
              <a:rPr lang="en-US" sz="2400" dirty="0"/>
              <a:t>the right particles with the right energy at the </a:t>
            </a:r>
            <a:r>
              <a:rPr lang="en-US" sz="2400" dirty="0" smtClean="0"/>
              <a:t>right </a:t>
            </a:r>
            <a:r>
              <a:rPr lang="en-US" sz="2400" dirty="0"/>
              <a:t>intensity </a:t>
            </a:r>
            <a:r>
              <a:rPr lang="en-US" sz="2400" dirty="0" smtClean="0"/>
              <a:t>can…</a:t>
            </a:r>
          </a:p>
          <a:p>
            <a:endParaRPr lang="en-US" sz="2400" dirty="0" smtClean="0"/>
          </a:p>
          <a:p>
            <a:r>
              <a:rPr lang="en-US" sz="2400" i="1" dirty="0" smtClean="0"/>
              <a:t>…shrink </a:t>
            </a:r>
            <a:r>
              <a:rPr lang="en-US" sz="2400" i="1" dirty="0"/>
              <a:t>a </a:t>
            </a:r>
            <a:r>
              <a:rPr lang="en-US" sz="2400" i="1" dirty="0" smtClean="0"/>
              <a:t>tumor </a:t>
            </a:r>
          </a:p>
          <a:p>
            <a:r>
              <a:rPr lang="en-US" sz="2400" i="1" dirty="0" smtClean="0"/>
              <a:t>Produce cleaner </a:t>
            </a:r>
            <a:r>
              <a:rPr lang="en-US" sz="2400" i="1" dirty="0"/>
              <a:t>energy, </a:t>
            </a:r>
            <a:endParaRPr lang="en-US" sz="2400" i="1" dirty="0" smtClean="0"/>
          </a:p>
          <a:p>
            <a:r>
              <a:rPr lang="en-US" sz="2400" i="1" dirty="0"/>
              <a:t>S</a:t>
            </a:r>
            <a:r>
              <a:rPr lang="en-US" sz="2400" i="1" dirty="0" smtClean="0"/>
              <a:t>pot </a:t>
            </a:r>
            <a:r>
              <a:rPr lang="en-US" sz="2400" i="1" dirty="0"/>
              <a:t>suspicious cargo, </a:t>
            </a:r>
            <a:endParaRPr lang="en-US" sz="2400" i="1" dirty="0" smtClean="0"/>
          </a:p>
          <a:p>
            <a:r>
              <a:rPr lang="en-US" sz="2400" i="1" dirty="0" smtClean="0"/>
              <a:t>clean </a:t>
            </a:r>
            <a:r>
              <a:rPr lang="en-US" sz="2400" i="1" dirty="0"/>
              <a:t>up dirty drinking water, </a:t>
            </a:r>
          </a:p>
          <a:p>
            <a:r>
              <a:rPr lang="en-US" sz="2400" i="1" dirty="0"/>
              <a:t>map a protein, </a:t>
            </a:r>
            <a:endParaRPr lang="en-US" sz="2400" i="1" dirty="0" smtClean="0"/>
          </a:p>
        </p:txBody>
      </p:sp>
      <p:sp>
        <p:nvSpPr>
          <p:cNvPr id="3" name="Rectangle 2"/>
          <p:cNvSpPr/>
          <p:nvPr/>
        </p:nvSpPr>
        <p:spPr>
          <a:xfrm>
            <a:off x="0" y="457200"/>
            <a:ext cx="7010400" cy="914400"/>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What’s the Big Deal with the FRIB?</a:t>
            </a:r>
          </a:p>
        </p:txBody>
      </p:sp>
      <p:sp>
        <p:nvSpPr>
          <p:cNvPr id="4" name="Rectangle 3"/>
          <p:cNvSpPr/>
          <p:nvPr/>
        </p:nvSpPr>
        <p:spPr>
          <a:xfrm>
            <a:off x="5029200" y="1752600"/>
            <a:ext cx="4953000" cy="3662541"/>
          </a:xfrm>
          <a:prstGeom prst="rect">
            <a:avLst/>
          </a:prstGeom>
        </p:spPr>
        <p:txBody>
          <a:bodyPr>
            <a:spAutoFit/>
          </a:bodyPr>
          <a:lstStyle/>
          <a:p>
            <a:r>
              <a:rPr lang="en-US" sz="2400" i="1" dirty="0"/>
              <a:t>study a nuclear explosion, </a:t>
            </a:r>
          </a:p>
          <a:p>
            <a:r>
              <a:rPr lang="en-US" sz="2400" i="1" dirty="0"/>
              <a:t>Design a new drug, </a:t>
            </a:r>
          </a:p>
          <a:p>
            <a:r>
              <a:rPr lang="en-US" sz="2400" i="1" dirty="0" smtClean="0"/>
              <a:t>diagnose </a:t>
            </a:r>
            <a:r>
              <a:rPr lang="en-US" sz="2400" i="1" dirty="0"/>
              <a:t>a disease, </a:t>
            </a:r>
          </a:p>
          <a:p>
            <a:r>
              <a:rPr lang="en-US" sz="2400" i="1" dirty="0"/>
              <a:t>reduce nuclear waste, </a:t>
            </a:r>
          </a:p>
          <a:p>
            <a:r>
              <a:rPr lang="en-US" sz="2400" i="1" dirty="0"/>
              <a:t>detect an art forgery, </a:t>
            </a:r>
          </a:p>
          <a:p>
            <a:r>
              <a:rPr lang="en-US" sz="2400" i="1" dirty="0"/>
              <a:t>prospect for oil, </a:t>
            </a:r>
            <a:endParaRPr lang="en-US" sz="2400" i="1" dirty="0" smtClean="0"/>
          </a:p>
          <a:p>
            <a:r>
              <a:rPr lang="en-US" sz="2400" i="1" dirty="0" smtClean="0"/>
              <a:t>package </a:t>
            </a:r>
            <a:r>
              <a:rPr lang="en-US" sz="2400" i="1" dirty="0"/>
              <a:t>a Thanksgiving turkey or </a:t>
            </a:r>
          </a:p>
          <a:p>
            <a:r>
              <a:rPr lang="en-US" sz="3200" b="1" dirty="0"/>
              <a:t>discover the secrets of the universe.</a:t>
            </a:r>
            <a:r>
              <a:rPr lang="en-US" sz="3200" b="1" dirty="0" smtClean="0"/>
              <a:t>”</a:t>
            </a:r>
            <a:endParaRPr lang="en-US" sz="3200" b="1" dirty="0"/>
          </a:p>
        </p:txBody>
      </p:sp>
      <p:cxnSp>
        <p:nvCxnSpPr>
          <p:cNvPr id="7" name="Straight Connector 6"/>
          <p:cNvCxnSpPr/>
          <p:nvPr/>
        </p:nvCxnSpPr>
        <p:spPr>
          <a:xfrm>
            <a:off x="4724400" y="1752600"/>
            <a:ext cx="0" cy="4800600"/>
          </a:xfrm>
          <a:prstGeom prst="line">
            <a:avLst/>
          </a:prstGeom>
          <a:ln w="38100" cmpd="sng">
            <a:solidFill>
              <a:srgbClr val="18453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26408532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p:cNvGrpSpPr>
            <a:grpSpLocks/>
          </p:cNvGrpSpPr>
          <p:nvPr/>
        </p:nvGrpSpPr>
        <p:grpSpPr bwMode="auto">
          <a:xfrm>
            <a:off x="0" y="6176963"/>
            <a:ext cx="9906000" cy="677863"/>
            <a:chOff x="109270800" y="109956600"/>
            <a:chExt cx="1828800" cy="457200"/>
          </a:xfrm>
        </p:grpSpPr>
        <p:sp>
          <p:nvSpPr>
            <p:cNvPr id="20" name="Rectangle 18" hidden="1"/>
            <p:cNvSpPr>
              <a:spLocks noChangeArrowheads="1"/>
            </p:cNvSpPr>
            <p:nvPr/>
          </p:nvSpPr>
          <p:spPr bwMode="auto">
            <a:xfrm>
              <a:off x="109270800" y="109956600"/>
              <a:ext cx="1828800" cy="457200"/>
            </a:xfrm>
            <a:prstGeom prst="rect">
              <a:avLst/>
            </a:prstGeom>
            <a:solidFill>
              <a:srgbClr val="FFFFFF"/>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19"/>
            <p:cNvSpPr>
              <a:spLocks noChangeArrowheads="1"/>
            </p:cNvSpPr>
            <p:nvPr/>
          </p:nvSpPr>
          <p:spPr bwMode="auto">
            <a:xfrm>
              <a:off x="109270800"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20"/>
            <p:cNvSpPr>
              <a:spLocks noChangeArrowheads="1"/>
            </p:cNvSpPr>
            <p:nvPr/>
          </p:nvSpPr>
          <p:spPr bwMode="auto">
            <a:xfrm>
              <a:off x="109270800"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3" name="Rectangle 21"/>
            <p:cNvSpPr>
              <a:spLocks noChangeArrowheads="1"/>
            </p:cNvSpPr>
            <p:nvPr/>
          </p:nvSpPr>
          <p:spPr bwMode="auto">
            <a:xfrm>
              <a:off x="10937211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22"/>
            <p:cNvSpPr>
              <a:spLocks noChangeArrowheads="1"/>
            </p:cNvSpPr>
            <p:nvPr/>
          </p:nvSpPr>
          <p:spPr bwMode="auto">
            <a:xfrm>
              <a:off x="109371600"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Rectangle 23"/>
            <p:cNvSpPr>
              <a:spLocks noChangeArrowheads="1"/>
            </p:cNvSpPr>
            <p:nvPr/>
          </p:nvSpPr>
          <p:spPr bwMode="auto">
            <a:xfrm>
              <a:off x="10941147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6" name="Rectangle 24"/>
            <p:cNvSpPr>
              <a:spLocks noChangeArrowheads="1"/>
            </p:cNvSpPr>
            <p:nvPr/>
          </p:nvSpPr>
          <p:spPr bwMode="auto">
            <a:xfrm>
              <a:off x="109411476"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25"/>
            <p:cNvSpPr>
              <a:spLocks noChangeArrowheads="1"/>
            </p:cNvSpPr>
            <p:nvPr/>
          </p:nvSpPr>
          <p:spPr bwMode="auto">
            <a:xfrm>
              <a:off x="109512794"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26"/>
            <p:cNvSpPr>
              <a:spLocks noChangeArrowheads="1"/>
            </p:cNvSpPr>
            <p:nvPr/>
          </p:nvSpPr>
          <p:spPr bwMode="auto">
            <a:xfrm>
              <a:off x="109512277"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27"/>
            <p:cNvSpPr>
              <a:spLocks noChangeArrowheads="1"/>
            </p:cNvSpPr>
            <p:nvPr/>
          </p:nvSpPr>
          <p:spPr bwMode="auto">
            <a:xfrm>
              <a:off x="109552153"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28"/>
            <p:cNvSpPr>
              <a:spLocks noChangeArrowheads="1"/>
            </p:cNvSpPr>
            <p:nvPr/>
          </p:nvSpPr>
          <p:spPr bwMode="auto">
            <a:xfrm>
              <a:off x="109552153"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9"/>
            <p:cNvSpPr>
              <a:spLocks noChangeArrowheads="1"/>
            </p:cNvSpPr>
            <p:nvPr/>
          </p:nvSpPr>
          <p:spPr bwMode="auto">
            <a:xfrm>
              <a:off x="10965347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30"/>
            <p:cNvSpPr>
              <a:spLocks noChangeArrowheads="1"/>
            </p:cNvSpPr>
            <p:nvPr/>
          </p:nvSpPr>
          <p:spPr bwMode="auto">
            <a:xfrm>
              <a:off x="109652953"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31"/>
            <p:cNvSpPr>
              <a:spLocks noChangeArrowheads="1"/>
            </p:cNvSpPr>
            <p:nvPr/>
          </p:nvSpPr>
          <p:spPr bwMode="auto">
            <a:xfrm>
              <a:off x="109692829"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32"/>
            <p:cNvSpPr>
              <a:spLocks noChangeArrowheads="1"/>
            </p:cNvSpPr>
            <p:nvPr/>
          </p:nvSpPr>
          <p:spPr bwMode="auto">
            <a:xfrm>
              <a:off x="10969282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33"/>
            <p:cNvSpPr>
              <a:spLocks noChangeArrowheads="1"/>
            </p:cNvSpPr>
            <p:nvPr/>
          </p:nvSpPr>
          <p:spPr bwMode="auto">
            <a:xfrm>
              <a:off x="10979414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Rectangle 34"/>
            <p:cNvSpPr>
              <a:spLocks noChangeArrowheads="1"/>
            </p:cNvSpPr>
            <p:nvPr/>
          </p:nvSpPr>
          <p:spPr bwMode="auto">
            <a:xfrm>
              <a:off x="109793629"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Rectangle 35"/>
            <p:cNvSpPr>
              <a:spLocks noChangeArrowheads="1"/>
            </p:cNvSpPr>
            <p:nvPr/>
          </p:nvSpPr>
          <p:spPr bwMode="auto">
            <a:xfrm>
              <a:off x="10983350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36"/>
            <p:cNvSpPr>
              <a:spLocks noChangeArrowheads="1"/>
            </p:cNvSpPr>
            <p:nvPr/>
          </p:nvSpPr>
          <p:spPr bwMode="auto">
            <a:xfrm>
              <a:off x="109833506"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37"/>
            <p:cNvSpPr>
              <a:spLocks noChangeArrowheads="1"/>
            </p:cNvSpPr>
            <p:nvPr/>
          </p:nvSpPr>
          <p:spPr bwMode="auto">
            <a:xfrm>
              <a:off x="10993482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0" name="Rectangle 38"/>
            <p:cNvSpPr>
              <a:spLocks noChangeArrowheads="1"/>
            </p:cNvSpPr>
            <p:nvPr/>
          </p:nvSpPr>
          <p:spPr bwMode="auto">
            <a:xfrm>
              <a:off x="109934306"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1" name="Rectangle 39"/>
            <p:cNvSpPr>
              <a:spLocks noChangeArrowheads="1"/>
            </p:cNvSpPr>
            <p:nvPr/>
          </p:nvSpPr>
          <p:spPr bwMode="auto">
            <a:xfrm>
              <a:off x="109974182"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40"/>
            <p:cNvSpPr>
              <a:spLocks noChangeArrowheads="1"/>
            </p:cNvSpPr>
            <p:nvPr/>
          </p:nvSpPr>
          <p:spPr bwMode="auto">
            <a:xfrm>
              <a:off x="10997418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41"/>
            <p:cNvSpPr>
              <a:spLocks noChangeArrowheads="1"/>
            </p:cNvSpPr>
            <p:nvPr/>
          </p:nvSpPr>
          <p:spPr bwMode="auto">
            <a:xfrm>
              <a:off x="11007550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42"/>
            <p:cNvSpPr>
              <a:spLocks noChangeArrowheads="1"/>
            </p:cNvSpPr>
            <p:nvPr/>
          </p:nvSpPr>
          <p:spPr bwMode="auto">
            <a:xfrm>
              <a:off x="110074982"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43"/>
            <p:cNvSpPr>
              <a:spLocks noChangeArrowheads="1"/>
            </p:cNvSpPr>
            <p:nvPr/>
          </p:nvSpPr>
          <p:spPr bwMode="auto">
            <a:xfrm>
              <a:off x="110114859"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44"/>
            <p:cNvSpPr>
              <a:spLocks noChangeArrowheads="1"/>
            </p:cNvSpPr>
            <p:nvPr/>
          </p:nvSpPr>
          <p:spPr bwMode="auto">
            <a:xfrm>
              <a:off x="11011485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45"/>
            <p:cNvSpPr>
              <a:spLocks noChangeArrowheads="1"/>
            </p:cNvSpPr>
            <p:nvPr/>
          </p:nvSpPr>
          <p:spPr bwMode="auto">
            <a:xfrm>
              <a:off x="11021617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46"/>
            <p:cNvSpPr>
              <a:spLocks noChangeArrowheads="1"/>
            </p:cNvSpPr>
            <p:nvPr/>
          </p:nvSpPr>
          <p:spPr bwMode="auto">
            <a:xfrm>
              <a:off x="110215659"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47"/>
            <p:cNvSpPr>
              <a:spLocks noChangeArrowheads="1"/>
            </p:cNvSpPr>
            <p:nvPr/>
          </p:nvSpPr>
          <p:spPr bwMode="auto">
            <a:xfrm>
              <a:off x="110255535"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48"/>
            <p:cNvSpPr>
              <a:spLocks noChangeArrowheads="1"/>
            </p:cNvSpPr>
            <p:nvPr/>
          </p:nvSpPr>
          <p:spPr bwMode="auto">
            <a:xfrm>
              <a:off x="11025553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49"/>
            <p:cNvSpPr>
              <a:spLocks noChangeArrowheads="1"/>
            </p:cNvSpPr>
            <p:nvPr/>
          </p:nvSpPr>
          <p:spPr bwMode="auto">
            <a:xfrm>
              <a:off x="11035685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50"/>
            <p:cNvSpPr>
              <a:spLocks noChangeArrowheads="1"/>
            </p:cNvSpPr>
            <p:nvPr/>
          </p:nvSpPr>
          <p:spPr bwMode="auto">
            <a:xfrm>
              <a:off x="110356335"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51"/>
            <p:cNvSpPr>
              <a:spLocks noChangeArrowheads="1"/>
            </p:cNvSpPr>
            <p:nvPr/>
          </p:nvSpPr>
          <p:spPr bwMode="auto">
            <a:xfrm>
              <a:off x="110396212"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52"/>
            <p:cNvSpPr>
              <a:spLocks noChangeArrowheads="1"/>
            </p:cNvSpPr>
            <p:nvPr/>
          </p:nvSpPr>
          <p:spPr bwMode="auto">
            <a:xfrm>
              <a:off x="11039621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53"/>
            <p:cNvSpPr>
              <a:spLocks noChangeArrowheads="1"/>
            </p:cNvSpPr>
            <p:nvPr/>
          </p:nvSpPr>
          <p:spPr bwMode="auto">
            <a:xfrm>
              <a:off x="110497529"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54"/>
            <p:cNvSpPr>
              <a:spLocks noChangeArrowheads="1"/>
            </p:cNvSpPr>
            <p:nvPr/>
          </p:nvSpPr>
          <p:spPr bwMode="auto">
            <a:xfrm>
              <a:off x="110497012"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55"/>
            <p:cNvSpPr>
              <a:spLocks noChangeArrowheads="1"/>
            </p:cNvSpPr>
            <p:nvPr/>
          </p:nvSpPr>
          <p:spPr bwMode="auto">
            <a:xfrm>
              <a:off x="110536888"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56"/>
            <p:cNvSpPr>
              <a:spLocks noChangeArrowheads="1"/>
            </p:cNvSpPr>
            <p:nvPr/>
          </p:nvSpPr>
          <p:spPr bwMode="auto">
            <a:xfrm>
              <a:off x="110536888"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57"/>
            <p:cNvSpPr>
              <a:spLocks noChangeArrowheads="1"/>
            </p:cNvSpPr>
            <p:nvPr/>
          </p:nvSpPr>
          <p:spPr bwMode="auto">
            <a:xfrm>
              <a:off x="11063820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58"/>
            <p:cNvSpPr>
              <a:spLocks noChangeArrowheads="1"/>
            </p:cNvSpPr>
            <p:nvPr/>
          </p:nvSpPr>
          <p:spPr bwMode="auto">
            <a:xfrm>
              <a:off x="110637688"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59"/>
            <p:cNvSpPr>
              <a:spLocks noChangeArrowheads="1"/>
            </p:cNvSpPr>
            <p:nvPr/>
          </p:nvSpPr>
          <p:spPr bwMode="auto">
            <a:xfrm>
              <a:off x="110677565"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60"/>
            <p:cNvSpPr>
              <a:spLocks noChangeArrowheads="1"/>
            </p:cNvSpPr>
            <p:nvPr/>
          </p:nvSpPr>
          <p:spPr bwMode="auto">
            <a:xfrm>
              <a:off x="11067756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61"/>
            <p:cNvSpPr>
              <a:spLocks noChangeArrowheads="1"/>
            </p:cNvSpPr>
            <p:nvPr/>
          </p:nvSpPr>
          <p:spPr bwMode="auto">
            <a:xfrm>
              <a:off x="110778882"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62"/>
            <p:cNvSpPr>
              <a:spLocks noChangeArrowheads="1"/>
            </p:cNvSpPr>
            <p:nvPr/>
          </p:nvSpPr>
          <p:spPr bwMode="auto">
            <a:xfrm>
              <a:off x="110778365"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63"/>
            <p:cNvSpPr>
              <a:spLocks noChangeArrowheads="1"/>
            </p:cNvSpPr>
            <p:nvPr/>
          </p:nvSpPr>
          <p:spPr bwMode="auto">
            <a:xfrm>
              <a:off x="110818241"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64"/>
            <p:cNvSpPr>
              <a:spLocks noChangeArrowheads="1"/>
            </p:cNvSpPr>
            <p:nvPr/>
          </p:nvSpPr>
          <p:spPr bwMode="auto">
            <a:xfrm>
              <a:off x="110818241"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65"/>
            <p:cNvSpPr>
              <a:spLocks noChangeArrowheads="1"/>
            </p:cNvSpPr>
            <p:nvPr/>
          </p:nvSpPr>
          <p:spPr bwMode="auto">
            <a:xfrm>
              <a:off x="110919558"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66"/>
            <p:cNvSpPr>
              <a:spLocks noChangeArrowheads="1"/>
            </p:cNvSpPr>
            <p:nvPr/>
          </p:nvSpPr>
          <p:spPr bwMode="auto">
            <a:xfrm>
              <a:off x="110919041"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9" name="Rectangle 67"/>
            <p:cNvSpPr>
              <a:spLocks noChangeArrowheads="1"/>
            </p:cNvSpPr>
            <p:nvPr/>
          </p:nvSpPr>
          <p:spPr bwMode="auto">
            <a:xfrm>
              <a:off x="110958917"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0" name="Rectangle 68"/>
            <p:cNvSpPr>
              <a:spLocks noChangeArrowheads="1"/>
            </p:cNvSpPr>
            <p:nvPr/>
          </p:nvSpPr>
          <p:spPr bwMode="auto">
            <a:xfrm>
              <a:off x="110958917"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Rectangle 69"/>
            <p:cNvSpPr>
              <a:spLocks noChangeArrowheads="1"/>
            </p:cNvSpPr>
            <p:nvPr/>
          </p:nvSpPr>
          <p:spPr bwMode="auto">
            <a:xfrm>
              <a:off x="111060235"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Rectangle 70"/>
            <p:cNvSpPr>
              <a:spLocks noChangeArrowheads="1"/>
            </p:cNvSpPr>
            <p:nvPr/>
          </p:nvSpPr>
          <p:spPr bwMode="auto">
            <a:xfrm>
              <a:off x="111059718"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84" name="Rectangle 83"/>
          <p:cNvSpPr/>
          <p:nvPr/>
        </p:nvSpPr>
        <p:spPr>
          <a:xfrm>
            <a:off x="0" y="0"/>
            <a:ext cx="681038" cy="6176963"/>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730199" y="62147"/>
            <a:ext cx="8991568" cy="646331"/>
          </a:xfrm>
          <a:prstGeom prst="rect">
            <a:avLst/>
          </a:prstGeom>
          <a:noFill/>
        </p:spPr>
        <p:txBody>
          <a:bodyPr wrap="square" rtlCol="0">
            <a:spAutoFit/>
          </a:bodyPr>
          <a:lstStyle/>
          <a:p>
            <a:r>
              <a:rPr lang="en-US" sz="3600" dirty="0" smtClean="0">
                <a:solidFill>
                  <a:srgbClr val="18453B"/>
                </a:solidFill>
                <a:latin typeface="Impact" panose="020B0806030902050204" pitchFamily="34" charset="0"/>
              </a:rPr>
              <a:t>Greater Lansing Today</a:t>
            </a:r>
            <a:endParaRPr lang="en-US" sz="3600" dirty="0">
              <a:solidFill>
                <a:srgbClr val="18453B"/>
              </a:solidFill>
              <a:latin typeface="Impact" panose="020B080603090205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952218" y="920108"/>
            <a:ext cx="4654301" cy="2792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rot="21209424">
            <a:off x="3472133" y="3492793"/>
            <a:ext cx="2481922" cy="215444"/>
          </a:xfrm>
          <a:prstGeom prst="rect">
            <a:avLst/>
          </a:prstGeom>
          <a:noFill/>
        </p:spPr>
        <p:txBody>
          <a:bodyPr wrap="square" rtlCol="0">
            <a:spAutoFit/>
          </a:bodyPr>
          <a:lstStyle/>
          <a:p>
            <a:r>
              <a:rPr lang="en-US" sz="800" dirty="0" smtClean="0">
                <a:solidFill>
                  <a:srgbClr val="18453B"/>
                </a:solidFill>
              </a:rPr>
              <a:t>Source: Association of Fundraising Professionals </a:t>
            </a:r>
            <a:endParaRPr lang="en-US" sz="800" dirty="0">
              <a:solidFill>
                <a:srgbClr val="18453B"/>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145621" y="938771"/>
            <a:ext cx="3587115" cy="48006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3" name="TextBox 72"/>
          <p:cNvSpPr txBox="1"/>
          <p:nvPr/>
        </p:nvSpPr>
        <p:spPr>
          <a:xfrm>
            <a:off x="8688800" y="5631649"/>
            <a:ext cx="1109170" cy="215444"/>
          </a:xfrm>
          <a:prstGeom prst="rect">
            <a:avLst/>
          </a:prstGeom>
          <a:noFill/>
        </p:spPr>
        <p:txBody>
          <a:bodyPr wrap="square" rtlCol="0">
            <a:spAutoFit/>
          </a:bodyPr>
          <a:lstStyle/>
          <a:p>
            <a:r>
              <a:rPr lang="en-US" sz="800" dirty="0" smtClean="0">
                <a:solidFill>
                  <a:srgbClr val="18453B"/>
                </a:solidFill>
              </a:rPr>
              <a:t>Source: MSU Today</a:t>
            </a:r>
            <a:endParaRPr lang="en-US" sz="800" dirty="0">
              <a:solidFill>
                <a:srgbClr val="18453B"/>
              </a:solidFill>
            </a:endParaRPr>
          </a:p>
        </p:txBody>
      </p:sp>
      <p:pic>
        <p:nvPicPr>
          <p:cNvPr id="6" name="Picture 5"/>
          <p:cNvPicPr>
            <a:picLocks noChangeAspect="1"/>
          </p:cNvPicPr>
          <p:nvPr/>
        </p:nvPicPr>
        <p:blipFill>
          <a:blip r:embed="rId5" cstate="screen"/>
          <a:stretch>
            <a:fillRect/>
          </a:stretch>
        </p:blipFill>
        <p:spPr>
          <a:xfrm rot="395062">
            <a:off x="1688990" y="3922793"/>
            <a:ext cx="3810000" cy="2527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4" name="TextBox 73"/>
          <p:cNvSpPr txBox="1"/>
          <p:nvPr/>
        </p:nvSpPr>
        <p:spPr>
          <a:xfrm>
            <a:off x="3052201" y="6329923"/>
            <a:ext cx="2481922" cy="215444"/>
          </a:xfrm>
          <a:prstGeom prst="rect">
            <a:avLst/>
          </a:prstGeom>
          <a:noFill/>
        </p:spPr>
        <p:txBody>
          <a:bodyPr wrap="square" rtlCol="0">
            <a:spAutoFit/>
          </a:bodyPr>
          <a:lstStyle/>
          <a:p>
            <a:r>
              <a:rPr lang="en-US" sz="800" dirty="0" smtClean="0">
                <a:solidFill>
                  <a:srgbClr val="18453B"/>
                </a:solidFill>
              </a:rPr>
              <a:t>Source: </a:t>
            </a:r>
            <a:r>
              <a:rPr lang="en-US" sz="800" dirty="0" err="1" smtClean="0">
                <a:solidFill>
                  <a:srgbClr val="18453B"/>
                </a:solidFill>
              </a:rPr>
              <a:t>michigan</a:t>
            </a:r>
            <a:r>
              <a:rPr lang="en-US" sz="800" dirty="0" smtClean="0">
                <a:solidFill>
                  <a:srgbClr val="18453B"/>
                </a:solidFill>
              </a:rPr>
              <a:t> Adventure  </a:t>
            </a:r>
            <a:endParaRPr lang="en-US" sz="800" dirty="0">
              <a:solidFill>
                <a:srgbClr val="18453B"/>
              </a:solidFill>
            </a:endParaRPr>
          </a:p>
        </p:txBody>
      </p:sp>
    </p:spTree>
    <p:extLst>
      <p:ext uri="{BB962C8B-B14F-4D97-AF65-F5344CB8AC3E}">
        <p14:creationId xmlns:p14="http://schemas.microsoft.com/office/powerpoint/2010/main" xmlns="" val="4170835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xmlns="" val="1981191394"/>
              </p:ext>
            </p:extLst>
          </p:nvPr>
        </p:nvGraphicFramePr>
        <p:xfrm>
          <a:off x="2286000" y="1499049"/>
          <a:ext cx="4514913" cy="5291570"/>
        </p:xfrm>
        <a:graphic>
          <a:graphicData uri="http://schemas.openxmlformats.org/presentationml/2006/ole">
            <p:oleObj spid="_x0000_s4167" name="Image" r:id="rId4" imgW="9307937" imgH="10907937" progId="">
              <p:embed/>
            </p:oleObj>
          </a:graphicData>
        </a:graphic>
      </p:graphicFrame>
      <p:grpSp>
        <p:nvGrpSpPr>
          <p:cNvPr id="146" name="Group 145"/>
          <p:cNvGrpSpPr/>
          <p:nvPr/>
        </p:nvGrpSpPr>
        <p:grpSpPr>
          <a:xfrm>
            <a:off x="13563600" y="-1709408"/>
            <a:ext cx="2873721" cy="2941020"/>
            <a:chOff x="1349581" y="1746760"/>
            <a:chExt cx="2873721" cy="2941020"/>
          </a:xfrm>
        </p:grpSpPr>
        <p:sp>
          <p:nvSpPr>
            <p:cNvPr id="12" name="Cube 11"/>
            <p:cNvSpPr/>
            <p:nvPr/>
          </p:nvSpPr>
          <p:spPr>
            <a:xfrm rot="7554395">
              <a:off x="2804552" y="1701078"/>
              <a:ext cx="1373067" cy="1464432"/>
            </a:xfrm>
            <a:prstGeom prst="cube">
              <a:avLst>
                <a:gd name="adj" fmla="val 5293"/>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be 10"/>
            <p:cNvSpPr/>
            <p:nvPr/>
          </p:nvSpPr>
          <p:spPr>
            <a:xfrm rot="7554395">
              <a:off x="1345376" y="2435017"/>
              <a:ext cx="1422567" cy="1414158"/>
            </a:xfrm>
            <a:prstGeom prst="cube">
              <a:avLst>
                <a:gd name="adj" fmla="val 4363"/>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be 9"/>
            <p:cNvSpPr/>
            <p:nvPr/>
          </p:nvSpPr>
          <p:spPr>
            <a:xfrm rot="7554395">
              <a:off x="2491544" y="3293038"/>
              <a:ext cx="1417999" cy="1371485"/>
            </a:xfrm>
            <a:prstGeom prst="cube">
              <a:avLst>
                <a:gd name="adj" fmla="val 598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2917148" y="2151296"/>
              <a:ext cx="925190" cy="400110"/>
            </a:xfrm>
            <a:prstGeom prst="rect">
              <a:avLst/>
            </a:prstGeom>
            <a:noFill/>
          </p:spPr>
          <p:txBody>
            <a:bodyPr wrap="none" rtlCol="0">
              <a:spAutoFit/>
            </a:bodyPr>
            <a:lstStyle/>
            <a:p>
              <a:r>
                <a:rPr lang="en-US" sz="2000" dirty="0" smtClean="0">
                  <a:latin typeface="+mj-lt"/>
                </a:rPr>
                <a:t>Clinton</a:t>
              </a:r>
              <a:endParaRPr lang="en-US" sz="2000" dirty="0">
                <a:latin typeface="+mj-lt"/>
              </a:endParaRPr>
            </a:p>
          </p:txBody>
        </p:sp>
        <p:sp>
          <p:nvSpPr>
            <p:cNvPr id="48" name="TextBox 47"/>
            <p:cNvSpPr txBox="1"/>
            <p:nvPr/>
          </p:nvSpPr>
          <p:spPr>
            <a:xfrm>
              <a:off x="1575814" y="2957122"/>
              <a:ext cx="779893" cy="400110"/>
            </a:xfrm>
            <a:prstGeom prst="rect">
              <a:avLst/>
            </a:prstGeom>
            <a:noFill/>
          </p:spPr>
          <p:txBody>
            <a:bodyPr wrap="none" rtlCol="0">
              <a:spAutoFit/>
            </a:bodyPr>
            <a:lstStyle/>
            <a:p>
              <a:r>
                <a:rPr lang="en-US" sz="2000" dirty="0" smtClean="0">
                  <a:latin typeface="+mj-lt"/>
                </a:rPr>
                <a:t>Eaton</a:t>
              </a:r>
              <a:endParaRPr lang="en-US" sz="2000" dirty="0">
                <a:latin typeface="+mj-lt"/>
              </a:endParaRPr>
            </a:p>
          </p:txBody>
        </p:sp>
        <p:sp>
          <p:nvSpPr>
            <p:cNvPr id="49" name="TextBox 48"/>
            <p:cNvSpPr txBox="1"/>
            <p:nvPr/>
          </p:nvSpPr>
          <p:spPr>
            <a:xfrm>
              <a:off x="2626471" y="3661424"/>
              <a:ext cx="966931" cy="400110"/>
            </a:xfrm>
            <a:prstGeom prst="rect">
              <a:avLst/>
            </a:prstGeom>
            <a:noFill/>
          </p:spPr>
          <p:txBody>
            <a:bodyPr wrap="none" rtlCol="0">
              <a:spAutoFit/>
            </a:bodyPr>
            <a:lstStyle/>
            <a:p>
              <a:r>
                <a:rPr lang="en-US" sz="2000" dirty="0" smtClean="0">
                  <a:latin typeface="+mj-lt"/>
                </a:rPr>
                <a:t>Ingham</a:t>
              </a:r>
              <a:endParaRPr lang="en-US" sz="2000" dirty="0">
                <a:latin typeface="+mj-lt"/>
              </a:endParaRPr>
            </a:p>
          </p:txBody>
        </p:sp>
      </p:grpSp>
      <p:sp>
        <p:nvSpPr>
          <p:cNvPr id="151" name="TextBox 150"/>
          <p:cNvSpPr txBox="1"/>
          <p:nvPr/>
        </p:nvSpPr>
        <p:spPr>
          <a:xfrm>
            <a:off x="-7658" y="-49693"/>
            <a:ext cx="5161991" cy="1015663"/>
          </a:xfrm>
          <a:prstGeom prst="rect">
            <a:avLst/>
          </a:prstGeom>
          <a:noFill/>
        </p:spPr>
        <p:txBody>
          <a:bodyPr wrap="none" rtlCol="0">
            <a:spAutoFit/>
          </a:bodyPr>
          <a:lstStyle/>
          <a:p>
            <a:r>
              <a:rPr lang="en-US" sz="6000" dirty="0" smtClean="0">
                <a:solidFill>
                  <a:srgbClr val="00723F"/>
                </a:solidFill>
                <a:latin typeface="Impact" panose="020B0806030902050204" pitchFamily="34" charset="0"/>
              </a:rPr>
              <a:t>Greater Lansing</a:t>
            </a:r>
            <a:endParaRPr lang="en-US" sz="6000" dirty="0">
              <a:solidFill>
                <a:srgbClr val="00723F"/>
              </a:solidFill>
              <a:latin typeface="Impact" panose="020B0806030902050204" pitchFamily="34" charset="0"/>
            </a:endParaRPr>
          </a:p>
        </p:txBody>
      </p:sp>
      <p:sp>
        <p:nvSpPr>
          <p:cNvPr id="152" name="Rectangle 151"/>
          <p:cNvSpPr/>
          <p:nvPr/>
        </p:nvSpPr>
        <p:spPr>
          <a:xfrm>
            <a:off x="0" y="902694"/>
            <a:ext cx="6248400" cy="509201"/>
          </a:xfrm>
          <a:prstGeom prst="rect">
            <a:avLst/>
          </a:prstGeom>
          <a:solidFill>
            <a:srgbClr val="1845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latin typeface="Impact" panose="020B0806030902050204" pitchFamily="34" charset="0"/>
              </a:rPr>
              <a:t>And Economic Data</a:t>
            </a:r>
            <a:endParaRPr lang="en-US" sz="4000" dirty="0">
              <a:solidFill>
                <a:schemeClr val="bg1"/>
              </a:solidFill>
              <a:latin typeface="Impact" panose="020B0806030902050204" pitchFamily="34" charset="0"/>
            </a:endParaRPr>
          </a:p>
        </p:txBody>
      </p:sp>
      <p:cxnSp>
        <p:nvCxnSpPr>
          <p:cNvPr id="4" name="Straight Connector 3"/>
          <p:cNvCxnSpPr/>
          <p:nvPr/>
        </p:nvCxnSpPr>
        <p:spPr>
          <a:xfrm flipH="1" flipV="1">
            <a:off x="3200400" y="5257800"/>
            <a:ext cx="2339266" cy="457200"/>
          </a:xfrm>
          <a:prstGeom prst="line">
            <a:avLst/>
          </a:prstGeom>
          <a:ln w="38100">
            <a:solidFill>
              <a:srgbClr val="00723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638800" y="5105400"/>
            <a:ext cx="2133600" cy="842609"/>
          </a:xfrm>
          <a:prstGeom prst="line">
            <a:avLst/>
          </a:prstGeom>
          <a:ln w="38100">
            <a:solidFill>
              <a:srgbClr val="00723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895600" y="5948009"/>
            <a:ext cx="2514600" cy="71791"/>
          </a:xfrm>
          <a:prstGeom prst="line">
            <a:avLst/>
          </a:prstGeom>
          <a:ln w="38100">
            <a:solidFill>
              <a:srgbClr val="00723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57400" y="4918343"/>
            <a:ext cx="1524000" cy="523220"/>
          </a:xfrm>
          <a:prstGeom prst="rect">
            <a:avLst/>
          </a:prstGeom>
          <a:noFill/>
        </p:spPr>
        <p:txBody>
          <a:bodyPr wrap="square" rtlCol="0">
            <a:spAutoFit/>
          </a:bodyPr>
          <a:lstStyle/>
          <a:p>
            <a:r>
              <a:rPr lang="en-US" sz="2800" dirty="0" smtClean="0">
                <a:solidFill>
                  <a:srgbClr val="18453B"/>
                </a:solidFill>
              </a:rPr>
              <a:t>Clinton</a:t>
            </a:r>
            <a:endParaRPr lang="en-US" sz="2800" dirty="0">
              <a:solidFill>
                <a:srgbClr val="18453B"/>
              </a:solidFill>
            </a:endParaRPr>
          </a:p>
        </p:txBody>
      </p:sp>
      <p:sp>
        <p:nvSpPr>
          <p:cNvPr id="74" name="TextBox 73"/>
          <p:cNvSpPr txBox="1"/>
          <p:nvPr/>
        </p:nvSpPr>
        <p:spPr>
          <a:xfrm>
            <a:off x="1961103" y="5722294"/>
            <a:ext cx="1524000" cy="523220"/>
          </a:xfrm>
          <a:prstGeom prst="rect">
            <a:avLst/>
          </a:prstGeom>
          <a:noFill/>
        </p:spPr>
        <p:txBody>
          <a:bodyPr wrap="square" rtlCol="0">
            <a:spAutoFit/>
          </a:bodyPr>
          <a:lstStyle/>
          <a:p>
            <a:r>
              <a:rPr lang="en-US" sz="2800" dirty="0" smtClean="0">
                <a:solidFill>
                  <a:srgbClr val="18453B"/>
                </a:solidFill>
              </a:rPr>
              <a:t>Eaton</a:t>
            </a:r>
            <a:endParaRPr lang="en-US" sz="2800" dirty="0">
              <a:solidFill>
                <a:srgbClr val="18453B"/>
              </a:solidFill>
            </a:endParaRPr>
          </a:p>
        </p:txBody>
      </p:sp>
      <p:sp>
        <p:nvSpPr>
          <p:cNvPr id="75" name="TextBox 74"/>
          <p:cNvSpPr txBox="1"/>
          <p:nvPr/>
        </p:nvSpPr>
        <p:spPr>
          <a:xfrm>
            <a:off x="7715313" y="4843790"/>
            <a:ext cx="1524000" cy="523220"/>
          </a:xfrm>
          <a:prstGeom prst="rect">
            <a:avLst/>
          </a:prstGeom>
          <a:noFill/>
        </p:spPr>
        <p:txBody>
          <a:bodyPr wrap="square" rtlCol="0">
            <a:spAutoFit/>
          </a:bodyPr>
          <a:lstStyle/>
          <a:p>
            <a:r>
              <a:rPr lang="en-US" sz="2800" dirty="0" smtClean="0">
                <a:solidFill>
                  <a:srgbClr val="18453B"/>
                </a:solidFill>
              </a:rPr>
              <a:t>Ingham</a:t>
            </a:r>
            <a:endParaRPr lang="en-US" sz="2800" dirty="0">
              <a:solidFill>
                <a:srgbClr val="18453B"/>
              </a:solidFill>
            </a:endParaRPr>
          </a:p>
        </p:txBody>
      </p:sp>
      <p:sp>
        <p:nvSpPr>
          <p:cNvPr id="16" name="TextBox 15"/>
          <p:cNvSpPr txBox="1"/>
          <p:nvPr/>
        </p:nvSpPr>
        <p:spPr>
          <a:xfrm>
            <a:off x="5867400" y="1676400"/>
            <a:ext cx="3962400" cy="523220"/>
          </a:xfrm>
          <a:prstGeom prst="rect">
            <a:avLst/>
          </a:prstGeom>
          <a:noFill/>
        </p:spPr>
        <p:txBody>
          <a:bodyPr wrap="square" rtlCol="0">
            <a:spAutoFit/>
          </a:bodyPr>
          <a:lstStyle/>
          <a:p>
            <a:r>
              <a:rPr lang="en-US" sz="2800" dirty="0" smtClean="0">
                <a:solidFill>
                  <a:srgbClr val="18453B"/>
                </a:solidFill>
              </a:rPr>
              <a:t>Population: 464,036</a:t>
            </a:r>
            <a:endParaRPr lang="en-US" sz="2800" dirty="0">
              <a:solidFill>
                <a:srgbClr val="18453B"/>
              </a:solidFill>
            </a:endParaRPr>
          </a:p>
        </p:txBody>
      </p:sp>
    </p:spTree>
    <p:extLst>
      <p:ext uri="{BB962C8B-B14F-4D97-AF65-F5344CB8AC3E}">
        <p14:creationId xmlns:p14="http://schemas.microsoft.com/office/powerpoint/2010/main" xmlns="" val="38307769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blipFill dpi="0" rotWithShape="1">
            <a:blip r:embed="rId3" cstate="screen">
              <a:alphaModFix amt="75000"/>
              <a:duotone>
                <a:prstClr val="black"/>
                <a:srgbClr val="D9C3A5">
                  <a:tint val="50000"/>
                  <a:satMod val="180000"/>
                </a:srgbClr>
              </a:duotone>
              <a:extLst>
                <a:ext uri="{BEBA8EAE-BF5A-486C-A8C5-ECC9F3942E4B}">
                  <a14:imgProps xmlns:a14="http://schemas.microsoft.com/office/drawing/2010/main" xmlns="">
                    <a14:imgLayer r:embed="rId4">
                      <a14:imgEffect>
                        <a14:artisticCrisscrossEtching/>
                      </a14:imgEffect>
                      <a14:imgEffect>
                        <a14:saturation sat="77000"/>
                      </a14:imgEffect>
                    </a14:imgLayer>
                  </a14:imgProps>
                </a:ext>
                <a:ext uri="{28A0092B-C50C-407E-A947-70E740481C1C}">
                  <a14:useLocalDpi xmlns:a14="http://schemas.microsoft.com/office/drawing/2010/main" xmlns="" val="0"/>
                </a:ext>
              </a:extLst>
            </a:blip>
            <a:srcRect/>
            <a:stretch>
              <a:fillRect/>
            </a:stretch>
          </a:blipFill>
          <a:ln>
            <a:noFill/>
          </a:ln>
          <a:effectLst>
            <a:glow>
              <a:schemeClr val="accent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5" cstate="screen"/>
          <a:stretch>
            <a:fillRect/>
          </a:stretch>
        </p:blipFill>
        <p:spPr>
          <a:xfrm>
            <a:off x="15815" y="1526257"/>
            <a:ext cx="9906859" cy="5348896"/>
          </a:xfrm>
          <a:prstGeom prst="rect">
            <a:avLst/>
          </a:prstGeom>
        </p:spPr>
      </p:pic>
      <p:sp>
        <p:nvSpPr>
          <p:cNvPr id="10" name="Rectangle 9"/>
          <p:cNvSpPr/>
          <p:nvPr/>
        </p:nvSpPr>
        <p:spPr>
          <a:xfrm>
            <a:off x="0" y="325751"/>
            <a:ext cx="717573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Current Status</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11" name="TextBox 10"/>
          <p:cNvSpPr txBox="1"/>
          <p:nvPr/>
        </p:nvSpPr>
        <p:spPr>
          <a:xfrm>
            <a:off x="381000" y="1543610"/>
            <a:ext cx="9525000" cy="1815882"/>
          </a:xfrm>
          <a:prstGeom prst="rect">
            <a:avLst/>
          </a:prstGeom>
          <a:noFill/>
        </p:spPr>
        <p:txBody>
          <a:bodyPr wrap="square" rtlCol="0">
            <a:spAutoFit/>
          </a:bodyPr>
          <a:lstStyle/>
          <a:p>
            <a:endParaRPr lang="en-US" sz="2800" dirty="0" smtClean="0">
              <a:solidFill>
                <a:schemeClr val="bg1"/>
              </a:solidFill>
            </a:endParaRPr>
          </a:p>
          <a:p>
            <a:pPr lvl="1"/>
            <a:endParaRPr lang="en-US" sz="2800" dirty="0" smtClean="0">
              <a:solidFill>
                <a:schemeClr val="bg1"/>
              </a:solidFill>
            </a:endParaRPr>
          </a:p>
          <a:p>
            <a:endParaRPr lang="en-US" sz="2800" dirty="0" smtClean="0">
              <a:solidFill>
                <a:schemeClr val="bg1"/>
              </a:solidFill>
            </a:endParaRPr>
          </a:p>
          <a:p>
            <a:endParaRPr lang="en-US" sz="2800" dirty="0">
              <a:solidFill>
                <a:schemeClr val="bg1"/>
              </a:solidFill>
            </a:endParaRPr>
          </a:p>
        </p:txBody>
      </p:sp>
      <p:graphicFrame>
        <p:nvGraphicFramePr>
          <p:cNvPr id="15" name="Chart 14"/>
          <p:cNvGraphicFramePr/>
          <p:nvPr>
            <p:extLst>
              <p:ext uri="{D42A27DB-BD31-4B8C-83A1-F6EECF244321}">
                <p14:modId xmlns:p14="http://schemas.microsoft.com/office/powerpoint/2010/main" xmlns="" val="3557720326"/>
              </p:ext>
            </p:extLst>
          </p:nvPr>
        </p:nvGraphicFramePr>
        <p:xfrm>
          <a:off x="286109" y="1877400"/>
          <a:ext cx="9601200" cy="4681315"/>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8785919" y="6624336"/>
            <a:ext cx="1109170" cy="215444"/>
          </a:xfrm>
          <a:prstGeom prst="rect">
            <a:avLst/>
          </a:prstGeom>
          <a:noFill/>
        </p:spPr>
        <p:txBody>
          <a:bodyPr wrap="square" rtlCol="0">
            <a:spAutoFit/>
          </a:bodyPr>
          <a:lstStyle/>
          <a:p>
            <a:r>
              <a:rPr lang="en-US" sz="800" dirty="0" smtClean="0">
                <a:solidFill>
                  <a:schemeClr val="bg1"/>
                </a:solidFill>
              </a:rPr>
              <a:t>Source: Wikipedia</a:t>
            </a:r>
            <a:endParaRPr lang="en-US" sz="800" dirty="0">
              <a:solidFill>
                <a:schemeClr val="bg1"/>
              </a:solidFill>
            </a:endParaRPr>
          </a:p>
        </p:txBody>
      </p:sp>
    </p:spTree>
    <p:extLst>
      <p:ext uri="{BB962C8B-B14F-4D97-AF65-F5344CB8AC3E}">
        <p14:creationId xmlns:p14="http://schemas.microsoft.com/office/powerpoint/2010/main" xmlns="" val="994848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906000" cy="6858000"/>
          </a:xfrm>
          <a:prstGeom prst="rect">
            <a:avLst/>
          </a:prstGeom>
          <a:blipFill dpi="0" rotWithShape="1">
            <a:blip r:embed="rId3" cstate="screen">
              <a:alphaModFix amt="75000"/>
              <a:duotone>
                <a:prstClr val="black"/>
                <a:srgbClr val="D9C3A5">
                  <a:tint val="50000"/>
                  <a:satMod val="180000"/>
                </a:srgbClr>
              </a:duotone>
              <a:extLst>
                <a:ext uri="{BEBA8EAE-BF5A-486C-A8C5-ECC9F3942E4B}">
                  <a14:imgProps xmlns:a14="http://schemas.microsoft.com/office/drawing/2010/main" xmlns="">
                    <a14:imgLayer r:embed="rId4">
                      <a14:imgEffect>
                        <a14:artisticCrisscrossEtching/>
                      </a14:imgEffect>
                      <a14:imgEffect>
                        <a14:saturation sat="77000"/>
                      </a14:imgEffect>
                    </a14:imgLayer>
                  </a14:imgProps>
                </a:ext>
                <a:ext uri="{28A0092B-C50C-407E-A947-70E740481C1C}">
                  <a14:useLocalDpi xmlns:a14="http://schemas.microsoft.com/office/drawing/2010/main" xmlns="" val="0"/>
                </a:ext>
              </a:extLst>
            </a:blip>
            <a:srcRect/>
            <a:stretch>
              <a:fillRect/>
            </a:stretch>
          </a:blipFill>
          <a:ln>
            <a:noFill/>
          </a:ln>
          <a:effectLst>
            <a:glow>
              <a:schemeClr val="accent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5" cstate="screen"/>
          <a:stretch>
            <a:fillRect/>
          </a:stretch>
        </p:blipFill>
        <p:spPr>
          <a:xfrm>
            <a:off x="-27485" y="1505405"/>
            <a:ext cx="9906859" cy="5348896"/>
          </a:xfrm>
          <a:prstGeom prst="rect">
            <a:avLst/>
          </a:prstGeom>
        </p:spPr>
      </p:pic>
      <p:sp>
        <p:nvSpPr>
          <p:cNvPr id="10" name="Rectangle 9"/>
          <p:cNvSpPr/>
          <p:nvPr/>
        </p:nvSpPr>
        <p:spPr>
          <a:xfrm>
            <a:off x="-23003" y="312198"/>
            <a:ext cx="717573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Employment Clusters</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aphicFrame>
        <p:nvGraphicFramePr>
          <p:cNvPr id="13" name="Chart 12"/>
          <p:cNvGraphicFramePr/>
          <p:nvPr>
            <p:extLst>
              <p:ext uri="{D42A27DB-BD31-4B8C-83A1-F6EECF244321}">
                <p14:modId xmlns:p14="http://schemas.microsoft.com/office/powerpoint/2010/main" xmlns="" val="420015581"/>
              </p:ext>
            </p:extLst>
          </p:nvPr>
        </p:nvGraphicFramePr>
        <p:xfrm>
          <a:off x="0" y="1837666"/>
          <a:ext cx="9879374" cy="50203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2063393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906000" cy="6858000"/>
          </a:xfrm>
          <a:prstGeom prst="rect">
            <a:avLst/>
          </a:prstGeom>
          <a:blipFill dpi="0" rotWithShape="1">
            <a:blip r:embed="rId3" cstate="screen">
              <a:alphaModFix amt="75000"/>
              <a:duotone>
                <a:prstClr val="black"/>
                <a:srgbClr val="D9C3A5">
                  <a:tint val="50000"/>
                  <a:satMod val="180000"/>
                </a:srgbClr>
              </a:duotone>
              <a:extLst>
                <a:ext uri="{BEBA8EAE-BF5A-486C-A8C5-ECC9F3942E4B}">
                  <a14:imgProps xmlns:a14="http://schemas.microsoft.com/office/drawing/2010/main" xmlns="">
                    <a14:imgLayer r:embed="rId4">
                      <a14:imgEffect>
                        <a14:artisticCrisscrossEtching/>
                      </a14:imgEffect>
                      <a14:imgEffect>
                        <a14:saturation sat="77000"/>
                      </a14:imgEffect>
                    </a14:imgLayer>
                  </a14:imgProps>
                </a:ext>
                <a:ext uri="{28A0092B-C50C-407E-A947-70E740481C1C}">
                  <a14:useLocalDpi xmlns:a14="http://schemas.microsoft.com/office/drawing/2010/main" xmlns="" val="0"/>
                </a:ext>
              </a:extLst>
            </a:blip>
            <a:srcRect/>
            <a:stretch>
              <a:fillRect/>
            </a:stretch>
          </a:blipFill>
          <a:ln>
            <a:noFill/>
          </a:ln>
          <a:effectLst>
            <a:glow>
              <a:schemeClr val="accent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4" name="Picture 23"/>
          <p:cNvPicPr>
            <a:picLocks noChangeAspect="1"/>
          </p:cNvPicPr>
          <p:nvPr/>
        </p:nvPicPr>
        <p:blipFill>
          <a:blip r:embed="rId5" cstate="screen"/>
          <a:stretch>
            <a:fillRect/>
          </a:stretch>
        </p:blipFill>
        <p:spPr>
          <a:xfrm>
            <a:off x="0" y="1048380"/>
            <a:ext cx="9906000" cy="5276220"/>
          </a:xfrm>
          <a:prstGeom prst="rect">
            <a:avLst/>
          </a:prstGeom>
        </p:spPr>
      </p:pic>
      <p:sp>
        <p:nvSpPr>
          <p:cNvPr id="25" name="Rectangle 24"/>
          <p:cNvSpPr/>
          <p:nvPr/>
        </p:nvSpPr>
        <p:spPr>
          <a:xfrm>
            <a:off x="-6610" y="0"/>
            <a:ext cx="717573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REGIONAL ANCHORS</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5" name="TextBox 4"/>
          <p:cNvSpPr txBox="1"/>
          <p:nvPr/>
        </p:nvSpPr>
        <p:spPr>
          <a:xfrm>
            <a:off x="304800" y="1430834"/>
            <a:ext cx="9296400" cy="5693867"/>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The University of Pennsylvania Institute for Urban Research defines an </a:t>
            </a:r>
            <a:r>
              <a:rPr lang="en-US" sz="2800" b="1" u="sng" dirty="0">
                <a:solidFill>
                  <a:schemeClr val="bg1"/>
                </a:solidFill>
                <a:effectLst>
                  <a:outerShdw blurRad="38100" dist="38100" dir="2700000" algn="tl">
                    <a:srgbClr val="000000">
                      <a:alpha val="43137"/>
                    </a:srgbClr>
                  </a:outerShdw>
                </a:effectLst>
              </a:rPr>
              <a:t>anchor institution</a:t>
            </a:r>
            <a:r>
              <a:rPr lang="en-US" sz="2800" b="1" dirty="0">
                <a:solidFill>
                  <a:schemeClr val="bg1"/>
                </a:solidFill>
                <a:effectLst>
                  <a:outerShdw blurRad="38100" dist="38100" dir="2700000" algn="tl">
                    <a:srgbClr val="000000">
                      <a:alpha val="43137"/>
                    </a:srgbClr>
                  </a:outerShdw>
                </a:effectLst>
              </a:rPr>
              <a:t> </a:t>
            </a:r>
            <a:r>
              <a:rPr lang="en-US" sz="2800" dirty="0">
                <a:solidFill>
                  <a:schemeClr val="bg1"/>
                </a:solidFill>
                <a:effectLst>
                  <a:outerShdw blurRad="38100" dist="38100" dir="2700000" algn="tl">
                    <a:srgbClr val="000000">
                      <a:alpha val="43137"/>
                    </a:srgbClr>
                  </a:outerShdw>
                </a:effectLst>
              </a:rPr>
              <a:t>as “economic engines for cities and regions, acting as real estate developers, employers, and purchasers of goods, magnets for complementary businesses, community-builders, and </a:t>
            </a:r>
            <a:r>
              <a:rPr lang="en-US" sz="2800" dirty="0" smtClean="0">
                <a:solidFill>
                  <a:schemeClr val="bg1"/>
                </a:solidFill>
                <a:effectLst>
                  <a:outerShdw blurRad="38100" dist="38100" dir="2700000" algn="tl">
                    <a:srgbClr val="000000">
                      <a:alpha val="43137"/>
                    </a:srgbClr>
                  </a:outerShdw>
                </a:effectLst>
              </a:rPr>
              <a:t>developers of human capital”.</a:t>
            </a:r>
          </a:p>
          <a:p>
            <a:pPr marL="457200" indent="-457200">
              <a:buFont typeface="Wingdings" panose="05000000000000000000" pitchFamily="2" charset="2"/>
              <a:buChar char="q"/>
            </a:pPr>
            <a:r>
              <a:rPr lang="en-US" sz="2800" dirty="0" smtClean="0">
                <a:solidFill>
                  <a:schemeClr val="bg1"/>
                </a:solidFill>
                <a:effectLst>
                  <a:outerShdw blurRad="38100" dist="38100" dir="2700000" algn="tl">
                    <a:srgbClr val="000000">
                      <a:alpha val="43137"/>
                    </a:srgbClr>
                  </a:outerShdw>
                </a:effectLst>
              </a:rPr>
              <a:t>State of Michigan</a:t>
            </a:r>
          </a:p>
          <a:p>
            <a:pPr marL="457200" indent="-457200">
              <a:buFont typeface="Wingdings" panose="05000000000000000000" pitchFamily="2" charset="2"/>
              <a:buChar char="q"/>
            </a:pPr>
            <a:r>
              <a:rPr lang="en-US" sz="2800" dirty="0" smtClean="0">
                <a:solidFill>
                  <a:schemeClr val="bg1"/>
                </a:solidFill>
                <a:effectLst>
                  <a:outerShdw blurRad="38100" dist="38100" dir="2700000" algn="tl">
                    <a:srgbClr val="000000">
                      <a:alpha val="43137"/>
                    </a:srgbClr>
                  </a:outerShdw>
                </a:effectLst>
              </a:rPr>
              <a:t>Michigan State University</a:t>
            </a:r>
          </a:p>
          <a:p>
            <a:pPr marL="457200" indent="-457200">
              <a:buFont typeface="Wingdings" panose="05000000000000000000" pitchFamily="2" charset="2"/>
              <a:buChar char="q"/>
            </a:pPr>
            <a:r>
              <a:rPr lang="en-US" sz="2800" dirty="0" smtClean="0">
                <a:solidFill>
                  <a:schemeClr val="bg1"/>
                </a:solidFill>
                <a:effectLst>
                  <a:outerShdw blurRad="38100" dist="38100" dir="2700000" algn="tl">
                    <a:srgbClr val="000000">
                      <a:alpha val="43137"/>
                    </a:srgbClr>
                  </a:outerShdw>
                </a:effectLst>
              </a:rPr>
              <a:t>Sparrow Health System</a:t>
            </a:r>
          </a:p>
          <a:p>
            <a:pPr marL="457200" indent="-457200">
              <a:buFont typeface="Wingdings" panose="05000000000000000000" pitchFamily="2" charset="2"/>
              <a:buChar char="q"/>
            </a:pPr>
            <a:r>
              <a:rPr lang="en-US" sz="2800" dirty="0" smtClean="0">
                <a:solidFill>
                  <a:schemeClr val="bg1"/>
                </a:solidFill>
                <a:effectLst>
                  <a:outerShdw blurRad="38100" dist="38100" dir="2700000" algn="tl">
                    <a:srgbClr val="000000">
                      <a:alpha val="43137"/>
                    </a:srgbClr>
                  </a:outerShdw>
                </a:effectLst>
              </a:rPr>
              <a:t>General Motors</a:t>
            </a:r>
          </a:p>
          <a:p>
            <a:pPr marL="457200" indent="-457200">
              <a:buFont typeface="Wingdings" panose="05000000000000000000" pitchFamily="2" charset="2"/>
              <a:buChar char="q"/>
            </a:pPr>
            <a:r>
              <a:rPr lang="en-US" sz="2800" dirty="0" smtClean="0">
                <a:solidFill>
                  <a:schemeClr val="bg1"/>
                </a:solidFill>
                <a:effectLst>
                  <a:outerShdw blurRad="38100" dist="38100" dir="2700000" algn="tl">
                    <a:srgbClr val="000000">
                      <a:alpha val="43137"/>
                    </a:srgbClr>
                  </a:outerShdw>
                </a:effectLst>
              </a:rPr>
              <a:t>Jackson National Life Insurance</a:t>
            </a:r>
          </a:p>
          <a:p>
            <a:pPr marL="457200" indent="-457200">
              <a:buFont typeface="Wingdings" panose="05000000000000000000" pitchFamily="2" charset="2"/>
              <a:buChar char="q"/>
            </a:pPr>
            <a:r>
              <a:rPr lang="en-US" sz="2800" b="1" dirty="0" smtClean="0">
                <a:solidFill>
                  <a:schemeClr val="accent6">
                    <a:lumMod val="60000"/>
                    <a:lumOff val="40000"/>
                  </a:schemeClr>
                </a:solidFill>
                <a:effectLst>
                  <a:outerShdw blurRad="38100" dist="38100" dir="2700000" algn="tl">
                    <a:srgbClr val="000000">
                      <a:alpha val="43137"/>
                    </a:srgbClr>
                  </a:outerShdw>
                </a:effectLst>
              </a:rPr>
              <a:t>FRIB</a:t>
            </a:r>
          </a:p>
          <a:p>
            <a:endParaRPr lang="en-US" sz="2800" dirty="0" smtClean="0">
              <a:solidFill>
                <a:schemeClr val="bg1"/>
              </a:solidFill>
              <a:effectLst>
                <a:outerShdw blurRad="38100" dist="38100" dir="2700000" algn="tl">
                  <a:srgbClr val="000000">
                    <a:alpha val="43137"/>
                  </a:srgbClr>
                </a:outerShdw>
              </a:effectLst>
            </a:endParaRPr>
          </a:p>
          <a:p>
            <a:endParaRPr lang="en-US" sz="2800"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785919" y="6624336"/>
            <a:ext cx="1109170" cy="215444"/>
          </a:xfrm>
          <a:prstGeom prst="rect">
            <a:avLst/>
          </a:prstGeom>
          <a:noFill/>
        </p:spPr>
        <p:txBody>
          <a:bodyPr wrap="square" rtlCol="0">
            <a:spAutoFit/>
          </a:bodyPr>
          <a:lstStyle/>
          <a:p>
            <a:r>
              <a:rPr lang="en-US" sz="800" dirty="0" smtClean="0"/>
              <a:t>Source: Wikipedia</a:t>
            </a:r>
            <a:endParaRPr lang="en-US" sz="800" dirty="0"/>
          </a:p>
        </p:txBody>
      </p:sp>
    </p:spTree>
    <p:extLst>
      <p:ext uri="{BB962C8B-B14F-4D97-AF65-F5344CB8AC3E}">
        <p14:creationId xmlns:p14="http://schemas.microsoft.com/office/powerpoint/2010/main" xmlns="" val="26083278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p:cNvGrpSpPr>
            <a:grpSpLocks/>
          </p:cNvGrpSpPr>
          <p:nvPr/>
        </p:nvGrpSpPr>
        <p:grpSpPr bwMode="auto">
          <a:xfrm>
            <a:off x="0" y="6176963"/>
            <a:ext cx="9906000" cy="677863"/>
            <a:chOff x="109270800" y="109956600"/>
            <a:chExt cx="1828800" cy="457200"/>
          </a:xfrm>
        </p:grpSpPr>
        <p:sp>
          <p:nvSpPr>
            <p:cNvPr id="20" name="Rectangle 18" hidden="1"/>
            <p:cNvSpPr>
              <a:spLocks noChangeArrowheads="1"/>
            </p:cNvSpPr>
            <p:nvPr/>
          </p:nvSpPr>
          <p:spPr bwMode="auto">
            <a:xfrm>
              <a:off x="109270800" y="109956600"/>
              <a:ext cx="1828800" cy="457200"/>
            </a:xfrm>
            <a:prstGeom prst="rect">
              <a:avLst/>
            </a:prstGeom>
            <a:solidFill>
              <a:srgbClr val="FFFFFF"/>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19"/>
            <p:cNvSpPr>
              <a:spLocks noChangeArrowheads="1"/>
            </p:cNvSpPr>
            <p:nvPr/>
          </p:nvSpPr>
          <p:spPr bwMode="auto">
            <a:xfrm>
              <a:off x="109270800"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20"/>
            <p:cNvSpPr>
              <a:spLocks noChangeArrowheads="1"/>
            </p:cNvSpPr>
            <p:nvPr/>
          </p:nvSpPr>
          <p:spPr bwMode="auto">
            <a:xfrm>
              <a:off x="109270800"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3" name="Rectangle 21"/>
            <p:cNvSpPr>
              <a:spLocks noChangeArrowheads="1"/>
            </p:cNvSpPr>
            <p:nvPr/>
          </p:nvSpPr>
          <p:spPr bwMode="auto">
            <a:xfrm>
              <a:off x="10937211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22"/>
            <p:cNvSpPr>
              <a:spLocks noChangeArrowheads="1"/>
            </p:cNvSpPr>
            <p:nvPr/>
          </p:nvSpPr>
          <p:spPr bwMode="auto">
            <a:xfrm>
              <a:off x="109371600"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Rectangle 23"/>
            <p:cNvSpPr>
              <a:spLocks noChangeArrowheads="1"/>
            </p:cNvSpPr>
            <p:nvPr/>
          </p:nvSpPr>
          <p:spPr bwMode="auto">
            <a:xfrm>
              <a:off x="10941147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6" name="Rectangle 24"/>
            <p:cNvSpPr>
              <a:spLocks noChangeArrowheads="1"/>
            </p:cNvSpPr>
            <p:nvPr/>
          </p:nvSpPr>
          <p:spPr bwMode="auto">
            <a:xfrm>
              <a:off x="109411476"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25"/>
            <p:cNvSpPr>
              <a:spLocks noChangeArrowheads="1"/>
            </p:cNvSpPr>
            <p:nvPr/>
          </p:nvSpPr>
          <p:spPr bwMode="auto">
            <a:xfrm>
              <a:off x="109512794"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26"/>
            <p:cNvSpPr>
              <a:spLocks noChangeArrowheads="1"/>
            </p:cNvSpPr>
            <p:nvPr/>
          </p:nvSpPr>
          <p:spPr bwMode="auto">
            <a:xfrm>
              <a:off x="109512277"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27"/>
            <p:cNvSpPr>
              <a:spLocks noChangeArrowheads="1"/>
            </p:cNvSpPr>
            <p:nvPr/>
          </p:nvSpPr>
          <p:spPr bwMode="auto">
            <a:xfrm>
              <a:off x="109552153"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28"/>
            <p:cNvSpPr>
              <a:spLocks noChangeArrowheads="1"/>
            </p:cNvSpPr>
            <p:nvPr/>
          </p:nvSpPr>
          <p:spPr bwMode="auto">
            <a:xfrm>
              <a:off x="109552153"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9"/>
            <p:cNvSpPr>
              <a:spLocks noChangeArrowheads="1"/>
            </p:cNvSpPr>
            <p:nvPr/>
          </p:nvSpPr>
          <p:spPr bwMode="auto">
            <a:xfrm>
              <a:off x="10965347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30"/>
            <p:cNvSpPr>
              <a:spLocks noChangeArrowheads="1"/>
            </p:cNvSpPr>
            <p:nvPr/>
          </p:nvSpPr>
          <p:spPr bwMode="auto">
            <a:xfrm>
              <a:off x="109652953"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31"/>
            <p:cNvSpPr>
              <a:spLocks noChangeArrowheads="1"/>
            </p:cNvSpPr>
            <p:nvPr/>
          </p:nvSpPr>
          <p:spPr bwMode="auto">
            <a:xfrm>
              <a:off x="109692829"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32"/>
            <p:cNvSpPr>
              <a:spLocks noChangeArrowheads="1"/>
            </p:cNvSpPr>
            <p:nvPr/>
          </p:nvSpPr>
          <p:spPr bwMode="auto">
            <a:xfrm>
              <a:off x="10969282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33"/>
            <p:cNvSpPr>
              <a:spLocks noChangeArrowheads="1"/>
            </p:cNvSpPr>
            <p:nvPr/>
          </p:nvSpPr>
          <p:spPr bwMode="auto">
            <a:xfrm>
              <a:off x="10979414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Rectangle 34"/>
            <p:cNvSpPr>
              <a:spLocks noChangeArrowheads="1"/>
            </p:cNvSpPr>
            <p:nvPr/>
          </p:nvSpPr>
          <p:spPr bwMode="auto">
            <a:xfrm>
              <a:off x="109793629"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Rectangle 35"/>
            <p:cNvSpPr>
              <a:spLocks noChangeArrowheads="1"/>
            </p:cNvSpPr>
            <p:nvPr/>
          </p:nvSpPr>
          <p:spPr bwMode="auto">
            <a:xfrm>
              <a:off x="10983350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36"/>
            <p:cNvSpPr>
              <a:spLocks noChangeArrowheads="1"/>
            </p:cNvSpPr>
            <p:nvPr/>
          </p:nvSpPr>
          <p:spPr bwMode="auto">
            <a:xfrm>
              <a:off x="109833506"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37"/>
            <p:cNvSpPr>
              <a:spLocks noChangeArrowheads="1"/>
            </p:cNvSpPr>
            <p:nvPr/>
          </p:nvSpPr>
          <p:spPr bwMode="auto">
            <a:xfrm>
              <a:off x="10993482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0" name="Rectangle 38"/>
            <p:cNvSpPr>
              <a:spLocks noChangeArrowheads="1"/>
            </p:cNvSpPr>
            <p:nvPr/>
          </p:nvSpPr>
          <p:spPr bwMode="auto">
            <a:xfrm>
              <a:off x="109934306"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1" name="Rectangle 39"/>
            <p:cNvSpPr>
              <a:spLocks noChangeArrowheads="1"/>
            </p:cNvSpPr>
            <p:nvPr/>
          </p:nvSpPr>
          <p:spPr bwMode="auto">
            <a:xfrm>
              <a:off x="109974182"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40"/>
            <p:cNvSpPr>
              <a:spLocks noChangeArrowheads="1"/>
            </p:cNvSpPr>
            <p:nvPr/>
          </p:nvSpPr>
          <p:spPr bwMode="auto">
            <a:xfrm>
              <a:off x="10997418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41"/>
            <p:cNvSpPr>
              <a:spLocks noChangeArrowheads="1"/>
            </p:cNvSpPr>
            <p:nvPr/>
          </p:nvSpPr>
          <p:spPr bwMode="auto">
            <a:xfrm>
              <a:off x="11007550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42"/>
            <p:cNvSpPr>
              <a:spLocks noChangeArrowheads="1"/>
            </p:cNvSpPr>
            <p:nvPr/>
          </p:nvSpPr>
          <p:spPr bwMode="auto">
            <a:xfrm>
              <a:off x="110074982"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43"/>
            <p:cNvSpPr>
              <a:spLocks noChangeArrowheads="1"/>
            </p:cNvSpPr>
            <p:nvPr/>
          </p:nvSpPr>
          <p:spPr bwMode="auto">
            <a:xfrm>
              <a:off x="110114859"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44"/>
            <p:cNvSpPr>
              <a:spLocks noChangeArrowheads="1"/>
            </p:cNvSpPr>
            <p:nvPr/>
          </p:nvSpPr>
          <p:spPr bwMode="auto">
            <a:xfrm>
              <a:off x="11011485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45"/>
            <p:cNvSpPr>
              <a:spLocks noChangeArrowheads="1"/>
            </p:cNvSpPr>
            <p:nvPr/>
          </p:nvSpPr>
          <p:spPr bwMode="auto">
            <a:xfrm>
              <a:off x="11021617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46"/>
            <p:cNvSpPr>
              <a:spLocks noChangeArrowheads="1"/>
            </p:cNvSpPr>
            <p:nvPr/>
          </p:nvSpPr>
          <p:spPr bwMode="auto">
            <a:xfrm>
              <a:off x="110215659"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47"/>
            <p:cNvSpPr>
              <a:spLocks noChangeArrowheads="1"/>
            </p:cNvSpPr>
            <p:nvPr/>
          </p:nvSpPr>
          <p:spPr bwMode="auto">
            <a:xfrm>
              <a:off x="110255535"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48"/>
            <p:cNvSpPr>
              <a:spLocks noChangeArrowheads="1"/>
            </p:cNvSpPr>
            <p:nvPr/>
          </p:nvSpPr>
          <p:spPr bwMode="auto">
            <a:xfrm>
              <a:off x="11025553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49"/>
            <p:cNvSpPr>
              <a:spLocks noChangeArrowheads="1"/>
            </p:cNvSpPr>
            <p:nvPr/>
          </p:nvSpPr>
          <p:spPr bwMode="auto">
            <a:xfrm>
              <a:off x="11035685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50"/>
            <p:cNvSpPr>
              <a:spLocks noChangeArrowheads="1"/>
            </p:cNvSpPr>
            <p:nvPr/>
          </p:nvSpPr>
          <p:spPr bwMode="auto">
            <a:xfrm>
              <a:off x="110356335"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51"/>
            <p:cNvSpPr>
              <a:spLocks noChangeArrowheads="1"/>
            </p:cNvSpPr>
            <p:nvPr/>
          </p:nvSpPr>
          <p:spPr bwMode="auto">
            <a:xfrm>
              <a:off x="110396212"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52"/>
            <p:cNvSpPr>
              <a:spLocks noChangeArrowheads="1"/>
            </p:cNvSpPr>
            <p:nvPr/>
          </p:nvSpPr>
          <p:spPr bwMode="auto">
            <a:xfrm>
              <a:off x="11039621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53"/>
            <p:cNvSpPr>
              <a:spLocks noChangeArrowheads="1"/>
            </p:cNvSpPr>
            <p:nvPr/>
          </p:nvSpPr>
          <p:spPr bwMode="auto">
            <a:xfrm>
              <a:off x="110497529"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54"/>
            <p:cNvSpPr>
              <a:spLocks noChangeArrowheads="1"/>
            </p:cNvSpPr>
            <p:nvPr/>
          </p:nvSpPr>
          <p:spPr bwMode="auto">
            <a:xfrm>
              <a:off x="110497012"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55"/>
            <p:cNvSpPr>
              <a:spLocks noChangeArrowheads="1"/>
            </p:cNvSpPr>
            <p:nvPr/>
          </p:nvSpPr>
          <p:spPr bwMode="auto">
            <a:xfrm>
              <a:off x="110536888"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56"/>
            <p:cNvSpPr>
              <a:spLocks noChangeArrowheads="1"/>
            </p:cNvSpPr>
            <p:nvPr/>
          </p:nvSpPr>
          <p:spPr bwMode="auto">
            <a:xfrm>
              <a:off x="110536888"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57"/>
            <p:cNvSpPr>
              <a:spLocks noChangeArrowheads="1"/>
            </p:cNvSpPr>
            <p:nvPr/>
          </p:nvSpPr>
          <p:spPr bwMode="auto">
            <a:xfrm>
              <a:off x="11063820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58"/>
            <p:cNvSpPr>
              <a:spLocks noChangeArrowheads="1"/>
            </p:cNvSpPr>
            <p:nvPr/>
          </p:nvSpPr>
          <p:spPr bwMode="auto">
            <a:xfrm>
              <a:off x="110637688"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59"/>
            <p:cNvSpPr>
              <a:spLocks noChangeArrowheads="1"/>
            </p:cNvSpPr>
            <p:nvPr/>
          </p:nvSpPr>
          <p:spPr bwMode="auto">
            <a:xfrm>
              <a:off x="110677565"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60"/>
            <p:cNvSpPr>
              <a:spLocks noChangeArrowheads="1"/>
            </p:cNvSpPr>
            <p:nvPr/>
          </p:nvSpPr>
          <p:spPr bwMode="auto">
            <a:xfrm>
              <a:off x="11067756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61"/>
            <p:cNvSpPr>
              <a:spLocks noChangeArrowheads="1"/>
            </p:cNvSpPr>
            <p:nvPr/>
          </p:nvSpPr>
          <p:spPr bwMode="auto">
            <a:xfrm>
              <a:off x="110778882"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62"/>
            <p:cNvSpPr>
              <a:spLocks noChangeArrowheads="1"/>
            </p:cNvSpPr>
            <p:nvPr/>
          </p:nvSpPr>
          <p:spPr bwMode="auto">
            <a:xfrm>
              <a:off x="110778365"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63"/>
            <p:cNvSpPr>
              <a:spLocks noChangeArrowheads="1"/>
            </p:cNvSpPr>
            <p:nvPr/>
          </p:nvSpPr>
          <p:spPr bwMode="auto">
            <a:xfrm>
              <a:off x="110818241"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64"/>
            <p:cNvSpPr>
              <a:spLocks noChangeArrowheads="1"/>
            </p:cNvSpPr>
            <p:nvPr/>
          </p:nvSpPr>
          <p:spPr bwMode="auto">
            <a:xfrm>
              <a:off x="110818241"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65"/>
            <p:cNvSpPr>
              <a:spLocks noChangeArrowheads="1"/>
            </p:cNvSpPr>
            <p:nvPr/>
          </p:nvSpPr>
          <p:spPr bwMode="auto">
            <a:xfrm>
              <a:off x="110919558"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66"/>
            <p:cNvSpPr>
              <a:spLocks noChangeArrowheads="1"/>
            </p:cNvSpPr>
            <p:nvPr/>
          </p:nvSpPr>
          <p:spPr bwMode="auto">
            <a:xfrm>
              <a:off x="110919041"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9" name="Rectangle 67"/>
            <p:cNvSpPr>
              <a:spLocks noChangeArrowheads="1"/>
            </p:cNvSpPr>
            <p:nvPr/>
          </p:nvSpPr>
          <p:spPr bwMode="auto">
            <a:xfrm>
              <a:off x="110958917"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0" name="Rectangle 68"/>
            <p:cNvSpPr>
              <a:spLocks noChangeArrowheads="1"/>
            </p:cNvSpPr>
            <p:nvPr/>
          </p:nvSpPr>
          <p:spPr bwMode="auto">
            <a:xfrm>
              <a:off x="110958917"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Rectangle 69"/>
            <p:cNvSpPr>
              <a:spLocks noChangeArrowheads="1"/>
            </p:cNvSpPr>
            <p:nvPr/>
          </p:nvSpPr>
          <p:spPr bwMode="auto">
            <a:xfrm>
              <a:off x="111060235"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Rectangle 70"/>
            <p:cNvSpPr>
              <a:spLocks noChangeArrowheads="1"/>
            </p:cNvSpPr>
            <p:nvPr/>
          </p:nvSpPr>
          <p:spPr bwMode="auto">
            <a:xfrm>
              <a:off x="111059718"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84" name="Rectangle 83"/>
          <p:cNvSpPr/>
          <p:nvPr/>
        </p:nvSpPr>
        <p:spPr>
          <a:xfrm>
            <a:off x="0" y="0"/>
            <a:ext cx="681038" cy="6176963"/>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111197" y="-1812"/>
            <a:ext cx="8991568" cy="646331"/>
          </a:xfrm>
          <a:prstGeom prst="rect">
            <a:avLst/>
          </a:prstGeom>
          <a:noFill/>
        </p:spPr>
        <p:txBody>
          <a:bodyPr wrap="square" rtlCol="0">
            <a:spAutoFit/>
          </a:bodyPr>
          <a:lstStyle/>
          <a:p>
            <a:r>
              <a:rPr lang="en-US" sz="3600" dirty="0" smtClean="0">
                <a:solidFill>
                  <a:srgbClr val="18453B"/>
                </a:solidFill>
                <a:latin typeface="Impact" panose="020B0806030902050204" pitchFamily="34" charset="0"/>
              </a:rPr>
              <a:t>Transfer Agents &amp; Regional Impact</a:t>
            </a:r>
            <a:endParaRPr lang="en-US" sz="3600" dirty="0">
              <a:solidFill>
                <a:srgbClr val="18453B"/>
              </a:solidFill>
              <a:latin typeface="Impact" panose="020B080603090205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844191" y="3088481"/>
            <a:ext cx="3953779" cy="2965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868912" y="666085"/>
            <a:ext cx="4064000" cy="304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ight Arrow 7"/>
          <p:cNvSpPr/>
          <p:nvPr/>
        </p:nvSpPr>
        <p:spPr>
          <a:xfrm rot="1401994">
            <a:off x="4463986" y="2973651"/>
            <a:ext cx="1612786" cy="762000"/>
          </a:xfrm>
          <a:prstGeom prst="rightArrow">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453B"/>
              </a:solidFill>
            </a:endParaRPr>
          </a:p>
        </p:txBody>
      </p:sp>
      <p:sp>
        <p:nvSpPr>
          <p:cNvPr id="3" name="Rectangle 2"/>
          <p:cNvSpPr/>
          <p:nvPr/>
        </p:nvSpPr>
        <p:spPr>
          <a:xfrm>
            <a:off x="5555884" y="905277"/>
            <a:ext cx="3956123" cy="1631216"/>
          </a:xfrm>
          <a:prstGeom prst="rect">
            <a:avLst/>
          </a:prstGeom>
        </p:spPr>
        <p:txBody>
          <a:bodyPr wrap="square">
            <a:spAutoFit/>
          </a:bodyPr>
          <a:lstStyle/>
          <a:p>
            <a:r>
              <a:rPr lang="en-US" sz="2000" dirty="0"/>
              <a:t>Highly skilled individuals are attracted to regions that have a </a:t>
            </a:r>
            <a:r>
              <a:rPr lang="en-US" sz="2000" b="1" dirty="0">
                <a:solidFill>
                  <a:schemeClr val="accent6"/>
                </a:solidFill>
              </a:rPr>
              <a:t>“buzz” </a:t>
            </a:r>
            <a:r>
              <a:rPr lang="en-US" sz="2000" dirty="0"/>
              <a:t>around them… places where the most exciting work is happening</a:t>
            </a:r>
            <a:r>
              <a:rPr lang="en-US" sz="2000" baseline="30000" dirty="0"/>
              <a:t>1</a:t>
            </a:r>
          </a:p>
        </p:txBody>
      </p:sp>
      <p:sp>
        <p:nvSpPr>
          <p:cNvPr id="4" name="Rectangle 3"/>
          <p:cNvSpPr/>
          <p:nvPr/>
        </p:nvSpPr>
        <p:spPr>
          <a:xfrm>
            <a:off x="6912676" y="2500406"/>
            <a:ext cx="1960601" cy="369332"/>
          </a:xfrm>
          <a:prstGeom prst="rect">
            <a:avLst/>
          </a:prstGeom>
        </p:spPr>
        <p:txBody>
          <a:bodyPr wrap="none">
            <a:spAutoFit/>
          </a:bodyPr>
          <a:lstStyle/>
          <a:p>
            <a:r>
              <a:rPr lang="en-US" dirty="0"/>
              <a:t>Think Silicon Valley</a:t>
            </a:r>
          </a:p>
        </p:txBody>
      </p:sp>
      <p:sp>
        <p:nvSpPr>
          <p:cNvPr id="73" name="TextBox 72"/>
          <p:cNvSpPr txBox="1"/>
          <p:nvPr/>
        </p:nvSpPr>
        <p:spPr>
          <a:xfrm>
            <a:off x="819980" y="5771939"/>
            <a:ext cx="4240019" cy="261610"/>
          </a:xfrm>
          <a:prstGeom prst="rect">
            <a:avLst/>
          </a:prstGeom>
          <a:noFill/>
        </p:spPr>
        <p:txBody>
          <a:bodyPr wrap="square" rtlCol="0">
            <a:spAutoFit/>
          </a:bodyPr>
          <a:lstStyle/>
          <a:p>
            <a:r>
              <a:rPr lang="en-US" sz="1100" baseline="30000" dirty="0" smtClean="0"/>
              <a:t>1</a:t>
            </a:r>
            <a:r>
              <a:rPr lang="en-US" sz="1100" dirty="0" smtClean="0"/>
              <a:t>"Universities and Regional Economic Development", </a:t>
            </a:r>
            <a:r>
              <a:rPr lang="en-US" sz="1100" dirty="0" err="1" smtClean="0"/>
              <a:t>Bramwell</a:t>
            </a:r>
            <a:r>
              <a:rPr lang="en-US" sz="1100" dirty="0" smtClean="0"/>
              <a:t>, 2008</a:t>
            </a:r>
            <a:endParaRPr lang="en-US" sz="1100" dirty="0"/>
          </a:p>
        </p:txBody>
      </p:sp>
      <p:sp>
        <p:nvSpPr>
          <p:cNvPr id="74" name="TextBox 73"/>
          <p:cNvSpPr txBox="1"/>
          <p:nvPr/>
        </p:nvSpPr>
        <p:spPr>
          <a:xfrm>
            <a:off x="3504339" y="3459005"/>
            <a:ext cx="1140056"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 MSU Today</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75" name="TextBox 74"/>
          <p:cNvSpPr txBox="1"/>
          <p:nvPr/>
        </p:nvSpPr>
        <p:spPr>
          <a:xfrm>
            <a:off x="5798954" y="5824516"/>
            <a:ext cx="1140056"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 CBS Detroit</a:t>
            </a:r>
            <a:endParaRPr lang="en-US" sz="9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35330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pic>
        <p:nvPicPr>
          <p:cNvPr id="31" name="Picture 30"/>
          <p:cNvPicPr>
            <a:picLocks noChangeAspect="1"/>
          </p:cNvPicPr>
          <p:nvPr/>
        </p:nvPicPr>
        <p:blipFill>
          <a:blip r:embed="rId4" cstate="screen"/>
          <a:stretch>
            <a:fillRect/>
          </a:stretch>
        </p:blipFill>
        <p:spPr>
          <a:xfrm>
            <a:off x="0" y="1776492"/>
            <a:ext cx="9906859" cy="3660363"/>
          </a:xfrm>
          <a:prstGeom prst="rect">
            <a:avLst/>
          </a:prstGeom>
        </p:spPr>
      </p:pic>
      <p:sp>
        <p:nvSpPr>
          <p:cNvPr id="32" name="Rectangle 31"/>
          <p:cNvSpPr/>
          <p:nvPr/>
        </p:nvSpPr>
        <p:spPr>
          <a:xfrm>
            <a:off x="-859" y="572187"/>
            <a:ext cx="717573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KNOWLEDGE TRANSFER</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11" name="TextBox 10"/>
          <p:cNvSpPr txBox="1"/>
          <p:nvPr/>
        </p:nvSpPr>
        <p:spPr>
          <a:xfrm>
            <a:off x="8763000" y="6611008"/>
            <a:ext cx="861133"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 NSCL</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1800808"/>
            <a:ext cx="8763000" cy="3539430"/>
          </a:xfrm>
          <a:prstGeom prst="rect">
            <a:avLst/>
          </a:prstGeom>
          <a:noFill/>
        </p:spPr>
        <p:txBody>
          <a:bodyPr wrap="square" rtlCol="0">
            <a:spAutoFit/>
          </a:bodyPr>
          <a:lstStyle/>
          <a:p>
            <a:r>
              <a:rPr lang="en-US" sz="3200" dirty="0" smtClean="0">
                <a:solidFill>
                  <a:schemeClr val="bg1"/>
                </a:solidFill>
              </a:rPr>
              <a:t>Characteristics of Knowledge Transfer</a:t>
            </a:r>
          </a:p>
          <a:p>
            <a:pPr marL="742950" lvl="1" indent="-285750">
              <a:buFont typeface="Arial"/>
              <a:buChar char="•"/>
            </a:pPr>
            <a:r>
              <a:rPr lang="en-US" sz="3200" dirty="0" smtClean="0">
                <a:solidFill>
                  <a:schemeClr val="bg1"/>
                </a:solidFill>
              </a:rPr>
              <a:t>Attract and retain top caliber talent</a:t>
            </a:r>
          </a:p>
          <a:p>
            <a:pPr marL="742950" lvl="1" indent="-285750">
              <a:buFont typeface="Arial"/>
              <a:buChar char="•"/>
            </a:pPr>
            <a:r>
              <a:rPr lang="en-US" sz="3200" dirty="0" smtClean="0">
                <a:solidFill>
                  <a:schemeClr val="bg1"/>
                </a:solidFill>
              </a:rPr>
              <a:t>Provide Research and Development assistance to local firms</a:t>
            </a:r>
          </a:p>
          <a:p>
            <a:pPr marL="742950" lvl="1" indent="-285750">
              <a:buFont typeface="Arial"/>
              <a:buChar char="•"/>
            </a:pPr>
            <a:r>
              <a:rPr lang="en-US" sz="3200" dirty="0" smtClean="0">
                <a:solidFill>
                  <a:schemeClr val="bg1"/>
                </a:solidFill>
              </a:rPr>
              <a:t>Exchange knowledge at regional and global levels</a:t>
            </a:r>
          </a:p>
          <a:p>
            <a:pPr marL="742950" lvl="1" indent="-285750">
              <a:buFont typeface="Arial"/>
              <a:buChar char="•"/>
            </a:pPr>
            <a:r>
              <a:rPr lang="en-US" sz="3200" dirty="0" smtClean="0">
                <a:solidFill>
                  <a:schemeClr val="bg1"/>
                </a:solidFill>
              </a:rPr>
              <a:t>Facilitation of entrepreneurial activities</a:t>
            </a:r>
          </a:p>
        </p:txBody>
      </p:sp>
    </p:spTree>
    <p:extLst>
      <p:ext uri="{BB962C8B-B14F-4D97-AF65-F5344CB8AC3E}">
        <p14:creationId xmlns:p14="http://schemas.microsoft.com/office/powerpoint/2010/main" xmlns="" val="37381063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4" name="Title 1"/>
          <p:cNvSpPr txBox="1">
            <a:spLocks/>
          </p:cNvSpPr>
          <p:nvPr/>
        </p:nvSpPr>
        <p:spPr>
          <a:xfrm>
            <a:off x="666824" y="3094037"/>
            <a:ext cx="3814764" cy="1325563"/>
          </a:xfrm>
          <a:prstGeom prst="rect">
            <a:avLst/>
          </a:prstGeom>
          <a:solidFill>
            <a:srgbClr val="00723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effectLst>
                  <a:outerShdw blurRad="38100" dist="38100" dir="2700000" algn="tl">
                    <a:srgbClr val="000000">
                      <a:alpha val="43137"/>
                    </a:srgbClr>
                  </a:outerShdw>
                </a:effectLst>
                <a:latin typeface="Impact" panose="020B0806030902050204" pitchFamily="34" charset="0"/>
              </a:rPr>
              <a:t>Cal Coplai</a:t>
            </a:r>
            <a:endParaRPr lang="en-US" sz="36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5" name="Title 1"/>
          <p:cNvSpPr txBox="1">
            <a:spLocks/>
          </p:cNvSpPr>
          <p:nvPr/>
        </p:nvSpPr>
        <p:spPr>
          <a:xfrm>
            <a:off x="5410199" y="3094037"/>
            <a:ext cx="3814764" cy="1325563"/>
          </a:xfrm>
          <a:prstGeom prst="rect">
            <a:avLst/>
          </a:prstGeom>
          <a:solidFill>
            <a:srgbClr val="00723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effectLst>
                  <a:outerShdw blurRad="38100" dist="38100" dir="2700000" algn="tl">
                    <a:srgbClr val="000000">
                      <a:alpha val="43137"/>
                    </a:srgbClr>
                  </a:outerShdw>
                </a:effectLst>
                <a:latin typeface="Impact" panose="020B0806030902050204" pitchFamily="34" charset="0"/>
              </a:rPr>
              <a:t>Steve </a:t>
            </a:r>
            <a:r>
              <a:rPr lang="en-US" sz="3600" dirty="0" err="1" smtClean="0">
                <a:solidFill>
                  <a:schemeClr val="bg1"/>
                </a:solidFill>
                <a:effectLst>
                  <a:outerShdw blurRad="38100" dist="38100" dir="2700000" algn="tl">
                    <a:srgbClr val="000000">
                      <a:alpha val="43137"/>
                    </a:srgbClr>
                  </a:outerShdw>
                </a:effectLst>
                <a:latin typeface="Impact" panose="020B0806030902050204" pitchFamily="34" charset="0"/>
              </a:rPr>
              <a:t>Willobee</a:t>
            </a:r>
            <a:endParaRPr lang="en-US" sz="36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6" name="Picture 5" descr="LEAP_LOGO.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248400" y="4800600"/>
            <a:ext cx="2133600" cy="1442482"/>
          </a:xfrm>
          <a:prstGeom prst="rect">
            <a:avLst/>
          </a:prstGeom>
        </p:spPr>
      </p:pic>
      <p:pic>
        <p:nvPicPr>
          <p:cNvPr id="7" name="Picture 6" descr="Web.png"/>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990600" y="5181600"/>
            <a:ext cx="3169096" cy="963251"/>
          </a:xfrm>
          <a:prstGeom prst="rect">
            <a:avLst/>
          </a:prstGeom>
        </p:spPr>
      </p:pic>
    </p:spTree>
    <p:extLst>
      <p:ext uri="{BB962C8B-B14F-4D97-AF65-F5344CB8AC3E}">
        <p14:creationId xmlns:p14="http://schemas.microsoft.com/office/powerpoint/2010/main" xmlns="" val="554751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sp>
        <p:nvSpPr>
          <p:cNvPr id="5" name="Rectangle 4"/>
          <p:cNvSpPr/>
          <p:nvPr/>
        </p:nvSpPr>
        <p:spPr>
          <a:xfrm>
            <a:off x="0" y="572187"/>
            <a:ext cx="7467600"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A Culture of Innovation</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6" name="Picture 5"/>
          <p:cNvPicPr>
            <a:picLocks noChangeAspect="1"/>
          </p:cNvPicPr>
          <p:nvPr/>
        </p:nvPicPr>
        <p:blipFill>
          <a:blip r:embed="rId4" cstate="screen"/>
          <a:stretch>
            <a:fillRect/>
          </a:stretch>
        </p:blipFill>
        <p:spPr>
          <a:xfrm>
            <a:off x="0" y="1776492"/>
            <a:ext cx="9906859" cy="3660363"/>
          </a:xfrm>
          <a:prstGeom prst="rect">
            <a:avLst/>
          </a:prstGeom>
        </p:spPr>
      </p:pic>
      <p:sp>
        <p:nvSpPr>
          <p:cNvPr id="8" name="TextBox 7"/>
          <p:cNvSpPr txBox="1"/>
          <p:nvPr/>
        </p:nvSpPr>
        <p:spPr>
          <a:xfrm>
            <a:off x="381000" y="2295138"/>
            <a:ext cx="4354606" cy="830997"/>
          </a:xfrm>
          <a:prstGeom prst="rect">
            <a:avLst/>
          </a:prstGeom>
          <a:noFill/>
        </p:spPr>
        <p:txBody>
          <a:bodyPr wrap="square" rtlCol="0">
            <a:spAutoFit/>
          </a:bodyPr>
          <a:lstStyle/>
          <a:p>
            <a:r>
              <a:rPr lang="en-US" sz="2400" dirty="0" smtClean="0">
                <a:solidFill>
                  <a:schemeClr val="bg1"/>
                </a:solidFill>
              </a:rPr>
              <a:t>Ex: University of Waterloo, Ontario, Canada</a:t>
            </a:r>
            <a:endParaRPr lang="en-US" sz="2400" dirty="0">
              <a:solidFill>
                <a:schemeClr val="bg1"/>
              </a:solidFill>
            </a:endParaRPr>
          </a:p>
        </p:txBody>
      </p:sp>
      <p:grpSp>
        <p:nvGrpSpPr>
          <p:cNvPr id="9" name="Group 8"/>
          <p:cNvGrpSpPr/>
          <p:nvPr/>
        </p:nvGrpSpPr>
        <p:grpSpPr>
          <a:xfrm>
            <a:off x="684901" y="2201044"/>
            <a:ext cx="8921402" cy="4287094"/>
            <a:chOff x="-2164476" y="-72856"/>
            <a:chExt cx="6507623" cy="3676494"/>
          </a:xfrm>
        </p:grpSpPr>
        <p:sp>
          <p:nvSpPr>
            <p:cNvPr id="10" name="Rounded Rectangle 9"/>
            <p:cNvSpPr/>
            <p:nvPr/>
          </p:nvSpPr>
          <p:spPr>
            <a:xfrm>
              <a:off x="876047" y="-72856"/>
              <a:ext cx="3467100" cy="26289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u="sng" dirty="0">
                  <a:effectLst/>
                  <a:ea typeface="HGSMinchoE"/>
                </a:rPr>
                <a:t>University of Waterloo</a:t>
              </a:r>
              <a:endParaRPr lang="en-US" sz="2400" dirty="0">
                <a:effectLst/>
                <a:latin typeface="Times New Roman"/>
                <a:ea typeface="HGSMinchoE"/>
              </a:endParaRPr>
            </a:p>
            <a:p>
              <a:pPr marL="0" marR="0">
                <a:spcBef>
                  <a:spcPts val="0"/>
                </a:spcBef>
                <a:spcAft>
                  <a:spcPts val="0"/>
                </a:spcAft>
              </a:pPr>
              <a:r>
                <a:rPr lang="en-US" sz="2000" dirty="0">
                  <a:effectLst/>
                  <a:ea typeface="HGSMinchoE"/>
                </a:rPr>
                <a:t>Location: Waterloo, Ontario, Canada</a:t>
              </a:r>
              <a:endParaRPr lang="en-US" sz="2400" dirty="0">
                <a:effectLst/>
                <a:latin typeface="Times New Roman"/>
                <a:ea typeface="HGSMinchoE"/>
              </a:endParaRPr>
            </a:p>
            <a:p>
              <a:pPr marL="0" marR="0">
                <a:spcBef>
                  <a:spcPts val="0"/>
                </a:spcBef>
                <a:spcAft>
                  <a:spcPts val="0"/>
                </a:spcAft>
              </a:pPr>
              <a:r>
                <a:rPr lang="en-US" sz="2000" dirty="0">
                  <a:effectLst/>
                  <a:ea typeface="HGSMinchoE"/>
                </a:rPr>
                <a:t>Established: July 4, 1956</a:t>
              </a:r>
              <a:endParaRPr lang="en-US" sz="2400" dirty="0">
                <a:effectLst/>
                <a:latin typeface="Times New Roman"/>
                <a:ea typeface="HGSMinchoE"/>
              </a:endParaRPr>
            </a:p>
            <a:p>
              <a:pPr marL="0" marR="0">
                <a:spcBef>
                  <a:spcPts val="0"/>
                </a:spcBef>
                <a:spcAft>
                  <a:spcPts val="0"/>
                </a:spcAft>
              </a:pPr>
              <a:r>
                <a:rPr lang="en-US" sz="2000" dirty="0">
                  <a:effectLst/>
                  <a:ea typeface="HGSMinchoE"/>
                </a:rPr>
                <a:t>Undergraduates: 26,987</a:t>
              </a:r>
              <a:endParaRPr lang="en-US" sz="2400" dirty="0">
                <a:effectLst/>
                <a:latin typeface="Times New Roman"/>
                <a:ea typeface="HGSMinchoE"/>
              </a:endParaRPr>
            </a:p>
            <a:p>
              <a:pPr marL="0" marR="0">
                <a:spcBef>
                  <a:spcPts val="0"/>
                </a:spcBef>
                <a:spcAft>
                  <a:spcPts val="0"/>
                </a:spcAft>
              </a:pPr>
              <a:r>
                <a:rPr lang="en-US" sz="2000" dirty="0">
                  <a:effectLst/>
                  <a:ea typeface="HGSMinchoE"/>
                </a:rPr>
                <a:t>Postgraduates: 4,375</a:t>
              </a:r>
              <a:endParaRPr lang="en-US" sz="2400" dirty="0">
                <a:effectLst/>
                <a:latin typeface="Times New Roman"/>
                <a:ea typeface="HGSMinchoE"/>
              </a:endParaRPr>
            </a:p>
            <a:p>
              <a:pPr marL="0" marR="0">
                <a:spcBef>
                  <a:spcPts val="0"/>
                </a:spcBef>
                <a:spcAft>
                  <a:spcPts val="0"/>
                </a:spcAft>
              </a:pPr>
              <a:r>
                <a:rPr lang="en-US" sz="2000" dirty="0">
                  <a:effectLst/>
                  <a:ea typeface="HGSMinchoE"/>
                </a:rPr>
                <a:t> </a:t>
              </a:r>
              <a:endParaRPr lang="en-US" sz="2400" dirty="0">
                <a:effectLst/>
                <a:latin typeface="Times New Roman"/>
                <a:ea typeface="HGSMinchoE"/>
              </a:endParaRPr>
            </a:p>
            <a:p>
              <a:pPr marL="0" marR="0" algn="ctr">
                <a:spcBef>
                  <a:spcPts val="0"/>
                </a:spcBef>
                <a:spcAft>
                  <a:spcPts val="0"/>
                </a:spcAft>
              </a:pPr>
              <a:r>
                <a:rPr lang="en-US" sz="2000" dirty="0">
                  <a:effectLst/>
                  <a:ea typeface="HGSMinchoE"/>
                </a:rPr>
                <a:t>“Largest post-secondary co-operative education program in the world”</a:t>
              </a:r>
              <a:endParaRPr lang="en-US" sz="2400" dirty="0">
                <a:effectLst/>
                <a:latin typeface="Times New Roman"/>
                <a:ea typeface="HGSMinchoE"/>
              </a:endParaRPr>
            </a:p>
            <a:p>
              <a:pPr marL="0" marR="0" algn="ctr">
                <a:spcBef>
                  <a:spcPts val="0"/>
                </a:spcBef>
                <a:spcAft>
                  <a:spcPts val="0"/>
                </a:spcAft>
              </a:pPr>
              <a:r>
                <a:rPr lang="en-US" sz="2400" dirty="0">
                  <a:effectLst/>
                  <a:latin typeface="Times New Roman"/>
                  <a:ea typeface="HGSMinchoE"/>
                </a:rPr>
                <a:t> </a:t>
              </a:r>
            </a:p>
            <a:p>
              <a:pPr marL="0" marR="0">
                <a:spcBef>
                  <a:spcPts val="0"/>
                </a:spcBef>
                <a:spcAft>
                  <a:spcPts val="0"/>
                </a:spcAft>
              </a:pPr>
              <a:r>
                <a:rPr lang="en-US" sz="2400" dirty="0">
                  <a:effectLst/>
                  <a:latin typeface="Times New Roman"/>
                  <a:ea typeface="HGSMinchoE"/>
                </a:rPr>
                <a:t> </a:t>
              </a:r>
            </a:p>
            <a:p>
              <a:pPr marL="0" marR="0" algn="ctr">
                <a:spcBef>
                  <a:spcPts val="0"/>
                </a:spcBef>
                <a:spcAft>
                  <a:spcPts val="0"/>
                </a:spcAft>
              </a:pPr>
              <a:r>
                <a:rPr lang="en-US" sz="2400" dirty="0">
                  <a:effectLst/>
                  <a:latin typeface="Times New Roman"/>
                  <a:ea typeface="HGSMinchoE"/>
                </a:rPr>
                <a:t> </a:t>
              </a:r>
            </a:p>
          </p:txBody>
        </p:sp>
        <p:pic>
          <p:nvPicPr>
            <p:cNvPr id="11" name="Picture 10" descr="http://uwaterloo.ca/about/sites/ca.about/files/uploads/images/1.4.1-Waterloo-Campus.jpg"/>
            <p:cNvPicPr>
              <a:picLocks noChangeAspect="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2164476" y="1508449"/>
              <a:ext cx="3234690" cy="2095189"/>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xmlns="" val="2108447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pic>
        <p:nvPicPr>
          <p:cNvPr id="15" name="Picture 14"/>
          <p:cNvPicPr>
            <a:picLocks noChangeAspect="1"/>
          </p:cNvPicPr>
          <p:nvPr/>
        </p:nvPicPr>
        <p:blipFill>
          <a:blip r:embed="rId4" cstate="screen"/>
          <a:stretch>
            <a:fillRect/>
          </a:stretch>
        </p:blipFill>
        <p:spPr>
          <a:xfrm>
            <a:off x="0" y="1981200"/>
            <a:ext cx="9906859" cy="3660363"/>
          </a:xfrm>
          <a:prstGeom prst="rect">
            <a:avLst/>
          </a:prstGeom>
        </p:spPr>
      </p:pic>
      <p:sp>
        <p:nvSpPr>
          <p:cNvPr id="17" name="Rectangle 16"/>
          <p:cNvSpPr/>
          <p:nvPr/>
        </p:nvSpPr>
        <p:spPr>
          <a:xfrm>
            <a:off x="-12361" y="776895"/>
            <a:ext cx="717573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TECHNOLOGY TRANSFER</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9" name="TextBox 8"/>
          <p:cNvSpPr txBox="1"/>
          <p:nvPr/>
        </p:nvSpPr>
        <p:spPr>
          <a:xfrm>
            <a:off x="3719499" y="5979697"/>
            <a:ext cx="790601"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a:t>
            </a:r>
            <a:r>
              <a:rPr lang="en-US" sz="900" dirty="0">
                <a:solidFill>
                  <a:schemeClr val="bg1"/>
                </a:solidFill>
                <a:latin typeface="Times New Roman" panose="02020603050405020304" pitchFamily="18" charset="0"/>
                <a:cs typeface="Times New Roman" panose="02020603050405020304" pitchFamily="18" charset="0"/>
              </a:rPr>
              <a:t>: </a:t>
            </a:r>
            <a:r>
              <a:rPr lang="en-US" sz="900" dirty="0" smtClean="0">
                <a:solidFill>
                  <a:schemeClr val="bg1"/>
                </a:solidFill>
                <a:latin typeface="Times New Roman" panose="02020603050405020304" pitchFamily="18" charset="0"/>
                <a:cs typeface="Times New Roman" panose="02020603050405020304" pitchFamily="18" charset="0"/>
              </a:rPr>
              <a:t>UCF</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2361" y="6604653"/>
            <a:ext cx="861133"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 NSCL</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4800" y="2376145"/>
            <a:ext cx="9439372" cy="3046988"/>
          </a:xfrm>
          <a:prstGeom prst="rect">
            <a:avLst/>
          </a:prstGeom>
          <a:noFill/>
        </p:spPr>
        <p:txBody>
          <a:bodyPr wrap="square" rtlCol="0">
            <a:spAutoFit/>
          </a:bodyPr>
          <a:lstStyle/>
          <a:p>
            <a:r>
              <a:rPr lang="en-US" sz="3200" dirty="0" smtClean="0">
                <a:solidFill>
                  <a:srgbClr val="FFFFFF"/>
                </a:solidFill>
              </a:rPr>
              <a:t>Characteristics of Technology Transfer</a:t>
            </a:r>
          </a:p>
          <a:p>
            <a:pPr marL="285750" indent="-285750">
              <a:buFont typeface="Arial"/>
              <a:buChar char="•"/>
            </a:pPr>
            <a:r>
              <a:rPr lang="en-US" sz="3200" dirty="0">
                <a:solidFill>
                  <a:srgbClr val="FFFFFF"/>
                </a:solidFill>
              </a:rPr>
              <a:t>Provision of support tools for start-up enterprises</a:t>
            </a:r>
          </a:p>
          <a:p>
            <a:pPr marL="285750" indent="-285750">
              <a:buFont typeface="Arial"/>
              <a:buChar char="•"/>
            </a:pPr>
            <a:r>
              <a:rPr lang="en-US" sz="3200" dirty="0" smtClean="0">
                <a:solidFill>
                  <a:srgbClr val="FFFFFF"/>
                </a:solidFill>
              </a:rPr>
              <a:t>Creation of new jobs and industry</a:t>
            </a:r>
          </a:p>
          <a:p>
            <a:pPr marL="285750" indent="-285750">
              <a:buFont typeface="Arial"/>
              <a:buChar char="•"/>
            </a:pPr>
            <a:r>
              <a:rPr lang="en-US" sz="3200" dirty="0" smtClean="0">
                <a:solidFill>
                  <a:srgbClr val="FFFFFF"/>
                </a:solidFill>
              </a:rPr>
              <a:t>Multiplier effect of adding new jobs</a:t>
            </a:r>
          </a:p>
          <a:p>
            <a:pPr marL="285750" indent="-285750">
              <a:buFont typeface="Arial"/>
              <a:buChar char="•"/>
            </a:pPr>
            <a:r>
              <a:rPr lang="en-US" sz="3200" dirty="0" smtClean="0">
                <a:solidFill>
                  <a:srgbClr val="FFFFFF"/>
                </a:solidFill>
              </a:rPr>
              <a:t>Facilitating research-based commercialization</a:t>
            </a:r>
          </a:p>
          <a:p>
            <a:pPr marL="285750" indent="-285750">
              <a:buFont typeface="Arial"/>
              <a:buChar char="•"/>
            </a:pPr>
            <a:endParaRPr lang="en-US" sz="3200" dirty="0">
              <a:solidFill>
                <a:srgbClr val="FFFFFF"/>
              </a:solidFill>
            </a:endParaRPr>
          </a:p>
        </p:txBody>
      </p:sp>
    </p:spTree>
    <p:extLst>
      <p:ext uri="{BB962C8B-B14F-4D97-AF65-F5344CB8AC3E}">
        <p14:creationId xmlns:p14="http://schemas.microsoft.com/office/powerpoint/2010/main" xmlns="" val="34222015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pic>
        <p:nvPicPr>
          <p:cNvPr id="5" name="Picture 4"/>
          <p:cNvPicPr>
            <a:picLocks noChangeAspect="1"/>
          </p:cNvPicPr>
          <p:nvPr/>
        </p:nvPicPr>
        <p:blipFill>
          <a:blip r:embed="rId4" cstate="screen"/>
          <a:stretch>
            <a:fillRect/>
          </a:stretch>
        </p:blipFill>
        <p:spPr>
          <a:xfrm>
            <a:off x="0" y="1981200"/>
            <a:ext cx="9906859" cy="3660363"/>
          </a:xfrm>
          <a:prstGeom prst="rect">
            <a:avLst/>
          </a:prstGeom>
        </p:spPr>
      </p:pic>
      <p:grpSp>
        <p:nvGrpSpPr>
          <p:cNvPr id="7" name="Group 6"/>
          <p:cNvGrpSpPr/>
          <p:nvPr/>
        </p:nvGrpSpPr>
        <p:grpSpPr>
          <a:xfrm>
            <a:off x="228600" y="1981200"/>
            <a:ext cx="9677400" cy="4312672"/>
            <a:chOff x="-2882583" y="571500"/>
            <a:chExt cx="9677400" cy="4312672"/>
          </a:xfrm>
        </p:grpSpPr>
        <p:sp>
          <p:nvSpPr>
            <p:cNvPr id="8" name="Rounded Rectangle 7"/>
            <p:cNvSpPr/>
            <p:nvPr/>
          </p:nvSpPr>
          <p:spPr>
            <a:xfrm>
              <a:off x="1587182" y="571500"/>
              <a:ext cx="5207635" cy="3660364"/>
            </a:xfrm>
            <a:prstGeom prst="round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u="sng" dirty="0">
                  <a:effectLst/>
                  <a:ea typeface="HGSMinchoE"/>
                </a:rPr>
                <a:t>University of Central Florida</a:t>
              </a:r>
              <a:endParaRPr lang="en-US" sz="2000" dirty="0">
                <a:effectLst/>
                <a:latin typeface="Times New Roman"/>
                <a:ea typeface="HGSMinchoE"/>
              </a:endParaRPr>
            </a:p>
            <a:p>
              <a:pPr marL="0" marR="0">
                <a:spcBef>
                  <a:spcPts val="0"/>
                </a:spcBef>
                <a:spcAft>
                  <a:spcPts val="0"/>
                </a:spcAft>
              </a:pPr>
              <a:r>
                <a:rPr lang="en-US" dirty="0">
                  <a:effectLst/>
                  <a:ea typeface="HGSMinchoE"/>
                </a:rPr>
                <a:t>Location: Orlando, Florida, USA</a:t>
              </a:r>
              <a:endParaRPr lang="en-US" sz="2000" dirty="0">
                <a:effectLst/>
                <a:latin typeface="Times New Roman"/>
                <a:ea typeface="HGSMinchoE"/>
              </a:endParaRPr>
            </a:p>
            <a:p>
              <a:pPr marL="0" marR="0">
                <a:spcBef>
                  <a:spcPts val="0"/>
                </a:spcBef>
                <a:spcAft>
                  <a:spcPts val="0"/>
                </a:spcAft>
              </a:pPr>
              <a:r>
                <a:rPr lang="en-US" dirty="0">
                  <a:effectLst/>
                  <a:ea typeface="HGSMinchoE"/>
                </a:rPr>
                <a:t>Established: June 10, 1963</a:t>
              </a:r>
              <a:endParaRPr lang="en-US" sz="2000" dirty="0">
                <a:effectLst/>
                <a:latin typeface="Times New Roman"/>
                <a:ea typeface="HGSMinchoE"/>
              </a:endParaRPr>
            </a:p>
            <a:p>
              <a:pPr marL="0" marR="0">
                <a:spcBef>
                  <a:spcPts val="0"/>
                </a:spcBef>
                <a:spcAft>
                  <a:spcPts val="0"/>
                </a:spcAft>
              </a:pPr>
              <a:r>
                <a:rPr lang="en-US" dirty="0">
                  <a:effectLst/>
                  <a:ea typeface="HGSMinchoE"/>
                </a:rPr>
                <a:t>Undergraduates: 50,968 (Spring ’13)</a:t>
              </a:r>
              <a:endParaRPr lang="en-US" sz="2000" dirty="0">
                <a:effectLst/>
                <a:latin typeface="Times New Roman"/>
                <a:ea typeface="HGSMinchoE"/>
              </a:endParaRPr>
            </a:p>
            <a:p>
              <a:pPr marL="0" marR="0">
                <a:spcBef>
                  <a:spcPts val="0"/>
                </a:spcBef>
                <a:spcAft>
                  <a:spcPts val="0"/>
                </a:spcAft>
              </a:pPr>
              <a:r>
                <a:rPr lang="en-US" dirty="0">
                  <a:effectLst/>
                  <a:ea typeface="HGSMinchoE"/>
                </a:rPr>
                <a:t>Postgraduates: 9,213 (Spring ’13)</a:t>
              </a:r>
              <a:endParaRPr lang="en-US" sz="2000" dirty="0">
                <a:effectLst/>
                <a:latin typeface="Times New Roman"/>
                <a:ea typeface="HGSMinchoE"/>
              </a:endParaRPr>
            </a:p>
            <a:p>
              <a:pPr marL="0" marR="0">
                <a:spcBef>
                  <a:spcPts val="0"/>
                </a:spcBef>
                <a:spcAft>
                  <a:spcPts val="0"/>
                </a:spcAft>
              </a:pPr>
              <a:r>
                <a:rPr lang="en-US" dirty="0">
                  <a:effectLst/>
                  <a:ea typeface="HGSMinchoE"/>
                </a:rPr>
                <a:t> </a:t>
              </a:r>
              <a:endParaRPr lang="en-US" sz="2000" dirty="0">
                <a:effectLst/>
                <a:latin typeface="Times New Roman"/>
                <a:ea typeface="HGSMinchoE"/>
              </a:endParaRPr>
            </a:p>
            <a:p>
              <a:pPr marL="0" marR="0" algn="ctr">
                <a:spcBef>
                  <a:spcPts val="0"/>
                </a:spcBef>
                <a:spcAft>
                  <a:spcPts val="0"/>
                </a:spcAft>
              </a:pPr>
              <a:r>
                <a:rPr lang="en-US" dirty="0">
                  <a:effectLst/>
                  <a:ea typeface="HGSMinchoE"/>
                </a:rPr>
                <a:t>“A University-driven community partnership providing early stage companies with the enabling tools, training and infrastructure to create financially stable high growth / impact enterprises” (source: </a:t>
              </a:r>
              <a:r>
                <a:rPr lang="en-US" dirty="0" err="1">
                  <a:effectLst/>
                  <a:ea typeface="HGSMinchoE"/>
                </a:rPr>
                <a:t>incubator.ucf.edu</a:t>
              </a:r>
              <a:r>
                <a:rPr lang="en-US" dirty="0">
                  <a:effectLst/>
                  <a:ea typeface="HGSMinchoE"/>
                </a:rPr>
                <a:t>)</a:t>
              </a:r>
              <a:endParaRPr lang="en-US" sz="2000" dirty="0">
                <a:effectLst/>
                <a:latin typeface="Times New Roman"/>
                <a:ea typeface="HGSMinchoE"/>
              </a:endParaRPr>
            </a:p>
            <a:p>
              <a:pPr marL="0" marR="0" algn="ctr">
                <a:spcBef>
                  <a:spcPts val="0"/>
                </a:spcBef>
                <a:spcAft>
                  <a:spcPts val="0"/>
                </a:spcAft>
              </a:pPr>
              <a:r>
                <a:rPr lang="en-US" sz="2000" dirty="0">
                  <a:effectLst/>
                  <a:latin typeface="Times New Roman"/>
                  <a:ea typeface="HGSMinchoE"/>
                </a:rPr>
                <a:t> </a:t>
              </a:r>
            </a:p>
            <a:p>
              <a:pPr marL="0" marR="0">
                <a:spcBef>
                  <a:spcPts val="0"/>
                </a:spcBef>
                <a:spcAft>
                  <a:spcPts val="0"/>
                </a:spcAft>
              </a:pPr>
              <a:r>
                <a:rPr lang="en-US" sz="2000" dirty="0">
                  <a:effectLst/>
                  <a:latin typeface="Times New Roman"/>
                  <a:ea typeface="HGSMinchoE"/>
                </a:rPr>
                <a:t> </a:t>
              </a:r>
            </a:p>
            <a:p>
              <a:pPr marL="0" marR="0" algn="ctr">
                <a:spcBef>
                  <a:spcPts val="0"/>
                </a:spcBef>
                <a:spcAft>
                  <a:spcPts val="0"/>
                </a:spcAft>
              </a:pPr>
              <a:r>
                <a:rPr lang="en-US" sz="2000" dirty="0">
                  <a:effectLst/>
                  <a:latin typeface="Times New Roman"/>
                  <a:ea typeface="HGSMinchoE"/>
                </a:rPr>
                <a:t> </a:t>
              </a:r>
            </a:p>
          </p:txBody>
        </p:sp>
        <p:pic>
          <p:nvPicPr>
            <p:cNvPr id="9" name="Picture 8" descr="http://inlikeme.com/wp-content/uploads/2012/05/ucf_campus.jpg"/>
            <p:cNvPicPr>
              <a:picLocks noChangeAspect="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2882583" y="1790700"/>
              <a:ext cx="4605665" cy="3093472"/>
            </a:xfrm>
            <a:prstGeom prst="roundRect">
              <a:avLst>
                <a:gd name="adj" fmla="val 8594"/>
              </a:avLst>
            </a:prstGeom>
            <a:solidFill>
              <a:srgbClr val="FFFFFF">
                <a:shade val="85000"/>
              </a:srgbClr>
            </a:solidFill>
            <a:ln>
              <a:noFill/>
            </a:ln>
            <a:effectLst/>
          </p:spPr>
        </p:pic>
      </p:grpSp>
      <p:sp>
        <p:nvSpPr>
          <p:cNvPr id="10" name="Rectangle 9"/>
          <p:cNvSpPr/>
          <p:nvPr/>
        </p:nvSpPr>
        <p:spPr>
          <a:xfrm>
            <a:off x="-12361" y="776895"/>
            <a:ext cx="717573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Start-Up Heaven</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11" name="TextBox 10"/>
          <p:cNvSpPr txBox="1"/>
          <p:nvPr/>
        </p:nvSpPr>
        <p:spPr>
          <a:xfrm>
            <a:off x="533400" y="2209800"/>
            <a:ext cx="3581400" cy="830997"/>
          </a:xfrm>
          <a:prstGeom prst="rect">
            <a:avLst/>
          </a:prstGeom>
          <a:noFill/>
        </p:spPr>
        <p:txBody>
          <a:bodyPr wrap="square" rtlCol="0">
            <a:spAutoFit/>
          </a:bodyPr>
          <a:lstStyle/>
          <a:p>
            <a:r>
              <a:rPr lang="en-US" sz="2400" dirty="0" smtClean="0">
                <a:solidFill>
                  <a:schemeClr val="bg1"/>
                </a:solidFill>
              </a:rPr>
              <a:t>Ex: University of Central Florida, Orlando, FL, USA</a:t>
            </a:r>
            <a:endParaRPr lang="en-US" sz="2400" dirty="0">
              <a:solidFill>
                <a:schemeClr val="bg1"/>
              </a:solidFill>
            </a:endParaRPr>
          </a:p>
        </p:txBody>
      </p:sp>
    </p:spTree>
    <p:extLst>
      <p:ext uri="{BB962C8B-B14F-4D97-AF65-F5344CB8AC3E}">
        <p14:creationId xmlns:p14="http://schemas.microsoft.com/office/powerpoint/2010/main" xmlns="" val="1158194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p:cNvGrpSpPr>
            <a:grpSpLocks/>
          </p:cNvGrpSpPr>
          <p:nvPr/>
        </p:nvGrpSpPr>
        <p:grpSpPr bwMode="auto">
          <a:xfrm>
            <a:off x="0" y="6176963"/>
            <a:ext cx="9906000" cy="677863"/>
            <a:chOff x="109270800" y="109956600"/>
            <a:chExt cx="1828800" cy="457200"/>
          </a:xfrm>
        </p:grpSpPr>
        <p:sp>
          <p:nvSpPr>
            <p:cNvPr id="20" name="Rectangle 18" hidden="1"/>
            <p:cNvSpPr>
              <a:spLocks noChangeArrowheads="1"/>
            </p:cNvSpPr>
            <p:nvPr/>
          </p:nvSpPr>
          <p:spPr bwMode="auto">
            <a:xfrm>
              <a:off x="109270800" y="109956600"/>
              <a:ext cx="1828800" cy="457200"/>
            </a:xfrm>
            <a:prstGeom prst="rect">
              <a:avLst/>
            </a:prstGeom>
            <a:solidFill>
              <a:srgbClr val="FFFFFF"/>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19"/>
            <p:cNvSpPr>
              <a:spLocks noChangeArrowheads="1"/>
            </p:cNvSpPr>
            <p:nvPr/>
          </p:nvSpPr>
          <p:spPr bwMode="auto">
            <a:xfrm>
              <a:off x="109270800"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20"/>
            <p:cNvSpPr>
              <a:spLocks noChangeArrowheads="1"/>
            </p:cNvSpPr>
            <p:nvPr/>
          </p:nvSpPr>
          <p:spPr bwMode="auto">
            <a:xfrm>
              <a:off x="109270800"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3" name="Rectangle 21"/>
            <p:cNvSpPr>
              <a:spLocks noChangeArrowheads="1"/>
            </p:cNvSpPr>
            <p:nvPr/>
          </p:nvSpPr>
          <p:spPr bwMode="auto">
            <a:xfrm>
              <a:off x="10937211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22"/>
            <p:cNvSpPr>
              <a:spLocks noChangeArrowheads="1"/>
            </p:cNvSpPr>
            <p:nvPr/>
          </p:nvSpPr>
          <p:spPr bwMode="auto">
            <a:xfrm>
              <a:off x="109371600"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Rectangle 23"/>
            <p:cNvSpPr>
              <a:spLocks noChangeArrowheads="1"/>
            </p:cNvSpPr>
            <p:nvPr/>
          </p:nvSpPr>
          <p:spPr bwMode="auto">
            <a:xfrm>
              <a:off x="10941147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6" name="Rectangle 24"/>
            <p:cNvSpPr>
              <a:spLocks noChangeArrowheads="1"/>
            </p:cNvSpPr>
            <p:nvPr/>
          </p:nvSpPr>
          <p:spPr bwMode="auto">
            <a:xfrm>
              <a:off x="109411476"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25"/>
            <p:cNvSpPr>
              <a:spLocks noChangeArrowheads="1"/>
            </p:cNvSpPr>
            <p:nvPr/>
          </p:nvSpPr>
          <p:spPr bwMode="auto">
            <a:xfrm>
              <a:off x="109512794"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26"/>
            <p:cNvSpPr>
              <a:spLocks noChangeArrowheads="1"/>
            </p:cNvSpPr>
            <p:nvPr/>
          </p:nvSpPr>
          <p:spPr bwMode="auto">
            <a:xfrm>
              <a:off x="109512277"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27"/>
            <p:cNvSpPr>
              <a:spLocks noChangeArrowheads="1"/>
            </p:cNvSpPr>
            <p:nvPr/>
          </p:nvSpPr>
          <p:spPr bwMode="auto">
            <a:xfrm>
              <a:off x="109552153"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28"/>
            <p:cNvSpPr>
              <a:spLocks noChangeArrowheads="1"/>
            </p:cNvSpPr>
            <p:nvPr/>
          </p:nvSpPr>
          <p:spPr bwMode="auto">
            <a:xfrm>
              <a:off x="109552153"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9"/>
            <p:cNvSpPr>
              <a:spLocks noChangeArrowheads="1"/>
            </p:cNvSpPr>
            <p:nvPr/>
          </p:nvSpPr>
          <p:spPr bwMode="auto">
            <a:xfrm>
              <a:off x="10965347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30"/>
            <p:cNvSpPr>
              <a:spLocks noChangeArrowheads="1"/>
            </p:cNvSpPr>
            <p:nvPr/>
          </p:nvSpPr>
          <p:spPr bwMode="auto">
            <a:xfrm>
              <a:off x="109652953"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31"/>
            <p:cNvSpPr>
              <a:spLocks noChangeArrowheads="1"/>
            </p:cNvSpPr>
            <p:nvPr/>
          </p:nvSpPr>
          <p:spPr bwMode="auto">
            <a:xfrm>
              <a:off x="109692829"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32"/>
            <p:cNvSpPr>
              <a:spLocks noChangeArrowheads="1"/>
            </p:cNvSpPr>
            <p:nvPr/>
          </p:nvSpPr>
          <p:spPr bwMode="auto">
            <a:xfrm>
              <a:off x="10969282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33"/>
            <p:cNvSpPr>
              <a:spLocks noChangeArrowheads="1"/>
            </p:cNvSpPr>
            <p:nvPr/>
          </p:nvSpPr>
          <p:spPr bwMode="auto">
            <a:xfrm>
              <a:off x="10979414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Rectangle 34"/>
            <p:cNvSpPr>
              <a:spLocks noChangeArrowheads="1"/>
            </p:cNvSpPr>
            <p:nvPr/>
          </p:nvSpPr>
          <p:spPr bwMode="auto">
            <a:xfrm>
              <a:off x="109793629"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Rectangle 35"/>
            <p:cNvSpPr>
              <a:spLocks noChangeArrowheads="1"/>
            </p:cNvSpPr>
            <p:nvPr/>
          </p:nvSpPr>
          <p:spPr bwMode="auto">
            <a:xfrm>
              <a:off x="10983350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36"/>
            <p:cNvSpPr>
              <a:spLocks noChangeArrowheads="1"/>
            </p:cNvSpPr>
            <p:nvPr/>
          </p:nvSpPr>
          <p:spPr bwMode="auto">
            <a:xfrm>
              <a:off x="109833506"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37"/>
            <p:cNvSpPr>
              <a:spLocks noChangeArrowheads="1"/>
            </p:cNvSpPr>
            <p:nvPr/>
          </p:nvSpPr>
          <p:spPr bwMode="auto">
            <a:xfrm>
              <a:off x="10993482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0" name="Rectangle 38"/>
            <p:cNvSpPr>
              <a:spLocks noChangeArrowheads="1"/>
            </p:cNvSpPr>
            <p:nvPr/>
          </p:nvSpPr>
          <p:spPr bwMode="auto">
            <a:xfrm>
              <a:off x="109934306"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1" name="Rectangle 39"/>
            <p:cNvSpPr>
              <a:spLocks noChangeArrowheads="1"/>
            </p:cNvSpPr>
            <p:nvPr/>
          </p:nvSpPr>
          <p:spPr bwMode="auto">
            <a:xfrm>
              <a:off x="109974182"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40"/>
            <p:cNvSpPr>
              <a:spLocks noChangeArrowheads="1"/>
            </p:cNvSpPr>
            <p:nvPr/>
          </p:nvSpPr>
          <p:spPr bwMode="auto">
            <a:xfrm>
              <a:off x="10997418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41"/>
            <p:cNvSpPr>
              <a:spLocks noChangeArrowheads="1"/>
            </p:cNvSpPr>
            <p:nvPr/>
          </p:nvSpPr>
          <p:spPr bwMode="auto">
            <a:xfrm>
              <a:off x="11007550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42"/>
            <p:cNvSpPr>
              <a:spLocks noChangeArrowheads="1"/>
            </p:cNvSpPr>
            <p:nvPr/>
          </p:nvSpPr>
          <p:spPr bwMode="auto">
            <a:xfrm>
              <a:off x="110074982"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43"/>
            <p:cNvSpPr>
              <a:spLocks noChangeArrowheads="1"/>
            </p:cNvSpPr>
            <p:nvPr/>
          </p:nvSpPr>
          <p:spPr bwMode="auto">
            <a:xfrm>
              <a:off x="110114859"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44"/>
            <p:cNvSpPr>
              <a:spLocks noChangeArrowheads="1"/>
            </p:cNvSpPr>
            <p:nvPr/>
          </p:nvSpPr>
          <p:spPr bwMode="auto">
            <a:xfrm>
              <a:off x="11011485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45"/>
            <p:cNvSpPr>
              <a:spLocks noChangeArrowheads="1"/>
            </p:cNvSpPr>
            <p:nvPr/>
          </p:nvSpPr>
          <p:spPr bwMode="auto">
            <a:xfrm>
              <a:off x="11021617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46"/>
            <p:cNvSpPr>
              <a:spLocks noChangeArrowheads="1"/>
            </p:cNvSpPr>
            <p:nvPr/>
          </p:nvSpPr>
          <p:spPr bwMode="auto">
            <a:xfrm>
              <a:off x="110215659"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47"/>
            <p:cNvSpPr>
              <a:spLocks noChangeArrowheads="1"/>
            </p:cNvSpPr>
            <p:nvPr/>
          </p:nvSpPr>
          <p:spPr bwMode="auto">
            <a:xfrm>
              <a:off x="110255535"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48"/>
            <p:cNvSpPr>
              <a:spLocks noChangeArrowheads="1"/>
            </p:cNvSpPr>
            <p:nvPr/>
          </p:nvSpPr>
          <p:spPr bwMode="auto">
            <a:xfrm>
              <a:off x="11025553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49"/>
            <p:cNvSpPr>
              <a:spLocks noChangeArrowheads="1"/>
            </p:cNvSpPr>
            <p:nvPr/>
          </p:nvSpPr>
          <p:spPr bwMode="auto">
            <a:xfrm>
              <a:off x="11035685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50"/>
            <p:cNvSpPr>
              <a:spLocks noChangeArrowheads="1"/>
            </p:cNvSpPr>
            <p:nvPr/>
          </p:nvSpPr>
          <p:spPr bwMode="auto">
            <a:xfrm>
              <a:off x="110356335"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51"/>
            <p:cNvSpPr>
              <a:spLocks noChangeArrowheads="1"/>
            </p:cNvSpPr>
            <p:nvPr/>
          </p:nvSpPr>
          <p:spPr bwMode="auto">
            <a:xfrm>
              <a:off x="110396212"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52"/>
            <p:cNvSpPr>
              <a:spLocks noChangeArrowheads="1"/>
            </p:cNvSpPr>
            <p:nvPr/>
          </p:nvSpPr>
          <p:spPr bwMode="auto">
            <a:xfrm>
              <a:off x="11039621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53"/>
            <p:cNvSpPr>
              <a:spLocks noChangeArrowheads="1"/>
            </p:cNvSpPr>
            <p:nvPr/>
          </p:nvSpPr>
          <p:spPr bwMode="auto">
            <a:xfrm>
              <a:off x="110497529"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54"/>
            <p:cNvSpPr>
              <a:spLocks noChangeArrowheads="1"/>
            </p:cNvSpPr>
            <p:nvPr/>
          </p:nvSpPr>
          <p:spPr bwMode="auto">
            <a:xfrm>
              <a:off x="110497012"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55"/>
            <p:cNvSpPr>
              <a:spLocks noChangeArrowheads="1"/>
            </p:cNvSpPr>
            <p:nvPr/>
          </p:nvSpPr>
          <p:spPr bwMode="auto">
            <a:xfrm>
              <a:off x="110536888"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56"/>
            <p:cNvSpPr>
              <a:spLocks noChangeArrowheads="1"/>
            </p:cNvSpPr>
            <p:nvPr/>
          </p:nvSpPr>
          <p:spPr bwMode="auto">
            <a:xfrm>
              <a:off x="110536888"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57"/>
            <p:cNvSpPr>
              <a:spLocks noChangeArrowheads="1"/>
            </p:cNvSpPr>
            <p:nvPr/>
          </p:nvSpPr>
          <p:spPr bwMode="auto">
            <a:xfrm>
              <a:off x="11063820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58"/>
            <p:cNvSpPr>
              <a:spLocks noChangeArrowheads="1"/>
            </p:cNvSpPr>
            <p:nvPr/>
          </p:nvSpPr>
          <p:spPr bwMode="auto">
            <a:xfrm>
              <a:off x="110637688"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59"/>
            <p:cNvSpPr>
              <a:spLocks noChangeArrowheads="1"/>
            </p:cNvSpPr>
            <p:nvPr/>
          </p:nvSpPr>
          <p:spPr bwMode="auto">
            <a:xfrm>
              <a:off x="110677565"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60"/>
            <p:cNvSpPr>
              <a:spLocks noChangeArrowheads="1"/>
            </p:cNvSpPr>
            <p:nvPr/>
          </p:nvSpPr>
          <p:spPr bwMode="auto">
            <a:xfrm>
              <a:off x="11067756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61"/>
            <p:cNvSpPr>
              <a:spLocks noChangeArrowheads="1"/>
            </p:cNvSpPr>
            <p:nvPr/>
          </p:nvSpPr>
          <p:spPr bwMode="auto">
            <a:xfrm>
              <a:off x="110778882"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62"/>
            <p:cNvSpPr>
              <a:spLocks noChangeArrowheads="1"/>
            </p:cNvSpPr>
            <p:nvPr/>
          </p:nvSpPr>
          <p:spPr bwMode="auto">
            <a:xfrm>
              <a:off x="110778365"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63"/>
            <p:cNvSpPr>
              <a:spLocks noChangeArrowheads="1"/>
            </p:cNvSpPr>
            <p:nvPr/>
          </p:nvSpPr>
          <p:spPr bwMode="auto">
            <a:xfrm>
              <a:off x="110818241"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64"/>
            <p:cNvSpPr>
              <a:spLocks noChangeArrowheads="1"/>
            </p:cNvSpPr>
            <p:nvPr/>
          </p:nvSpPr>
          <p:spPr bwMode="auto">
            <a:xfrm>
              <a:off x="110818241"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65"/>
            <p:cNvSpPr>
              <a:spLocks noChangeArrowheads="1"/>
            </p:cNvSpPr>
            <p:nvPr/>
          </p:nvSpPr>
          <p:spPr bwMode="auto">
            <a:xfrm>
              <a:off x="110919558"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66"/>
            <p:cNvSpPr>
              <a:spLocks noChangeArrowheads="1"/>
            </p:cNvSpPr>
            <p:nvPr/>
          </p:nvSpPr>
          <p:spPr bwMode="auto">
            <a:xfrm>
              <a:off x="110919041"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9" name="Rectangle 67"/>
            <p:cNvSpPr>
              <a:spLocks noChangeArrowheads="1"/>
            </p:cNvSpPr>
            <p:nvPr/>
          </p:nvSpPr>
          <p:spPr bwMode="auto">
            <a:xfrm>
              <a:off x="110958917"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0" name="Rectangle 68"/>
            <p:cNvSpPr>
              <a:spLocks noChangeArrowheads="1"/>
            </p:cNvSpPr>
            <p:nvPr/>
          </p:nvSpPr>
          <p:spPr bwMode="auto">
            <a:xfrm>
              <a:off x="110958917"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Rectangle 69"/>
            <p:cNvSpPr>
              <a:spLocks noChangeArrowheads="1"/>
            </p:cNvSpPr>
            <p:nvPr/>
          </p:nvSpPr>
          <p:spPr bwMode="auto">
            <a:xfrm>
              <a:off x="111060235"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Rectangle 70"/>
            <p:cNvSpPr>
              <a:spLocks noChangeArrowheads="1"/>
            </p:cNvSpPr>
            <p:nvPr/>
          </p:nvSpPr>
          <p:spPr bwMode="auto">
            <a:xfrm>
              <a:off x="111059718"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84" name="Rectangle 83"/>
          <p:cNvSpPr/>
          <p:nvPr/>
        </p:nvSpPr>
        <p:spPr>
          <a:xfrm>
            <a:off x="0" y="0"/>
            <a:ext cx="681038" cy="6176963"/>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111197" y="-1812"/>
            <a:ext cx="8991568" cy="646331"/>
          </a:xfrm>
          <a:prstGeom prst="rect">
            <a:avLst/>
          </a:prstGeom>
          <a:noFill/>
        </p:spPr>
        <p:txBody>
          <a:bodyPr wrap="square" rtlCol="0">
            <a:spAutoFit/>
          </a:bodyPr>
          <a:lstStyle/>
          <a:p>
            <a:r>
              <a:rPr lang="en-US" sz="3600" dirty="0" smtClean="0">
                <a:solidFill>
                  <a:srgbClr val="18453B"/>
                </a:solidFill>
                <a:latin typeface="Impact" panose="020B0806030902050204" pitchFamily="34" charset="0"/>
              </a:rPr>
              <a:t>Case Study Facilities </a:t>
            </a:r>
            <a:endParaRPr lang="en-US" sz="3600" dirty="0">
              <a:solidFill>
                <a:srgbClr val="18453B"/>
              </a:solidFill>
              <a:latin typeface="Impact" panose="020B0806030902050204" pitchFamily="34" charset="0"/>
            </a:endParaRPr>
          </a:p>
        </p:txBody>
      </p:sp>
      <p:pic>
        <p:nvPicPr>
          <p:cNvPr id="73" name="Picture 72" descr="http://www.symmetrymagazine.org/sites/default/files/legacy/images/200704/canada_1b.jpg"/>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681038" y="582140"/>
            <a:ext cx="2368550" cy="2671445"/>
          </a:xfrm>
          <a:prstGeom prst="roundRect">
            <a:avLst>
              <a:gd name="adj" fmla="val 8594"/>
            </a:avLst>
          </a:prstGeom>
          <a:solidFill>
            <a:srgbClr val="FFFFFF">
              <a:shade val="85000"/>
            </a:srgbClr>
          </a:solidFill>
          <a:ln>
            <a:noFill/>
          </a:ln>
          <a:effectLst/>
        </p:spPr>
      </p:pic>
      <p:sp>
        <p:nvSpPr>
          <p:cNvPr id="74" name="TextBox 73"/>
          <p:cNvSpPr txBox="1"/>
          <p:nvPr/>
        </p:nvSpPr>
        <p:spPr>
          <a:xfrm>
            <a:off x="1034997" y="3312505"/>
            <a:ext cx="1632003" cy="523220"/>
          </a:xfrm>
          <a:prstGeom prst="rect">
            <a:avLst/>
          </a:prstGeom>
          <a:noFill/>
        </p:spPr>
        <p:txBody>
          <a:bodyPr wrap="square" rtlCol="0">
            <a:spAutoFit/>
          </a:bodyPr>
          <a:lstStyle/>
          <a:p>
            <a:r>
              <a:rPr lang="en-US" sz="2800" dirty="0" smtClean="0">
                <a:solidFill>
                  <a:srgbClr val="18453B"/>
                </a:solidFill>
                <a:latin typeface="Impact" panose="020B0806030902050204" pitchFamily="34" charset="0"/>
              </a:rPr>
              <a:t>TRIUMF</a:t>
            </a:r>
            <a:endParaRPr lang="en-US" sz="2800" dirty="0">
              <a:solidFill>
                <a:srgbClr val="18453B"/>
              </a:solidFill>
              <a:latin typeface="Impact" panose="020B0806030902050204" pitchFamily="34" charset="0"/>
            </a:endParaRPr>
          </a:p>
        </p:txBody>
      </p:sp>
      <p:pic>
        <p:nvPicPr>
          <p:cNvPr id="75" name="Picture 74" descr="https://www.jlab.org/sites/default/files/images/news/stories/nsac-jlab.jpg">
            <a:hlinkClick r:id="rId4"/>
          </p:cNvPr>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6095981" y="210187"/>
            <a:ext cx="3348990" cy="2235200"/>
          </a:xfrm>
          <a:prstGeom prst="roundRect">
            <a:avLst>
              <a:gd name="adj" fmla="val 8594"/>
            </a:avLst>
          </a:prstGeom>
          <a:solidFill>
            <a:srgbClr val="FFFFFF">
              <a:shade val="85000"/>
            </a:srgbClr>
          </a:solidFill>
          <a:ln>
            <a:noFill/>
          </a:ln>
          <a:effectLst/>
        </p:spPr>
      </p:pic>
      <p:sp>
        <p:nvSpPr>
          <p:cNvPr id="76" name="TextBox 75"/>
          <p:cNvSpPr txBox="1"/>
          <p:nvPr/>
        </p:nvSpPr>
        <p:spPr>
          <a:xfrm>
            <a:off x="5565478" y="2464358"/>
            <a:ext cx="4648200" cy="523220"/>
          </a:xfrm>
          <a:prstGeom prst="rect">
            <a:avLst/>
          </a:prstGeom>
          <a:noFill/>
        </p:spPr>
        <p:txBody>
          <a:bodyPr wrap="square" rtlCol="0">
            <a:spAutoFit/>
          </a:bodyPr>
          <a:lstStyle/>
          <a:p>
            <a:r>
              <a:rPr lang="en-US" sz="2800" dirty="0" smtClean="0">
                <a:solidFill>
                  <a:srgbClr val="18453B"/>
                </a:solidFill>
                <a:latin typeface="Impact" panose="020B0806030902050204" pitchFamily="34" charset="0"/>
              </a:rPr>
              <a:t>Jefferson Laboratory (J-Lab)</a:t>
            </a:r>
            <a:endParaRPr lang="en-US" sz="2800" dirty="0">
              <a:solidFill>
                <a:srgbClr val="18453B"/>
              </a:solidFill>
              <a:latin typeface="Impact" panose="020B0806030902050204" pitchFamily="34" charset="0"/>
            </a:endParaRPr>
          </a:p>
        </p:txBody>
      </p:sp>
      <p:pic>
        <p:nvPicPr>
          <p:cNvPr id="77" name="Picture 76" descr="http://www.interactions.org/imagebank/images/FN0211H.jpg">
            <a:hlinkClick r:id="rId6"/>
          </p:cNvPr>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3196928" y="580060"/>
            <a:ext cx="2424430" cy="3423285"/>
          </a:xfrm>
          <a:prstGeom prst="roundRect">
            <a:avLst>
              <a:gd name="adj" fmla="val 8594"/>
            </a:avLst>
          </a:prstGeom>
          <a:solidFill>
            <a:srgbClr val="FFFFFF">
              <a:shade val="85000"/>
            </a:srgbClr>
          </a:solidFill>
          <a:ln>
            <a:noFill/>
          </a:ln>
          <a:effectLst/>
        </p:spPr>
      </p:pic>
      <p:sp>
        <p:nvSpPr>
          <p:cNvPr id="78" name="TextBox 77"/>
          <p:cNvSpPr txBox="1"/>
          <p:nvPr/>
        </p:nvSpPr>
        <p:spPr>
          <a:xfrm>
            <a:off x="3063617" y="4018280"/>
            <a:ext cx="2742922" cy="523220"/>
          </a:xfrm>
          <a:prstGeom prst="rect">
            <a:avLst/>
          </a:prstGeom>
          <a:noFill/>
        </p:spPr>
        <p:txBody>
          <a:bodyPr wrap="square" rtlCol="0">
            <a:spAutoFit/>
          </a:bodyPr>
          <a:lstStyle/>
          <a:p>
            <a:r>
              <a:rPr lang="en-US" sz="2800" dirty="0" smtClean="0">
                <a:solidFill>
                  <a:srgbClr val="18453B"/>
                </a:solidFill>
                <a:latin typeface="Impact" panose="020B0806030902050204" pitchFamily="34" charset="0"/>
              </a:rPr>
              <a:t>Fermi Laboratory</a:t>
            </a:r>
            <a:endParaRPr lang="en-US" sz="2800" dirty="0">
              <a:solidFill>
                <a:srgbClr val="18453B"/>
              </a:solidFill>
              <a:latin typeface="Impact" panose="020B0806030902050204" pitchFamily="34" charset="0"/>
            </a:endParaRPr>
          </a:p>
        </p:txBody>
      </p:sp>
      <p:pic>
        <p:nvPicPr>
          <p:cNvPr id="79" name="Picture 78" descr="http://www.nscl.msu.edu/files/pictures/January%202012%20exterior.jpg"/>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5685249" y="2972415"/>
            <a:ext cx="4043680" cy="1569085"/>
          </a:xfrm>
          <a:prstGeom prst="roundRect">
            <a:avLst>
              <a:gd name="adj" fmla="val 8594"/>
            </a:avLst>
          </a:prstGeom>
          <a:solidFill>
            <a:srgbClr val="FFFFFF">
              <a:shade val="85000"/>
            </a:srgbClr>
          </a:solidFill>
          <a:ln>
            <a:noFill/>
          </a:ln>
          <a:effectLst/>
        </p:spPr>
      </p:pic>
      <p:sp>
        <p:nvSpPr>
          <p:cNvPr id="80" name="TextBox 79"/>
          <p:cNvSpPr txBox="1"/>
          <p:nvPr/>
        </p:nvSpPr>
        <p:spPr>
          <a:xfrm>
            <a:off x="6019800" y="4451291"/>
            <a:ext cx="3886200" cy="1815882"/>
          </a:xfrm>
          <a:prstGeom prst="rect">
            <a:avLst/>
          </a:prstGeom>
          <a:noFill/>
        </p:spPr>
        <p:txBody>
          <a:bodyPr wrap="square" rtlCol="0">
            <a:spAutoFit/>
          </a:bodyPr>
          <a:lstStyle/>
          <a:p>
            <a:r>
              <a:rPr lang="en-US" sz="2800" dirty="0" smtClean="0">
                <a:solidFill>
                  <a:srgbClr val="18453B"/>
                </a:solidFill>
                <a:latin typeface="Impact" panose="020B0806030902050204" pitchFamily="34" charset="0"/>
              </a:rPr>
              <a:t>National Superconducting Cyclotron Laboratory (NSCL) </a:t>
            </a:r>
            <a:endParaRPr lang="en-US" sz="2800" dirty="0">
              <a:solidFill>
                <a:srgbClr val="18453B"/>
              </a:solidFill>
              <a:latin typeface="Impact" panose="020B0806030902050204" pitchFamily="34" charset="0"/>
            </a:endParaRPr>
          </a:p>
        </p:txBody>
      </p:sp>
      <p:sp>
        <p:nvSpPr>
          <p:cNvPr id="3" name="TextBox 2"/>
          <p:cNvSpPr txBox="1"/>
          <p:nvPr/>
        </p:nvSpPr>
        <p:spPr>
          <a:xfrm>
            <a:off x="1783259" y="3041348"/>
            <a:ext cx="1284326"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a:t>
            </a:r>
            <a:r>
              <a:rPr lang="en-US" sz="900" dirty="0">
                <a:solidFill>
                  <a:schemeClr val="bg1"/>
                </a:solidFill>
                <a:latin typeface="Times New Roman" panose="02020603050405020304" pitchFamily="18" charset="0"/>
                <a:cs typeface="Times New Roman" panose="02020603050405020304" pitchFamily="18" charset="0"/>
              </a:rPr>
              <a:t>: </a:t>
            </a:r>
            <a:r>
              <a:rPr lang="en-US" sz="900" dirty="0" smtClean="0">
                <a:solidFill>
                  <a:schemeClr val="bg1"/>
                </a:solidFill>
                <a:latin typeface="Times New Roman" panose="02020603050405020304" pitchFamily="18" charset="0"/>
                <a:cs typeface="Times New Roman" panose="02020603050405020304" pitchFamily="18" charset="0"/>
              </a:rPr>
              <a:t>CERN Courier</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81" name="TextBox 80"/>
          <p:cNvSpPr txBox="1"/>
          <p:nvPr/>
        </p:nvSpPr>
        <p:spPr>
          <a:xfrm>
            <a:off x="4510156" y="3774949"/>
            <a:ext cx="1111202"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a:t>
            </a:r>
            <a:r>
              <a:rPr lang="en-US" sz="900" dirty="0">
                <a:solidFill>
                  <a:schemeClr val="bg1"/>
                </a:solidFill>
                <a:latin typeface="Times New Roman" panose="02020603050405020304" pitchFamily="18" charset="0"/>
                <a:cs typeface="Times New Roman" panose="02020603050405020304" pitchFamily="18" charset="0"/>
              </a:rPr>
              <a:t>: </a:t>
            </a:r>
            <a:r>
              <a:rPr lang="en-US" sz="900" dirty="0" smtClean="0">
                <a:solidFill>
                  <a:schemeClr val="bg1"/>
                </a:solidFill>
                <a:latin typeface="Times New Roman" panose="02020603050405020304" pitchFamily="18" charset="0"/>
                <a:cs typeface="Times New Roman" panose="02020603050405020304" pitchFamily="18" charset="0"/>
              </a:rPr>
              <a:t>Interactions</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82" name="TextBox 81"/>
          <p:cNvSpPr txBox="1"/>
          <p:nvPr/>
        </p:nvSpPr>
        <p:spPr>
          <a:xfrm>
            <a:off x="8587967" y="2260310"/>
            <a:ext cx="790601"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a:t>
            </a:r>
            <a:r>
              <a:rPr lang="en-US" sz="900" dirty="0">
                <a:solidFill>
                  <a:schemeClr val="bg1"/>
                </a:solidFill>
                <a:latin typeface="Times New Roman" panose="02020603050405020304" pitchFamily="18" charset="0"/>
                <a:cs typeface="Times New Roman" panose="02020603050405020304" pitchFamily="18" charset="0"/>
              </a:rPr>
              <a:t>: </a:t>
            </a:r>
            <a:r>
              <a:rPr lang="en-US" sz="900" dirty="0" err="1" smtClean="0">
                <a:solidFill>
                  <a:schemeClr val="bg1"/>
                </a:solidFill>
                <a:latin typeface="Times New Roman" panose="02020603050405020304" pitchFamily="18" charset="0"/>
                <a:cs typeface="Times New Roman" panose="02020603050405020304" pitchFamily="18" charset="0"/>
              </a:rPr>
              <a:t>JLab</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83" name="TextBox 82"/>
          <p:cNvSpPr txBox="1"/>
          <p:nvPr/>
        </p:nvSpPr>
        <p:spPr>
          <a:xfrm>
            <a:off x="5674862" y="4337491"/>
            <a:ext cx="861133" cy="230832"/>
          </a:xfrm>
          <a:prstGeom prst="rect">
            <a:avLst/>
          </a:prstGeom>
          <a:noFill/>
        </p:spPr>
        <p:txBody>
          <a:bodyPr wrap="none" rtlCol="0">
            <a:spAutoFit/>
          </a:bodyPr>
          <a:lstStyle/>
          <a:p>
            <a:r>
              <a:rPr lang="en-US" sz="900" dirty="0">
                <a:solidFill>
                  <a:schemeClr val="bg1"/>
                </a:solidFill>
                <a:latin typeface="Times New Roman" panose="02020603050405020304" pitchFamily="18" charset="0"/>
                <a:cs typeface="Times New Roman" panose="02020603050405020304" pitchFamily="18" charset="0"/>
              </a:rPr>
              <a:t>S</a:t>
            </a:r>
            <a:r>
              <a:rPr lang="en-US" sz="900" dirty="0" smtClean="0">
                <a:solidFill>
                  <a:schemeClr val="bg1"/>
                </a:solidFill>
                <a:latin typeface="Times New Roman" panose="02020603050405020304" pitchFamily="18" charset="0"/>
                <a:cs typeface="Times New Roman" panose="02020603050405020304" pitchFamily="18" charset="0"/>
              </a:rPr>
              <a:t>ource</a:t>
            </a:r>
            <a:r>
              <a:rPr lang="en-US" sz="900" dirty="0">
                <a:solidFill>
                  <a:schemeClr val="bg1"/>
                </a:solidFill>
                <a:latin typeface="Times New Roman" panose="02020603050405020304" pitchFamily="18" charset="0"/>
                <a:cs typeface="Times New Roman" panose="02020603050405020304" pitchFamily="18" charset="0"/>
              </a:rPr>
              <a:t>: </a:t>
            </a:r>
            <a:r>
              <a:rPr lang="en-US" sz="900" dirty="0" smtClean="0">
                <a:solidFill>
                  <a:schemeClr val="bg1"/>
                </a:solidFill>
                <a:latin typeface="Times New Roman" panose="02020603050405020304" pitchFamily="18" charset="0"/>
                <a:cs typeface="Times New Roman" panose="02020603050405020304" pitchFamily="18" charset="0"/>
              </a:rPr>
              <a:t>NSCL</a:t>
            </a:r>
            <a:endParaRPr lang="en-US" sz="9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34990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sp>
        <p:nvSpPr>
          <p:cNvPr id="15" name="Rectangle 14"/>
          <p:cNvSpPr/>
          <p:nvPr/>
        </p:nvSpPr>
        <p:spPr>
          <a:xfrm>
            <a:off x="8148" y="2109901"/>
            <a:ext cx="990685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panose="05000000000000000000" pitchFamily="2" charset="2"/>
              <a:buChar char="q"/>
            </a:pPr>
            <a:r>
              <a:rPr lang="en-US" sz="2400" b="1" dirty="0">
                <a:solidFill>
                  <a:schemeClr val="bg1"/>
                </a:solidFill>
              </a:rPr>
              <a:t>Founded in 1987</a:t>
            </a:r>
          </a:p>
          <a:p>
            <a:pPr marL="285750" indent="-285750">
              <a:buFont typeface="Wingdings" panose="05000000000000000000" pitchFamily="2" charset="2"/>
              <a:buChar char="q"/>
            </a:pPr>
            <a:r>
              <a:rPr lang="en-US" sz="2400" b="1" dirty="0">
                <a:solidFill>
                  <a:schemeClr val="bg1"/>
                </a:solidFill>
              </a:rPr>
              <a:t>Located in Newport News, Virginia</a:t>
            </a:r>
          </a:p>
          <a:p>
            <a:pPr marL="285750" indent="-285750">
              <a:buFont typeface="Wingdings" panose="05000000000000000000" pitchFamily="2" charset="2"/>
              <a:buChar char="q"/>
            </a:pPr>
            <a:r>
              <a:rPr lang="en-US" sz="2400" b="1" dirty="0">
                <a:solidFill>
                  <a:schemeClr val="bg1"/>
                </a:solidFill>
              </a:rPr>
              <a:t>Site of construction for the free-electron laser</a:t>
            </a:r>
          </a:p>
        </p:txBody>
      </p:sp>
      <p:sp>
        <p:nvSpPr>
          <p:cNvPr id="6" name="Rectangle 5"/>
          <p:cNvSpPr/>
          <p:nvPr/>
        </p:nvSpPr>
        <p:spPr>
          <a:xfrm>
            <a:off x="-10838" y="2098972"/>
            <a:ext cx="990685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J-LAB</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16" name="Rectangle 15"/>
          <p:cNvSpPr/>
          <p:nvPr/>
        </p:nvSpPr>
        <p:spPr>
          <a:xfrm>
            <a:off x="-8742" y="3587539"/>
            <a:ext cx="9906000"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Wingdings" panose="05000000000000000000" pitchFamily="2" charset="2"/>
              <a:buChar char="q"/>
            </a:pPr>
            <a:r>
              <a:rPr lang="en-US" sz="2000" b="1" dirty="0">
                <a:solidFill>
                  <a:prstClr val="white"/>
                </a:solidFill>
              </a:rPr>
              <a:t>Founded in 1967</a:t>
            </a:r>
          </a:p>
          <a:p>
            <a:pPr marL="285750" lvl="0" indent="-285750">
              <a:buFont typeface="Wingdings" panose="05000000000000000000" pitchFamily="2" charset="2"/>
              <a:buChar char="q"/>
            </a:pPr>
            <a:r>
              <a:rPr lang="en-US" sz="2000" b="1" dirty="0">
                <a:solidFill>
                  <a:prstClr val="white"/>
                </a:solidFill>
              </a:rPr>
              <a:t>Located in Batavia, Illinois </a:t>
            </a:r>
          </a:p>
          <a:p>
            <a:pPr marL="285750" lvl="0" indent="-285750">
              <a:buFont typeface="Wingdings" panose="05000000000000000000" pitchFamily="2" charset="2"/>
              <a:buChar char="q"/>
            </a:pPr>
            <a:r>
              <a:rPr lang="en-US" sz="2000" b="1" dirty="0">
                <a:solidFill>
                  <a:prstClr val="white"/>
                </a:solidFill>
              </a:rPr>
              <a:t>Joint venture with University of Chicago, Illinois Institute of Technology and the Universities Research Association (URA). </a:t>
            </a:r>
          </a:p>
        </p:txBody>
      </p:sp>
      <p:sp>
        <p:nvSpPr>
          <p:cNvPr id="7" name="Rectangle 6"/>
          <p:cNvSpPr/>
          <p:nvPr/>
        </p:nvSpPr>
        <p:spPr>
          <a:xfrm>
            <a:off x="-30004" y="3587539"/>
            <a:ext cx="9906000"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FERMILAB</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nvGrpSpPr>
          <p:cNvPr id="19" name="Group 18"/>
          <p:cNvGrpSpPr/>
          <p:nvPr/>
        </p:nvGrpSpPr>
        <p:grpSpPr>
          <a:xfrm>
            <a:off x="-18721" y="5069851"/>
            <a:ext cx="9914742" cy="2214224"/>
            <a:chOff x="1667658" y="4189691"/>
            <a:chExt cx="9914742" cy="2214224"/>
          </a:xfrm>
        </p:grpSpPr>
        <p:sp>
          <p:nvSpPr>
            <p:cNvPr id="17" name="Rectangle 16"/>
            <p:cNvSpPr/>
            <p:nvPr/>
          </p:nvSpPr>
          <p:spPr>
            <a:xfrm>
              <a:off x="1667658" y="4189691"/>
              <a:ext cx="9914742"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Wingdings" panose="05000000000000000000" pitchFamily="2" charset="2"/>
                <a:buChar char="q"/>
              </a:pPr>
              <a:r>
                <a:rPr lang="en-US" sz="2000" b="1" dirty="0">
                  <a:solidFill>
                    <a:prstClr val="white"/>
                  </a:solidFill>
                </a:rPr>
                <a:t>Located in East Lansing, Michigan</a:t>
              </a:r>
            </a:p>
            <a:p>
              <a:pPr marL="285750" lvl="0" indent="-285750">
                <a:buFont typeface="Wingdings" panose="05000000000000000000" pitchFamily="2" charset="2"/>
                <a:buChar char="q"/>
              </a:pPr>
              <a:r>
                <a:rPr lang="en-US" sz="2000" b="1" dirty="0" smtClean="0">
                  <a:solidFill>
                    <a:prstClr val="white"/>
                  </a:solidFill>
                </a:rPr>
                <a:t>Study the nuclei of an atom</a:t>
              </a:r>
              <a:endParaRPr lang="en-US" sz="2000" b="1" dirty="0">
                <a:solidFill>
                  <a:prstClr val="white"/>
                </a:solidFill>
              </a:endParaRPr>
            </a:p>
          </p:txBody>
        </p:sp>
        <p:sp>
          <p:nvSpPr>
            <p:cNvPr id="18" name="TextBox 17"/>
            <p:cNvSpPr txBox="1"/>
            <p:nvPr/>
          </p:nvSpPr>
          <p:spPr>
            <a:xfrm>
              <a:off x="6172200" y="4249479"/>
              <a:ext cx="5181600" cy="2154436"/>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solidFill>
                </a:rPr>
                <a:t>1965 Cyclotron became operational</a:t>
              </a:r>
            </a:p>
            <a:p>
              <a:pPr marL="285750" indent="-285750">
                <a:buFont typeface="Wingdings" panose="05000000000000000000" pitchFamily="2" charset="2"/>
                <a:buChar char="q"/>
              </a:pPr>
              <a:r>
                <a:rPr lang="en-US" sz="2000" b="1" dirty="0">
                  <a:solidFill>
                    <a:schemeClr val="bg1"/>
                  </a:solidFill>
                </a:rPr>
                <a:t>1980 called the National Superconducting Cyclotron Laboratory (NSCL)</a:t>
              </a:r>
            </a:p>
            <a:p>
              <a:endParaRPr lang="en-US" sz="2000" b="1" dirty="0">
                <a:solidFill>
                  <a:schemeClr val="bg1"/>
                </a:solidFill>
              </a:endParaRPr>
            </a:p>
            <a:p>
              <a:pPr marL="285750" indent="-285750">
                <a:buFont typeface="Wingdings" panose="05000000000000000000" pitchFamily="2" charset="2"/>
                <a:buChar char="q"/>
              </a:pPr>
              <a:endParaRPr lang="en-US" sz="2000" b="1" dirty="0">
                <a:solidFill>
                  <a:schemeClr val="bg1"/>
                </a:solidFill>
              </a:endParaRPr>
            </a:p>
            <a:p>
              <a:pPr marL="285750" indent="-285750">
                <a:buFont typeface="Wingdings" panose="05000000000000000000" pitchFamily="2" charset="2"/>
                <a:buChar char="q"/>
              </a:pPr>
              <a:endParaRPr lang="en-US" sz="1400" b="1" dirty="0">
                <a:solidFill>
                  <a:schemeClr val="bg1"/>
                </a:solidFill>
              </a:endParaRPr>
            </a:p>
            <a:p>
              <a:endParaRPr lang="en-US" sz="2000" b="1" dirty="0"/>
            </a:p>
          </p:txBody>
        </p:sp>
      </p:grpSp>
      <p:sp>
        <p:nvSpPr>
          <p:cNvPr id="8" name="Rectangle 7"/>
          <p:cNvSpPr/>
          <p:nvPr/>
        </p:nvSpPr>
        <p:spPr>
          <a:xfrm>
            <a:off x="8148" y="5069851"/>
            <a:ext cx="9914742"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NSCL</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20" name="Rectangle 19"/>
          <p:cNvSpPr/>
          <p:nvPr/>
        </p:nvSpPr>
        <p:spPr>
          <a:xfrm>
            <a:off x="0" y="513937"/>
            <a:ext cx="990685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panose="05000000000000000000" pitchFamily="2" charset="2"/>
              <a:buChar char="q"/>
            </a:pPr>
            <a:r>
              <a:rPr lang="en-US" sz="2400" b="1" dirty="0">
                <a:solidFill>
                  <a:schemeClr val="bg1"/>
                </a:solidFill>
              </a:rPr>
              <a:t>Provides the centralized resources, tools, and expertise in pursuit of compelling science in comprehensive ways for universities </a:t>
            </a:r>
          </a:p>
          <a:p>
            <a:pPr marL="285750" indent="-285750">
              <a:buFont typeface="Wingdings" panose="05000000000000000000" pitchFamily="2" charset="2"/>
              <a:buChar char="q"/>
            </a:pPr>
            <a:r>
              <a:rPr lang="en-US" sz="2400" b="1" dirty="0">
                <a:solidFill>
                  <a:schemeClr val="bg1"/>
                </a:solidFill>
              </a:rPr>
              <a:t>18 member university alliance</a:t>
            </a:r>
          </a:p>
        </p:txBody>
      </p:sp>
      <p:sp>
        <p:nvSpPr>
          <p:cNvPr id="5" name="Rectangle 4"/>
          <p:cNvSpPr/>
          <p:nvPr/>
        </p:nvSpPr>
        <p:spPr>
          <a:xfrm>
            <a:off x="8148" y="621320"/>
            <a:ext cx="9906859"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chemeClr val="bg1"/>
                </a:solidFill>
                <a:effectLst>
                  <a:outerShdw blurRad="38100" dist="38100" dir="2700000" algn="tl">
                    <a:srgbClr val="000000">
                      <a:alpha val="43137"/>
                    </a:srgbClr>
                  </a:outerShdw>
                </a:effectLst>
                <a:latin typeface="Impact" panose="020B0806030902050204" pitchFamily="34" charset="0"/>
              </a:rPr>
              <a:t>TRIUMF</a:t>
            </a:r>
            <a:endParaRPr lang="en-US" sz="60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nvGrpSpPr>
          <p:cNvPr id="21" name="Group 20"/>
          <p:cNvGrpSpPr/>
          <p:nvPr/>
        </p:nvGrpSpPr>
        <p:grpSpPr>
          <a:xfrm>
            <a:off x="3708599" y="1690689"/>
            <a:ext cx="5958821" cy="5199249"/>
            <a:chOff x="0" y="0"/>
            <a:chExt cx="3965575" cy="3489325"/>
          </a:xfrm>
        </p:grpSpPr>
        <p:grpSp>
          <p:nvGrpSpPr>
            <p:cNvPr id="22" name="Group 21"/>
            <p:cNvGrpSpPr/>
            <p:nvPr/>
          </p:nvGrpSpPr>
          <p:grpSpPr>
            <a:xfrm>
              <a:off x="0" y="0"/>
              <a:ext cx="3965575" cy="3489325"/>
              <a:chOff x="0" y="0"/>
              <a:chExt cx="3965575" cy="3489325"/>
            </a:xfrm>
          </p:grpSpPr>
          <p:pic>
            <p:nvPicPr>
              <p:cNvPr id="24" name="Picture 23" descr="C:\Users\Charisma\Desktop\canada-map-742.jpg"/>
              <p:cNvPicPr>
                <a:picLocks noChangeAspect="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0" y="0"/>
                <a:ext cx="3965575" cy="3489325"/>
              </a:xfrm>
              <a:prstGeom prst="roundRect">
                <a:avLst>
                  <a:gd name="adj" fmla="val 8594"/>
                </a:avLst>
              </a:prstGeom>
              <a:solidFill>
                <a:srgbClr val="FFFFFF">
                  <a:shade val="85000"/>
                </a:srgbClr>
              </a:solidFill>
              <a:ln>
                <a:noFill/>
              </a:ln>
              <a:effectLst/>
            </p:spPr>
          </p:pic>
          <p:grpSp>
            <p:nvGrpSpPr>
              <p:cNvPr id="25" name="Group 24"/>
              <p:cNvGrpSpPr/>
              <p:nvPr/>
            </p:nvGrpSpPr>
            <p:grpSpPr>
              <a:xfrm>
                <a:off x="159487" y="2445488"/>
                <a:ext cx="1138250" cy="676457"/>
                <a:chOff x="-1" y="0"/>
                <a:chExt cx="1138250" cy="676457"/>
              </a:xfrm>
            </p:grpSpPr>
            <p:sp>
              <p:nvSpPr>
                <p:cNvPr id="26" name="Text Box 49"/>
                <p:cNvSpPr txBox="1">
                  <a:spLocks noChangeArrowheads="1"/>
                </p:cNvSpPr>
                <p:nvPr/>
              </p:nvSpPr>
              <p:spPr bwMode="auto">
                <a:xfrm>
                  <a:off x="-1" y="308344"/>
                  <a:ext cx="1138250" cy="36811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Times New Roman" panose="02020603050405020304" pitchFamily="18" charset="0"/>
                      <a:ea typeface="HGSMinchoE"/>
                      <a:cs typeface="Times New Roman" panose="02020603050405020304" pitchFamily="18" charset="0"/>
                    </a:rPr>
                    <a:t>Vancouver</a:t>
                  </a:r>
                </a:p>
              </p:txBody>
            </p:sp>
            <p:sp>
              <p:nvSpPr>
                <p:cNvPr id="27" name="5-Point Star 26"/>
                <p:cNvSpPr>
                  <a:spLocks noChangeArrowheads="1"/>
                </p:cNvSpPr>
                <p:nvPr/>
              </p:nvSpPr>
              <p:spPr bwMode="auto">
                <a:xfrm>
                  <a:off x="202018" y="0"/>
                  <a:ext cx="276225" cy="262255"/>
                </a:xfrm>
                <a:prstGeom prst="star5">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grpSp>
        </p:grpSp>
        <p:sp>
          <p:nvSpPr>
            <p:cNvPr id="23" name="Text Box 48"/>
            <p:cNvSpPr txBox="1"/>
            <p:nvPr/>
          </p:nvSpPr>
          <p:spPr>
            <a:xfrm>
              <a:off x="0" y="3206635"/>
              <a:ext cx="3964940" cy="25844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dirty="0" smtClean="0">
                  <a:solidFill>
                    <a:srgbClr val="18453B"/>
                  </a:solidFill>
                  <a:effectLst/>
                  <a:latin typeface="Times New Roman" panose="02020603050405020304" pitchFamily="18" charset="0"/>
                  <a:ea typeface="HGSMinchoE"/>
                  <a:cs typeface="Times New Roman" panose="02020603050405020304" pitchFamily="18" charset="0"/>
                </a:rPr>
                <a:t>Source: Canada Cities Map </a:t>
              </a:r>
              <a:endParaRPr lang="en-US" sz="900" dirty="0">
                <a:solidFill>
                  <a:srgbClr val="18453B"/>
                </a:solidFill>
                <a:effectLst/>
                <a:latin typeface="Times New Roman" panose="02020603050405020304" pitchFamily="18" charset="0"/>
                <a:ea typeface="HGSMinchoE"/>
                <a:cs typeface="Times New Roman" panose="02020603050405020304" pitchFamily="18" charset="0"/>
              </a:endParaRPr>
            </a:p>
          </p:txBody>
        </p:sp>
      </p:grpSp>
      <p:grpSp>
        <p:nvGrpSpPr>
          <p:cNvPr id="28" name="Group 27"/>
          <p:cNvGrpSpPr/>
          <p:nvPr/>
        </p:nvGrpSpPr>
        <p:grpSpPr>
          <a:xfrm>
            <a:off x="5443317" y="3314206"/>
            <a:ext cx="4512690" cy="3987602"/>
            <a:chOff x="450555" y="-146366"/>
            <a:chExt cx="2514600" cy="2514600"/>
          </a:xfrm>
        </p:grpSpPr>
        <p:pic>
          <p:nvPicPr>
            <p:cNvPr id="29" name="Picture 28" descr="newportnews_va.gif"/>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450555" y="-146366"/>
              <a:ext cx="2514600" cy="2514600"/>
            </a:xfrm>
            <a:prstGeom prst="rect">
              <a:avLst/>
            </a:prstGeom>
          </p:spPr>
        </p:pic>
        <p:grpSp>
          <p:nvGrpSpPr>
            <p:cNvPr id="30" name="Group 29"/>
            <p:cNvGrpSpPr>
              <a:grpSpLocks/>
            </p:cNvGrpSpPr>
            <p:nvPr/>
          </p:nvGrpSpPr>
          <p:grpSpPr bwMode="auto">
            <a:xfrm>
              <a:off x="1307805" y="1233377"/>
              <a:ext cx="885825" cy="528955"/>
              <a:chOff x="3450" y="8572"/>
              <a:chExt cx="1395" cy="833"/>
            </a:xfrm>
          </p:grpSpPr>
          <p:sp>
            <p:nvSpPr>
              <p:cNvPr id="31" name="AutoShape 11"/>
              <p:cNvSpPr>
                <a:spLocks noChangeArrowheads="1"/>
              </p:cNvSpPr>
              <p:nvPr/>
            </p:nvSpPr>
            <p:spPr bwMode="auto">
              <a:xfrm>
                <a:off x="4410" y="8572"/>
                <a:ext cx="435" cy="413"/>
              </a:xfrm>
              <a:prstGeom prst="star5">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1" descr="JLab_logo_white1"/>
              <p:cNvSpPr>
                <a:spLocks noChangeArrowheads="1"/>
              </p:cNvSpPr>
              <p:nvPr/>
            </p:nvSpPr>
            <p:spPr bwMode="auto">
              <a:xfrm>
                <a:off x="3450" y="8985"/>
                <a:ext cx="1260" cy="420"/>
              </a:xfrm>
              <a:prstGeom prst="rect">
                <a:avLst/>
              </a:prstGeom>
              <a:blipFill dpi="0" rotWithShape="0">
                <a:blip r:embed="rId6" cstate="screen"/>
                <a:srcRect/>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33" name="Group 32"/>
          <p:cNvGrpSpPr/>
          <p:nvPr/>
        </p:nvGrpSpPr>
        <p:grpSpPr>
          <a:xfrm>
            <a:off x="5583251" y="-71225"/>
            <a:ext cx="4005647" cy="3578934"/>
            <a:chOff x="0" y="0"/>
            <a:chExt cx="2514600" cy="2514600"/>
          </a:xfrm>
        </p:grpSpPr>
        <p:pic>
          <p:nvPicPr>
            <p:cNvPr id="34" name="Picture 33" descr="batavia_il.gif"/>
            <p:cNvPicPr>
              <a:picLocks noChangeAspect="1"/>
            </p:cNvPicPr>
            <p:nvPr/>
          </p:nvPicPr>
          <p:blipFill>
            <a:blip r:embed="rId7" cstate="screen">
              <a:extLst>
                <a:ext uri="{28A0092B-C50C-407E-A947-70E740481C1C}">
                  <a14:useLocalDpi xmlns:a14="http://schemas.microsoft.com/office/drawing/2010/main" xmlns="" val="0"/>
                </a:ext>
              </a:extLst>
            </a:blip>
            <a:stretch>
              <a:fillRect/>
            </a:stretch>
          </p:blipFill>
          <p:spPr>
            <a:xfrm>
              <a:off x="0" y="0"/>
              <a:ext cx="2514600" cy="2514600"/>
            </a:xfrm>
            <a:prstGeom prst="rect">
              <a:avLst/>
            </a:prstGeom>
          </p:spPr>
        </p:pic>
        <p:grpSp>
          <p:nvGrpSpPr>
            <p:cNvPr id="35" name="Group 34"/>
            <p:cNvGrpSpPr>
              <a:grpSpLocks/>
            </p:cNvGrpSpPr>
            <p:nvPr/>
          </p:nvGrpSpPr>
          <p:grpSpPr bwMode="auto">
            <a:xfrm>
              <a:off x="680484" y="457200"/>
              <a:ext cx="781050" cy="604520"/>
              <a:chOff x="2565" y="9224"/>
              <a:chExt cx="1230" cy="952"/>
            </a:xfrm>
          </p:grpSpPr>
          <p:sp>
            <p:nvSpPr>
              <p:cNvPr id="37" name="AutoShape 5"/>
              <p:cNvSpPr>
                <a:spLocks noChangeArrowheads="1"/>
              </p:cNvSpPr>
              <p:nvPr/>
            </p:nvSpPr>
            <p:spPr bwMode="auto">
              <a:xfrm>
                <a:off x="3360" y="9224"/>
                <a:ext cx="435" cy="413"/>
              </a:xfrm>
              <a:prstGeom prst="star5">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37" descr="fermilab_logo"/>
              <p:cNvSpPr>
                <a:spLocks noChangeArrowheads="1"/>
              </p:cNvSpPr>
              <p:nvPr/>
            </p:nvSpPr>
            <p:spPr bwMode="auto">
              <a:xfrm>
                <a:off x="2565" y="9763"/>
                <a:ext cx="1230" cy="413"/>
              </a:xfrm>
              <a:prstGeom prst="rect">
                <a:avLst/>
              </a:prstGeom>
              <a:blipFill dpi="0" rotWithShape="0">
                <a:blip r:embed="rId8" cstate="screen"/>
                <a:srcRect/>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6" name="Text Box 58"/>
            <p:cNvSpPr txBox="1"/>
            <p:nvPr/>
          </p:nvSpPr>
          <p:spPr>
            <a:xfrm>
              <a:off x="1446824" y="49183"/>
              <a:ext cx="1067776"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1000"/>
                </a:spcAft>
                <a:buClrTx/>
                <a:buSzTx/>
                <a:buFontTx/>
                <a:buNone/>
                <a:tabLst/>
                <a:defRPr/>
              </a:pPr>
              <a:r>
                <a:rPr lang="en-US" sz="900" kern="0" dirty="0" smtClean="0">
                  <a:solidFill>
                    <a:srgbClr val="455F51"/>
                  </a:solidFill>
                  <a:latin typeface="Times New Roman" panose="02020603050405020304" pitchFamily="18" charset="0"/>
                  <a:ea typeface="HGSMinchoE"/>
                  <a:cs typeface="Times New Roman" panose="02020603050405020304" pitchFamily="18" charset="0"/>
                </a:rPr>
                <a:t>Source: Best Places</a:t>
              </a:r>
              <a:endParaRPr kumimoji="0" lang="en-US" sz="900" b="0" u="none" strike="noStrike" kern="0" cap="none" spc="0" normalizeH="0" baseline="0" noProof="0" dirty="0">
                <a:ln>
                  <a:noFill/>
                </a:ln>
                <a:solidFill>
                  <a:srgbClr val="455F51"/>
                </a:solidFill>
                <a:effectLst/>
                <a:uLnTx/>
                <a:uFillTx/>
                <a:latin typeface="Times New Roman" panose="02020603050405020304" pitchFamily="18" charset="0"/>
                <a:ea typeface="HGSMinchoE"/>
                <a:cs typeface="Times New Roman" panose="02020603050405020304" pitchFamily="18" charset="0"/>
              </a:endParaRPr>
            </a:p>
          </p:txBody>
        </p:sp>
      </p:grpSp>
      <p:grpSp>
        <p:nvGrpSpPr>
          <p:cNvPr id="39" name="Group 38"/>
          <p:cNvGrpSpPr/>
          <p:nvPr/>
        </p:nvGrpSpPr>
        <p:grpSpPr>
          <a:xfrm>
            <a:off x="-89903" y="6158"/>
            <a:ext cx="4756780" cy="4413442"/>
            <a:chOff x="0" y="0"/>
            <a:chExt cx="2514600" cy="2514600"/>
          </a:xfrm>
        </p:grpSpPr>
        <p:pic>
          <p:nvPicPr>
            <p:cNvPr id="40" name="Picture 39" descr="eastlansing_mi.gif"/>
            <p:cNvPicPr>
              <a:picLocks noChangeAspect="1"/>
            </p:cNvPicPr>
            <p:nvPr/>
          </p:nvPicPr>
          <p:blipFill>
            <a:blip r:embed="rId9" cstate="screen">
              <a:extLst>
                <a:ext uri="{28A0092B-C50C-407E-A947-70E740481C1C}">
                  <a14:useLocalDpi xmlns:a14="http://schemas.microsoft.com/office/drawing/2010/main" xmlns="" val="0"/>
                </a:ext>
              </a:extLst>
            </a:blip>
            <a:stretch>
              <a:fillRect/>
            </a:stretch>
          </p:blipFill>
          <p:spPr>
            <a:xfrm>
              <a:off x="0" y="0"/>
              <a:ext cx="2514600" cy="2514600"/>
            </a:xfrm>
            <a:prstGeom prst="rect">
              <a:avLst/>
            </a:prstGeom>
          </p:spPr>
        </p:pic>
        <p:sp>
          <p:nvSpPr>
            <p:cNvPr id="41" name="Text Box 60"/>
            <p:cNvSpPr txBox="1"/>
            <p:nvPr/>
          </p:nvSpPr>
          <p:spPr>
            <a:xfrm>
              <a:off x="1512739" y="29707"/>
              <a:ext cx="937615" cy="138506"/>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1000"/>
                </a:spcAft>
                <a:buClrTx/>
                <a:buSzTx/>
                <a:buFontTx/>
                <a:buNone/>
                <a:tabLst/>
                <a:defRPr/>
              </a:pPr>
              <a:r>
                <a:rPr lang="en-US" sz="900" kern="0" dirty="0" smtClean="0">
                  <a:solidFill>
                    <a:srgbClr val="455F51"/>
                  </a:solidFill>
                  <a:latin typeface="Times New Roman" panose="02020603050405020304" pitchFamily="18" charset="0"/>
                  <a:ea typeface="HGSMinchoE"/>
                  <a:cs typeface="Times New Roman" panose="02020603050405020304" pitchFamily="18" charset="0"/>
                </a:rPr>
                <a:t>Source: Best Places</a:t>
              </a:r>
              <a:endParaRPr kumimoji="0" lang="en-US" sz="900" b="0" u="none" strike="noStrike" kern="0" cap="none" spc="0" normalizeH="0" baseline="0" noProof="0" dirty="0">
                <a:ln>
                  <a:noFill/>
                </a:ln>
                <a:solidFill>
                  <a:srgbClr val="455F51"/>
                </a:solidFill>
                <a:effectLst/>
                <a:uLnTx/>
                <a:uFillTx/>
                <a:latin typeface="Times New Roman" panose="02020603050405020304" pitchFamily="18" charset="0"/>
                <a:ea typeface="HGSMinchoE"/>
                <a:cs typeface="Times New Roman" panose="02020603050405020304" pitchFamily="18" charset="0"/>
              </a:endParaRPr>
            </a:p>
          </p:txBody>
        </p:sp>
        <p:grpSp>
          <p:nvGrpSpPr>
            <p:cNvPr id="42" name="Group 41"/>
            <p:cNvGrpSpPr>
              <a:grpSpLocks/>
            </p:cNvGrpSpPr>
            <p:nvPr/>
          </p:nvGrpSpPr>
          <p:grpSpPr bwMode="auto">
            <a:xfrm>
              <a:off x="1158638" y="1626752"/>
              <a:ext cx="657225" cy="452120"/>
              <a:chOff x="3318" y="3196"/>
              <a:chExt cx="1035" cy="712"/>
            </a:xfrm>
          </p:grpSpPr>
          <p:sp>
            <p:nvSpPr>
              <p:cNvPr id="43" name="AutoShape 8"/>
              <p:cNvSpPr>
                <a:spLocks noChangeArrowheads="1"/>
              </p:cNvSpPr>
              <p:nvPr/>
            </p:nvSpPr>
            <p:spPr bwMode="auto">
              <a:xfrm>
                <a:off x="3918" y="3196"/>
                <a:ext cx="435" cy="413"/>
              </a:xfrm>
              <a:prstGeom prst="star5">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43" descr="nscl_logo"/>
              <p:cNvSpPr>
                <a:spLocks noChangeArrowheads="1"/>
              </p:cNvSpPr>
              <p:nvPr/>
            </p:nvSpPr>
            <p:spPr bwMode="auto">
              <a:xfrm>
                <a:off x="3318" y="3263"/>
                <a:ext cx="600" cy="645"/>
              </a:xfrm>
              <a:prstGeom prst="rect">
                <a:avLst/>
              </a:prstGeom>
              <a:blipFill dpi="0" rotWithShape="0">
                <a:blip r:embed="rId10" cstate="screen"/>
                <a:srcRect/>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xmlns="" val="31464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stretch>
            <a:fillRect/>
          </a:stretch>
        </p:blipFill>
        <p:spPr>
          <a:xfrm>
            <a:off x="-430" y="-297"/>
            <a:ext cx="9906859" cy="6858594"/>
          </a:xfrm>
          <a:prstGeom prst="rect">
            <a:avLst/>
          </a:prstGeom>
        </p:spPr>
      </p:pic>
      <p:pic>
        <p:nvPicPr>
          <p:cNvPr id="81" name="Picture 80"/>
          <p:cNvPicPr>
            <a:picLocks noChangeAspect="1"/>
          </p:cNvPicPr>
          <p:nvPr/>
        </p:nvPicPr>
        <p:blipFill>
          <a:blip r:embed="rId4" cstate="screen"/>
          <a:stretch>
            <a:fillRect/>
          </a:stretch>
        </p:blipFill>
        <p:spPr>
          <a:xfrm>
            <a:off x="0" y="2438400"/>
            <a:ext cx="9906859" cy="366036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xmlns="" val="20891049"/>
              </p:ext>
            </p:extLst>
          </p:nvPr>
        </p:nvGraphicFramePr>
        <p:xfrm>
          <a:off x="36095" y="5758"/>
          <a:ext cx="9869905" cy="6852241"/>
        </p:xfrm>
        <a:graphic>
          <a:graphicData uri="http://schemas.openxmlformats.org/drawingml/2006/table">
            <a:tbl>
              <a:tblPr firstRow="1" firstCol="1" bandRow="1"/>
              <a:tblGrid>
                <a:gridCol w="3103783"/>
                <a:gridCol w="1869426"/>
                <a:gridCol w="1614504"/>
                <a:gridCol w="1784452"/>
                <a:gridCol w="1497740"/>
              </a:tblGrid>
              <a:tr h="539750">
                <a:tc>
                  <a:txBody>
                    <a:bodyPr/>
                    <a:lstStyle/>
                    <a:p>
                      <a:pPr marL="0" marR="0">
                        <a:spcBef>
                          <a:spcPts val="0"/>
                        </a:spcBef>
                        <a:spcAft>
                          <a:spcPts val="0"/>
                        </a:spcAft>
                      </a:pPr>
                      <a:r>
                        <a:rPr lang="en-US" sz="1800" b="1" dirty="0">
                          <a:solidFill>
                            <a:srgbClr val="FFFFFF"/>
                          </a:solidFill>
                          <a:effectLst/>
                          <a:latin typeface="+mn-lt"/>
                          <a:ea typeface="HGSMinchoE"/>
                        </a:rPr>
                        <a:t>Indicators</a:t>
                      </a:r>
                      <a:r>
                        <a:rPr lang="en-US" sz="1800" b="1" dirty="0" smtClean="0">
                          <a:solidFill>
                            <a:srgbClr val="FFFFFF"/>
                          </a:solidFill>
                          <a:effectLst/>
                          <a:latin typeface="+mn-lt"/>
                          <a:ea typeface="HGSMinchoE"/>
                        </a:rPr>
                        <a:t>/ Data </a:t>
                      </a:r>
                      <a:r>
                        <a:rPr lang="en-US" sz="1800" b="1" dirty="0">
                          <a:solidFill>
                            <a:srgbClr val="FFFFFF"/>
                          </a:solidFill>
                          <a:effectLst/>
                          <a:latin typeface="+mn-lt"/>
                          <a:ea typeface="HGSMinchoE"/>
                        </a:rPr>
                        <a:t>Variables</a:t>
                      </a:r>
                      <a:endParaRPr lang="en-US" sz="1800" dirty="0">
                        <a:effectLst/>
                        <a:latin typeface="+mn-lt"/>
                        <a:ea typeface="HGSMinchoE"/>
                      </a:endParaRPr>
                    </a:p>
                  </a:txBody>
                  <a:tcPr marL="63575" marR="63575" marT="0" marB="0">
                    <a:lnL w="12700" cap="flat" cmpd="sng" algn="ctr">
                      <a:solidFill>
                        <a:srgbClr val="18453B"/>
                      </a:solidFill>
                      <a:prstDash val="solid"/>
                      <a:round/>
                      <a:headEnd type="none" w="med" len="med"/>
                      <a:tailEnd type="none" w="med" len="med"/>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000" b="1" dirty="0">
                          <a:solidFill>
                            <a:srgbClr val="FFFFFF"/>
                          </a:solidFill>
                          <a:effectLst/>
                          <a:latin typeface="+mn-lt"/>
                          <a:ea typeface="HGSMinchoE"/>
                        </a:rPr>
                        <a:t>TRIUMF</a:t>
                      </a:r>
                      <a:endParaRPr lang="en-US" sz="2800" dirty="0">
                        <a:effectLst/>
                        <a:latin typeface="+mn-lt"/>
                        <a:ea typeface="HGSMinchoE"/>
                      </a:endParaRPr>
                    </a:p>
                  </a:txBody>
                  <a:tcPr marL="63575" marR="63575" marT="0" marB="0">
                    <a:lnL>
                      <a:noFill/>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000" b="1" dirty="0">
                          <a:solidFill>
                            <a:srgbClr val="FFFFFF"/>
                          </a:solidFill>
                          <a:effectLst/>
                          <a:latin typeface="+mn-lt"/>
                          <a:ea typeface="HGSMinchoE"/>
                        </a:rPr>
                        <a:t>J-LAB</a:t>
                      </a:r>
                      <a:endParaRPr lang="en-US" sz="2800" dirty="0">
                        <a:effectLst/>
                        <a:latin typeface="+mn-lt"/>
                        <a:ea typeface="HGSMinchoE"/>
                      </a:endParaRPr>
                    </a:p>
                  </a:txBody>
                  <a:tcPr marL="63575" marR="63575" marT="0" marB="0">
                    <a:lnL>
                      <a:noFill/>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000" b="1" dirty="0">
                          <a:solidFill>
                            <a:srgbClr val="FFFFFF"/>
                          </a:solidFill>
                          <a:effectLst/>
                          <a:latin typeface="+mn-lt"/>
                          <a:ea typeface="HGSMinchoE"/>
                        </a:rPr>
                        <a:t>FERMILAB</a:t>
                      </a:r>
                      <a:endParaRPr lang="en-US" sz="2800" dirty="0">
                        <a:effectLst/>
                        <a:latin typeface="+mn-lt"/>
                        <a:ea typeface="HGSMinchoE"/>
                      </a:endParaRPr>
                    </a:p>
                  </a:txBody>
                  <a:tcPr marL="63575" marR="63575" marT="0" marB="0">
                    <a:lnL>
                      <a:noFill/>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000" b="1" dirty="0">
                          <a:solidFill>
                            <a:srgbClr val="FFFFFF"/>
                          </a:solidFill>
                          <a:effectLst/>
                          <a:latin typeface="+mn-lt"/>
                          <a:ea typeface="HGSMinchoE"/>
                        </a:rPr>
                        <a:t>NSCL</a:t>
                      </a:r>
                      <a:endParaRPr lang="en-US" sz="2800" dirty="0">
                        <a:effectLst/>
                        <a:latin typeface="+mn-lt"/>
                        <a:ea typeface="HGSMinchoE"/>
                      </a:endParaRPr>
                    </a:p>
                  </a:txBody>
                  <a:tcPr marL="63575" marR="63575" marT="0" marB="0">
                    <a:lnL>
                      <a:noFill/>
                    </a:lnL>
                    <a:lnR w="12700" cap="flat" cmpd="sng" algn="ctr">
                      <a:solidFill>
                        <a:srgbClr val="18453B"/>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r>
              <a:tr h="577887">
                <a:tc>
                  <a:txBody>
                    <a:bodyPr/>
                    <a:lstStyle/>
                    <a:p>
                      <a:pPr marL="0" marR="0">
                        <a:spcBef>
                          <a:spcPts val="0"/>
                        </a:spcBef>
                        <a:spcAft>
                          <a:spcPts val="0"/>
                        </a:spcAft>
                      </a:pPr>
                      <a:r>
                        <a:rPr lang="en-US" sz="2000" b="1" dirty="0">
                          <a:solidFill>
                            <a:schemeClr val="bg1"/>
                          </a:solidFill>
                          <a:effectLst/>
                          <a:latin typeface="+mn-lt"/>
                          <a:ea typeface="HGSMinchoE"/>
                        </a:rPr>
                        <a:t># Incubators in the region</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dirty="0">
                          <a:effectLst/>
                          <a:latin typeface="+mn-lt"/>
                          <a:ea typeface="HGSMinchoE"/>
                        </a:rPr>
                        <a:t>5</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N/A</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N/A</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432479">
                <a:tc>
                  <a:txBody>
                    <a:bodyPr/>
                    <a:lstStyle/>
                    <a:p>
                      <a:pPr marL="0" marR="0">
                        <a:spcBef>
                          <a:spcPts val="0"/>
                        </a:spcBef>
                        <a:spcAft>
                          <a:spcPts val="0"/>
                        </a:spcAft>
                      </a:pPr>
                      <a:r>
                        <a:rPr lang="en-US" sz="2000" b="1" dirty="0">
                          <a:solidFill>
                            <a:schemeClr val="bg1"/>
                          </a:solidFill>
                          <a:effectLst/>
                          <a:latin typeface="+mn-lt"/>
                          <a:ea typeface="HGSMinchoE"/>
                        </a:rPr>
                        <a:t># Spin-Offs (10 yrs.)</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dirty="0">
                          <a:effectLst/>
                          <a:latin typeface="+mn-lt"/>
                          <a:ea typeface="HGSMinchoE"/>
                        </a:rPr>
                        <a:t>6</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N/A</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4</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639012">
                <a:tc>
                  <a:txBody>
                    <a:bodyPr/>
                    <a:lstStyle/>
                    <a:p>
                      <a:pPr marL="0" marR="0">
                        <a:spcBef>
                          <a:spcPts val="0"/>
                        </a:spcBef>
                        <a:spcAft>
                          <a:spcPts val="0"/>
                        </a:spcAft>
                      </a:pPr>
                      <a:r>
                        <a:rPr lang="en-US" sz="2000" b="1" dirty="0">
                          <a:solidFill>
                            <a:schemeClr val="bg1"/>
                          </a:solidFill>
                          <a:effectLst/>
                          <a:latin typeface="+mn-lt"/>
                          <a:ea typeface="HGSMinchoE"/>
                        </a:rPr>
                        <a:t># Full-Time Employees (FTE)</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dirty="0">
                          <a:effectLst/>
                          <a:latin typeface="+mn-lt"/>
                          <a:ea typeface="HGSMinchoE"/>
                        </a:rPr>
                        <a:t>340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720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1,757</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240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319506">
                <a:tc>
                  <a:txBody>
                    <a:bodyPr/>
                    <a:lstStyle/>
                    <a:p>
                      <a:pPr marL="0" marR="0">
                        <a:spcBef>
                          <a:spcPts val="0"/>
                        </a:spcBef>
                        <a:spcAft>
                          <a:spcPts val="0"/>
                        </a:spcAft>
                      </a:pPr>
                      <a:r>
                        <a:rPr lang="en-US" sz="2000" b="1" dirty="0">
                          <a:solidFill>
                            <a:schemeClr val="bg1"/>
                          </a:solidFill>
                          <a:effectLst/>
                          <a:latin typeface="+mn-lt"/>
                          <a:ea typeface="HGSMinchoE"/>
                        </a:rPr>
                        <a:t># Patents (10 yrs.) </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a:effectLst/>
                          <a:latin typeface="+mn-lt"/>
                          <a:ea typeface="HGSMinchoE"/>
                        </a:rPr>
                        <a:t>30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85</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8</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N/A</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809625">
                <a:tc>
                  <a:txBody>
                    <a:bodyPr/>
                    <a:lstStyle/>
                    <a:p>
                      <a:pPr marL="0" marR="0">
                        <a:spcBef>
                          <a:spcPts val="0"/>
                        </a:spcBef>
                        <a:spcAft>
                          <a:spcPts val="0"/>
                        </a:spcAft>
                      </a:pPr>
                      <a:r>
                        <a:rPr lang="en-US" sz="2000" b="1" dirty="0">
                          <a:solidFill>
                            <a:schemeClr val="bg1"/>
                          </a:solidFill>
                          <a:effectLst/>
                          <a:latin typeface="+mn-lt"/>
                          <a:ea typeface="HGSMinchoE"/>
                        </a:rPr>
                        <a:t># Conferences (Annually) </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dirty="0">
                          <a:effectLst/>
                          <a:latin typeface="+mn-lt"/>
                          <a:ea typeface="HGSMinchoE"/>
                        </a:rPr>
                        <a:t>Average 7-11 </a:t>
                      </a:r>
                      <a:r>
                        <a:rPr lang="en-US" sz="2000" b="1" dirty="0" smtClean="0">
                          <a:effectLst/>
                          <a:latin typeface="+mn-lt"/>
                          <a:ea typeface="HGSMinchoE"/>
                        </a:rPr>
                        <a:t>per</a:t>
                      </a:r>
                      <a:r>
                        <a:rPr lang="en-US" sz="2000" b="1" baseline="0" dirty="0" smtClean="0">
                          <a:effectLst/>
                          <a:latin typeface="+mn-lt"/>
                          <a:ea typeface="HGSMinchoE"/>
                        </a:rPr>
                        <a:t> year</a:t>
                      </a:r>
                      <a:endParaRPr lang="en-US" sz="2000" b="1" dirty="0">
                        <a:effectLst/>
                        <a:latin typeface="+mn-lt"/>
                        <a:ea typeface="HGSMinchoE"/>
                      </a:endParaRP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6</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24</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3-4</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648719">
                <a:tc>
                  <a:txBody>
                    <a:bodyPr/>
                    <a:lstStyle/>
                    <a:p>
                      <a:pPr marL="0" marR="0">
                        <a:spcBef>
                          <a:spcPts val="0"/>
                        </a:spcBef>
                        <a:spcAft>
                          <a:spcPts val="0"/>
                        </a:spcAft>
                      </a:pPr>
                      <a:r>
                        <a:rPr lang="en-US" sz="2000" b="1" dirty="0">
                          <a:solidFill>
                            <a:schemeClr val="bg1"/>
                          </a:solidFill>
                          <a:effectLst/>
                          <a:latin typeface="+mn-lt"/>
                          <a:ea typeface="HGSMinchoE"/>
                        </a:rPr>
                        <a:t>Visiting Researchers (Per yr.) </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dirty="0">
                          <a:effectLst/>
                          <a:latin typeface="+mn-lt"/>
                          <a:ea typeface="HGSMinchoE"/>
                        </a:rPr>
                        <a:t>500 (10-15 per day)</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1,250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2,300 (in year 2010)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200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648719">
                <a:tc>
                  <a:txBody>
                    <a:bodyPr/>
                    <a:lstStyle/>
                    <a:p>
                      <a:pPr marL="0" marR="0">
                        <a:spcBef>
                          <a:spcPts val="0"/>
                        </a:spcBef>
                        <a:spcAft>
                          <a:spcPts val="0"/>
                        </a:spcAft>
                      </a:pPr>
                      <a:r>
                        <a:rPr lang="en-US" sz="2000" b="1" dirty="0">
                          <a:solidFill>
                            <a:schemeClr val="bg1"/>
                          </a:solidFill>
                          <a:effectLst/>
                          <a:latin typeface="+mn-lt"/>
                          <a:ea typeface="HGSMinchoE"/>
                        </a:rPr>
                        <a:t>Conference Attendees (Per yr.)</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a:effectLst/>
                          <a:latin typeface="+mn-lt"/>
                          <a:ea typeface="HGSMinchoE"/>
                        </a:rPr>
                        <a:t>1,000 – 1,500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smtClean="0">
                          <a:effectLst/>
                          <a:latin typeface="+mn-lt"/>
                          <a:ea typeface="HGSMinchoE"/>
                        </a:rPr>
                        <a:t>80</a:t>
                      </a:r>
                      <a:endParaRPr lang="en-US" sz="2000" b="1" dirty="0">
                        <a:effectLst/>
                        <a:latin typeface="+mn-lt"/>
                        <a:ea typeface="HGSMinchoE"/>
                      </a:endParaRP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1,581</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300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958519">
                <a:tc>
                  <a:txBody>
                    <a:bodyPr/>
                    <a:lstStyle/>
                    <a:p>
                      <a:pPr marL="0" marR="0">
                        <a:spcBef>
                          <a:spcPts val="0"/>
                        </a:spcBef>
                        <a:spcAft>
                          <a:spcPts val="0"/>
                        </a:spcAft>
                      </a:pPr>
                      <a:r>
                        <a:rPr lang="en-US" sz="2000" b="1" dirty="0" smtClean="0">
                          <a:solidFill>
                            <a:schemeClr val="bg1"/>
                          </a:solidFill>
                          <a:effectLst/>
                          <a:latin typeface="+mn-lt"/>
                          <a:ea typeface="HGSMinchoE"/>
                        </a:rPr>
                        <a:t>Royalties </a:t>
                      </a:r>
                      <a:r>
                        <a:rPr lang="en-US" sz="2000" b="1" dirty="0">
                          <a:solidFill>
                            <a:schemeClr val="bg1"/>
                          </a:solidFill>
                          <a:effectLst/>
                          <a:latin typeface="+mn-lt"/>
                          <a:ea typeface="HGSMinchoE"/>
                        </a:rPr>
                        <a:t>(10 yrs.)</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a:effectLst/>
                          <a:latin typeface="+mn-lt"/>
                          <a:ea typeface="HGSMinchoE"/>
                        </a:rPr>
                        <a:t>$17,279,000 (FY2002-03 – FY2012-13)</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a:effectLst/>
                          <a:latin typeface="+mn-lt"/>
                          <a:ea typeface="HGSMinchoE"/>
                        </a:rPr>
                        <a:t>$606,512 (8 year period)</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N/A</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$100,000</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1278025">
                <a:tc>
                  <a:txBody>
                    <a:bodyPr/>
                    <a:lstStyle/>
                    <a:p>
                      <a:pPr marL="0" marR="0">
                        <a:spcBef>
                          <a:spcPts val="0"/>
                        </a:spcBef>
                        <a:spcAft>
                          <a:spcPts val="0"/>
                        </a:spcAft>
                      </a:pPr>
                      <a:r>
                        <a:rPr lang="en-US" sz="2000" b="1" dirty="0">
                          <a:solidFill>
                            <a:schemeClr val="bg1"/>
                          </a:solidFill>
                          <a:effectLst/>
                          <a:latin typeface="+mn-lt"/>
                          <a:ea typeface="HGSMinchoE"/>
                        </a:rPr>
                        <a:t>Operating Funding (Per yr.)</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r">
                        <a:spcBef>
                          <a:spcPts val="0"/>
                        </a:spcBef>
                        <a:spcAft>
                          <a:spcPts val="0"/>
                        </a:spcAft>
                      </a:pPr>
                      <a:r>
                        <a:rPr lang="en-US" sz="2000" b="1" dirty="0">
                          <a:effectLst/>
                          <a:latin typeface="+mn-lt"/>
                          <a:ea typeface="HGSMinchoE"/>
                        </a:rPr>
                        <a:t>2013 ($86 million)</a:t>
                      </a:r>
                    </a:p>
                    <a:p>
                      <a:pPr marL="0" marR="0" algn="r">
                        <a:spcBef>
                          <a:spcPts val="0"/>
                        </a:spcBef>
                        <a:spcAft>
                          <a:spcPts val="0"/>
                        </a:spcAft>
                      </a:pPr>
                      <a:r>
                        <a:rPr lang="en-US" sz="2000" b="1" dirty="0">
                          <a:effectLst/>
                          <a:latin typeface="+mn-lt"/>
                          <a:ea typeface="HGSMinchoE"/>
                        </a:rPr>
                        <a:t>2014 est. ($74 million</a:t>
                      </a:r>
                      <a:r>
                        <a:rPr lang="en-US" sz="2000" b="1" dirty="0" smtClean="0">
                          <a:effectLst/>
                          <a:latin typeface="+mn-lt"/>
                          <a:ea typeface="HGSMinchoE"/>
                        </a:rPr>
                        <a:t>)</a:t>
                      </a:r>
                      <a:endParaRPr lang="en-US" sz="2000" b="1" dirty="0">
                        <a:effectLst/>
                        <a:latin typeface="+mn-lt"/>
                        <a:ea typeface="HGSMinchoE"/>
                      </a:endParaRP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$100 million</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2010 ($478.3 million)</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2000" b="1" dirty="0">
                          <a:effectLst/>
                          <a:latin typeface="+mn-lt"/>
                          <a:ea typeface="HGSMinchoE"/>
                        </a:rPr>
                        <a:t>$22.5 million</a:t>
                      </a:r>
                    </a:p>
                  </a:txBody>
                  <a:tcPr marL="63575" marR="63575"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bl>
          </a:graphicData>
        </a:graphic>
      </p:graphicFrame>
      <p:sp>
        <p:nvSpPr>
          <p:cNvPr id="5" name="Donut 4"/>
          <p:cNvSpPr/>
          <p:nvPr/>
        </p:nvSpPr>
        <p:spPr>
          <a:xfrm>
            <a:off x="7696200" y="381000"/>
            <a:ext cx="914400" cy="762000"/>
          </a:xfrm>
          <a:prstGeom prst="donut">
            <a:avLst>
              <a:gd name="adj" fmla="val 3542"/>
            </a:avLst>
          </a:pr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114800" y="1295400"/>
            <a:ext cx="6248400" cy="914400"/>
          </a:xfrm>
          <a:prstGeom prst="donut">
            <a:avLst>
              <a:gd name="adj" fmla="val 3542"/>
            </a:avLst>
          </a:pr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4112004" y="838200"/>
            <a:ext cx="6248400" cy="914400"/>
          </a:xfrm>
          <a:prstGeom prst="donut">
            <a:avLst>
              <a:gd name="adj" fmla="val 3542"/>
            </a:avLst>
          </a:pr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3048000" y="2438400"/>
            <a:ext cx="6858859" cy="2133600"/>
          </a:xfrm>
          <a:prstGeom prst="frame">
            <a:avLst>
              <a:gd name="adj1" fmla="val 0"/>
            </a:avLst>
          </a:prstGeom>
          <a:solidFill>
            <a:srgbClr val="7C7878"/>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2352164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6" grpId="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stretch>
            <a:fillRect/>
          </a:stretch>
        </p:blipFill>
        <p:spPr>
          <a:xfrm>
            <a:off x="-430" y="-297"/>
            <a:ext cx="9906859" cy="6858594"/>
          </a:xfrm>
          <a:prstGeom prst="rect">
            <a:avLst/>
          </a:prstGeom>
        </p:spPr>
      </p:pic>
      <p:pic>
        <p:nvPicPr>
          <p:cNvPr id="81" name="Picture 80"/>
          <p:cNvPicPr>
            <a:picLocks noChangeAspect="1"/>
          </p:cNvPicPr>
          <p:nvPr/>
        </p:nvPicPr>
        <p:blipFill>
          <a:blip r:embed="rId4" cstate="screen"/>
          <a:stretch>
            <a:fillRect/>
          </a:stretch>
        </p:blipFill>
        <p:spPr>
          <a:xfrm>
            <a:off x="13447" y="1370218"/>
            <a:ext cx="9906859" cy="41175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xmlns="" val="1994131087"/>
              </p:ext>
            </p:extLst>
          </p:nvPr>
        </p:nvGraphicFramePr>
        <p:xfrm>
          <a:off x="49542" y="609600"/>
          <a:ext cx="9856458" cy="4232930"/>
        </p:xfrm>
        <a:graphic>
          <a:graphicData uri="http://schemas.openxmlformats.org/drawingml/2006/table">
            <a:tbl>
              <a:tblPr firstRow="1" firstCol="1" bandRow="1"/>
              <a:tblGrid>
                <a:gridCol w="2156359"/>
                <a:gridCol w="2048282"/>
                <a:gridCol w="1765617"/>
                <a:gridCol w="2133324"/>
                <a:gridCol w="1752876"/>
              </a:tblGrid>
              <a:tr h="413115">
                <a:tc>
                  <a:txBody>
                    <a:bodyPr/>
                    <a:lstStyle/>
                    <a:p>
                      <a:pPr marL="0" marR="0">
                        <a:spcBef>
                          <a:spcPts val="0"/>
                        </a:spcBef>
                        <a:spcAft>
                          <a:spcPts val="0"/>
                        </a:spcAft>
                      </a:pPr>
                      <a:r>
                        <a:rPr lang="en-US" sz="2800" b="1" dirty="0" smtClean="0">
                          <a:solidFill>
                            <a:srgbClr val="FFFFFF"/>
                          </a:solidFill>
                          <a:effectLst/>
                          <a:latin typeface="Times New Roman" panose="02020603050405020304" pitchFamily="18" charset="0"/>
                          <a:ea typeface="HGSMinchoE"/>
                        </a:rPr>
                        <a:t>Variables</a:t>
                      </a:r>
                      <a:endParaRPr lang="en-US" sz="2800" dirty="0">
                        <a:effectLst/>
                        <a:latin typeface="Times New Roman" panose="02020603050405020304" pitchFamily="18" charset="0"/>
                        <a:ea typeface="HGSMinchoE"/>
                      </a:endParaRPr>
                    </a:p>
                  </a:txBody>
                  <a:tcPr marL="68580" marR="68580" marT="0" marB="0">
                    <a:lnL w="12700" cap="flat" cmpd="sng" algn="ctr">
                      <a:solidFill>
                        <a:srgbClr val="18453B"/>
                      </a:solidFill>
                      <a:prstDash val="solid"/>
                      <a:round/>
                      <a:headEnd type="none" w="med" len="med"/>
                      <a:tailEnd type="none" w="med" len="med"/>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800" b="1" dirty="0">
                          <a:solidFill>
                            <a:srgbClr val="FFFFFF"/>
                          </a:solidFill>
                          <a:effectLst/>
                          <a:latin typeface="Times New Roman" panose="02020603050405020304" pitchFamily="18" charset="0"/>
                          <a:ea typeface="HGSMinchoE"/>
                        </a:rPr>
                        <a:t>TRIUMF</a:t>
                      </a:r>
                      <a:endParaRPr lang="en-US" sz="2800" dirty="0">
                        <a:effectLst/>
                        <a:latin typeface="Times New Roman" panose="02020603050405020304" pitchFamily="18" charset="0"/>
                        <a:ea typeface="HGSMinchoE"/>
                      </a:endParaRPr>
                    </a:p>
                  </a:txBody>
                  <a:tcPr marL="68580" marR="68580" marT="0" marB="0">
                    <a:lnL>
                      <a:noFill/>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800" b="1" dirty="0">
                          <a:solidFill>
                            <a:srgbClr val="FFFFFF"/>
                          </a:solidFill>
                          <a:effectLst/>
                          <a:latin typeface="Times New Roman" panose="02020603050405020304" pitchFamily="18" charset="0"/>
                          <a:ea typeface="HGSMinchoE"/>
                        </a:rPr>
                        <a:t>J-LAB</a:t>
                      </a:r>
                      <a:endParaRPr lang="en-US" sz="2800" dirty="0">
                        <a:effectLst/>
                        <a:latin typeface="Times New Roman" panose="02020603050405020304" pitchFamily="18" charset="0"/>
                        <a:ea typeface="HGSMinchoE"/>
                      </a:endParaRPr>
                    </a:p>
                  </a:txBody>
                  <a:tcPr marL="68580" marR="68580" marT="0" marB="0">
                    <a:lnL>
                      <a:noFill/>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800" b="1" dirty="0">
                          <a:solidFill>
                            <a:srgbClr val="FFFFFF"/>
                          </a:solidFill>
                          <a:effectLst/>
                          <a:latin typeface="Times New Roman" panose="02020603050405020304" pitchFamily="18" charset="0"/>
                          <a:ea typeface="HGSMinchoE"/>
                        </a:rPr>
                        <a:t>FERMILAB</a:t>
                      </a:r>
                      <a:endParaRPr lang="en-US" sz="2800" dirty="0">
                        <a:effectLst/>
                        <a:latin typeface="Times New Roman" panose="02020603050405020304" pitchFamily="18" charset="0"/>
                        <a:ea typeface="HGSMinchoE"/>
                      </a:endParaRPr>
                    </a:p>
                  </a:txBody>
                  <a:tcPr marL="68580" marR="68580" marT="0" marB="0">
                    <a:lnL>
                      <a:noFill/>
                    </a:lnL>
                    <a:lnR>
                      <a:noFill/>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c>
                  <a:txBody>
                    <a:bodyPr/>
                    <a:lstStyle/>
                    <a:p>
                      <a:pPr marL="0" marR="0">
                        <a:spcBef>
                          <a:spcPts val="0"/>
                        </a:spcBef>
                        <a:spcAft>
                          <a:spcPts val="0"/>
                        </a:spcAft>
                      </a:pPr>
                      <a:r>
                        <a:rPr lang="en-US" sz="2800" b="1" dirty="0">
                          <a:solidFill>
                            <a:srgbClr val="FFFFFF"/>
                          </a:solidFill>
                          <a:effectLst/>
                          <a:latin typeface="Times New Roman" panose="02020603050405020304" pitchFamily="18" charset="0"/>
                          <a:ea typeface="HGSMinchoE"/>
                        </a:rPr>
                        <a:t>NSCL</a:t>
                      </a:r>
                      <a:endParaRPr lang="en-US" sz="2800" dirty="0">
                        <a:effectLst/>
                        <a:latin typeface="Times New Roman" panose="02020603050405020304" pitchFamily="18" charset="0"/>
                        <a:ea typeface="HGSMinchoE"/>
                      </a:endParaRPr>
                    </a:p>
                  </a:txBody>
                  <a:tcPr marL="68580" marR="68580" marT="0" marB="0">
                    <a:lnL>
                      <a:noFill/>
                    </a:lnL>
                    <a:lnR w="12700" cap="flat" cmpd="sng" algn="ctr">
                      <a:solidFill>
                        <a:srgbClr val="18453B"/>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18453B"/>
                      </a:solidFill>
                      <a:prstDash val="solid"/>
                      <a:round/>
                      <a:headEnd type="none" w="med" len="med"/>
                      <a:tailEnd type="none" w="med" len="med"/>
                    </a:lnB>
                    <a:solidFill>
                      <a:srgbClr val="00723F"/>
                    </a:solidFill>
                  </a:tcPr>
                </a:tc>
              </a:tr>
              <a:tr h="826231">
                <a:tc>
                  <a:txBody>
                    <a:bodyPr/>
                    <a:lstStyle/>
                    <a:p>
                      <a:pPr marL="0" marR="0">
                        <a:spcBef>
                          <a:spcPts val="0"/>
                        </a:spcBef>
                        <a:spcAft>
                          <a:spcPts val="0"/>
                        </a:spcAft>
                      </a:pPr>
                      <a:r>
                        <a:rPr lang="en-US" sz="2000" b="1" dirty="0">
                          <a:solidFill>
                            <a:schemeClr val="bg1"/>
                          </a:solidFill>
                          <a:effectLst/>
                          <a:latin typeface="Times New Roman" panose="02020603050405020304" pitchFamily="18" charset="0"/>
                          <a:ea typeface="HGSMinchoE"/>
                        </a:rPr>
                        <a:t>Intellectual Property Assistance</a:t>
                      </a:r>
                      <a:endParaRPr lang="en-US" sz="2000" dirty="0">
                        <a:solidFill>
                          <a:schemeClr val="bg1"/>
                        </a:solidFill>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18453B"/>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1239349">
                <a:tc>
                  <a:txBody>
                    <a:bodyPr/>
                    <a:lstStyle/>
                    <a:p>
                      <a:pPr marL="0" marR="0">
                        <a:spcBef>
                          <a:spcPts val="0"/>
                        </a:spcBef>
                        <a:spcAft>
                          <a:spcPts val="0"/>
                        </a:spcAft>
                      </a:pPr>
                      <a:r>
                        <a:rPr lang="en-US" sz="2000" b="1" dirty="0">
                          <a:solidFill>
                            <a:schemeClr val="bg1"/>
                          </a:solidFill>
                          <a:effectLst/>
                          <a:latin typeface="Times New Roman" panose="02020603050405020304" pitchFamily="18" charset="0"/>
                          <a:ea typeface="HGSMinchoE"/>
                        </a:rPr>
                        <a:t>Partners/Public Private Partnership (PPP)</a:t>
                      </a:r>
                      <a:endParaRPr lang="en-US" sz="2000" dirty="0">
                        <a:solidFill>
                          <a:schemeClr val="bg1"/>
                        </a:solidFill>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ctr">
                        <a:spcBef>
                          <a:spcPts val="0"/>
                        </a:spcBef>
                        <a:spcAft>
                          <a:spcPts val="0"/>
                        </a:spcAft>
                      </a:pPr>
                      <a:r>
                        <a:rPr lang="en-US" sz="4000" b="1">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a:effectLst/>
                          <a:latin typeface="Palatino Linotype" panose="02040502050505030304" pitchFamily="18" charset="0"/>
                          <a:ea typeface="MS Mincho" panose="02020609040205080304" pitchFamily="49" charset="-128"/>
                          <a:cs typeface="MS Mincho" panose="02020609040205080304" pitchFamily="49" charset="-128"/>
                        </a:rPr>
                        <a:t> </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826231">
                <a:tc>
                  <a:txBody>
                    <a:bodyPr/>
                    <a:lstStyle/>
                    <a:p>
                      <a:pPr marL="0" marR="0">
                        <a:spcBef>
                          <a:spcPts val="0"/>
                        </a:spcBef>
                        <a:spcAft>
                          <a:spcPts val="0"/>
                        </a:spcAft>
                      </a:pPr>
                      <a:r>
                        <a:rPr lang="en-US" sz="2000" b="1" dirty="0">
                          <a:solidFill>
                            <a:schemeClr val="bg1"/>
                          </a:solidFill>
                          <a:effectLst/>
                          <a:latin typeface="Times New Roman" panose="02020603050405020304" pitchFamily="18" charset="0"/>
                          <a:ea typeface="HGSMinchoE"/>
                        </a:rPr>
                        <a:t>University Partnership</a:t>
                      </a:r>
                      <a:endParaRPr lang="en-US" sz="2000" dirty="0">
                        <a:solidFill>
                          <a:schemeClr val="bg1"/>
                        </a:solidFill>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ctr">
                        <a:spcBef>
                          <a:spcPts val="0"/>
                        </a:spcBef>
                        <a:spcAft>
                          <a:spcPts val="0"/>
                        </a:spcAft>
                      </a:pPr>
                      <a:r>
                        <a:rPr lang="en-US" sz="4000" b="1">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a:effectLst/>
                          <a:latin typeface="Palatino Linotype" panose="02040502050505030304" pitchFamily="18" charset="0"/>
                          <a:ea typeface="HGSMinchoE"/>
                        </a:rPr>
                        <a:t>X</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r h="826231">
                <a:tc>
                  <a:txBody>
                    <a:bodyPr/>
                    <a:lstStyle/>
                    <a:p>
                      <a:pPr marL="0" marR="0">
                        <a:spcBef>
                          <a:spcPts val="0"/>
                        </a:spcBef>
                        <a:spcAft>
                          <a:spcPts val="0"/>
                        </a:spcAft>
                      </a:pPr>
                      <a:r>
                        <a:rPr lang="en-US" sz="2000" b="1" dirty="0">
                          <a:solidFill>
                            <a:schemeClr val="bg1"/>
                          </a:solidFill>
                          <a:effectLst/>
                          <a:latin typeface="Times New Roman" panose="02020603050405020304" pitchFamily="18" charset="0"/>
                          <a:ea typeface="HGSMinchoE"/>
                        </a:rPr>
                        <a:t>Venture Capital Fund</a:t>
                      </a:r>
                      <a:endParaRPr lang="en-US" sz="2000" dirty="0">
                        <a:solidFill>
                          <a:schemeClr val="bg1"/>
                        </a:solidFill>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rgbClr val="00723F"/>
                    </a:solidFill>
                  </a:tcPr>
                </a:tc>
                <a:tc>
                  <a:txBody>
                    <a:bodyPr/>
                    <a:lstStyle/>
                    <a:p>
                      <a:pPr marL="0" marR="0" algn="ctr">
                        <a:spcBef>
                          <a:spcPts val="0"/>
                        </a:spcBef>
                        <a:spcAft>
                          <a:spcPts val="0"/>
                        </a:spcAft>
                      </a:pPr>
                      <a:r>
                        <a:rPr lang="en-US" sz="4000" b="1">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HGSMinchoE"/>
                        </a:rPr>
                        <a:t> </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X</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4000" b="1" dirty="0">
                          <a:effectLst/>
                          <a:latin typeface="Palatino Linotype" panose="02040502050505030304" pitchFamily="18" charset="0"/>
                          <a:ea typeface="MS Mincho" panose="02020609040205080304" pitchFamily="49" charset="-128"/>
                          <a:cs typeface="MS Mincho" panose="02020609040205080304" pitchFamily="49" charset="-128"/>
                        </a:rPr>
                        <a:t> </a:t>
                      </a:r>
                      <a:endParaRPr lang="en-US" sz="4000" b="1" dirty="0">
                        <a:effectLst/>
                        <a:latin typeface="Times New Roman" panose="02020603050405020304" pitchFamily="18" charset="0"/>
                        <a:ea typeface="HGSMinchoE"/>
                      </a:endParaRPr>
                    </a:p>
                  </a:txBody>
                  <a:tcPr marL="68580" marR="68580" marT="0" marB="0">
                    <a:lnL w="12700" cap="flat" cmpd="sng" algn="ctr">
                      <a:solidFill>
                        <a:srgbClr val="45BEA3"/>
                      </a:solidFill>
                      <a:prstDash val="solid"/>
                      <a:round/>
                      <a:headEnd type="none" w="med" len="med"/>
                      <a:tailEnd type="none" w="med" len="med"/>
                    </a:lnL>
                    <a:lnR w="12700" cap="flat" cmpd="sng" algn="ctr">
                      <a:solidFill>
                        <a:srgbClr val="45BEA3"/>
                      </a:solidFill>
                      <a:prstDash val="solid"/>
                      <a:round/>
                      <a:headEnd type="none" w="med" len="med"/>
                      <a:tailEnd type="none" w="med" len="med"/>
                    </a:lnR>
                    <a:lnT w="12700" cap="flat" cmpd="sng" algn="ctr">
                      <a:solidFill>
                        <a:srgbClr val="45BEA3"/>
                      </a:solidFill>
                      <a:prstDash val="solid"/>
                      <a:round/>
                      <a:headEnd type="none" w="med" len="med"/>
                      <a:tailEnd type="none" w="med" len="med"/>
                    </a:lnT>
                    <a:lnB w="12700" cap="flat" cmpd="sng" algn="ctr">
                      <a:solidFill>
                        <a:srgbClr val="45BEA3"/>
                      </a:solidFill>
                      <a:prstDash val="solid"/>
                      <a:round/>
                      <a:headEnd type="none" w="med" len="med"/>
                      <a:tailEnd type="none" w="med" len="med"/>
                    </a:lnB>
                    <a:solidFill>
                      <a:schemeClr val="bg1"/>
                    </a:solidFill>
                  </a:tcPr>
                </a:tc>
              </a:tr>
            </a:tbl>
          </a:graphicData>
        </a:graphic>
      </p:graphicFrame>
      <p:sp>
        <p:nvSpPr>
          <p:cNvPr id="2" name="Frame 1"/>
          <p:cNvSpPr/>
          <p:nvPr/>
        </p:nvSpPr>
        <p:spPr>
          <a:xfrm>
            <a:off x="0" y="3962400"/>
            <a:ext cx="9906429" cy="914400"/>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27910519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p:cNvGrpSpPr>
            <a:grpSpLocks/>
          </p:cNvGrpSpPr>
          <p:nvPr/>
        </p:nvGrpSpPr>
        <p:grpSpPr bwMode="auto">
          <a:xfrm>
            <a:off x="0" y="6176963"/>
            <a:ext cx="9906000" cy="677863"/>
            <a:chOff x="109270800" y="109956600"/>
            <a:chExt cx="1828800" cy="457200"/>
          </a:xfrm>
        </p:grpSpPr>
        <p:sp>
          <p:nvSpPr>
            <p:cNvPr id="20" name="Rectangle 18" hidden="1"/>
            <p:cNvSpPr>
              <a:spLocks noChangeArrowheads="1"/>
            </p:cNvSpPr>
            <p:nvPr/>
          </p:nvSpPr>
          <p:spPr bwMode="auto">
            <a:xfrm>
              <a:off x="109270800" y="109956600"/>
              <a:ext cx="1828800" cy="457200"/>
            </a:xfrm>
            <a:prstGeom prst="rect">
              <a:avLst/>
            </a:prstGeom>
            <a:solidFill>
              <a:srgbClr val="FFFFFF"/>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19"/>
            <p:cNvSpPr>
              <a:spLocks noChangeArrowheads="1"/>
            </p:cNvSpPr>
            <p:nvPr/>
          </p:nvSpPr>
          <p:spPr bwMode="auto">
            <a:xfrm>
              <a:off x="109270800"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20"/>
            <p:cNvSpPr>
              <a:spLocks noChangeArrowheads="1"/>
            </p:cNvSpPr>
            <p:nvPr/>
          </p:nvSpPr>
          <p:spPr bwMode="auto">
            <a:xfrm>
              <a:off x="109270800"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3" name="Rectangle 21"/>
            <p:cNvSpPr>
              <a:spLocks noChangeArrowheads="1"/>
            </p:cNvSpPr>
            <p:nvPr/>
          </p:nvSpPr>
          <p:spPr bwMode="auto">
            <a:xfrm>
              <a:off x="10937211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22"/>
            <p:cNvSpPr>
              <a:spLocks noChangeArrowheads="1"/>
            </p:cNvSpPr>
            <p:nvPr/>
          </p:nvSpPr>
          <p:spPr bwMode="auto">
            <a:xfrm>
              <a:off x="109371600"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Rectangle 23"/>
            <p:cNvSpPr>
              <a:spLocks noChangeArrowheads="1"/>
            </p:cNvSpPr>
            <p:nvPr/>
          </p:nvSpPr>
          <p:spPr bwMode="auto">
            <a:xfrm>
              <a:off x="10941147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6" name="Rectangle 24"/>
            <p:cNvSpPr>
              <a:spLocks noChangeArrowheads="1"/>
            </p:cNvSpPr>
            <p:nvPr/>
          </p:nvSpPr>
          <p:spPr bwMode="auto">
            <a:xfrm>
              <a:off x="109411476"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25"/>
            <p:cNvSpPr>
              <a:spLocks noChangeArrowheads="1"/>
            </p:cNvSpPr>
            <p:nvPr/>
          </p:nvSpPr>
          <p:spPr bwMode="auto">
            <a:xfrm>
              <a:off x="109512794"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26"/>
            <p:cNvSpPr>
              <a:spLocks noChangeArrowheads="1"/>
            </p:cNvSpPr>
            <p:nvPr/>
          </p:nvSpPr>
          <p:spPr bwMode="auto">
            <a:xfrm>
              <a:off x="109512277"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27"/>
            <p:cNvSpPr>
              <a:spLocks noChangeArrowheads="1"/>
            </p:cNvSpPr>
            <p:nvPr/>
          </p:nvSpPr>
          <p:spPr bwMode="auto">
            <a:xfrm>
              <a:off x="109552153"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28"/>
            <p:cNvSpPr>
              <a:spLocks noChangeArrowheads="1"/>
            </p:cNvSpPr>
            <p:nvPr/>
          </p:nvSpPr>
          <p:spPr bwMode="auto">
            <a:xfrm>
              <a:off x="109552153"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9"/>
            <p:cNvSpPr>
              <a:spLocks noChangeArrowheads="1"/>
            </p:cNvSpPr>
            <p:nvPr/>
          </p:nvSpPr>
          <p:spPr bwMode="auto">
            <a:xfrm>
              <a:off x="10965347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30"/>
            <p:cNvSpPr>
              <a:spLocks noChangeArrowheads="1"/>
            </p:cNvSpPr>
            <p:nvPr/>
          </p:nvSpPr>
          <p:spPr bwMode="auto">
            <a:xfrm>
              <a:off x="109652953"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31"/>
            <p:cNvSpPr>
              <a:spLocks noChangeArrowheads="1"/>
            </p:cNvSpPr>
            <p:nvPr/>
          </p:nvSpPr>
          <p:spPr bwMode="auto">
            <a:xfrm>
              <a:off x="109692829"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32"/>
            <p:cNvSpPr>
              <a:spLocks noChangeArrowheads="1"/>
            </p:cNvSpPr>
            <p:nvPr/>
          </p:nvSpPr>
          <p:spPr bwMode="auto">
            <a:xfrm>
              <a:off x="10969282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33"/>
            <p:cNvSpPr>
              <a:spLocks noChangeArrowheads="1"/>
            </p:cNvSpPr>
            <p:nvPr/>
          </p:nvSpPr>
          <p:spPr bwMode="auto">
            <a:xfrm>
              <a:off x="10979414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Rectangle 34"/>
            <p:cNvSpPr>
              <a:spLocks noChangeArrowheads="1"/>
            </p:cNvSpPr>
            <p:nvPr/>
          </p:nvSpPr>
          <p:spPr bwMode="auto">
            <a:xfrm>
              <a:off x="109793629"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Rectangle 35"/>
            <p:cNvSpPr>
              <a:spLocks noChangeArrowheads="1"/>
            </p:cNvSpPr>
            <p:nvPr/>
          </p:nvSpPr>
          <p:spPr bwMode="auto">
            <a:xfrm>
              <a:off x="10983350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36"/>
            <p:cNvSpPr>
              <a:spLocks noChangeArrowheads="1"/>
            </p:cNvSpPr>
            <p:nvPr/>
          </p:nvSpPr>
          <p:spPr bwMode="auto">
            <a:xfrm>
              <a:off x="109833506"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37"/>
            <p:cNvSpPr>
              <a:spLocks noChangeArrowheads="1"/>
            </p:cNvSpPr>
            <p:nvPr/>
          </p:nvSpPr>
          <p:spPr bwMode="auto">
            <a:xfrm>
              <a:off x="10993482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0" name="Rectangle 38"/>
            <p:cNvSpPr>
              <a:spLocks noChangeArrowheads="1"/>
            </p:cNvSpPr>
            <p:nvPr/>
          </p:nvSpPr>
          <p:spPr bwMode="auto">
            <a:xfrm>
              <a:off x="109934306"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1" name="Rectangle 39"/>
            <p:cNvSpPr>
              <a:spLocks noChangeArrowheads="1"/>
            </p:cNvSpPr>
            <p:nvPr/>
          </p:nvSpPr>
          <p:spPr bwMode="auto">
            <a:xfrm>
              <a:off x="109974182"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40"/>
            <p:cNvSpPr>
              <a:spLocks noChangeArrowheads="1"/>
            </p:cNvSpPr>
            <p:nvPr/>
          </p:nvSpPr>
          <p:spPr bwMode="auto">
            <a:xfrm>
              <a:off x="10997418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41"/>
            <p:cNvSpPr>
              <a:spLocks noChangeArrowheads="1"/>
            </p:cNvSpPr>
            <p:nvPr/>
          </p:nvSpPr>
          <p:spPr bwMode="auto">
            <a:xfrm>
              <a:off x="11007550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42"/>
            <p:cNvSpPr>
              <a:spLocks noChangeArrowheads="1"/>
            </p:cNvSpPr>
            <p:nvPr/>
          </p:nvSpPr>
          <p:spPr bwMode="auto">
            <a:xfrm>
              <a:off x="110074982"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43"/>
            <p:cNvSpPr>
              <a:spLocks noChangeArrowheads="1"/>
            </p:cNvSpPr>
            <p:nvPr/>
          </p:nvSpPr>
          <p:spPr bwMode="auto">
            <a:xfrm>
              <a:off x="110114859"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44"/>
            <p:cNvSpPr>
              <a:spLocks noChangeArrowheads="1"/>
            </p:cNvSpPr>
            <p:nvPr/>
          </p:nvSpPr>
          <p:spPr bwMode="auto">
            <a:xfrm>
              <a:off x="11011485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45"/>
            <p:cNvSpPr>
              <a:spLocks noChangeArrowheads="1"/>
            </p:cNvSpPr>
            <p:nvPr/>
          </p:nvSpPr>
          <p:spPr bwMode="auto">
            <a:xfrm>
              <a:off x="11021617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46"/>
            <p:cNvSpPr>
              <a:spLocks noChangeArrowheads="1"/>
            </p:cNvSpPr>
            <p:nvPr/>
          </p:nvSpPr>
          <p:spPr bwMode="auto">
            <a:xfrm>
              <a:off x="110215659"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47"/>
            <p:cNvSpPr>
              <a:spLocks noChangeArrowheads="1"/>
            </p:cNvSpPr>
            <p:nvPr/>
          </p:nvSpPr>
          <p:spPr bwMode="auto">
            <a:xfrm>
              <a:off x="110255535"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48"/>
            <p:cNvSpPr>
              <a:spLocks noChangeArrowheads="1"/>
            </p:cNvSpPr>
            <p:nvPr/>
          </p:nvSpPr>
          <p:spPr bwMode="auto">
            <a:xfrm>
              <a:off x="11025553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49"/>
            <p:cNvSpPr>
              <a:spLocks noChangeArrowheads="1"/>
            </p:cNvSpPr>
            <p:nvPr/>
          </p:nvSpPr>
          <p:spPr bwMode="auto">
            <a:xfrm>
              <a:off x="11035685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50"/>
            <p:cNvSpPr>
              <a:spLocks noChangeArrowheads="1"/>
            </p:cNvSpPr>
            <p:nvPr/>
          </p:nvSpPr>
          <p:spPr bwMode="auto">
            <a:xfrm>
              <a:off x="110356335"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51"/>
            <p:cNvSpPr>
              <a:spLocks noChangeArrowheads="1"/>
            </p:cNvSpPr>
            <p:nvPr/>
          </p:nvSpPr>
          <p:spPr bwMode="auto">
            <a:xfrm>
              <a:off x="110396212"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52"/>
            <p:cNvSpPr>
              <a:spLocks noChangeArrowheads="1"/>
            </p:cNvSpPr>
            <p:nvPr/>
          </p:nvSpPr>
          <p:spPr bwMode="auto">
            <a:xfrm>
              <a:off x="11039621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53"/>
            <p:cNvSpPr>
              <a:spLocks noChangeArrowheads="1"/>
            </p:cNvSpPr>
            <p:nvPr/>
          </p:nvSpPr>
          <p:spPr bwMode="auto">
            <a:xfrm>
              <a:off x="110497529"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54"/>
            <p:cNvSpPr>
              <a:spLocks noChangeArrowheads="1"/>
            </p:cNvSpPr>
            <p:nvPr/>
          </p:nvSpPr>
          <p:spPr bwMode="auto">
            <a:xfrm>
              <a:off x="110497012"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55"/>
            <p:cNvSpPr>
              <a:spLocks noChangeArrowheads="1"/>
            </p:cNvSpPr>
            <p:nvPr/>
          </p:nvSpPr>
          <p:spPr bwMode="auto">
            <a:xfrm>
              <a:off x="110536888"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56"/>
            <p:cNvSpPr>
              <a:spLocks noChangeArrowheads="1"/>
            </p:cNvSpPr>
            <p:nvPr/>
          </p:nvSpPr>
          <p:spPr bwMode="auto">
            <a:xfrm>
              <a:off x="110536888"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57"/>
            <p:cNvSpPr>
              <a:spLocks noChangeArrowheads="1"/>
            </p:cNvSpPr>
            <p:nvPr/>
          </p:nvSpPr>
          <p:spPr bwMode="auto">
            <a:xfrm>
              <a:off x="11063820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58"/>
            <p:cNvSpPr>
              <a:spLocks noChangeArrowheads="1"/>
            </p:cNvSpPr>
            <p:nvPr/>
          </p:nvSpPr>
          <p:spPr bwMode="auto">
            <a:xfrm>
              <a:off x="110637688"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59"/>
            <p:cNvSpPr>
              <a:spLocks noChangeArrowheads="1"/>
            </p:cNvSpPr>
            <p:nvPr/>
          </p:nvSpPr>
          <p:spPr bwMode="auto">
            <a:xfrm>
              <a:off x="110677565"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60"/>
            <p:cNvSpPr>
              <a:spLocks noChangeArrowheads="1"/>
            </p:cNvSpPr>
            <p:nvPr/>
          </p:nvSpPr>
          <p:spPr bwMode="auto">
            <a:xfrm>
              <a:off x="11067756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61"/>
            <p:cNvSpPr>
              <a:spLocks noChangeArrowheads="1"/>
            </p:cNvSpPr>
            <p:nvPr/>
          </p:nvSpPr>
          <p:spPr bwMode="auto">
            <a:xfrm>
              <a:off x="110778882"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62"/>
            <p:cNvSpPr>
              <a:spLocks noChangeArrowheads="1"/>
            </p:cNvSpPr>
            <p:nvPr/>
          </p:nvSpPr>
          <p:spPr bwMode="auto">
            <a:xfrm>
              <a:off x="110778365"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63"/>
            <p:cNvSpPr>
              <a:spLocks noChangeArrowheads="1"/>
            </p:cNvSpPr>
            <p:nvPr/>
          </p:nvSpPr>
          <p:spPr bwMode="auto">
            <a:xfrm>
              <a:off x="110818241"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64"/>
            <p:cNvSpPr>
              <a:spLocks noChangeArrowheads="1"/>
            </p:cNvSpPr>
            <p:nvPr/>
          </p:nvSpPr>
          <p:spPr bwMode="auto">
            <a:xfrm>
              <a:off x="110818241"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65"/>
            <p:cNvSpPr>
              <a:spLocks noChangeArrowheads="1"/>
            </p:cNvSpPr>
            <p:nvPr/>
          </p:nvSpPr>
          <p:spPr bwMode="auto">
            <a:xfrm>
              <a:off x="110919558"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66"/>
            <p:cNvSpPr>
              <a:spLocks noChangeArrowheads="1"/>
            </p:cNvSpPr>
            <p:nvPr/>
          </p:nvSpPr>
          <p:spPr bwMode="auto">
            <a:xfrm>
              <a:off x="110919041"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9" name="Rectangle 67"/>
            <p:cNvSpPr>
              <a:spLocks noChangeArrowheads="1"/>
            </p:cNvSpPr>
            <p:nvPr/>
          </p:nvSpPr>
          <p:spPr bwMode="auto">
            <a:xfrm>
              <a:off x="110958917"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0" name="Rectangle 68"/>
            <p:cNvSpPr>
              <a:spLocks noChangeArrowheads="1"/>
            </p:cNvSpPr>
            <p:nvPr/>
          </p:nvSpPr>
          <p:spPr bwMode="auto">
            <a:xfrm>
              <a:off x="110958917"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Rectangle 69"/>
            <p:cNvSpPr>
              <a:spLocks noChangeArrowheads="1"/>
            </p:cNvSpPr>
            <p:nvPr/>
          </p:nvSpPr>
          <p:spPr bwMode="auto">
            <a:xfrm>
              <a:off x="111060235"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Rectangle 70"/>
            <p:cNvSpPr>
              <a:spLocks noChangeArrowheads="1"/>
            </p:cNvSpPr>
            <p:nvPr/>
          </p:nvSpPr>
          <p:spPr bwMode="auto">
            <a:xfrm>
              <a:off x="111059718"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84" name="Rectangle 83"/>
          <p:cNvSpPr/>
          <p:nvPr/>
        </p:nvSpPr>
        <p:spPr>
          <a:xfrm>
            <a:off x="0" y="0"/>
            <a:ext cx="681038" cy="6176963"/>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654126" y="-76200"/>
            <a:ext cx="3810000" cy="646331"/>
          </a:xfrm>
          <a:prstGeom prst="rect">
            <a:avLst/>
          </a:prstGeom>
          <a:noFill/>
        </p:spPr>
        <p:txBody>
          <a:bodyPr wrap="square" rtlCol="0">
            <a:spAutoFit/>
          </a:bodyPr>
          <a:lstStyle/>
          <a:p>
            <a:r>
              <a:rPr lang="en-US" sz="3600" dirty="0" smtClean="0">
                <a:solidFill>
                  <a:srgbClr val="18453B"/>
                </a:solidFill>
                <a:latin typeface="Impact" panose="020B0806030902050204" pitchFamily="34" charset="0"/>
              </a:rPr>
              <a:t>What’s Next? </a:t>
            </a:r>
            <a:endParaRPr lang="en-US" sz="3600" dirty="0">
              <a:solidFill>
                <a:srgbClr val="18453B"/>
              </a:solidFill>
              <a:latin typeface="Impact" panose="020B0806030902050204" pitchFamily="34" charset="0"/>
            </a:endParaRPr>
          </a:p>
        </p:txBody>
      </p:sp>
      <p:graphicFrame>
        <p:nvGraphicFramePr>
          <p:cNvPr id="73" name="Table 72"/>
          <p:cNvGraphicFramePr>
            <a:graphicFrameLocks noGrp="1"/>
          </p:cNvGraphicFramePr>
          <p:nvPr>
            <p:extLst>
              <p:ext uri="{D42A27DB-BD31-4B8C-83A1-F6EECF244321}">
                <p14:modId xmlns:p14="http://schemas.microsoft.com/office/powerpoint/2010/main" xmlns="" val="3883050314"/>
              </p:ext>
            </p:extLst>
          </p:nvPr>
        </p:nvGraphicFramePr>
        <p:xfrm>
          <a:off x="990600" y="731658"/>
          <a:ext cx="8915369" cy="4983342"/>
        </p:xfrm>
        <a:graphic>
          <a:graphicData uri="http://schemas.openxmlformats.org/drawingml/2006/table">
            <a:tbl>
              <a:tblPr firstRow="1" firstCol="1" bandRow="1">
                <a:tableStyleId>{5C22544A-7EE6-4342-B048-85BDC9FD1C3A}</a:tableStyleId>
              </a:tblPr>
              <a:tblGrid>
                <a:gridCol w="4206310"/>
                <a:gridCol w="3184062"/>
                <a:gridCol w="1524997"/>
              </a:tblGrid>
              <a:tr h="711906">
                <a:tc>
                  <a:txBody>
                    <a:bodyPr/>
                    <a:lstStyle/>
                    <a:p>
                      <a:pPr marL="0" marR="0" algn="ctr">
                        <a:spcBef>
                          <a:spcPts val="0"/>
                        </a:spcBef>
                        <a:spcAft>
                          <a:spcPts val="0"/>
                        </a:spcAft>
                      </a:pPr>
                      <a:r>
                        <a:rPr lang="en-US" sz="2400" dirty="0">
                          <a:effectLst/>
                        </a:rPr>
                        <a:t>Action Item</a:t>
                      </a:r>
                      <a:endParaRPr lang="en-US" sz="3200" dirty="0">
                        <a:solidFill>
                          <a:srgbClr val="000000"/>
                        </a:solidFill>
                        <a:effectLst/>
                        <a:latin typeface="Times New Roman" panose="02020603050405020304" pitchFamily="18" charset="0"/>
                        <a:ea typeface="HGSMinchoE"/>
                        <a:cs typeface="Times New Roman" panose="02020603050405020304" pitchFamily="18" charset="0"/>
                      </a:endParaRPr>
                    </a:p>
                  </a:txBody>
                  <a:tcPr marL="57591" marR="57591" marT="0" marB="0">
                    <a:solidFill>
                      <a:srgbClr val="18453B"/>
                    </a:solidFill>
                  </a:tcPr>
                </a:tc>
                <a:tc>
                  <a:txBody>
                    <a:bodyPr/>
                    <a:lstStyle/>
                    <a:p>
                      <a:pPr marL="0" marR="0" algn="ctr">
                        <a:spcBef>
                          <a:spcPts val="0"/>
                        </a:spcBef>
                        <a:spcAft>
                          <a:spcPts val="0"/>
                        </a:spcAft>
                      </a:pPr>
                      <a:r>
                        <a:rPr lang="en-US" sz="2400" dirty="0">
                          <a:effectLst/>
                        </a:rPr>
                        <a:t>Responsible Party</a:t>
                      </a:r>
                      <a:endParaRPr lang="en-US" sz="3200" dirty="0">
                        <a:solidFill>
                          <a:srgbClr val="000000"/>
                        </a:solidFill>
                        <a:effectLst/>
                        <a:latin typeface="Times New Roman" panose="02020603050405020304" pitchFamily="18" charset="0"/>
                        <a:ea typeface="HGSMinchoE"/>
                        <a:cs typeface="Times New Roman" panose="02020603050405020304" pitchFamily="18" charset="0"/>
                      </a:endParaRPr>
                    </a:p>
                  </a:txBody>
                  <a:tcPr marL="57591" marR="57591" marT="0" marB="0">
                    <a:solidFill>
                      <a:srgbClr val="18453B"/>
                    </a:solidFill>
                  </a:tcPr>
                </a:tc>
                <a:tc>
                  <a:txBody>
                    <a:bodyPr/>
                    <a:lstStyle/>
                    <a:p>
                      <a:pPr marL="0" marR="0" algn="ctr">
                        <a:spcBef>
                          <a:spcPts val="0"/>
                        </a:spcBef>
                        <a:spcAft>
                          <a:spcPts val="0"/>
                        </a:spcAft>
                      </a:pPr>
                      <a:r>
                        <a:rPr lang="en-US" sz="2400" dirty="0">
                          <a:effectLst/>
                        </a:rPr>
                        <a:t>Timeframe</a:t>
                      </a:r>
                      <a:endParaRPr lang="en-US" sz="3200" dirty="0">
                        <a:solidFill>
                          <a:srgbClr val="000000"/>
                        </a:solidFill>
                        <a:effectLst/>
                        <a:latin typeface="Times New Roman" panose="02020603050405020304" pitchFamily="18" charset="0"/>
                        <a:ea typeface="HGSMinchoE"/>
                        <a:cs typeface="Times New Roman" panose="02020603050405020304" pitchFamily="18" charset="0"/>
                      </a:endParaRPr>
                    </a:p>
                  </a:txBody>
                  <a:tcPr marL="57591" marR="57591" marT="0" marB="0">
                    <a:solidFill>
                      <a:srgbClr val="18453B"/>
                    </a:solidFill>
                  </a:tcPr>
                </a:tc>
              </a:tr>
              <a:tr h="2135718">
                <a:tc>
                  <a:txBody>
                    <a:bodyPr/>
                    <a:lstStyle/>
                    <a:p>
                      <a:pPr marL="0" marR="0" algn="ctr">
                        <a:spcBef>
                          <a:spcPts val="0"/>
                        </a:spcBef>
                        <a:spcAft>
                          <a:spcPts val="0"/>
                        </a:spcAft>
                      </a:pPr>
                      <a:r>
                        <a:rPr lang="en-US" sz="2400" b="1" dirty="0">
                          <a:solidFill>
                            <a:schemeClr val="tx1"/>
                          </a:solidFill>
                          <a:effectLst/>
                        </a:rPr>
                        <a:t>Develop a </a:t>
                      </a:r>
                      <a:r>
                        <a:rPr lang="en-US" sz="2400" b="1" u="sng" dirty="0">
                          <a:solidFill>
                            <a:schemeClr val="tx1"/>
                          </a:solidFill>
                          <a:effectLst/>
                        </a:rPr>
                        <a:t>branding / marketing strategy </a:t>
                      </a:r>
                      <a:r>
                        <a:rPr lang="en-US" sz="2400" b="1" dirty="0">
                          <a:solidFill>
                            <a:schemeClr val="tx1"/>
                          </a:solidFill>
                          <a:effectLst/>
                        </a:rPr>
                        <a:t>for the F-RIB &amp; Greater Lansing Region</a:t>
                      </a:r>
                      <a:endParaRPr lang="en-US" sz="3200" b="1" dirty="0">
                        <a:solidFill>
                          <a:schemeClr val="tx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20000"/>
                        <a:lumOff val="80000"/>
                      </a:schemeClr>
                    </a:solidFill>
                  </a:tcPr>
                </a:tc>
                <a:tc>
                  <a:txBody>
                    <a:bodyPr/>
                    <a:lstStyle/>
                    <a:p>
                      <a:pPr marL="0" marR="0" algn="ctr">
                        <a:spcBef>
                          <a:spcPts val="0"/>
                        </a:spcBef>
                        <a:spcAft>
                          <a:spcPts val="0"/>
                        </a:spcAft>
                      </a:pPr>
                      <a:r>
                        <a:rPr lang="en-US" sz="2400" b="1" dirty="0">
                          <a:solidFill>
                            <a:schemeClr val="tx1"/>
                          </a:solidFill>
                          <a:effectLst/>
                        </a:rPr>
                        <a:t>Educational Institution, Regional Economic Development Organization</a:t>
                      </a:r>
                      <a:endParaRPr lang="en-US" sz="3200" b="1" dirty="0">
                        <a:solidFill>
                          <a:schemeClr val="tx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20000"/>
                        <a:lumOff val="80000"/>
                      </a:schemeClr>
                    </a:solidFill>
                  </a:tcPr>
                </a:tc>
                <a:tc rowSpan="2">
                  <a:txBody>
                    <a:bodyPr/>
                    <a:lstStyle/>
                    <a:p>
                      <a:pPr marL="71755" marR="71755" algn="ctr">
                        <a:spcBef>
                          <a:spcPts val="0"/>
                        </a:spcBef>
                        <a:spcAft>
                          <a:spcPts val="0"/>
                        </a:spcAft>
                      </a:pPr>
                      <a:r>
                        <a:rPr lang="en-US" sz="2400" b="1" dirty="0">
                          <a:solidFill>
                            <a:schemeClr val="tx1"/>
                          </a:solidFill>
                          <a:effectLst/>
                        </a:rPr>
                        <a:t>Short-Term (Less than 2 years)</a:t>
                      </a:r>
                      <a:endParaRPr lang="en-US" sz="3200" b="1" dirty="0">
                        <a:solidFill>
                          <a:schemeClr val="tx1"/>
                        </a:solidFill>
                        <a:effectLst/>
                      </a:endParaRPr>
                    </a:p>
                    <a:p>
                      <a:pPr marL="71755" marR="71755" algn="ctr">
                        <a:spcBef>
                          <a:spcPts val="0"/>
                        </a:spcBef>
                        <a:spcAft>
                          <a:spcPts val="0"/>
                        </a:spcAft>
                      </a:pPr>
                      <a:r>
                        <a:rPr lang="en-US" sz="2400" b="1" dirty="0">
                          <a:solidFill>
                            <a:schemeClr val="tx1"/>
                          </a:solidFill>
                          <a:effectLst/>
                        </a:rPr>
                        <a:t> </a:t>
                      </a:r>
                      <a:endParaRPr lang="en-US" sz="3200" b="1" dirty="0">
                        <a:solidFill>
                          <a:schemeClr val="tx1"/>
                        </a:solidFill>
                        <a:effectLst/>
                        <a:latin typeface="Times New Roman" panose="02020603050405020304" pitchFamily="18" charset="0"/>
                        <a:ea typeface="HGSMinchoE"/>
                        <a:cs typeface="Times New Roman" panose="02020603050405020304" pitchFamily="18" charset="0"/>
                      </a:endParaRPr>
                    </a:p>
                  </a:txBody>
                  <a:tcPr marL="57591" marR="57591" marT="0" marB="0" vert="vert" anchor="ctr">
                    <a:solidFill>
                      <a:schemeClr val="accent6">
                        <a:lumMod val="20000"/>
                        <a:lumOff val="80000"/>
                      </a:schemeClr>
                    </a:solidFill>
                  </a:tcPr>
                </a:tc>
              </a:tr>
              <a:tr h="2135718">
                <a:tc>
                  <a:txBody>
                    <a:bodyPr/>
                    <a:lstStyle/>
                    <a:p>
                      <a:pPr marL="0" marR="0" algn="ctr">
                        <a:spcBef>
                          <a:spcPts val="0"/>
                        </a:spcBef>
                        <a:spcAft>
                          <a:spcPts val="0"/>
                        </a:spcAft>
                      </a:pPr>
                      <a:r>
                        <a:rPr lang="en-US" sz="2400" b="1" dirty="0">
                          <a:solidFill>
                            <a:schemeClr val="tx1"/>
                          </a:solidFill>
                          <a:effectLst/>
                        </a:rPr>
                        <a:t>Review existing regional </a:t>
                      </a:r>
                      <a:r>
                        <a:rPr lang="en-US" sz="2400" b="1" u="sng" dirty="0">
                          <a:solidFill>
                            <a:schemeClr val="tx1"/>
                          </a:solidFill>
                          <a:effectLst/>
                        </a:rPr>
                        <a:t>incubator facilities </a:t>
                      </a:r>
                      <a:r>
                        <a:rPr lang="en-US" sz="2400" b="1" dirty="0">
                          <a:solidFill>
                            <a:schemeClr val="tx1"/>
                          </a:solidFill>
                          <a:effectLst/>
                        </a:rPr>
                        <a:t>and existing capacity, determine future demand</a:t>
                      </a:r>
                      <a:endParaRPr lang="en-US" sz="3200" b="1" dirty="0">
                        <a:solidFill>
                          <a:schemeClr val="tx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20000"/>
                        <a:lumOff val="80000"/>
                      </a:schemeClr>
                    </a:solidFill>
                  </a:tcPr>
                </a:tc>
                <a:tc>
                  <a:txBody>
                    <a:bodyPr/>
                    <a:lstStyle/>
                    <a:p>
                      <a:pPr marL="0" marR="0" algn="ctr">
                        <a:spcBef>
                          <a:spcPts val="0"/>
                        </a:spcBef>
                        <a:spcAft>
                          <a:spcPts val="0"/>
                        </a:spcAft>
                      </a:pPr>
                      <a:r>
                        <a:rPr lang="en-US" sz="2400" b="1" dirty="0">
                          <a:solidFill>
                            <a:schemeClr val="tx1"/>
                          </a:solidFill>
                          <a:effectLst/>
                        </a:rPr>
                        <a:t>Regional Economic Development Organization </a:t>
                      </a:r>
                      <a:endParaRPr lang="en-US" sz="3200" b="1" dirty="0">
                        <a:solidFill>
                          <a:schemeClr val="tx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20000"/>
                        <a:lumOff val="80000"/>
                      </a:schemeClr>
                    </a:solidFill>
                  </a:tcPr>
                </a:tc>
                <a:tc vMerge="1">
                  <a:txBody>
                    <a:bodyPr/>
                    <a:lstStyle/>
                    <a:p>
                      <a:endParaRPr lang="en-US"/>
                    </a:p>
                  </a:txBody>
                  <a:tcPr/>
                </a:tc>
              </a:tr>
            </a:tbl>
          </a:graphicData>
        </a:graphic>
      </p:graphicFrame>
    </p:spTree>
    <p:extLst>
      <p:ext uri="{BB962C8B-B14F-4D97-AF65-F5344CB8AC3E}">
        <p14:creationId xmlns:p14="http://schemas.microsoft.com/office/powerpoint/2010/main" xmlns="" val="1158036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p:cNvGrpSpPr>
            <a:grpSpLocks/>
          </p:cNvGrpSpPr>
          <p:nvPr/>
        </p:nvGrpSpPr>
        <p:grpSpPr bwMode="auto">
          <a:xfrm>
            <a:off x="0" y="6176963"/>
            <a:ext cx="9906000" cy="677863"/>
            <a:chOff x="109270800" y="109956600"/>
            <a:chExt cx="1828800" cy="457200"/>
          </a:xfrm>
        </p:grpSpPr>
        <p:sp>
          <p:nvSpPr>
            <p:cNvPr id="20" name="Rectangle 18" hidden="1"/>
            <p:cNvSpPr>
              <a:spLocks noChangeArrowheads="1"/>
            </p:cNvSpPr>
            <p:nvPr/>
          </p:nvSpPr>
          <p:spPr bwMode="auto">
            <a:xfrm>
              <a:off x="109270800" y="109956600"/>
              <a:ext cx="1828800" cy="457200"/>
            </a:xfrm>
            <a:prstGeom prst="rect">
              <a:avLst/>
            </a:prstGeom>
            <a:solidFill>
              <a:srgbClr val="FFFFFF"/>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19"/>
            <p:cNvSpPr>
              <a:spLocks noChangeArrowheads="1"/>
            </p:cNvSpPr>
            <p:nvPr/>
          </p:nvSpPr>
          <p:spPr bwMode="auto">
            <a:xfrm>
              <a:off x="109270800"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20"/>
            <p:cNvSpPr>
              <a:spLocks noChangeArrowheads="1"/>
            </p:cNvSpPr>
            <p:nvPr/>
          </p:nvSpPr>
          <p:spPr bwMode="auto">
            <a:xfrm>
              <a:off x="109270800"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3" name="Rectangle 21"/>
            <p:cNvSpPr>
              <a:spLocks noChangeArrowheads="1"/>
            </p:cNvSpPr>
            <p:nvPr/>
          </p:nvSpPr>
          <p:spPr bwMode="auto">
            <a:xfrm>
              <a:off x="10937211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22"/>
            <p:cNvSpPr>
              <a:spLocks noChangeArrowheads="1"/>
            </p:cNvSpPr>
            <p:nvPr/>
          </p:nvSpPr>
          <p:spPr bwMode="auto">
            <a:xfrm>
              <a:off x="109371600"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Rectangle 23"/>
            <p:cNvSpPr>
              <a:spLocks noChangeArrowheads="1"/>
            </p:cNvSpPr>
            <p:nvPr/>
          </p:nvSpPr>
          <p:spPr bwMode="auto">
            <a:xfrm>
              <a:off x="10941147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6" name="Rectangle 24"/>
            <p:cNvSpPr>
              <a:spLocks noChangeArrowheads="1"/>
            </p:cNvSpPr>
            <p:nvPr/>
          </p:nvSpPr>
          <p:spPr bwMode="auto">
            <a:xfrm>
              <a:off x="109411476"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25"/>
            <p:cNvSpPr>
              <a:spLocks noChangeArrowheads="1"/>
            </p:cNvSpPr>
            <p:nvPr/>
          </p:nvSpPr>
          <p:spPr bwMode="auto">
            <a:xfrm>
              <a:off x="109512794"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26"/>
            <p:cNvSpPr>
              <a:spLocks noChangeArrowheads="1"/>
            </p:cNvSpPr>
            <p:nvPr/>
          </p:nvSpPr>
          <p:spPr bwMode="auto">
            <a:xfrm>
              <a:off x="109512277"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27"/>
            <p:cNvSpPr>
              <a:spLocks noChangeArrowheads="1"/>
            </p:cNvSpPr>
            <p:nvPr/>
          </p:nvSpPr>
          <p:spPr bwMode="auto">
            <a:xfrm>
              <a:off x="109552153"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28"/>
            <p:cNvSpPr>
              <a:spLocks noChangeArrowheads="1"/>
            </p:cNvSpPr>
            <p:nvPr/>
          </p:nvSpPr>
          <p:spPr bwMode="auto">
            <a:xfrm>
              <a:off x="109552153"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9"/>
            <p:cNvSpPr>
              <a:spLocks noChangeArrowheads="1"/>
            </p:cNvSpPr>
            <p:nvPr/>
          </p:nvSpPr>
          <p:spPr bwMode="auto">
            <a:xfrm>
              <a:off x="10965347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30"/>
            <p:cNvSpPr>
              <a:spLocks noChangeArrowheads="1"/>
            </p:cNvSpPr>
            <p:nvPr/>
          </p:nvSpPr>
          <p:spPr bwMode="auto">
            <a:xfrm>
              <a:off x="109652953"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31"/>
            <p:cNvSpPr>
              <a:spLocks noChangeArrowheads="1"/>
            </p:cNvSpPr>
            <p:nvPr/>
          </p:nvSpPr>
          <p:spPr bwMode="auto">
            <a:xfrm>
              <a:off x="109692829"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32"/>
            <p:cNvSpPr>
              <a:spLocks noChangeArrowheads="1"/>
            </p:cNvSpPr>
            <p:nvPr/>
          </p:nvSpPr>
          <p:spPr bwMode="auto">
            <a:xfrm>
              <a:off x="10969282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33"/>
            <p:cNvSpPr>
              <a:spLocks noChangeArrowheads="1"/>
            </p:cNvSpPr>
            <p:nvPr/>
          </p:nvSpPr>
          <p:spPr bwMode="auto">
            <a:xfrm>
              <a:off x="10979414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Rectangle 34"/>
            <p:cNvSpPr>
              <a:spLocks noChangeArrowheads="1"/>
            </p:cNvSpPr>
            <p:nvPr/>
          </p:nvSpPr>
          <p:spPr bwMode="auto">
            <a:xfrm>
              <a:off x="109793629"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Rectangle 35"/>
            <p:cNvSpPr>
              <a:spLocks noChangeArrowheads="1"/>
            </p:cNvSpPr>
            <p:nvPr/>
          </p:nvSpPr>
          <p:spPr bwMode="auto">
            <a:xfrm>
              <a:off x="10983350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36"/>
            <p:cNvSpPr>
              <a:spLocks noChangeArrowheads="1"/>
            </p:cNvSpPr>
            <p:nvPr/>
          </p:nvSpPr>
          <p:spPr bwMode="auto">
            <a:xfrm>
              <a:off x="109833506"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37"/>
            <p:cNvSpPr>
              <a:spLocks noChangeArrowheads="1"/>
            </p:cNvSpPr>
            <p:nvPr/>
          </p:nvSpPr>
          <p:spPr bwMode="auto">
            <a:xfrm>
              <a:off x="10993482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0" name="Rectangle 38"/>
            <p:cNvSpPr>
              <a:spLocks noChangeArrowheads="1"/>
            </p:cNvSpPr>
            <p:nvPr/>
          </p:nvSpPr>
          <p:spPr bwMode="auto">
            <a:xfrm>
              <a:off x="109934306"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1" name="Rectangle 39"/>
            <p:cNvSpPr>
              <a:spLocks noChangeArrowheads="1"/>
            </p:cNvSpPr>
            <p:nvPr/>
          </p:nvSpPr>
          <p:spPr bwMode="auto">
            <a:xfrm>
              <a:off x="109974182"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40"/>
            <p:cNvSpPr>
              <a:spLocks noChangeArrowheads="1"/>
            </p:cNvSpPr>
            <p:nvPr/>
          </p:nvSpPr>
          <p:spPr bwMode="auto">
            <a:xfrm>
              <a:off x="10997418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41"/>
            <p:cNvSpPr>
              <a:spLocks noChangeArrowheads="1"/>
            </p:cNvSpPr>
            <p:nvPr/>
          </p:nvSpPr>
          <p:spPr bwMode="auto">
            <a:xfrm>
              <a:off x="11007550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42"/>
            <p:cNvSpPr>
              <a:spLocks noChangeArrowheads="1"/>
            </p:cNvSpPr>
            <p:nvPr/>
          </p:nvSpPr>
          <p:spPr bwMode="auto">
            <a:xfrm>
              <a:off x="110074982"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43"/>
            <p:cNvSpPr>
              <a:spLocks noChangeArrowheads="1"/>
            </p:cNvSpPr>
            <p:nvPr/>
          </p:nvSpPr>
          <p:spPr bwMode="auto">
            <a:xfrm>
              <a:off x="110114859"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44"/>
            <p:cNvSpPr>
              <a:spLocks noChangeArrowheads="1"/>
            </p:cNvSpPr>
            <p:nvPr/>
          </p:nvSpPr>
          <p:spPr bwMode="auto">
            <a:xfrm>
              <a:off x="11011485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45"/>
            <p:cNvSpPr>
              <a:spLocks noChangeArrowheads="1"/>
            </p:cNvSpPr>
            <p:nvPr/>
          </p:nvSpPr>
          <p:spPr bwMode="auto">
            <a:xfrm>
              <a:off x="11021617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46"/>
            <p:cNvSpPr>
              <a:spLocks noChangeArrowheads="1"/>
            </p:cNvSpPr>
            <p:nvPr/>
          </p:nvSpPr>
          <p:spPr bwMode="auto">
            <a:xfrm>
              <a:off x="110215659"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47"/>
            <p:cNvSpPr>
              <a:spLocks noChangeArrowheads="1"/>
            </p:cNvSpPr>
            <p:nvPr/>
          </p:nvSpPr>
          <p:spPr bwMode="auto">
            <a:xfrm>
              <a:off x="110255535"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48"/>
            <p:cNvSpPr>
              <a:spLocks noChangeArrowheads="1"/>
            </p:cNvSpPr>
            <p:nvPr/>
          </p:nvSpPr>
          <p:spPr bwMode="auto">
            <a:xfrm>
              <a:off x="11025553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49"/>
            <p:cNvSpPr>
              <a:spLocks noChangeArrowheads="1"/>
            </p:cNvSpPr>
            <p:nvPr/>
          </p:nvSpPr>
          <p:spPr bwMode="auto">
            <a:xfrm>
              <a:off x="11035685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50"/>
            <p:cNvSpPr>
              <a:spLocks noChangeArrowheads="1"/>
            </p:cNvSpPr>
            <p:nvPr/>
          </p:nvSpPr>
          <p:spPr bwMode="auto">
            <a:xfrm>
              <a:off x="110356335"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51"/>
            <p:cNvSpPr>
              <a:spLocks noChangeArrowheads="1"/>
            </p:cNvSpPr>
            <p:nvPr/>
          </p:nvSpPr>
          <p:spPr bwMode="auto">
            <a:xfrm>
              <a:off x="110396212"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52"/>
            <p:cNvSpPr>
              <a:spLocks noChangeArrowheads="1"/>
            </p:cNvSpPr>
            <p:nvPr/>
          </p:nvSpPr>
          <p:spPr bwMode="auto">
            <a:xfrm>
              <a:off x="11039621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53"/>
            <p:cNvSpPr>
              <a:spLocks noChangeArrowheads="1"/>
            </p:cNvSpPr>
            <p:nvPr/>
          </p:nvSpPr>
          <p:spPr bwMode="auto">
            <a:xfrm>
              <a:off x="110497529"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54"/>
            <p:cNvSpPr>
              <a:spLocks noChangeArrowheads="1"/>
            </p:cNvSpPr>
            <p:nvPr/>
          </p:nvSpPr>
          <p:spPr bwMode="auto">
            <a:xfrm>
              <a:off x="110497012"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55"/>
            <p:cNvSpPr>
              <a:spLocks noChangeArrowheads="1"/>
            </p:cNvSpPr>
            <p:nvPr/>
          </p:nvSpPr>
          <p:spPr bwMode="auto">
            <a:xfrm>
              <a:off x="110536888"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56"/>
            <p:cNvSpPr>
              <a:spLocks noChangeArrowheads="1"/>
            </p:cNvSpPr>
            <p:nvPr/>
          </p:nvSpPr>
          <p:spPr bwMode="auto">
            <a:xfrm>
              <a:off x="110536888"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57"/>
            <p:cNvSpPr>
              <a:spLocks noChangeArrowheads="1"/>
            </p:cNvSpPr>
            <p:nvPr/>
          </p:nvSpPr>
          <p:spPr bwMode="auto">
            <a:xfrm>
              <a:off x="11063820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58"/>
            <p:cNvSpPr>
              <a:spLocks noChangeArrowheads="1"/>
            </p:cNvSpPr>
            <p:nvPr/>
          </p:nvSpPr>
          <p:spPr bwMode="auto">
            <a:xfrm>
              <a:off x="110637688"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59"/>
            <p:cNvSpPr>
              <a:spLocks noChangeArrowheads="1"/>
            </p:cNvSpPr>
            <p:nvPr/>
          </p:nvSpPr>
          <p:spPr bwMode="auto">
            <a:xfrm>
              <a:off x="110677565"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60"/>
            <p:cNvSpPr>
              <a:spLocks noChangeArrowheads="1"/>
            </p:cNvSpPr>
            <p:nvPr/>
          </p:nvSpPr>
          <p:spPr bwMode="auto">
            <a:xfrm>
              <a:off x="11067756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61"/>
            <p:cNvSpPr>
              <a:spLocks noChangeArrowheads="1"/>
            </p:cNvSpPr>
            <p:nvPr/>
          </p:nvSpPr>
          <p:spPr bwMode="auto">
            <a:xfrm>
              <a:off x="110778882"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62"/>
            <p:cNvSpPr>
              <a:spLocks noChangeArrowheads="1"/>
            </p:cNvSpPr>
            <p:nvPr/>
          </p:nvSpPr>
          <p:spPr bwMode="auto">
            <a:xfrm>
              <a:off x="110778365"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63"/>
            <p:cNvSpPr>
              <a:spLocks noChangeArrowheads="1"/>
            </p:cNvSpPr>
            <p:nvPr/>
          </p:nvSpPr>
          <p:spPr bwMode="auto">
            <a:xfrm>
              <a:off x="110818241"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64"/>
            <p:cNvSpPr>
              <a:spLocks noChangeArrowheads="1"/>
            </p:cNvSpPr>
            <p:nvPr/>
          </p:nvSpPr>
          <p:spPr bwMode="auto">
            <a:xfrm>
              <a:off x="110818241"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65"/>
            <p:cNvSpPr>
              <a:spLocks noChangeArrowheads="1"/>
            </p:cNvSpPr>
            <p:nvPr/>
          </p:nvSpPr>
          <p:spPr bwMode="auto">
            <a:xfrm>
              <a:off x="110919558"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66"/>
            <p:cNvSpPr>
              <a:spLocks noChangeArrowheads="1"/>
            </p:cNvSpPr>
            <p:nvPr/>
          </p:nvSpPr>
          <p:spPr bwMode="auto">
            <a:xfrm>
              <a:off x="110919041"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9" name="Rectangle 67"/>
            <p:cNvSpPr>
              <a:spLocks noChangeArrowheads="1"/>
            </p:cNvSpPr>
            <p:nvPr/>
          </p:nvSpPr>
          <p:spPr bwMode="auto">
            <a:xfrm>
              <a:off x="110958917"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0" name="Rectangle 68"/>
            <p:cNvSpPr>
              <a:spLocks noChangeArrowheads="1"/>
            </p:cNvSpPr>
            <p:nvPr/>
          </p:nvSpPr>
          <p:spPr bwMode="auto">
            <a:xfrm>
              <a:off x="110958917"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Rectangle 69"/>
            <p:cNvSpPr>
              <a:spLocks noChangeArrowheads="1"/>
            </p:cNvSpPr>
            <p:nvPr/>
          </p:nvSpPr>
          <p:spPr bwMode="auto">
            <a:xfrm>
              <a:off x="111060235"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Rectangle 70"/>
            <p:cNvSpPr>
              <a:spLocks noChangeArrowheads="1"/>
            </p:cNvSpPr>
            <p:nvPr/>
          </p:nvSpPr>
          <p:spPr bwMode="auto">
            <a:xfrm>
              <a:off x="111059718"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84" name="Rectangle 83"/>
          <p:cNvSpPr/>
          <p:nvPr/>
        </p:nvSpPr>
        <p:spPr>
          <a:xfrm>
            <a:off x="0" y="0"/>
            <a:ext cx="681038" cy="6176963"/>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654126" y="-76200"/>
            <a:ext cx="3810000" cy="646331"/>
          </a:xfrm>
          <a:prstGeom prst="rect">
            <a:avLst/>
          </a:prstGeom>
          <a:noFill/>
        </p:spPr>
        <p:txBody>
          <a:bodyPr wrap="square" rtlCol="0">
            <a:spAutoFit/>
          </a:bodyPr>
          <a:lstStyle/>
          <a:p>
            <a:r>
              <a:rPr lang="en-US" sz="3600" dirty="0" smtClean="0">
                <a:solidFill>
                  <a:srgbClr val="18453B"/>
                </a:solidFill>
                <a:latin typeface="Impact" panose="020B0806030902050204" pitchFamily="34" charset="0"/>
              </a:rPr>
              <a:t>Recommendations </a:t>
            </a:r>
            <a:endParaRPr lang="en-US" sz="3600" dirty="0">
              <a:solidFill>
                <a:srgbClr val="18453B"/>
              </a:solidFill>
              <a:latin typeface="Impact" panose="020B0806030902050204" pitchFamily="34" charset="0"/>
            </a:endParaRPr>
          </a:p>
        </p:txBody>
      </p:sp>
      <p:graphicFrame>
        <p:nvGraphicFramePr>
          <p:cNvPr id="73" name="Table 72"/>
          <p:cNvGraphicFramePr>
            <a:graphicFrameLocks noGrp="1"/>
          </p:cNvGraphicFramePr>
          <p:nvPr>
            <p:extLst>
              <p:ext uri="{D42A27DB-BD31-4B8C-83A1-F6EECF244321}">
                <p14:modId xmlns:p14="http://schemas.microsoft.com/office/powerpoint/2010/main" xmlns="" val="367229276"/>
              </p:ext>
            </p:extLst>
          </p:nvPr>
        </p:nvGraphicFramePr>
        <p:xfrm>
          <a:off x="1371600" y="570132"/>
          <a:ext cx="8045369" cy="5962615"/>
        </p:xfrm>
        <a:graphic>
          <a:graphicData uri="http://schemas.openxmlformats.org/drawingml/2006/table">
            <a:tbl>
              <a:tblPr firstRow="1" firstCol="1" bandRow="1">
                <a:tableStyleId>{5C22544A-7EE6-4342-B048-85BDC9FD1C3A}</a:tableStyleId>
              </a:tblPr>
              <a:tblGrid>
                <a:gridCol w="3916586"/>
                <a:gridCol w="2791705"/>
                <a:gridCol w="1337078"/>
              </a:tblGrid>
              <a:tr h="360603">
                <a:tc>
                  <a:txBody>
                    <a:bodyPr/>
                    <a:lstStyle/>
                    <a:p>
                      <a:pPr marL="0" marR="0" algn="ctr">
                        <a:spcBef>
                          <a:spcPts val="0"/>
                        </a:spcBef>
                        <a:spcAft>
                          <a:spcPts val="0"/>
                        </a:spcAft>
                      </a:pPr>
                      <a:r>
                        <a:rPr lang="en-US" sz="2000" dirty="0">
                          <a:effectLst/>
                        </a:rPr>
                        <a:t>Action Item</a:t>
                      </a:r>
                      <a:endParaRPr lang="en-US" sz="2800" dirty="0">
                        <a:solidFill>
                          <a:srgbClr val="000000"/>
                        </a:solidFill>
                        <a:effectLst/>
                        <a:latin typeface="Times New Roman" panose="02020603050405020304" pitchFamily="18" charset="0"/>
                        <a:ea typeface="HGSMinchoE"/>
                        <a:cs typeface="Times New Roman" panose="02020603050405020304" pitchFamily="18" charset="0"/>
                      </a:endParaRPr>
                    </a:p>
                  </a:txBody>
                  <a:tcPr marL="57591" marR="57591" marT="0" marB="0">
                    <a:solidFill>
                      <a:srgbClr val="18453B"/>
                    </a:solidFill>
                  </a:tcPr>
                </a:tc>
                <a:tc>
                  <a:txBody>
                    <a:bodyPr/>
                    <a:lstStyle/>
                    <a:p>
                      <a:pPr marL="0" marR="0" algn="ctr">
                        <a:spcBef>
                          <a:spcPts val="0"/>
                        </a:spcBef>
                        <a:spcAft>
                          <a:spcPts val="0"/>
                        </a:spcAft>
                      </a:pPr>
                      <a:r>
                        <a:rPr lang="en-US" sz="2000" dirty="0">
                          <a:effectLst/>
                        </a:rPr>
                        <a:t>Responsible Party</a:t>
                      </a:r>
                      <a:endParaRPr lang="en-US" sz="2800" dirty="0">
                        <a:solidFill>
                          <a:srgbClr val="000000"/>
                        </a:solidFill>
                        <a:effectLst/>
                        <a:latin typeface="Times New Roman" panose="02020603050405020304" pitchFamily="18" charset="0"/>
                        <a:ea typeface="HGSMinchoE"/>
                        <a:cs typeface="Times New Roman" panose="02020603050405020304" pitchFamily="18" charset="0"/>
                      </a:endParaRPr>
                    </a:p>
                  </a:txBody>
                  <a:tcPr marL="57591" marR="57591" marT="0" marB="0">
                    <a:solidFill>
                      <a:srgbClr val="18453B"/>
                    </a:solidFill>
                  </a:tcPr>
                </a:tc>
                <a:tc>
                  <a:txBody>
                    <a:bodyPr/>
                    <a:lstStyle/>
                    <a:p>
                      <a:pPr marL="0" marR="0" algn="ctr">
                        <a:spcBef>
                          <a:spcPts val="0"/>
                        </a:spcBef>
                        <a:spcAft>
                          <a:spcPts val="0"/>
                        </a:spcAft>
                      </a:pPr>
                      <a:r>
                        <a:rPr lang="en-US" sz="2000" dirty="0">
                          <a:effectLst/>
                        </a:rPr>
                        <a:t>Timeframe</a:t>
                      </a:r>
                      <a:endParaRPr lang="en-US" sz="2800" dirty="0">
                        <a:solidFill>
                          <a:srgbClr val="000000"/>
                        </a:solidFill>
                        <a:effectLst/>
                        <a:latin typeface="Times New Roman" panose="02020603050405020304" pitchFamily="18" charset="0"/>
                        <a:ea typeface="HGSMinchoE"/>
                        <a:cs typeface="Times New Roman" panose="02020603050405020304" pitchFamily="18" charset="0"/>
                      </a:endParaRPr>
                    </a:p>
                  </a:txBody>
                  <a:tcPr marL="57591" marR="57591" marT="0" marB="0">
                    <a:solidFill>
                      <a:srgbClr val="18453B"/>
                    </a:solidFill>
                  </a:tcPr>
                </a:tc>
              </a:tr>
              <a:tr h="1189235">
                <a:tc>
                  <a:txBody>
                    <a:bodyPr/>
                    <a:lstStyle/>
                    <a:p>
                      <a:pPr marL="0" marR="0" algn="ctr">
                        <a:spcBef>
                          <a:spcPts val="0"/>
                        </a:spcBef>
                        <a:spcAft>
                          <a:spcPts val="0"/>
                        </a:spcAft>
                      </a:pPr>
                      <a:r>
                        <a:rPr lang="en-US" sz="2000" b="1" dirty="0">
                          <a:solidFill>
                            <a:schemeClr val="bg1"/>
                          </a:solidFill>
                          <a:effectLst/>
                        </a:rPr>
                        <a:t>Hold a series of </a:t>
                      </a:r>
                      <a:r>
                        <a:rPr lang="en-US" sz="2000" b="1" u="sng" dirty="0">
                          <a:solidFill>
                            <a:schemeClr val="bg1"/>
                          </a:solidFill>
                          <a:effectLst/>
                        </a:rPr>
                        <a:t>community meetings </a:t>
                      </a:r>
                      <a:r>
                        <a:rPr lang="en-US" sz="2000" b="1" dirty="0">
                          <a:solidFill>
                            <a:schemeClr val="bg1"/>
                          </a:solidFill>
                          <a:effectLst/>
                        </a:rPr>
                        <a:t>to receive input regarding F-RIB and potential regional impact</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a:txBody>
                    <a:bodyPr/>
                    <a:lstStyle/>
                    <a:p>
                      <a:pPr marL="0" marR="0" algn="ctr">
                        <a:spcBef>
                          <a:spcPts val="0"/>
                        </a:spcBef>
                        <a:spcAft>
                          <a:spcPts val="0"/>
                        </a:spcAft>
                      </a:pPr>
                      <a:r>
                        <a:rPr lang="en-US" sz="2000" b="1">
                          <a:solidFill>
                            <a:schemeClr val="bg1"/>
                          </a:solidFill>
                          <a:effectLst/>
                        </a:rPr>
                        <a:t>Regional Economic Development Organization, Government Entity</a:t>
                      </a:r>
                      <a:endParaRPr lang="en-US" sz="2800" b="1">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rowSpan="4">
                  <a:txBody>
                    <a:bodyPr/>
                    <a:lstStyle/>
                    <a:p>
                      <a:pPr marL="71755" marR="71755" algn="ctr">
                        <a:spcBef>
                          <a:spcPts val="0"/>
                        </a:spcBef>
                        <a:spcAft>
                          <a:spcPts val="0"/>
                        </a:spcAft>
                      </a:pPr>
                      <a:r>
                        <a:rPr lang="en-US" sz="2000" b="1" dirty="0">
                          <a:solidFill>
                            <a:schemeClr val="bg1"/>
                          </a:solidFill>
                          <a:effectLst/>
                        </a:rPr>
                        <a:t> </a:t>
                      </a:r>
                      <a:endParaRPr lang="en-US" sz="2800" b="1" dirty="0">
                        <a:solidFill>
                          <a:schemeClr val="bg1"/>
                        </a:solidFill>
                        <a:effectLst/>
                      </a:endParaRPr>
                    </a:p>
                    <a:p>
                      <a:pPr marL="71755" marR="71755" algn="ctr">
                        <a:spcBef>
                          <a:spcPts val="0"/>
                        </a:spcBef>
                        <a:spcAft>
                          <a:spcPts val="0"/>
                        </a:spcAft>
                      </a:pPr>
                      <a:r>
                        <a:rPr lang="en-US" sz="2000" b="1" dirty="0">
                          <a:solidFill>
                            <a:schemeClr val="bg1"/>
                          </a:solidFill>
                          <a:effectLst/>
                        </a:rPr>
                        <a:t>Ongoing (for 5 or more years)</a:t>
                      </a:r>
                      <a:endParaRPr lang="en-US" sz="2800" b="1" dirty="0">
                        <a:solidFill>
                          <a:schemeClr val="bg1"/>
                        </a:solidFill>
                        <a:effectLst/>
                      </a:endParaRPr>
                    </a:p>
                    <a:p>
                      <a:pPr marL="71755" marR="71755" algn="ctr">
                        <a:spcBef>
                          <a:spcPts val="0"/>
                        </a:spcBef>
                        <a:spcAft>
                          <a:spcPts val="0"/>
                        </a:spcAft>
                      </a:pPr>
                      <a:r>
                        <a:rPr lang="en-US" sz="2000" b="1" dirty="0">
                          <a:solidFill>
                            <a:schemeClr val="bg1"/>
                          </a:solidFill>
                          <a:effectLst/>
                        </a:rPr>
                        <a:t> </a:t>
                      </a:r>
                      <a:endParaRPr lang="en-US" sz="2800" b="1" dirty="0">
                        <a:solidFill>
                          <a:schemeClr val="bg1"/>
                        </a:solidFill>
                        <a:effectLst/>
                      </a:endParaRPr>
                    </a:p>
                    <a:p>
                      <a:pPr marL="71755" marR="71755" algn="ctr">
                        <a:spcBef>
                          <a:spcPts val="0"/>
                        </a:spcBef>
                        <a:spcAft>
                          <a:spcPts val="0"/>
                        </a:spcAft>
                      </a:pPr>
                      <a:r>
                        <a:rPr lang="en-US" sz="2000" b="1" dirty="0">
                          <a:solidFill>
                            <a:schemeClr val="bg1"/>
                          </a:solidFill>
                          <a:effectLst/>
                        </a:rPr>
                        <a:t> </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vert="vert" anchor="ctr">
                    <a:solidFill>
                      <a:schemeClr val="accent6">
                        <a:lumMod val="75000"/>
                      </a:schemeClr>
                    </a:solidFill>
                  </a:tcPr>
                </a:tc>
              </a:tr>
              <a:tr h="1364777">
                <a:tc>
                  <a:txBody>
                    <a:bodyPr/>
                    <a:lstStyle/>
                    <a:p>
                      <a:pPr marL="0" marR="0" algn="ctr">
                        <a:spcBef>
                          <a:spcPts val="0"/>
                        </a:spcBef>
                        <a:spcAft>
                          <a:spcPts val="0"/>
                        </a:spcAft>
                      </a:pPr>
                      <a:r>
                        <a:rPr lang="en-US" sz="2000" b="1" dirty="0">
                          <a:solidFill>
                            <a:schemeClr val="bg1"/>
                          </a:solidFill>
                          <a:effectLst/>
                        </a:rPr>
                        <a:t>Establish an F-RIB specific ongoing analytics and measurement plan with regional indicators of barriers and success</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a:txBody>
                    <a:bodyPr/>
                    <a:lstStyle/>
                    <a:p>
                      <a:pPr marL="0" marR="0" algn="ctr">
                        <a:spcBef>
                          <a:spcPts val="0"/>
                        </a:spcBef>
                        <a:spcAft>
                          <a:spcPts val="0"/>
                        </a:spcAft>
                      </a:pPr>
                      <a:r>
                        <a:rPr lang="en-US" sz="2000" b="1" dirty="0">
                          <a:solidFill>
                            <a:schemeClr val="bg1"/>
                          </a:solidFill>
                          <a:effectLst/>
                        </a:rPr>
                        <a:t>Educational Institution, Regional Economic Development Organization </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vMerge="1">
                  <a:txBody>
                    <a:bodyPr/>
                    <a:lstStyle/>
                    <a:p>
                      <a:endParaRPr lang="en-US"/>
                    </a:p>
                  </a:txBody>
                  <a:tcPr/>
                </a:tc>
              </a:tr>
              <a:tr h="1189235">
                <a:tc>
                  <a:txBody>
                    <a:bodyPr/>
                    <a:lstStyle/>
                    <a:p>
                      <a:pPr marL="0" marR="0" algn="ctr">
                        <a:spcBef>
                          <a:spcPts val="0"/>
                        </a:spcBef>
                        <a:spcAft>
                          <a:spcPts val="0"/>
                        </a:spcAft>
                      </a:pPr>
                      <a:r>
                        <a:rPr lang="en-US" sz="2000" b="1" dirty="0">
                          <a:solidFill>
                            <a:schemeClr val="bg1"/>
                          </a:solidFill>
                          <a:effectLst/>
                        </a:rPr>
                        <a:t>Hold </a:t>
                      </a:r>
                      <a:r>
                        <a:rPr lang="en-US" sz="2000" b="1" u="sng" dirty="0">
                          <a:solidFill>
                            <a:schemeClr val="bg1"/>
                          </a:solidFill>
                          <a:effectLst/>
                        </a:rPr>
                        <a:t>Accelerator Task Force </a:t>
                      </a:r>
                      <a:r>
                        <a:rPr lang="en-US" sz="2000" b="1" dirty="0">
                          <a:solidFill>
                            <a:schemeClr val="bg1"/>
                          </a:solidFill>
                          <a:effectLst/>
                        </a:rPr>
                        <a:t>meetings to engage all interested stakeholders at a regional level</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a:txBody>
                    <a:bodyPr/>
                    <a:lstStyle/>
                    <a:p>
                      <a:pPr marL="0" marR="0" algn="ctr">
                        <a:spcBef>
                          <a:spcPts val="0"/>
                        </a:spcBef>
                        <a:spcAft>
                          <a:spcPts val="0"/>
                        </a:spcAft>
                      </a:pPr>
                      <a:r>
                        <a:rPr lang="en-US" sz="2000" b="1" dirty="0">
                          <a:solidFill>
                            <a:schemeClr val="bg1"/>
                          </a:solidFill>
                          <a:effectLst/>
                        </a:rPr>
                        <a:t>Regional Economic Development Organization</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vMerge="1">
                  <a:txBody>
                    <a:bodyPr/>
                    <a:lstStyle/>
                    <a:p>
                      <a:endParaRPr lang="en-US"/>
                    </a:p>
                  </a:txBody>
                  <a:tcPr/>
                </a:tc>
              </a:tr>
              <a:tr h="1803017">
                <a:tc>
                  <a:txBody>
                    <a:bodyPr/>
                    <a:lstStyle/>
                    <a:p>
                      <a:pPr marL="0" marR="0" algn="ctr">
                        <a:spcBef>
                          <a:spcPts val="0"/>
                        </a:spcBef>
                        <a:spcAft>
                          <a:spcPts val="0"/>
                        </a:spcAft>
                      </a:pPr>
                      <a:r>
                        <a:rPr lang="en-US" sz="2000" b="1" dirty="0">
                          <a:solidFill>
                            <a:schemeClr val="bg1"/>
                          </a:solidFill>
                          <a:effectLst/>
                        </a:rPr>
                        <a:t>Determine the feasibility of </a:t>
                      </a:r>
                      <a:r>
                        <a:rPr lang="en-US" sz="2000" b="1" u="sng" dirty="0">
                          <a:solidFill>
                            <a:schemeClr val="bg1"/>
                          </a:solidFill>
                          <a:effectLst/>
                        </a:rPr>
                        <a:t>MSU and Lansing Community College (LCC) specific degree programs </a:t>
                      </a:r>
                      <a:r>
                        <a:rPr lang="en-US" sz="2000" b="1" dirty="0">
                          <a:solidFill>
                            <a:schemeClr val="bg1"/>
                          </a:solidFill>
                          <a:effectLst/>
                        </a:rPr>
                        <a:t>related to entrepreneurship, co-operatives, and accelerator technology</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a:txBody>
                    <a:bodyPr/>
                    <a:lstStyle/>
                    <a:p>
                      <a:pPr marL="0" marR="0" algn="ctr">
                        <a:spcBef>
                          <a:spcPts val="0"/>
                        </a:spcBef>
                        <a:spcAft>
                          <a:spcPts val="0"/>
                        </a:spcAft>
                      </a:pPr>
                      <a:r>
                        <a:rPr lang="en-US" sz="2000" b="1" dirty="0">
                          <a:solidFill>
                            <a:schemeClr val="bg1"/>
                          </a:solidFill>
                          <a:effectLst/>
                        </a:rPr>
                        <a:t>Educational Institution, Regional Economic Development Organization </a:t>
                      </a:r>
                      <a:endParaRPr lang="en-US" sz="2800" b="1" dirty="0">
                        <a:solidFill>
                          <a:schemeClr val="bg1"/>
                        </a:solidFill>
                        <a:effectLst/>
                        <a:latin typeface="Times New Roman" panose="02020603050405020304" pitchFamily="18" charset="0"/>
                        <a:ea typeface="HGSMinchoE"/>
                        <a:cs typeface="Times New Roman" panose="02020603050405020304" pitchFamily="18" charset="0"/>
                      </a:endParaRPr>
                    </a:p>
                  </a:txBody>
                  <a:tcPr marL="57591" marR="57591" marT="0" marB="0" anchor="ctr">
                    <a:solidFill>
                      <a:schemeClr val="accent6">
                        <a:lumMod val="75000"/>
                      </a:schemeClr>
                    </a:solidFill>
                  </a:tcPr>
                </a:tc>
                <a:tc vMerge="1">
                  <a:txBody>
                    <a:bodyPr/>
                    <a:lstStyle/>
                    <a:p>
                      <a:endParaRPr lang="en-US"/>
                    </a:p>
                  </a:txBody>
                  <a:tcPr/>
                </a:tc>
              </a:tr>
            </a:tbl>
          </a:graphicData>
        </a:graphic>
      </p:graphicFrame>
    </p:spTree>
    <p:extLst>
      <p:ext uri="{BB962C8B-B14F-4D97-AF65-F5344CB8AC3E}">
        <p14:creationId xmlns:p14="http://schemas.microsoft.com/office/powerpoint/2010/main" xmlns="" val="955300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6" y="2484437"/>
            <a:ext cx="8543925" cy="1325563"/>
          </a:xfrm>
          <a:solidFill>
            <a:srgbClr val="00723F"/>
          </a:solidFill>
        </p:spPr>
        <p:txBody>
          <a:bodyPr>
            <a:normAutofit/>
          </a:bodyPr>
          <a:lstStyle/>
          <a:p>
            <a:pPr algn="ctr"/>
            <a:r>
              <a:rPr lang="en-US" sz="6600" dirty="0" smtClean="0">
                <a:solidFill>
                  <a:schemeClr val="bg1"/>
                </a:solidFill>
                <a:effectLst>
                  <a:outerShdw blurRad="38100" dist="38100" dir="2700000" algn="tl">
                    <a:srgbClr val="000000">
                      <a:alpha val="43137"/>
                    </a:srgbClr>
                  </a:outerShdw>
                </a:effectLst>
                <a:latin typeface="Impact" panose="020B0806030902050204" pitchFamily="34" charset="0"/>
              </a:rPr>
              <a:t>Questions</a:t>
            </a:r>
            <a:endParaRPr lang="en-US" sz="66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4" name="TextBox 3"/>
          <p:cNvSpPr txBox="1"/>
          <p:nvPr/>
        </p:nvSpPr>
        <p:spPr>
          <a:xfrm>
            <a:off x="1524000" y="4191000"/>
            <a:ext cx="6938961" cy="1384995"/>
          </a:xfrm>
          <a:prstGeom prst="rect">
            <a:avLst/>
          </a:prstGeom>
          <a:noFill/>
        </p:spPr>
        <p:txBody>
          <a:bodyPr wrap="square" rtlCol="0">
            <a:spAutoFit/>
          </a:bodyPr>
          <a:lstStyle/>
          <a:p>
            <a:pPr algn="ctr"/>
            <a:r>
              <a:rPr lang="en-US" sz="2800" b="1" dirty="0" smtClean="0"/>
              <a:t>Cal Coplai – </a:t>
            </a:r>
            <a:r>
              <a:rPr lang="en-US" sz="2800" b="1" dirty="0" err="1" smtClean="0"/>
              <a:t>Kuntzsch</a:t>
            </a:r>
            <a:r>
              <a:rPr lang="en-US" sz="2800" b="1" dirty="0" smtClean="0"/>
              <a:t> Business Services, Inc.</a:t>
            </a:r>
          </a:p>
          <a:p>
            <a:pPr algn="ctr"/>
            <a:r>
              <a:rPr lang="en-US" sz="2800" b="1" dirty="0" smtClean="0">
                <a:hlinkClick r:id="rId3"/>
              </a:rPr>
              <a:t>cal@kbsincorporated.com</a:t>
            </a:r>
            <a:endParaRPr lang="en-US" sz="2800" b="1" dirty="0" smtClean="0"/>
          </a:p>
          <a:p>
            <a:pPr algn="ctr"/>
            <a:r>
              <a:rPr lang="en-US" sz="2800" b="1" dirty="0" smtClean="0"/>
              <a:t>(517) 925-8649 ext. 23</a:t>
            </a:r>
            <a:endParaRPr lang="en-US" sz="2800" b="1" dirty="0"/>
          </a:p>
        </p:txBody>
      </p:sp>
    </p:spTree>
    <p:extLst>
      <p:ext uri="{BB962C8B-B14F-4D97-AF65-F5344CB8AC3E}">
        <p14:creationId xmlns:p14="http://schemas.microsoft.com/office/powerpoint/2010/main" xmlns="" val="2767869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7019" y="481809"/>
            <a:ext cx="7491727" cy="584775"/>
          </a:xfrm>
          <a:prstGeom prst="rect">
            <a:avLst/>
          </a:prstGeom>
          <a:noFill/>
        </p:spPr>
        <p:txBody>
          <a:bodyPr wrap="square" rtlCol="0">
            <a:spAutoFit/>
          </a:bodyPr>
          <a:lstStyle/>
          <a:p>
            <a:r>
              <a:rPr lang="en-US" sz="3200" b="1" dirty="0" smtClean="0">
                <a:solidFill>
                  <a:srgbClr val="00723F"/>
                </a:solidFill>
                <a:latin typeface="Century Gothic" panose="020B0502020202020204" pitchFamily="34" charset="0"/>
              </a:rPr>
              <a:t>PROJECT SUPPORT</a:t>
            </a:r>
            <a:endParaRPr lang="en-US" sz="3200" b="1" dirty="0">
              <a:solidFill>
                <a:srgbClr val="00723F"/>
              </a:solidFill>
              <a:latin typeface="Century Gothic" panose="020B0502020202020204" pitchFamily="34" charset="0"/>
            </a:endParaRPr>
          </a:p>
        </p:txBody>
      </p:sp>
      <p:pic>
        <p:nvPicPr>
          <p:cNvPr id="6" name="Picture 5" descr="LEAP_LOGO.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998145" y="1906505"/>
            <a:ext cx="2133600" cy="1442482"/>
          </a:xfrm>
          <a:prstGeom prst="rect">
            <a:avLst/>
          </a:prstGeom>
        </p:spPr>
      </p:pic>
      <p:sp>
        <p:nvSpPr>
          <p:cNvPr id="7" name="TextBox 6"/>
          <p:cNvSpPr txBox="1"/>
          <p:nvPr/>
        </p:nvSpPr>
        <p:spPr>
          <a:xfrm>
            <a:off x="462728" y="3505956"/>
            <a:ext cx="3809987" cy="338554"/>
          </a:xfrm>
          <a:prstGeom prst="rect">
            <a:avLst/>
          </a:prstGeom>
          <a:solidFill>
            <a:schemeClr val="bg1"/>
          </a:solidFill>
        </p:spPr>
        <p:txBody>
          <a:bodyPr wrap="square" rtlCol="0">
            <a:spAutoFit/>
          </a:bodyPr>
          <a:lstStyle/>
          <a:p>
            <a:r>
              <a:rPr lang="en-US" sz="1600" dirty="0" smtClean="0">
                <a:latin typeface="+mj-lt"/>
              </a:rPr>
              <a:t>LANSING ECONOMIC AREA PARTNERSHIP</a:t>
            </a:r>
            <a:endParaRPr lang="en-US" sz="1600" dirty="0">
              <a:latin typeface="+mj-lt"/>
            </a:endParaRPr>
          </a:p>
        </p:txBody>
      </p:sp>
      <p:pic>
        <p:nvPicPr>
          <p:cNvPr id="8" name="Picture 7"/>
          <p:cNvPicPr/>
          <p:nvPr/>
        </p:nvPicPr>
        <p:blipFill>
          <a:blip r:embed="rId4" cstate="screen">
            <a:extLst>
              <a:ext uri="{28A0092B-C50C-407E-A947-70E740481C1C}">
                <a14:useLocalDpi xmlns:a14="http://schemas.microsoft.com/office/drawing/2010/main" xmlns="" val="0"/>
              </a:ext>
            </a:extLst>
          </a:blip>
          <a:stretch>
            <a:fillRect/>
          </a:stretch>
        </p:blipFill>
        <p:spPr bwMode="auto">
          <a:xfrm>
            <a:off x="4559237" y="5416190"/>
            <a:ext cx="3417928" cy="516142"/>
          </a:xfrm>
          <a:prstGeom prst="rect">
            <a:avLst/>
          </a:prstGeom>
          <a:noFill/>
        </p:spPr>
      </p:pic>
      <p:pic>
        <p:nvPicPr>
          <p:cNvPr id="9" name="Picture 8"/>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4515752" y="2554348"/>
            <a:ext cx="2867877" cy="489472"/>
          </a:xfrm>
          <a:prstGeom prst="rect">
            <a:avLst/>
          </a:prstGeom>
          <a:noFill/>
        </p:spPr>
      </p:pic>
      <p:pic>
        <p:nvPicPr>
          <p:cNvPr id="10" name="Picture 9"/>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4559237" y="1568967"/>
            <a:ext cx="2806152" cy="367620"/>
          </a:xfrm>
          <a:prstGeom prst="rect">
            <a:avLst/>
          </a:prstGeom>
          <a:noFill/>
          <a:ln>
            <a:noFill/>
          </a:ln>
        </p:spPr>
      </p:pic>
      <p:pic>
        <p:nvPicPr>
          <p:cNvPr id="11" name="Picture 10"/>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4515753" y="4095192"/>
            <a:ext cx="3997910" cy="438104"/>
          </a:xfrm>
          <a:prstGeom prst="rect">
            <a:avLst/>
          </a:prstGeom>
          <a:noFill/>
        </p:spPr>
      </p:pic>
      <p:sp>
        <p:nvSpPr>
          <p:cNvPr id="12" name="TextBox 11"/>
          <p:cNvSpPr txBox="1"/>
          <p:nvPr/>
        </p:nvSpPr>
        <p:spPr>
          <a:xfrm>
            <a:off x="845745" y="2005062"/>
            <a:ext cx="5073803" cy="323165"/>
          </a:xfrm>
          <a:prstGeom prst="rect">
            <a:avLst/>
          </a:prstGeom>
          <a:noFill/>
        </p:spPr>
        <p:txBody>
          <a:bodyPr wrap="square" rtlCol="0">
            <a:spAutoFit/>
          </a:bodyPr>
          <a:lstStyle/>
          <a:p>
            <a:pPr algn="r"/>
            <a:r>
              <a:rPr lang="en-US" sz="1500" dirty="0" smtClean="0">
                <a:solidFill>
                  <a:schemeClr val="tx1">
                    <a:lumMod val="65000"/>
                    <a:lumOff val="35000"/>
                  </a:schemeClr>
                </a:solidFill>
                <a:latin typeface="+mj-lt"/>
              </a:rPr>
              <a:t> </a:t>
            </a:r>
            <a:r>
              <a:rPr lang="en-US" sz="1500" dirty="0" smtClean="0">
                <a:latin typeface="+mj-lt"/>
              </a:rPr>
              <a:t>MSU EXTENSION</a:t>
            </a:r>
            <a:endParaRPr lang="en-US" sz="1500" dirty="0">
              <a:latin typeface="+mj-lt"/>
            </a:endParaRPr>
          </a:p>
        </p:txBody>
      </p:sp>
      <p:sp>
        <p:nvSpPr>
          <p:cNvPr id="13" name="TextBox 12"/>
          <p:cNvSpPr txBox="1"/>
          <p:nvPr/>
        </p:nvSpPr>
        <p:spPr>
          <a:xfrm>
            <a:off x="4128092" y="5965180"/>
            <a:ext cx="5064266" cy="323165"/>
          </a:xfrm>
          <a:prstGeom prst="rect">
            <a:avLst/>
          </a:prstGeom>
          <a:noFill/>
        </p:spPr>
        <p:txBody>
          <a:bodyPr wrap="square" rtlCol="0">
            <a:spAutoFit/>
          </a:bodyPr>
          <a:lstStyle/>
          <a:p>
            <a:pPr algn="r"/>
            <a:r>
              <a:rPr lang="en-US" sz="1500" dirty="0" smtClean="0">
                <a:latin typeface="+mj-lt"/>
              </a:rPr>
              <a:t>MSU SCHOOL OF PLANNING, DESIGN, AND CONSTRUCTION</a:t>
            </a:r>
            <a:endParaRPr lang="en-US" sz="1500" dirty="0">
              <a:latin typeface="+mj-lt"/>
            </a:endParaRPr>
          </a:p>
        </p:txBody>
      </p:sp>
      <p:sp>
        <p:nvSpPr>
          <p:cNvPr id="14" name="TextBox 13"/>
          <p:cNvSpPr txBox="1"/>
          <p:nvPr/>
        </p:nvSpPr>
        <p:spPr>
          <a:xfrm>
            <a:off x="3513675" y="4590643"/>
            <a:ext cx="6163725" cy="323165"/>
          </a:xfrm>
          <a:prstGeom prst="rect">
            <a:avLst/>
          </a:prstGeom>
          <a:noFill/>
        </p:spPr>
        <p:txBody>
          <a:bodyPr wrap="square" rtlCol="0">
            <a:spAutoFit/>
          </a:bodyPr>
          <a:lstStyle/>
          <a:p>
            <a:pPr algn="r"/>
            <a:r>
              <a:rPr lang="en-US" sz="1500" dirty="0" smtClean="0">
                <a:latin typeface="+mj-lt"/>
              </a:rPr>
              <a:t>MSU CENTER FOR COMMUNITY AND ECONOMIC DEVELOPMENT</a:t>
            </a:r>
            <a:endParaRPr lang="en-US" sz="1500" dirty="0">
              <a:latin typeface="+mj-lt"/>
            </a:endParaRPr>
          </a:p>
        </p:txBody>
      </p:sp>
      <p:sp>
        <p:nvSpPr>
          <p:cNvPr id="15" name="Rectangle 14"/>
          <p:cNvSpPr/>
          <p:nvPr/>
        </p:nvSpPr>
        <p:spPr>
          <a:xfrm>
            <a:off x="3353295" y="3198263"/>
            <a:ext cx="5035405" cy="323165"/>
          </a:xfrm>
          <a:prstGeom prst="rect">
            <a:avLst/>
          </a:prstGeom>
          <a:noFill/>
        </p:spPr>
        <p:txBody>
          <a:bodyPr wrap="square">
            <a:spAutoFit/>
          </a:bodyPr>
          <a:lstStyle/>
          <a:p>
            <a:pPr algn="r"/>
            <a:r>
              <a:rPr lang="en-US" sz="1500" dirty="0">
                <a:latin typeface="+mj-lt"/>
              </a:rPr>
              <a:t>US DEPARTMENT OF ENERGY OFFICE OF SCIENCE</a:t>
            </a:r>
          </a:p>
        </p:txBody>
      </p:sp>
      <p:pic>
        <p:nvPicPr>
          <p:cNvPr id="16" name="Picture 15"/>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1553646" y="4374297"/>
            <a:ext cx="1037153" cy="1041893"/>
          </a:xfrm>
          <a:prstGeom prst="rect">
            <a:avLst/>
          </a:prstGeom>
          <a:noFill/>
        </p:spPr>
      </p:pic>
      <p:cxnSp>
        <p:nvCxnSpPr>
          <p:cNvPr id="17" name="Straight Connector 16"/>
          <p:cNvCxnSpPr/>
          <p:nvPr/>
        </p:nvCxnSpPr>
        <p:spPr>
          <a:xfrm flipV="1">
            <a:off x="4198545" y="1778942"/>
            <a:ext cx="0" cy="485045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087411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frib-hardhats.jpg"/>
          <p:cNvPicPr>
            <a:picLocks noChangeAspect="1"/>
          </p:cNvPicPr>
          <p:nvPr/>
        </p:nvPicPr>
        <p:blipFill>
          <a:blip r:embed="rId3" cstate="screen">
            <a:alphaModFix/>
            <a:duotone>
              <a:prstClr val="black"/>
              <a:srgbClr val="D9C3A5">
                <a:tint val="50000"/>
                <a:satMod val="180000"/>
              </a:srgbClr>
            </a:duotone>
            <a:extLst>
              <a:ext uri="{BEBA8EAE-BF5A-486C-A8C5-ECC9F3942E4B}">
                <a14:imgProps xmlns:a14="http://schemas.microsoft.com/office/drawing/2010/main" xmlns="">
                  <a14:imgLayer r:embed="rId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52400" y="0"/>
            <a:ext cx="10302454" cy="6959600"/>
          </a:xfrm>
          <a:prstGeom prst="rect">
            <a:avLst/>
          </a:prstGeom>
        </p:spPr>
      </p:pic>
      <p:sp>
        <p:nvSpPr>
          <p:cNvPr id="6" name="Rectangle 5"/>
          <p:cNvSpPr/>
          <p:nvPr/>
        </p:nvSpPr>
        <p:spPr>
          <a:xfrm>
            <a:off x="-142336" y="1970882"/>
            <a:ext cx="10302454" cy="4597400"/>
          </a:xfrm>
          <a:prstGeom prst="rect">
            <a:avLst/>
          </a:prstGeom>
          <a:solidFill>
            <a:srgbClr val="18453B">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ffectLst>
                <a:glow rad="139700">
                  <a:schemeClr val="accent3">
                    <a:satMod val="175000"/>
                    <a:alpha val="40000"/>
                  </a:schemeClr>
                </a:glow>
                <a:outerShdw blurRad="50800" dist="38100" dir="2700000" algn="tl" rotWithShape="0">
                  <a:prstClr val="black">
                    <a:alpha val="40000"/>
                  </a:prstClr>
                </a:outerShdw>
              </a:effectLst>
            </a:endParaRPr>
          </a:p>
        </p:txBody>
      </p:sp>
      <p:sp>
        <p:nvSpPr>
          <p:cNvPr id="5" name="Rectangle 4"/>
          <p:cNvSpPr/>
          <p:nvPr/>
        </p:nvSpPr>
        <p:spPr>
          <a:xfrm>
            <a:off x="-153838" y="1179513"/>
            <a:ext cx="3745468" cy="914400"/>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smtClean="0">
                <a:solidFill>
                  <a:schemeClr val="bg1"/>
                </a:solidFill>
                <a:effectLst>
                  <a:outerShdw blurRad="38100" dist="38100" dir="2700000" algn="tl">
                    <a:srgbClr val="000000">
                      <a:alpha val="43137"/>
                    </a:srgbClr>
                  </a:outerShdw>
                </a:effectLst>
                <a:latin typeface="Impact" panose="020B0806030902050204" pitchFamily="34" charset="0"/>
              </a:rPr>
              <a:t>ROADMAP</a:t>
            </a:r>
            <a:endParaRPr lang="en-US" sz="7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7" name="TextBox 6"/>
          <p:cNvSpPr txBox="1"/>
          <p:nvPr/>
        </p:nvSpPr>
        <p:spPr>
          <a:xfrm>
            <a:off x="198227" y="2138345"/>
            <a:ext cx="9601200" cy="3970318"/>
          </a:xfrm>
          <a:prstGeom prst="rect">
            <a:avLst/>
          </a:prstGeom>
          <a:noFill/>
        </p:spPr>
        <p:txBody>
          <a:bodyPr wrap="square" rtlCol="0">
            <a:spAutoFit/>
          </a:bodyPr>
          <a:lstStyle/>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Project Goal</a:t>
            </a:r>
          </a:p>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What is FRIB?</a:t>
            </a:r>
          </a:p>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A Little Science</a:t>
            </a:r>
          </a:p>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Greater Lansing Today and Anchor Institutions</a:t>
            </a:r>
          </a:p>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Technology Transfer and Regional Impact</a:t>
            </a:r>
          </a:p>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Case Study Facilities </a:t>
            </a:r>
          </a:p>
          <a:p>
            <a:pPr marL="914400" lvl="1" indent="-457200">
              <a:buFont typeface="Wingdings" panose="05000000000000000000" pitchFamily="2" charset="2"/>
              <a:buChar char="§"/>
            </a:pPr>
            <a:r>
              <a:rPr lang="en-US" sz="2800" b="1" dirty="0" smtClean="0">
                <a:solidFill>
                  <a:schemeClr val="bg1"/>
                </a:solidFill>
                <a:effectLst>
                  <a:outerShdw blurRad="38100" dist="38100" dir="2700000" algn="tl">
                    <a:srgbClr val="000000">
                      <a:alpha val="43137"/>
                    </a:srgbClr>
                  </a:outerShdw>
                </a:effectLst>
              </a:rPr>
              <a:t>Economic Development </a:t>
            </a:r>
          </a:p>
          <a:p>
            <a:pPr marL="914400" lvl="1" indent="-457200">
              <a:buFont typeface="Wingdings" panose="05000000000000000000" pitchFamily="2" charset="2"/>
              <a:buChar char="§"/>
            </a:pPr>
            <a:r>
              <a:rPr lang="en-US" sz="2800" b="1" dirty="0" smtClean="0">
                <a:solidFill>
                  <a:schemeClr val="bg1"/>
                </a:solidFill>
                <a:effectLst>
                  <a:outerShdw blurRad="38100" dist="38100" dir="2700000" algn="tl">
                    <a:srgbClr val="000000">
                      <a:alpha val="43137"/>
                    </a:srgbClr>
                  </a:outerShdw>
                </a:effectLst>
              </a:rPr>
              <a:t>Community Well-Being</a:t>
            </a:r>
          </a:p>
          <a:p>
            <a:pPr marL="285750" indent="-285750">
              <a:buFont typeface="Wingdings" panose="05000000000000000000" pitchFamily="2" charset="2"/>
              <a:buChar char="q"/>
            </a:pPr>
            <a:r>
              <a:rPr lang="en-US" sz="2800" b="1" dirty="0" smtClean="0">
                <a:solidFill>
                  <a:schemeClr val="bg1"/>
                </a:solidFill>
                <a:effectLst>
                  <a:outerShdw blurRad="38100" dist="38100" dir="2700000" algn="tl">
                    <a:srgbClr val="000000">
                      <a:alpha val="43137"/>
                    </a:srgbClr>
                  </a:outerShdw>
                </a:effectLst>
              </a:rPr>
              <a:t>Findings &amp; Recommendations </a:t>
            </a:r>
          </a:p>
        </p:txBody>
      </p:sp>
      <p:sp>
        <p:nvSpPr>
          <p:cNvPr id="8" name="TextBox 7"/>
          <p:cNvSpPr txBox="1"/>
          <p:nvPr/>
        </p:nvSpPr>
        <p:spPr>
          <a:xfrm>
            <a:off x="9022543" y="6656219"/>
            <a:ext cx="1109170" cy="215444"/>
          </a:xfrm>
          <a:prstGeom prst="rect">
            <a:avLst/>
          </a:prstGeom>
          <a:noFill/>
        </p:spPr>
        <p:txBody>
          <a:bodyPr wrap="square" rtlCol="0">
            <a:spAutoFit/>
          </a:bodyPr>
          <a:lstStyle/>
          <a:p>
            <a:r>
              <a:rPr lang="en-US" sz="800" dirty="0" smtClean="0">
                <a:solidFill>
                  <a:schemeClr val="bg1"/>
                </a:solidFill>
              </a:rPr>
              <a:t>Source: MSU Today</a:t>
            </a:r>
            <a:endParaRPr lang="en-US" sz="800" dirty="0">
              <a:solidFill>
                <a:schemeClr val="bg1"/>
              </a:solidFill>
            </a:endParaRPr>
          </a:p>
        </p:txBody>
      </p:sp>
    </p:spTree>
    <p:extLst>
      <p:ext uri="{BB962C8B-B14F-4D97-AF65-F5344CB8AC3E}">
        <p14:creationId xmlns:p14="http://schemas.microsoft.com/office/powerpoint/2010/main" xmlns="" val="1440612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p:cNvGrpSpPr>
            <a:grpSpLocks/>
          </p:cNvGrpSpPr>
          <p:nvPr/>
        </p:nvGrpSpPr>
        <p:grpSpPr bwMode="auto">
          <a:xfrm>
            <a:off x="0" y="6176963"/>
            <a:ext cx="9906000" cy="677863"/>
            <a:chOff x="109270800" y="109956600"/>
            <a:chExt cx="1828800" cy="457200"/>
          </a:xfrm>
        </p:grpSpPr>
        <p:sp>
          <p:nvSpPr>
            <p:cNvPr id="20" name="Rectangle 18" hidden="1"/>
            <p:cNvSpPr>
              <a:spLocks noChangeArrowheads="1"/>
            </p:cNvSpPr>
            <p:nvPr/>
          </p:nvSpPr>
          <p:spPr bwMode="auto">
            <a:xfrm>
              <a:off x="109270800" y="109956600"/>
              <a:ext cx="1828800" cy="457200"/>
            </a:xfrm>
            <a:prstGeom prst="rect">
              <a:avLst/>
            </a:prstGeom>
            <a:solidFill>
              <a:srgbClr val="FFFFFF"/>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19"/>
            <p:cNvSpPr>
              <a:spLocks noChangeArrowheads="1"/>
            </p:cNvSpPr>
            <p:nvPr/>
          </p:nvSpPr>
          <p:spPr bwMode="auto">
            <a:xfrm>
              <a:off x="109270800"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20"/>
            <p:cNvSpPr>
              <a:spLocks noChangeArrowheads="1"/>
            </p:cNvSpPr>
            <p:nvPr/>
          </p:nvSpPr>
          <p:spPr bwMode="auto">
            <a:xfrm>
              <a:off x="109270800"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3" name="Rectangle 21"/>
            <p:cNvSpPr>
              <a:spLocks noChangeArrowheads="1"/>
            </p:cNvSpPr>
            <p:nvPr/>
          </p:nvSpPr>
          <p:spPr bwMode="auto">
            <a:xfrm>
              <a:off x="10937211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4" name="Rectangle 22"/>
            <p:cNvSpPr>
              <a:spLocks noChangeArrowheads="1"/>
            </p:cNvSpPr>
            <p:nvPr/>
          </p:nvSpPr>
          <p:spPr bwMode="auto">
            <a:xfrm>
              <a:off x="109371600"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Rectangle 23"/>
            <p:cNvSpPr>
              <a:spLocks noChangeArrowheads="1"/>
            </p:cNvSpPr>
            <p:nvPr/>
          </p:nvSpPr>
          <p:spPr bwMode="auto">
            <a:xfrm>
              <a:off x="10941147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6" name="Rectangle 24"/>
            <p:cNvSpPr>
              <a:spLocks noChangeArrowheads="1"/>
            </p:cNvSpPr>
            <p:nvPr/>
          </p:nvSpPr>
          <p:spPr bwMode="auto">
            <a:xfrm>
              <a:off x="109411476"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7" name="Rectangle 25"/>
            <p:cNvSpPr>
              <a:spLocks noChangeArrowheads="1"/>
            </p:cNvSpPr>
            <p:nvPr/>
          </p:nvSpPr>
          <p:spPr bwMode="auto">
            <a:xfrm>
              <a:off x="109512794"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Rectangle 26"/>
            <p:cNvSpPr>
              <a:spLocks noChangeArrowheads="1"/>
            </p:cNvSpPr>
            <p:nvPr/>
          </p:nvSpPr>
          <p:spPr bwMode="auto">
            <a:xfrm>
              <a:off x="109512277"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9" name="Rectangle 27"/>
            <p:cNvSpPr>
              <a:spLocks noChangeArrowheads="1"/>
            </p:cNvSpPr>
            <p:nvPr/>
          </p:nvSpPr>
          <p:spPr bwMode="auto">
            <a:xfrm>
              <a:off x="109552153"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0" name="Rectangle 28"/>
            <p:cNvSpPr>
              <a:spLocks noChangeArrowheads="1"/>
            </p:cNvSpPr>
            <p:nvPr/>
          </p:nvSpPr>
          <p:spPr bwMode="auto">
            <a:xfrm>
              <a:off x="109552153"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1" name="Rectangle 29"/>
            <p:cNvSpPr>
              <a:spLocks noChangeArrowheads="1"/>
            </p:cNvSpPr>
            <p:nvPr/>
          </p:nvSpPr>
          <p:spPr bwMode="auto">
            <a:xfrm>
              <a:off x="10965347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2" name="Rectangle 30"/>
            <p:cNvSpPr>
              <a:spLocks noChangeArrowheads="1"/>
            </p:cNvSpPr>
            <p:nvPr/>
          </p:nvSpPr>
          <p:spPr bwMode="auto">
            <a:xfrm>
              <a:off x="109652953"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Rectangle 31"/>
            <p:cNvSpPr>
              <a:spLocks noChangeArrowheads="1"/>
            </p:cNvSpPr>
            <p:nvPr/>
          </p:nvSpPr>
          <p:spPr bwMode="auto">
            <a:xfrm>
              <a:off x="109692829"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4" name="Rectangle 32"/>
            <p:cNvSpPr>
              <a:spLocks noChangeArrowheads="1"/>
            </p:cNvSpPr>
            <p:nvPr/>
          </p:nvSpPr>
          <p:spPr bwMode="auto">
            <a:xfrm>
              <a:off x="10969282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5" name="Rectangle 33"/>
            <p:cNvSpPr>
              <a:spLocks noChangeArrowheads="1"/>
            </p:cNvSpPr>
            <p:nvPr/>
          </p:nvSpPr>
          <p:spPr bwMode="auto">
            <a:xfrm>
              <a:off x="109794147"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6" name="Rectangle 34"/>
            <p:cNvSpPr>
              <a:spLocks noChangeArrowheads="1"/>
            </p:cNvSpPr>
            <p:nvPr/>
          </p:nvSpPr>
          <p:spPr bwMode="auto">
            <a:xfrm>
              <a:off x="109793629"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7" name="Rectangle 35"/>
            <p:cNvSpPr>
              <a:spLocks noChangeArrowheads="1"/>
            </p:cNvSpPr>
            <p:nvPr/>
          </p:nvSpPr>
          <p:spPr bwMode="auto">
            <a:xfrm>
              <a:off x="109833506"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8" name="Rectangle 36"/>
            <p:cNvSpPr>
              <a:spLocks noChangeArrowheads="1"/>
            </p:cNvSpPr>
            <p:nvPr/>
          </p:nvSpPr>
          <p:spPr bwMode="auto">
            <a:xfrm>
              <a:off x="109833506"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9" name="Rectangle 37"/>
            <p:cNvSpPr>
              <a:spLocks noChangeArrowheads="1"/>
            </p:cNvSpPr>
            <p:nvPr/>
          </p:nvSpPr>
          <p:spPr bwMode="auto">
            <a:xfrm>
              <a:off x="10993482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0" name="Rectangle 38"/>
            <p:cNvSpPr>
              <a:spLocks noChangeArrowheads="1"/>
            </p:cNvSpPr>
            <p:nvPr/>
          </p:nvSpPr>
          <p:spPr bwMode="auto">
            <a:xfrm>
              <a:off x="109934306"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1" name="Rectangle 39"/>
            <p:cNvSpPr>
              <a:spLocks noChangeArrowheads="1"/>
            </p:cNvSpPr>
            <p:nvPr/>
          </p:nvSpPr>
          <p:spPr bwMode="auto">
            <a:xfrm>
              <a:off x="109974182"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2" name="Rectangle 40"/>
            <p:cNvSpPr>
              <a:spLocks noChangeArrowheads="1"/>
            </p:cNvSpPr>
            <p:nvPr/>
          </p:nvSpPr>
          <p:spPr bwMode="auto">
            <a:xfrm>
              <a:off x="10997418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3" name="Rectangle 41"/>
            <p:cNvSpPr>
              <a:spLocks noChangeArrowheads="1"/>
            </p:cNvSpPr>
            <p:nvPr/>
          </p:nvSpPr>
          <p:spPr bwMode="auto">
            <a:xfrm>
              <a:off x="110075500"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Rectangle 42"/>
            <p:cNvSpPr>
              <a:spLocks noChangeArrowheads="1"/>
            </p:cNvSpPr>
            <p:nvPr/>
          </p:nvSpPr>
          <p:spPr bwMode="auto">
            <a:xfrm>
              <a:off x="110074982"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Rectangle 43"/>
            <p:cNvSpPr>
              <a:spLocks noChangeArrowheads="1"/>
            </p:cNvSpPr>
            <p:nvPr/>
          </p:nvSpPr>
          <p:spPr bwMode="auto">
            <a:xfrm>
              <a:off x="110114859"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Rectangle 44"/>
            <p:cNvSpPr>
              <a:spLocks noChangeArrowheads="1"/>
            </p:cNvSpPr>
            <p:nvPr/>
          </p:nvSpPr>
          <p:spPr bwMode="auto">
            <a:xfrm>
              <a:off x="110114859"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Rectangle 45"/>
            <p:cNvSpPr>
              <a:spLocks noChangeArrowheads="1"/>
            </p:cNvSpPr>
            <p:nvPr/>
          </p:nvSpPr>
          <p:spPr bwMode="auto">
            <a:xfrm>
              <a:off x="11021617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Rectangle 46"/>
            <p:cNvSpPr>
              <a:spLocks noChangeArrowheads="1"/>
            </p:cNvSpPr>
            <p:nvPr/>
          </p:nvSpPr>
          <p:spPr bwMode="auto">
            <a:xfrm>
              <a:off x="110215659"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Rectangle 47"/>
            <p:cNvSpPr>
              <a:spLocks noChangeArrowheads="1"/>
            </p:cNvSpPr>
            <p:nvPr/>
          </p:nvSpPr>
          <p:spPr bwMode="auto">
            <a:xfrm>
              <a:off x="110255535"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Rectangle 48"/>
            <p:cNvSpPr>
              <a:spLocks noChangeArrowheads="1"/>
            </p:cNvSpPr>
            <p:nvPr/>
          </p:nvSpPr>
          <p:spPr bwMode="auto">
            <a:xfrm>
              <a:off x="11025553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Rectangle 49"/>
            <p:cNvSpPr>
              <a:spLocks noChangeArrowheads="1"/>
            </p:cNvSpPr>
            <p:nvPr/>
          </p:nvSpPr>
          <p:spPr bwMode="auto">
            <a:xfrm>
              <a:off x="110356853"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Rectangle 50"/>
            <p:cNvSpPr>
              <a:spLocks noChangeArrowheads="1"/>
            </p:cNvSpPr>
            <p:nvPr/>
          </p:nvSpPr>
          <p:spPr bwMode="auto">
            <a:xfrm>
              <a:off x="110356335"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Rectangle 51"/>
            <p:cNvSpPr>
              <a:spLocks noChangeArrowheads="1"/>
            </p:cNvSpPr>
            <p:nvPr/>
          </p:nvSpPr>
          <p:spPr bwMode="auto">
            <a:xfrm>
              <a:off x="110396212"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Rectangle 52"/>
            <p:cNvSpPr>
              <a:spLocks noChangeArrowheads="1"/>
            </p:cNvSpPr>
            <p:nvPr/>
          </p:nvSpPr>
          <p:spPr bwMode="auto">
            <a:xfrm>
              <a:off x="110396212"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Rectangle 53"/>
            <p:cNvSpPr>
              <a:spLocks noChangeArrowheads="1"/>
            </p:cNvSpPr>
            <p:nvPr/>
          </p:nvSpPr>
          <p:spPr bwMode="auto">
            <a:xfrm>
              <a:off x="110497529"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Rectangle 54"/>
            <p:cNvSpPr>
              <a:spLocks noChangeArrowheads="1"/>
            </p:cNvSpPr>
            <p:nvPr/>
          </p:nvSpPr>
          <p:spPr bwMode="auto">
            <a:xfrm>
              <a:off x="110497012"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Rectangle 55"/>
            <p:cNvSpPr>
              <a:spLocks noChangeArrowheads="1"/>
            </p:cNvSpPr>
            <p:nvPr/>
          </p:nvSpPr>
          <p:spPr bwMode="auto">
            <a:xfrm>
              <a:off x="110536888"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Rectangle 56"/>
            <p:cNvSpPr>
              <a:spLocks noChangeArrowheads="1"/>
            </p:cNvSpPr>
            <p:nvPr/>
          </p:nvSpPr>
          <p:spPr bwMode="auto">
            <a:xfrm>
              <a:off x="110536888"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Rectangle 57"/>
            <p:cNvSpPr>
              <a:spLocks noChangeArrowheads="1"/>
            </p:cNvSpPr>
            <p:nvPr/>
          </p:nvSpPr>
          <p:spPr bwMode="auto">
            <a:xfrm>
              <a:off x="110638206"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Rectangle 58"/>
            <p:cNvSpPr>
              <a:spLocks noChangeArrowheads="1"/>
            </p:cNvSpPr>
            <p:nvPr/>
          </p:nvSpPr>
          <p:spPr bwMode="auto">
            <a:xfrm>
              <a:off x="110637688" y="110296441"/>
              <a:ext cx="39877"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Rectangle 59"/>
            <p:cNvSpPr>
              <a:spLocks noChangeArrowheads="1"/>
            </p:cNvSpPr>
            <p:nvPr/>
          </p:nvSpPr>
          <p:spPr bwMode="auto">
            <a:xfrm>
              <a:off x="110677565" y="109956600"/>
              <a:ext cx="101331"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Rectangle 60"/>
            <p:cNvSpPr>
              <a:spLocks noChangeArrowheads="1"/>
            </p:cNvSpPr>
            <p:nvPr/>
          </p:nvSpPr>
          <p:spPr bwMode="auto">
            <a:xfrm>
              <a:off x="110677565"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Rectangle 61"/>
            <p:cNvSpPr>
              <a:spLocks noChangeArrowheads="1"/>
            </p:cNvSpPr>
            <p:nvPr/>
          </p:nvSpPr>
          <p:spPr bwMode="auto">
            <a:xfrm>
              <a:off x="110778882"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Rectangle 62"/>
            <p:cNvSpPr>
              <a:spLocks noChangeArrowheads="1"/>
            </p:cNvSpPr>
            <p:nvPr/>
          </p:nvSpPr>
          <p:spPr bwMode="auto">
            <a:xfrm>
              <a:off x="110778365"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Rectangle 63"/>
            <p:cNvSpPr>
              <a:spLocks noChangeArrowheads="1"/>
            </p:cNvSpPr>
            <p:nvPr/>
          </p:nvSpPr>
          <p:spPr bwMode="auto">
            <a:xfrm>
              <a:off x="110818241"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Rectangle 64"/>
            <p:cNvSpPr>
              <a:spLocks noChangeArrowheads="1"/>
            </p:cNvSpPr>
            <p:nvPr/>
          </p:nvSpPr>
          <p:spPr bwMode="auto">
            <a:xfrm>
              <a:off x="110818241" y="110296441"/>
              <a:ext cx="100800"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7" name="Rectangle 65"/>
            <p:cNvSpPr>
              <a:spLocks noChangeArrowheads="1"/>
            </p:cNvSpPr>
            <p:nvPr/>
          </p:nvSpPr>
          <p:spPr bwMode="auto">
            <a:xfrm>
              <a:off x="110919558"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8" name="Rectangle 66"/>
            <p:cNvSpPr>
              <a:spLocks noChangeArrowheads="1"/>
            </p:cNvSpPr>
            <p:nvPr/>
          </p:nvSpPr>
          <p:spPr bwMode="auto">
            <a:xfrm>
              <a:off x="110919041"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9" name="Rectangle 67"/>
            <p:cNvSpPr>
              <a:spLocks noChangeArrowheads="1"/>
            </p:cNvSpPr>
            <p:nvPr/>
          </p:nvSpPr>
          <p:spPr bwMode="auto">
            <a:xfrm>
              <a:off x="110958917" y="109956600"/>
              <a:ext cx="101332" cy="342900"/>
            </a:xfrm>
            <a:prstGeom prst="rect">
              <a:avLst/>
            </a:prstGeom>
            <a:solidFill>
              <a:srgbClr val="18453B"/>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0" name="Rectangle 68"/>
            <p:cNvSpPr>
              <a:spLocks noChangeArrowheads="1"/>
            </p:cNvSpPr>
            <p:nvPr/>
          </p:nvSpPr>
          <p:spPr bwMode="auto">
            <a:xfrm>
              <a:off x="110958917" y="110296441"/>
              <a:ext cx="100801" cy="117359"/>
            </a:xfrm>
            <a:prstGeom prst="rect">
              <a:avLst/>
            </a:prstGeom>
            <a:no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1" name="Rectangle 69"/>
            <p:cNvSpPr>
              <a:spLocks noChangeArrowheads="1"/>
            </p:cNvSpPr>
            <p:nvPr/>
          </p:nvSpPr>
          <p:spPr bwMode="auto">
            <a:xfrm>
              <a:off x="111060235" y="109956600"/>
              <a:ext cx="39359" cy="457200"/>
            </a:xfrm>
            <a:prstGeom prst="rect">
              <a:avLst/>
            </a:prstGeom>
            <a:solidFill>
              <a:srgbClr val="00723F"/>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2" name="Rectangle 70"/>
            <p:cNvSpPr>
              <a:spLocks noChangeArrowheads="1"/>
            </p:cNvSpPr>
            <p:nvPr/>
          </p:nvSpPr>
          <p:spPr bwMode="auto">
            <a:xfrm>
              <a:off x="111059718" y="110296441"/>
              <a:ext cx="39876" cy="117359"/>
            </a:xfrm>
            <a:prstGeom prst="rect">
              <a:avLst/>
            </a:prstGeom>
            <a:solidFill>
              <a:srgbClr val="88AC2E"/>
            </a:solidFill>
            <a:ln>
              <a:noFill/>
            </a:ln>
            <a:effectLst/>
            <a:extLst>
              <a:ext uri="{91240B29-F687-4f45-9708-019B960494DF}">
                <a14:hiddenLine xmlns:a14="http://schemas.microsoft.com/office/drawing/2010/main" xmlns="" w="0"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84" name="Rectangle 83"/>
          <p:cNvSpPr/>
          <p:nvPr/>
        </p:nvSpPr>
        <p:spPr>
          <a:xfrm>
            <a:off x="0" y="0"/>
            <a:ext cx="681038" cy="6176963"/>
          </a:xfrm>
          <a:prstGeom prst="rect">
            <a:avLst/>
          </a:prstGeom>
          <a:solidFill>
            <a:srgbClr val="0072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5" name="Picture 8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139786" y="914400"/>
            <a:ext cx="3600408" cy="23966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6" name="Picture 85"/>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1310877" y="3669301"/>
            <a:ext cx="3876584" cy="23065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 name="Picture 86"/>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rot="631437">
            <a:off x="5525875" y="1115221"/>
            <a:ext cx="4078642" cy="2289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0" name="TextBox 89"/>
          <p:cNvSpPr txBox="1"/>
          <p:nvPr/>
        </p:nvSpPr>
        <p:spPr>
          <a:xfrm>
            <a:off x="-17131" y="92492"/>
            <a:ext cx="5351112" cy="584775"/>
          </a:xfrm>
          <a:prstGeom prst="rect">
            <a:avLst/>
          </a:prstGeom>
          <a:noFill/>
        </p:spPr>
        <p:txBody>
          <a:bodyPr wrap="square" rtlCol="0">
            <a:spAutoFit/>
          </a:bodyPr>
          <a:lstStyle/>
          <a:p>
            <a:pPr algn="ctr"/>
            <a:r>
              <a:rPr lang="en-US" sz="3200" b="1" dirty="0" smtClean="0">
                <a:solidFill>
                  <a:srgbClr val="18453B"/>
                </a:solidFill>
                <a:effectLst>
                  <a:outerShdw blurRad="38100" dist="38100" dir="2700000" algn="tl">
                    <a:srgbClr val="000000">
                      <a:alpha val="43137"/>
                    </a:srgbClr>
                  </a:outerShdw>
                </a:effectLst>
                <a:latin typeface="Impact" panose="020B0806030902050204" pitchFamily="34" charset="0"/>
              </a:rPr>
              <a:t>THE PROJECT</a:t>
            </a:r>
            <a:endParaRPr lang="en-US" sz="3200" b="1" dirty="0">
              <a:solidFill>
                <a:srgbClr val="18453B"/>
              </a:solidFill>
              <a:effectLst>
                <a:outerShdw blurRad="38100" dist="38100" dir="2700000" algn="tl">
                  <a:srgbClr val="000000">
                    <a:alpha val="43137"/>
                  </a:srgbClr>
                </a:outerShdw>
              </a:effectLst>
              <a:latin typeface="Impact" panose="020B0806030902050204" pitchFamily="34" charset="0"/>
            </a:endParaRPr>
          </a:p>
        </p:txBody>
      </p:sp>
      <p:sp>
        <p:nvSpPr>
          <p:cNvPr id="73" name="TextBox 72"/>
          <p:cNvSpPr txBox="1"/>
          <p:nvPr/>
        </p:nvSpPr>
        <p:spPr>
          <a:xfrm rot="21261148">
            <a:off x="3801401" y="3059400"/>
            <a:ext cx="1109170" cy="215444"/>
          </a:xfrm>
          <a:prstGeom prst="rect">
            <a:avLst/>
          </a:prstGeom>
          <a:noFill/>
        </p:spPr>
        <p:txBody>
          <a:bodyPr wrap="square" rtlCol="0">
            <a:spAutoFit/>
          </a:bodyPr>
          <a:lstStyle/>
          <a:p>
            <a:r>
              <a:rPr lang="en-US" sz="800" dirty="0" smtClean="0">
                <a:solidFill>
                  <a:srgbClr val="18453B"/>
                </a:solidFill>
              </a:rPr>
              <a:t>Source: MSU Today</a:t>
            </a:r>
            <a:endParaRPr lang="en-US" sz="800" dirty="0">
              <a:solidFill>
                <a:srgbClr val="18453B"/>
              </a:solidFill>
            </a:endParaRPr>
          </a:p>
        </p:txBody>
      </p:sp>
      <p:sp>
        <p:nvSpPr>
          <p:cNvPr id="74" name="TextBox 73"/>
          <p:cNvSpPr txBox="1"/>
          <p:nvPr/>
        </p:nvSpPr>
        <p:spPr>
          <a:xfrm rot="268932">
            <a:off x="8481384" y="3410846"/>
            <a:ext cx="1109170" cy="215444"/>
          </a:xfrm>
          <a:prstGeom prst="rect">
            <a:avLst/>
          </a:prstGeom>
          <a:noFill/>
        </p:spPr>
        <p:txBody>
          <a:bodyPr wrap="square" rtlCol="0">
            <a:spAutoFit/>
          </a:bodyPr>
          <a:lstStyle/>
          <a:p>
            <a:r>
              <a:rPr lang="en-US" sz="800" dirty="0" smtClean="0">
                <a:solidFill>
                  <a:srgbClr val="18453B"/>
                </a:solidFill>
              </a:rPr>
              <a:t>Source: MSU Today</a:t>
            </a:r>
            <a:endParaRPr lang="en-US" sz="800" dirty="0">
              <a:solidFill>
                <a:srgbClr val="18453B"/>
              </a:solidFill>
            </a:endParaRPr>
          </a:p>
        </p:txBody>
      </p:sp>
      <p:sp>
        <p:nvSpPr>
          <p:cNvPr id="75" name="TextBox 74"/>
          <p:cNvSpPr txBox="1"/>
          <p:nvPr/>
        </p:nvSpPr>
        <p:spPr>
          <a:xfrm>
            <a:off x="4017402" y="5877754"/>
            <a:ext cx="1109170" cy="215444"/>
          </a:xfrm>
          <a:prstGeom prst="rect">
            <a:avLst/>
          </a:prstGeom>
          <a:noFill/>
        </p:spPr>
        <p:txBody>
          <a:bodyPr wrap="square" rtlCol="0">
            <a:spAutoFit/>
          </a:bodyPr>
          <a:lstStyle/>
          <a:p>
            <a:r>
              <a:rPr lang="en-US" sz="800" dirty="0" smtClean="0">
                <a:solidFill>
                  <a:srgbClr val="18453B"/>
                </a:solidFill>
              </a:rPr>
              <a:t>Source: MSU Today</a:t>
            </a:r>
            <a:endParaRPr lang="en-US" sz="800" dirty="0">
              <a:solidFill>
                <a:srgbClr val="18453B"/>
              </a:solidFill>
            </a:endParaRPr>
          </a:p>
        </p:txBody>
      </p:sp>
      <p:pic>
        <p:nvPicPr>
          <p:cNvPr id="2" name="Picture 1" descr="SecantWallExcavation (2).JPG"/>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5697882" y="3962400"/>
            <a:ext cx="3505200" cy="2628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1182463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duotone>
              <a:prstClr val="black"/>
              <a:srgbClr val="D9C3A5">
                <a:tint val="50000"/>
                <a:satMod val="180000"/>
              </a:srgbClr>
            </a:duotone>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sp>
        <p:nvSpPr>
          <p:cNvPr id="18" name="Rectangle 17"/>
          <p:cNvSpPr/>
          <p:nvPr/>
        </p:nvSpPr>
        <p:spPr>
          <a:xfrm>
            <a:off x="-2875" y="2514600"/>
            <a:ext cx="9906000" cy="4058098"/>
          </a:xfrm>
          <a:prstGeom prst="rect">
            <a:avLst/>
          </a:prstGeom>
          <a:solidFill>
            <a:srgbClr val="18453B">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8453B"/>
              </a:solidFill>
              <a:effectLst>
                <a:glow rad="139700">
                  <a:schemeClr val="accent3">
                    <a:satMod val="175000"/>
                    <a:alpha val="40000"/>
                  </a:schemeClr>
                </a:glow>
                <a:outerShdw blurRad="50800" dist="38100" dir="2700000" algn="tl" rotWithShape="0">
                  <a:prstClr val="black">
                    <a:alpha val="40000"/>
                  </a:prstClr>
                </a:outerShdw>
              </a:effectLst>
            </a:endParaRPr>
          </a:p>
        </p:txBody>
      </p:sp>
      <p:sp>
        <p:nvSpPr>
          <p:cNvPr id="2" name="TextBox 1"/>
          <p:cNvSpPr txBox="1"/>
          <p:nvPr/>
        </p:nvSpPr>
        <p:spPr>
          <a:xfrm>
            <a:off x="497457" y="3052808"/>
            <a:ext cx="8991600" cy="3662541"/>
          </a:xfrm>
          <a:prstGeom prst="rect">
            <a:avLst/>
          </a:prstGeom>
          <a:noFill/>
        </p:spPr>
        <p:txBody>
          <a:bodyPr wrap="square" rtlCol="0">
            <a:spAutoFit/>
          </a:bodyPr>
          <a:lstStyle/>
          <a:p>
            <a:r>
              <a:rPr lang="en-US" sz="2800" b="1" dirty="0" smtClean="0">
                <a:solidFill>
                  <a:schemeClr val="bg1"/>
                </a:solidFill>
              </a:rPr>
              <a:t>Goal:</a:t>
            </a:r>
          </a:p>
          <a:p>
            <a:r>
              <a:rPr lang="en-US" sz="2800" b="1" dirty="0">
                <a:solidFill>
                  <a:schemeClr val="bg1"/>
                </a:solidFill>
              </a:rPr>
              <a:t>An assessment of </a:t>
            </a:r>
            <a:r>
              <a:rPr lang="en-US" sz="2800" dirty="0">
                <a:solidFill>
                  <a:schemeClr val="accent6">
                    <a:lumMod val="60000"/>
                    <a:lumOff val="40000"/>
                  </a:schemeClr>
                </a:solidFill>
              </a:rPr>
              <a:t>economic/entrepreneurial/community </a:t>
            </a:r>
            <a:r>
              <a:rPr lang="en-US" sz="2800" b="1" dirty="0">
                <a:solidFill>
                  <a:schemeClr val="bg1"/>
                </a:solidFill>
              </a:rPr>
              <a:t>impacts and opportunities created </a:t>
            </a:r>
            <a:r>
              <a:rPr lang="en-US" sz="2800" b="1" dirty="0" smtClean="0">
                <a:solidFill>
                  <a:schemeClr val="bg1"/>
                </a:solidFill>
              </a:rPr>
              <a:t>by similar cases and compared to </a:t>
            </a:r>
            <a:r>
              <a:rPr lang="en-US" sz="2800" b="1" dirty="0">
                <a:solidFill>
                  <a:schemeClr val="bg1"/>
                </a:solidFill>
              </a:rPr>
              <a:t>the Facility for Rare Isotope Beams (FRIB) at MSU. Also, collecting data and reporting on existing particle accelerator facilities to </a:t>
            </a:r>
            <a:r>
              <a:rPr lang="en-US" sz="2800" b="1" dirty="0">
                <a:solidFill>
                  <a:srgbClr val="A9D18E"/>
                </a:solidFill>
              </a:rPr>
              <a:t>recommend potential strategies and best practices</a:t>
            </a:r>
            <a:r>
              <a:rPr lang="en-US" sz="2800" b="1" dirty="0">
                <a:solidFill>
                  <a:schemeClr val="bg1"/>
                </a:solidFill>
              </a:rPr>
              <a:t> to incorporate.</a:t>
            </a:r>
          </a:p>
          <a:p>
            <a:endParaRPr lang="en-US" b="1" dirty="0">
              <a:solidFill>
                <a:schemeClr val="bg1"/>
              </a:solidFill>
            </a:endParaRPr>
          </a:p>
          <a:p>
            <a:endParaRPr lang="en-US" b="1" dirty="0" smtClean="0">
              <a:solidFill>
                <a:schemeClr val="bg1"/>
              </a:solidFill>
            </a:endParaRPr>
          </a:p>
        </p:txBody>
      </p:sp>
      <p:sp>
        <p:nvSpPr>
          <p:cNvPr id="8" name="Rectangle 7"/>
          <p:cNvSpPr/>
          <p:nvPr/>
        </p:nvSpPr>
        <p:spPr>
          <a:xfrm>
            <a:off x="-11501" y="1769796"/>
            <a:ext cx="7326550"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8AC2E"/>
              </a:solidFill>
            </a:endParaRPr>
          </a:p>
        </p:txBody>
      </p:sp>
      <p:sp>
        <p:nvSpPr>
          <p:cNvPr id="6" name="TextBox 5"/>
          <p:cNvSpPr txBox="1"/>
          <p:nvPr/>
        </p:nvSpPr>
        <p:spPr>
          <a:xfrm>
            <a:off x="820152" y="1771783"/>
            <a:ext cx="5715000" cy="1200329"/>
          </a:xfrm>
          <a:prstGeom prst="rect">
            <a:avLst/>
          </a:prstGeom>
          <a:noFill/>
        </p:spPr>
        <p:txBody>
          <a:bodyPr wrap="square" rtlCol="0">
            <a:spAutoFit/>
          </a:bodyPr>
          <a:lstStyle/>
          <a:p>
            <a:r>
              <a:rPr lang="en-US" sz="7200" b="1" dirty="0" smtClean="0">
                <a:solidFill>
                  <a:schemeClr val="bg1"/>
                </a:solidFill>
                <a:effectLst>
                  <a:outerShdw blurRad="38100" dist="38100" dir="2700000" algn="tl">
                    <a:srgbClr val="000000">
                      <a:alpha val="43137"/>
                    </a:srgbClr>
                  </a:outerShdw>
                </a:effectLst>
                <a:latin typeface="Impact" panose="020B0806030902050204" pitchFamily="34" charset="0"/>
                <a:cs typeface="Helvetica" panose="020B0604020202020204" pitchFamily="34" charset="0"/>
              </a:rPr>
              <a:t>PROJECT GOAL</a:t>
            </a:r>
            <a:endParaRPr lang="en-US" sz="7200" b="1" dirty="0">
              <a:solidFill>
                <a:schemeClr val="bg1"/>
              </a:solidFill>
              <a:effectLst>
                <a:outerShdw blurRad="38100" dist="38100" dir="2700000" algn="tl">
                  <a:srgbClr val="000000">
                    <a:alpha val="43137"/>
                  </a:srgbClr>
                </a:outerShdw>
              </a:effectLst>
              <a:latin typeface="Impact" panose="020B0806030902050204" pitchFamily="34" charset="0"/>
              <a:cs typeface="Helvetica" panose="020B0604020202020204" pitchFamily="34" charset="0"/>
            </a:endParaRPr>
          </a:p>
        </p:txBody>
      </p:sp>
      <p:sp>
        <p:nvSpPr>
          <p:cNvPr id="7" name="TextBox 6"/>
          <p:cNvSpPr txBox="1"/>
          <p:nvPr/>
        </p:nvSpPr>
        <p:spPr>
          <a:xfrm>
            <a:off x="8785919" y="6624336"/>
            <a:ext cx="1109170" cy="215444"/>
          </a:xfrm>
          <a:prstGeom prst="rect">
            <a:avLst/>
          </a:prstGeom>
          <a:noFill/>
        </p:spPr>
        <p:txBody>
          <a:bodyPr wrap="square" rtlCol="0">
            <a:spAutoFit/>
          </a:bodyPr>
          <a:lstStyle/>
          <a:p>
            <a:r>
              <a:rPr lang="en-US" sz="800" dirty="0" smtClean="0">
                <a:solidFill>
                  <a:schemeClr val="bg1"/>
                </a:solidFill>
              </a:rPr>
              <a:t>Source: MSU Facts</a:t>
            </a:r>
            <a:endParaRPr lang="en-US" sz="800" dirty="0">
              <a:solidFill>
                <a:schemeClr val="bg1"/>
              </a:solidFill>
            </a:endParaRPr>
          </a:p>
        </p:txBody>
      </p:sp>
    </p:spTree>
    <p:extLst>
      <p:ext uri="{BB962C8B-B14F-4D97-AF65-F5344CB8AC3E}">
        <p14:creationId xmlns:p14="http://schemas.microsoft.com/office/powerpoint/2010/main" xmlns="" val="35242306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duotone>
              <a:prstClr val="black"/>
              <a:srgbClr val="D9C3A5">
                <a:tint val="50000"/>
                <a:satMod val="180000"/>
              </a:srgbClr>
            </a:duotone>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0" y="0"/>
            <a:ext cx="9906000" cy="6858000"/>
          </a:xfrm>
          <a:prstGeom prst="rect">
            <a:avLst/>
          </a:prstGeom>
        </p:spPr>
      </p:pic>
      <p:pic>
        <p:nvPicPr>
          <p:cNvPr id="5" name="Picture 4"/>
          <p:cNvPicPr>
            <a:picLocks noChangeAspect="1"/>
          </p:cNvPicPr>
          <p:nvPr/>
        </p:nvPicPr>
        <p:blipFill>
          <a:blip r:embed="rId5" cstate="screen"/>
          <a:stretch>
            <a:fillRect/>
          </a:stretch>
        </p:blipFill>
        <p:spPr>
          <a:xfrm>
            <a:off x="-6610" y="2786332"/>
            <a:ext cx="9906859" cy="3660363"/>
          </a:xfrm>
          <a:prstGeom prst="rect">
            <a:avLst/>
          </a:prstGeom>
        </p:spPr>
      </p:pic>
      <p:sp>
        <p:nvSpPr>
          <p:cNvPr id="6" name="TextBox 5"/>
          <p:cNvSpPr txBox="1"/>
          <p:nvPr/>
        </p:nvSpPr>
        <p:spPr>
          <a:xfrm>
            <a:off x="83389" y="3048000"/>
            <a:ext cx="9753600" cy="3939540"/>
          </a:xfrm>
          <a:prstGeom prst="rect">
            <a:avLst/>
          </a:prstGeom>
          <a:noFill/>
        </p:spPr>
        <p:txBody>
          <a:bodyPr wrap="square" rtlCol="0">
            <a:spAutoFit/>
          </a:bodyPr>
          <a:lstStyle/>
          <a:p>
            <a:pPr marL="285750" indent="-285750">
              <a:buFont typeface="Wingdings" panose="05000000000000000000" pitchFamily="2" charset="2"/>
              <a:buChar char="q"/>
            </a:pPr>
            <a:r>
              <a:rPr lang="en-US" sz="2800" dirty="0" smtClean="0">
                <a:solidFill>
                  <a:schemeClr val="bg1"/>
                </a:solidFill>
              </a:rPr>
              <a:t>Analyzed socioeconomic characteristics and anchor institutions of the Greater Lansing Region</a:t>
            </a:r>
          </a:p>
          <a:p>
            <a:pPr marL="285750" indent="-285750">
              <a:buFont typeface="Wingdings" panose="05000000000000000000" pitchFamily="2" charset="2"/>
              <a:buChar char="q"/>
            </a:pPr>
            <a:r>
              <a:rPr lang="en-US" sz="2800" dirty="0" smtClean="0">
                <a:solidFill>
                  <a:schemeClr val="bg1"/>
                </a:solidFill>
              </a:rPr>
              <a:t>Conducted a comprehensive literature review on the impact of knowledge </a:t>
            </a:r>
            <a:r>
              <a:rPr lang="en-US" sz="2800" dirty="0">
                <a:solidFill>
                  <a:schemeClr val="bg1"/>
                </a:solidFill>
              </a:rPr>
              <a:t>and high-technology </a:t>
            </a:r>
            <a:r>
              <a:rPr lang="en-US" sz="2800" dirty="0" smtClean="0">
                <a:solidFill>
                  <a:schemeClr val="bg1"/>
                </a:solidFill>
              </a:rPr>
              <a:t>transfer</a:t>
            </a:r>
          </a:p>
          <a:p>
            <a:pPr marL="285750" indent="-285750">
              <a:buFont typeface="Wingdings" panose="05000000000000000000" pitchFamily="2" charset="2"/>
              <a:buChar char="q"/>
            </a:pPr>
            <a:r>
              <a:rPr lang="en-US" sz="2800" dirty="0" smtClean="0">
                <a:solidFill>
                  <a:schemeClr val="bg1"/>
                </a:solidFill>
              </a:rPr>
              <a:t>Evaluated case studies with similarity </a:t>
            </a:r>
            <a:r>
              <a:rPr lang="en-US" sz="2800" dirty="0">
                <a:solidFill>
                  <a:schemeClr val="bg1"/>
                </a:solidFill>
              </a:rPr>
              <a:t>in either size or scope to the </a:t>
            </a:r>
            <a:r>
              <a:rPr lang="en-US" sz="2800" dirty="0" smtClean="0">
                <a:solidFill>
                  <a:schemeClr val="bg1"/>
                </a:solidFill>
              </a:rPr>
              <a:t>FRIB </a:t>
            </a:r>
            <a:r>
              <a:rPr lang="en-US" sz="2800" dirty="0">
                <a:solidFill>
                  <a:schemeClr val="bg1"/>
                </a:solidFill>
              </a:rPr>
              <a:t>at </a:t>
            </a:r>
            <a:r>
              <a:rPr lang="en-US" sz="2800" dirty="0" smtClean="0">
                <a:solidFill>
                  <a:schemeClr val="bg1"/>
                </a:solidFill>
              </a:rPr>
              <a:t>MSU</a:t>
            </a:r>
          </a:p>
          <a:p>
            <a:pPr marL="285750" indent="-285750">
              <a:buFont typeface="Wingdings" panose="05000000000000000000" pitchFamily="2" charset="2"/>
              <a:buChar char="q"/>
            </a:pPr>
            <a:r>
              <a:rPr lang="en-US" sz="2800" dirty="0" smtClean="0">
                <a:solidFill>
                  <a:schemeClr val="bg1"/>
                </a:solidFill>
              </a:rPr>
              <a:t>Created recommendations based on our findings</a:t>
            </a:r>
          </a:p>
          <a:p>
            <a:pPr marL="285750" indent="-285750">
              <a:buFont typeface="Wingdings" panose="05000000000000000000" pitchFamily="2" charset="2"/>
              <a:buChar char="q"/>
            </a:pPr>
            <a:endParaRPr lang="en-US" dirty="0" smtClean="0">
              <a:solidFill>
                <a:schemeClr val="bg1"/>
              </a:solidFill>
            </a:endParaRPr>
          </a:p>
          <a:p>
            <a:endParaRPr lang="en-US" dirty="0" smtClean="0">
              <a:solidFill>
                <a:schemeClr val="bg1"/>
              </a:solidFill>
            </a:endParaRPr>
          </a:p>
          <a:p>
            <a:pPr marL="285750" indent="-285750">
              <a:buFont typeface="Wingdings" panose="05000000000000000000" pitchFamily="2" charset="2"/>
              <a:buChar char="q"/>
            </a:pPr>
            <a:endParaRPr lang="en-US" dirty="0">
              <a:solidFill>
                <a:schemeClr val="bg1"/>
              </a:solidFill>
            </a:endParaRPr>
          </a:p>
        </p:txBody>
      </p:sp>
      <p:sp>
        <p:nvSpPr>
          <p:cNvPr id="7" name="Rectangle 6"/>
          <p:cNvSpPr/>
          <p:nvPr/>
        </p:nvSpPr>
        <p:spPr>
          <a:xfrm>
            <a:off x="-11501" y="1769796"/>
            <a:ext cx="7326701" cy="1204305"/>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smtClean="0">
                <a:solidFill>
                  <a:schemeClr val="bg1"/>
                </a:solidFill>
                <a:effectLst>
                  <a:outerShdw blurRad="38100" dist="38100" dir="2700000" algn="tl">
                    <a:srgbClr val="000000">
                      <a:alpha val="43137"/>
                    </a:srgbClr>
                  </a:outerShdw>
                </a:effectLst>
                <a:latin typeface="Impact" panose="020B0806030902050204" pitchFamily="34" charset="0"/>
              </a:rPr>
              <a:t>WHAT DID WE DO?</a:t>
            </a:r>
            <a:endParaRPr lang="en-US" sz="7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xmlns="" val="2539784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ib-hardhats.jpg"/>
          <p:cNvPicPr>
            <a:picLocks noChangeAspect="1"/>
          </p:cNvPicPr>
          <p:nvPr/>
        </p:nvPicPr>
        <p:blipFill>
          <a:blip r:embed="rId3" cstate="screen">
            <a:alphaModFix/>
            <a:duotone>
              <a:prstClr val="black"/>
              <a:srgbClr val="D9C3A5">
                <a:tint val="50000"/>
                <a:satMod val="180000"/>
              </a:srgbClr>
            </a:duotone>
            <a:extLst>
              <a:ext uri="{BEBA8EAE-BF5A-486C-A8C5-ECC9F3942E4B}">
                <a14:imgProps xmlns:a14="http://schemas.microsoft.com/office/drawing/2010/main" xmlns="">
                  <a14:imgLayer r:embed="rId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52400" y="0"/>
            <a:ext cx="10302454" cy="6959600"/>
          </a:xfrm>
          <a:prstGeom prst="rect">
            <a:avLst/>
          </a:prstGeom>
        </p:spPr>
      </p:pic>
      <p:sp>
        <p:nvSpPr>
          <p:cNvPr id="7" name="Rectangle 6"/>
          <p:cNvSpPr/>
          <p:nvPr/>
        </p:nvSpPr>
        <p:spPr>
          <a:xfrm>
            <a:off x="-152400" y="3266856"/>
            <a:ext cx="10302454" cy="3332504"/>
          </a:xfrm>
          <a:prstGeom prst="rect">
            <a:avLst/>
          </a:prstGeom>
          <a:solidFill>
            <a:srgbClr val="18453B">
              <a:alpha val="9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8453B"/>
              </a:solidFill>
              <a:effectLst>
                <a:glow rad="139700">
                  <a:schemeClr val="accent3">
                    <a:satMod val="175000"/>
                    <a:alpha val="40000"/>
                  </a:schemeClr>
                </a:glow>
                <a:outerShdw blurRad="50800" dist="38100" dir="2700000" algn="tl" rotWithShape="0">
                  <a:prstClr val="black">
                    <a:alpha val="40000"/>
                  </a:prstClr>
                </a:outerShdw>
              </a:effectLst>
            </a:endParaRPr>
          </a:p>
        </p:txBody>
      </p:sp>
      <p:sp>
        <p:nvSpPr>
          <p:cNvPr id="10" name="TextBox 9"/>
          <p:cNvSpPr txBox="1"/>
          <p:nvPr/>
        </p:nvSpPr>
        <p:spPr>
          <a:xfrm>
            <a:off x="533400" y="3748347"/>
            <a:ext cx="9710014" cy="2739211"/>
          </a:xfrm>
          <a:prstGeom prst="rect">
            <a:avLst/>
          </a:prstGeom>
          <a:noFill/>
        </p:spPr>
        <p:txBody>
          <a:bodyPr wrap="square" rtlCol="0">
            <a:spAutoFit/>
          </a:bodyPr>
          <a:lstStyle/>
          <a:p>
            <a:pPr marL="457200" indent="-457200">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The Facility for Rare Isotope Beams (FRIB) </a:t>
            </a:r>
          </a:p>
          <a:p>
            <a:pPr marL="457200" indent="-4572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P</a:t>
            </a:r>
            <a:r>
              <a:rPr lang="en-US" sz="2400" b="1" dirty="0" smtClean="0">
                <a:solidFill>
                  <a:schemeClr val="bg1"/>
                </a:solidFill>
                <a:effectLst>
                  <a:outerShdw blurRad="38100" dist="38100" dir="2700000" algn="tl">
                    <a:srgbClr val="000000">
                      <a:alpha val="43137"/>
                    </a:srgbClr>
                  </a:outerShdw>
                </a:effectLst>
              </a:rPr>
              <a:t>article accelerator nuclear research facility </a:t>
            </a:r>
          </a:p>
          <a:p>
            <a:pPr marL="457200" indent="-457200">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Located on the campus of Michigan State University</a:t>
            </a:r>
            <a:endParaRPr lang="en-US" sz="24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Discover rare isotopes </a:t>
            </a:r>
          </a:p>
          <a:p>
            <a:pPr marL="457200" indent="-457200">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Enhance mankind’s understanding of nuclear science</a:t>
            </a:r>
          </a:p>
          <a:p>
            <a:pPr marL="457200" indent="-457200">
              <a:buFont typeface="Arial" panose="020B0604020202020204" pitchFamily="34" charset="0"/>
              <a:buChar char="•"/>
            </a:pPr>
            <a:r>
              <a:rPr lang="en-US" sz="2400" b="1" dirty="0" smtClean="0">
                <a:solidFill>
                  <a:schemeClr val="bg1"/>
                </a:solidFill>
                <a:effectLst>
                  <a:outerShdw blurRad="38100" dist="38100" dir="2700000" algn="tl">
                    <a:srgbClr val="000000">
                      <a:alpha val="43137"/>
                    </a:srgbClr>
                  </a:outerShdw>
                </a:effectLst>
              </a:rPr>
              <a:t>A rare isotope is not naturally occurring and can have unique properties</a:t>
            </a:r>
          </a:p>
          <a:p>
            <a:endParaRPr lang="en-US" sz="2800" b="1" dirty="0" smtClean="0">
              <a:solidFill>
                <a:srgbClr val="F69200"/>
              </a:solidFill>
              <a:effectLst>
                <a:outerShdw blurRad="38100" dist="38100" dir="2700000" algn="tl">
                  <a:srgbClr val="000000">
                    <a:alpha val="43137"/>
                  </a:srgbClr>
                </a:outerShdw>
              </a:effectLst>
            </a:endParaRPr>
          </a:p>
        </p:txBody>
      </p:sp>
      <p:sp>
        <p:nvSpPr>
          <p:cNvPr id="8" name="Rectangle 7"/>
          <p:cNvSpPr/>
          <p:nvPr/>
        </p:nvSpPr>
        <p:spPr>
          <a:xfrm>
            <a:off x="64533" y="2857787"/>
            <a:ext cx="2614850" cy="914400"/>
          </a:xfrm>
          <a:prstGeom prst="rect">
            <a:avLst/>
          </a:prstGeom>
          <a:solidFill>
            <a:srgbClr val="B0BE6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8AC2E"/>
              </a:solidFill>
            </a:endParaRPr>
          </a:p>
        </p:txBody>
      </p:sp>
      <p:sp>
        <p:nvSpPr>
          <p:cNvPr id="9" name="TextBox 8"/>
          <p:cNvSpPr txBox="1"/>
          <p:nvPr/>
        </p:nvSpPr>
        <p:spPr>
          <a:xfrm>
            <a:off x="438353" y="2714822"/>
            <a:ext cx="2207816" cy="1200329"/>
          </a:xfrm>
          <a:prstGeom prst="rect">
            <a:avLst/>
          </a:prstGeom>
          <a:noFill/>
        </p:spPr>
        <p:txBody>
          <a:bodyPr wrap="square" rtlCol="0">
            <a:spAutoFit/>
          </a:bodyPr>
          <a:lstStyle/>
          <a:p>
            <a:r>
              <a:rPr lang="en-US" sz="7200" dirty="0" smtClean="0">
                <a:solidFill>
                  <a:schemeClr val="bg1"/>
                </a:solidFill>
                <a:effectLst>
                  <a:outerShdw blurRad="38100" dist="38100" dir="2700000" algn="tl">
                    <a:srgbClr val="000000">
                      <a:alpha val="43137"/>
                    </a:srgbClr>
                  </a:outerShdw>
                </a:effectLst>
                <a:latin typeface="Impact" panose="020B0806030902050204" pitchFamily="34" charset="0"/>
                <a:cs typeface="Calibri"/>
              </a:rPr>
              <a:t>FRIB</a:t>
            </a:r>
            <a:endParaRPr lang="en-US" sz="7200" dirty="0">
              <a:solidFill>
                <a:schemeClr val="bg1"/>
              </a:solidFill>
              <a:effectLst>
                <a:outerShdw blurRad="38100" dist="38100" dir="2700000" algn="tl">
                  <a:srgbClr val="000000">
                    <a:alpha val="43137"/>
                  </a:srgbClr>
                </a:outerShdw>
              </a:effectLst>
              <a:latin typeface="Impact" panose="020B0806030902050204" pitchFamily="34" charset="0"/>
              <a:cs typeface="Calibri"/>
            </a:endParaRPr>
          </a:p>
        </p:txBody>
      </p:sp>
      <p:sp>
        <p:nvSpPr>
          <p:cNvPr id="2" name="Rectangle 1"/>
          <p:cNvSpPr/>
          <p:nvPr/>
        </p:nvSpPr>
        <p:spPr>
          <a:xfrm>
            <a:off x="2748155" y="3187412"/>
            <a:ext cx="2180405" cy="584775"/>
          </a:xfrm>
          <a:prstGeom prst="rect">
            <a:avLst/>
          </a:prstGeom>
        </p:spPr>
        <p:txBody>
          <a:bodyPr wrap="none">
            <a:spAutoFit/>
          </a:bodyPr>
          <a:lstStyle/>
          <a:p>
            <a:r>
              <a:rPr lang="en-US" sz="3200" b="1" dirty="0" smtClean="0">
                <a:solidFill>
                  <a:schemeClr val="bg1"/>
                </a:solidFill>
                <a:latin typeface="Century Gothic" pitchFamily="34" charset="0"/>
                <a:cs typeface="Helvetica" panose="020B0604020202020204" pitchFamily="34" charset="0"/>
              </a:rPr>
              <a:t>What is it?</a:t>
            </a:r>
            <a:endParaRPr lang="en-US" sz="3200" b="1" dirty="0">
              <a:solidFill>
                <a:schemeClr val="bg1"/>
              </a:solidFill>
              <a:latin typeface="Century Gothic" pitchFamily="34" charset="0"/>
              <a:cs typeface="Helvetica" panose="020B0604020202020204" pitchFamily="34" charset="0"/>
            </a:endParaRPr>
          </a:p>
        </p:txBody>
      </p:sp>
      <p:sp>
        <p:nvSpPr>
          <p:cNvPr id="11" name="TextBox 10"/>
          <p:cNvSpPr txBox="1"/>
          <p:nvPr/>
        </p:nvSpPr>
        <p:spPr>
          <a:xfrm>
            <a:off x="9040884" y="6671758"/>
            <a:ext cx="1109170" cy="215444"/>
          </a:xfrm>
          <a:prstGeom prst="rect">
            <a:avLst/>
          </a:prstGeom>
          <a:noFill/>
        </p:spPr>
        <p:txBody>
          <a:bodyPr wrap="square" rtlCol="0">
            <a:spAutoFit/>
          </a:bodyPr>
          <a:lstStyle/>
          <a:p>
            <a:r>
              <a:rPr lang="en-US" sz="800" dirty="0" smtClean="0">
                <a:solidFill>
                  <a:schemeClr val="bg1"/>
                </a:solidFill>
              </a:rPr>
              <a:t>Source: MSU Today</a:t>
            </a:r>
            <a:endParaRPr lang="en-US" sz="800" dirty="0">
              <a:solidFill>
                <a:schemeClr val="bg1"/>
              </a:solidFill>
            </a:endParaRPr>
          </a:p>
        </p:txBody>
      </p:sp>
    </p:spTree>
    <p:extLst>
      <p:ext uri="{BB962C8B-B14F-4D97-AF65-F5344CB8AC3E}">
        <p14:creationId xmlns:p14="http://schemas.microsoft.com/office/powerpoint/2010/main" xmlns="" val="19502014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helium-anim.png" descr="helium-anim"/>
          <p:cNvPicPr/>
          <p:nvPr/>
        </p:nvPicPr>
        <p:blipFill>
          <a:blip r:embed="rId3" cstate="screen">
            <a:extLst/>
          </a:blip>
          <a:stretch>
            <a:fillRect/>
          </a:stretch>
        </p:blipFill>
        <p:spPr>
          <a:xfrm>
            <a:off x="3219450" y="2209800"/>
            <a:ext cx="3549650" cy="3276600"/>
          </a:xfrm>
          <a:prstGeom prst="rect">
            <a:avLst/>
          </a:prstGeom>
          <a:ln w="12700">
            <a:miter lim="400000"/>
          </a:ln>
        </p:spPr>
      </p:pic>
      <p:sp>
        <p:nvSpPr>
          <p:cNvPr id="31" name="Shape 31"/>
          <p:cNvSpPr/>
          <p:nvPr/>
        </p:nvSpPr>
        <p:spPr>
          <a:xfrm>
            <a:off x="165100" y="1635125"/>
            <a:ext cx="4044950" cy="4616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a:r>
              <a:rPr sz="2400" b="1"/>
              <a:t>Example: </a:t>
            </a:r>
            <a:r>
              <a:rPr sz="2400" b="1" i="1"/>
              <a:t>A Helium Atom</a:t>
            </a:r>
          </a:p>
        </p:txBody>
      </p:sp>
      <p:grpSp>
        <p:nvGrpSpPr>
          <p:cNvPr id="41" name="Group 41"/>
          <p:cNvGrpSpPr/>
          <p:nvPr/>
        </p:nvGrpSpPr>
        <p:grpSpPr>
          <a:xfrm>
            <a:off x="412750" y="2209800"/>
            <a:ext cx="9493250" cy="2733018"/>
            <a:chOff x="0" y="0"/>
            <a:chExt cx="8763000" cy="2733018"/>
          </a:xfrm>
        </p:grpSpPr>
        <p:grpSp>
          <p:nvGrpSpPr>
            <p:cNvPr id="34" name="Group 34"/>
            <p:cNvGrpSpPr/>
            <p:nvPr/>
          </p:nvGrpSpPr>
          <p:grpSpPr>
            <a:xfrm>
              <a:off x="0" y="0"/>
              <a:ext cx="2819400" cy="533401"/>
              <a:chOff x="0" y="0"/>
              <a:chExt cx="2819400" cy="533400"/>
            </a:xfrm>
          </p:grpSpPr>
          <p:sp>
            <p:nvSpPr>
              <p:cNvPr id="32" name="Shape 32"/>
              <p:cNvSpPr/>
              <p:nvPr/>
            </p:nvSpPr>
            <p:spPr>
              <a:xfrm>
                <a:off x="0" y="0"/>
                <a:ext cx="2514600"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600"/>
                  </a:spcBef>
                  <a:defRPr sz="2800" b="1">
                    <a:solidFill>
                      <a:srgbClr val="D6A162"/>
                    </a:solidFill>
                  </a:defRPr>
                </a:lvl1pPr>
              </a:lstStyle>
              <a:p>
                <a:pPr lvl="0">
                  <a:defRPr sz="1800" b="0">
                    <a:solidFill>
                      <a:srgbClr val="000000"/>
                    </a:solidFill>
                  </a:defRPr>
                </a:pPr>
                <a:r>
                  <a:rPr sz="2800" b="1">
                    <a:solidFill>
                      <a:srgbClr val="D6A162"/>
                    </a:solidFill>
                  </a:rPr>
                  <a:t>Electron</a:t>
                </a:r>
              </a:p>
            </p:txBody>
          </p:sp>
          <p:sp>
            <p:nvSpPr>
              <p:cNvPr id="33" name="Shape 33"/>
              <p:cNvSpPr/>
              <p:nvPr/>
            </p:nvSpPr>
            <p:spPr>
              <a:xfrm>
                <a:off x="1447800" y="304800"/>
                <a:ext cx="1371600" cy="228600"/>
              </a:xfrm>
              <a:prstGeom prst="line">
                <a:avLst/>
              </a:prstGeom>
              <a:noFill/>
              <a:ln w="25400" cap="flat">
                <a:solidFill>
                  <a:srgbClr val="D6A162"/>
                </a:solidFill>
                <a:prstDash val="solid"/>
                <a:round/>
                <a:tailEnd type="triangle" w="med" len="me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grpSp>
        <p:grpSp>
          <p:nvGrpSpPr>
            <p:cNvPr id="37" name="Group 37"/>
            <p:cNvGrpSpPr/>
            <p:nvPr/>
          </p:nvGrpSpPr>
          <p:grpSpPr>
            <a:xfrm>
              <a:off x="1371600" y="1600199"/>
              <a:ext cx="3505200" cy="1132819"/>
              <a:chOff x="0" y="-1"/>
              <a:chExt cx="3505200" cy="1132819"/>
            </a:xfrm>
          </p:grpSpPr>
          <p:sp>
            <p:nvSpPr>
              <p:cNvPr id="35" name="Shape 35"/>
              <p:cNvSpPr/>
              <p:nvPr/>
            </p:nvSpPr>
            <p:spPr>
              <a:xfrm>
                <a:off x="0" y="609600"/>
                <a:ext cx="3505200" cy="523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600"/>
                  </a:spcBef>
                  <a:defRPr sz="2800" b="1">
                    <a:solidFill>
                      <a:srgbClr val="D6A162"/>
                    </a:solidFill>
                  </a:defRPr>
                </a:lvl1pPr>
              </a:lstStyle>
              <a:p>
                <a:pPr lvl="0">
                  <a:defRPr sz="1800" b="0">
                    <a:solidFill>
                      <a:srgbClr val="000000"/>
                    </a:solidFill>
                  </a:defRPr>
                </a:pPr>
                <a:r>
                  <a:rPr sz="2800" b="1">
                    <a:solidFill>
                      <a:srgbClr val="D6A162"/>
                    </a:solidFill>
                  </a:rPr>
                  <a:t>Neutron</a:t>
                </a:r>
              </a:p>
            </p:txBody>
          </p:sp>
          <p:sp>
            <p:nvSpPr>
              <p:cNvPr id="36" name="Shape 36"/>
              <p:cNvSpPr/>
              <p:nvPr/>
            </p:nvSpPr>
            <p:spPr>
              <a:xfrm flipV="1">
                <a:off x="990600" y="-1"/>
                <a:ext cx="1676400" cy="685801"/>
              </a:xfrm>
              <a:prstGeom prst="line">
                <a:avLst/>
              </a:prstGeom>
              <a:noFill/>
              <a:ln w="25400" cap="flat">
                <a:solidFill>
                  <a:srgbClr val="D6A162"/>
                </a:solidFill>
                <a:prstDash val="solid"/>
                <a:round/>
                <a:tailEnd type="triangle" w="med" len="me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grpSp>
        <p:grpSp>
          <p:nvGrpSpPr>
            <p:cNvPr id="40" name="Group 40"/>
            <p:cNvGrpSpPr/>
            <p:nvPr/>
          </p:nvGrpSpPr>
          <p:grpSpPr>
            <a:xfrm>
              <a:off x="4495800" y="1066800"/>
              <a:ext cx="4267200" cy="523240"/>
              <a:chOff x="0" y="0"/>
              <a:chExt cx="4267200" cy="523240"/>
            </a:xfrm>
          </p:grpSpPr>
          <p:sp>
            <p:nvSpPr>
              <p:cNvPr id="38" name="Shape 38"/>
              <p:cNvSpPr/>
              <p:nvPr/>
            </p:nvSpPr>
            <p:spPr>
              <a:xfrm>
                <a:off x="1219200" y="0"/>
                <a:ext cx="3048000" cy="523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spcBef>
                    <a:spcPts val="1600"/>
                  </a:spcBef>
                </a:pPr>
                <a:r>
                  <a:rPr sz="2800">
                    <a:solidFill>
                      <a:srgbClr val="FFFFCC"/>
                    </a:solidFill>
                    <a:latin typeface="Book Antiqua"/>
                    <a:ea typeface="Book Antiqua"/>
                    <a:cs typeface="Book Antiqua"/>
                    <a:sym typeface="Book Antiqua"/>
                  </a:rPr>
                  <a:t>  </a:t>
                </a:r>
                <a:r>
                  <a:rPr sz="2800" b="1">
                    <a:solidFill>
                      <a:srgbClr val="D6A162"/>
                    </a:solidFill>
                  </a:rPr>
                  <a:t>Proton</a:t>
                </a:r>
              </a:p>
            </p:txBody>
          </p:sp>
          <p:sp>
            <p:nvSpPr>
              <p:cNvPr id="39" name="Shape 39"/>
              <p:cNvSpPr/>
              <p:nvPr/>
            </p:nvSpPr>
            <p:spPr>
              <a:xfrm flipH="1">
                <a:off x="0" y="304800"/>
                <a:ext cx="1219200" cy="152400"/>
              </a:xfrm>
              <a:prstGeom prst="line">
                <a:avLst/>
              </a:prstGeom>
              <a:noFill/>
              <a:ln w="25400" cap="flat">
                <a:solidFill>
                  <a:srgbClr val="D6A162"/>
                </a:solidFill>
                <a:prstDash val="solid"/>
                <a:round/>
                <a:tailEnd type="triangle" w="med" len="me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grpSp>
      </p:grpSp>
      <p:grpSp>
        <p:nvGrpSpPr>
          <p:cNvPr id="46" name="Group 46"/>
          <p:cNvGrpSpPr/>
          <p:nvPr/>
        </p:nvGrpSpPr>
        <p:grpSpPr>
          <a:xfrm>
            <a:off x="4457700" y="3429000"/>
            <a:ext cx="4870450" cy="2885418"/>
            <a:chOff x="0" y="0"/>
            <a:chExt cx="4495800" cy="2885418"/>
          </a:xfrm>
        </p:grpSpPr>
        <p:grpSp>
          <p:nvGrpSpPr>
            <p:cNvPr id="44" name="Group 44"/>
            <p:cNvGrpSpPr/>
            <p:nvPr/>
          </p:nvGrpSpPr>
          <p:grpSpPr>
            <a:xfrm>
              <a:off x="762000" y="914399"/>
              <a:ext cx="3733800" cy="1971019"/>
              <a:chOff x="0" y="-1"/>
              <a:chExt cx="3733800" cy="1971019"/>
            </a:xfrm>
          </p:grpSpPr>
          <p:sp>
            <p:nvSpPr>
              <p:cNvPr id="42" name="Shape 42"/>
              <p:cNvSpPr/>
              <p:nvPr/>
            </p:nvSpPr>
            <p:spPr>
              <a:xfrm>
                <a:off x="76200" y="1447800"/>
                <a:ext cx="3657600" cy="523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spcBef>
                    <a:spcPts val="1600"/>
                  </a:spcBef>
                  <a:defRPr sz="2800" b="1">
                    <a:solidFill>
                      <a:srgbClr val="D6A162"/>
                    </a:solidFill>
                  </a:defRPr>
                </a:lvl1pPr>
              </a:lstStyle>
              <a:p>
                <a:pPr lvl="0">
                  <a:defRPr sz="1800" b="0">
                    <a:solidFill>
                      <a:srgbClr val="000000"/>
                    </a:solidFill>
                  </a:defRPr>
                </a:pPr>
                <a:r>
                  <a:rPr sz="2800" b="1">
                    <a:solidFill>
                      <a:srgbClr val="D6A162"/>
                    </a:solidFill>
                  </a:rPr>
                  <a:t>Nucleus</a:t>
                </a:r>
              </a:p>
            </p:txBody>
          </p:sp>
          <p:sp>
            <p:nvSpPr>
              <p:cNvPr id="43" name="Shape 43"/>
              <p:cNvSpPr/>
              <p:nvPr/>
            </p:nvSpPr>
            <p:spPr>
              <a:xfrm flipH="1" flipV="1">
                <a:off x="0" y="-1"/>
                <a:ext cx="685800" cy="1447801"/>
              </a:xfrm>
              <a:prstGeom prst="line">
                <a:avLst/>
              </a:prstGeom>
              <a:noFill/>
              <a:ln w="25400" cap="flat">
                <a:solidFill>
                  <a:srgbClr val="D6A162"/>
                </a:solidFill>
                <a:prstDash val="solid"/>
                <a:round/>
                <a:tailEnd type="triangle" w="med" len="me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grpSp>
        <p:sp>
          <p:nvSpPr>
            <p:cNvPr id="45" name="Shape 45"/>
            <p:cNvSpPr/>
            <p:nvPr/>
          </p:nvSpPr>
          <p:spPr>
            <a:xfrm>
              <a:off x="0" y="0"/>
              <a:ext cx="958850" cy="990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D6A162"/>
              </a:solidFill>
              <a:prstDash val="solid"/>
              <a:round/>
            </a:ln>
            <a:effectLst/>
          </p:spPr>
          <p:txBody>
            <a:bodyPr wrap="square" lIns="0" tIns="0" rIns="0" bIns="0" numCol="1" anchor="ctr">
              <a:noAutofit/>
            </a:bodyPr>
            <a:lstStyle/>
            <a:p>
              <a:pPr lvl="0" algn="ctr">
                <a:defRPr sz="4400">
                  <a:latin typeface="Times New Roman"/>
                  <a:ea typeface="Times New Roman"/>
                  <a:cs typeface="Times New Roman"/>
                  <a:sym typeface="Times New Roman"/>
                </a:defRPr>
              </a:pPr>
              <a:endParaRPr/>
            </a:p>
          </p:txBody>
        </p:sp>
      </p:grpSp>
      <p:sp>
        <p:nvSpPr>
          <p:cNvPr id="47" name="Shape 47"/>
          <p:cNvSpPr>
            <a:spLocks noGrp="1"/>
          </p:cNvSpPr>
          <p:nvPr>
            <p:ph type="title" idx="4294967295"/>
          </p:nvPr>
        </p:nvSpPr>
        <p:spPr>
          <a:xfrm>
            <a:off x="1891771" y="231775"/>
            <a:ext cx="8007350" cy="1250950"/>
          </a:xfrm>
          <a:prstGeom prst="rect">
            <a:avLst/>
          </a:prstGeom>
        </p:spPr>
        <p:txBody>
          <a:bodyPr lIns="0" tIns="0" rIns="0" bIns="0">
            <a:normAutofit/>
          </a:bodyPr>
          <a:lstStyle>
            <a:lvl1pPr>
              <a:defRPr sz="4000" b="1">
                <a:solidFill>
                  <a:srgbClr val="7FBE1F"/>
                </a:solidFill>
              </a:defRPr>
            </a:lvl1pPr>
          </a:lstStyle>
          <a:p>
            <a:pPr lvl="0">
              <a:defRPr sz="1800" b="0">
                <a:solidFill>
                  <a:srgbClr val="000000"/>
                </a:solidFill>
              </a:defRPr>
            </a:pPr>
            <a:r>
              <a:rPr sz="4000" b="1">
                <a:solidFill>
                  <a:srgbClr val="7FBE1F"/>
                </a:solidFill>
              </a:rPr>
              <a:t>A Little Science</a:t>
            </a:r>
          </a:p>
        </p:txBody>
      </p:sp>
    </p:spTree>
    <p:extLst>
      <p:ext uri="{BB962C8B-B14F-4D97-AF65-F5344CB8AC3E}">
        <p14:creationId xmlns:p14="http://schemas.microsoft.com/office/powerpoint/2010/main" xmlns="" val="377387035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41"/>
                                        </p:tgtEl>
                                        <p:attrNameLst>
                                          <p:attrName>style.visibility</p:attrName>
                                        </p:attrNameLst>
                                      </p:cBhvr>
                                      <p:to>
                                        <p:strVal val="visible"/>
                                      </p:to>
                                    </p:set>
                                    <p:animEffect transition="in" filter="box(i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P spid="46"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542&quot;/&gt;&lt;/object&gt;&lt;object type=&quot;3&quot; unique_id=&quot;10005&quot;&gt;&lt;property id=&quot;20148&quot; value=&quot;5&quot;/&gt;&lt;property id=&quot;20300&quot; value=&quot;Slide 2 - &amp;quot;Who Are We?&amp;quot;&quot;/&gt;&lt;property id=&quot;20307&quot; value=&quot;603&quot;/&gt;&lt;/object&gt;&lt;object type=&quot;3&quot; unique_id=&quot;10006&quot;&gt;&lt;property id=&quot;20148&quot; value=&quot;5&quot;/&gt;&lt;property id=&quot;20300&quot; value=&quot;Slide 3&quot;/&gt;&lt;property id=&quot;20307&quot; value=&quot;561&quot;/&gt;&lt;/object&gt;&lt;object type=&quot;3&quot; unique_id=&quot;10007&quot;&gt;&lt;property id=&quot;20148&quot; value=&quot;5&quot;/&gt;&lt;property id=&quot;20300&quot; value=&quot;Slide 4&quot;/&gt;&lt;property id=&quot;20307&quot; value=&quot;574&quot;/&gt;&lt;/object&gt;&lt;object type=&quot;3&quot; unique_id=&quot;10008&quot;&gt;&lt;property id=&quot;20148&quot; value=&quot;5&quot;/&gt;&lt;property id=&quot;20300&quot; value=&quot;Slide 5&quot;/&gt;&lt;property id=&quot;20307&quot; value=&quot;575&quot;/&gt;&lt;/object&gt;&lt;object type=&quot;3&quot; unique_id=&quot;10009&quot;&gt;&lt;property id=&quot;20148&quot; value=&quot;5&quot;/&gt;&lt;property id=&quot;20300&quot; value=&quot;Slide 6&quot;/&gt;&lt;property id=&quot;20307&quot; value=&quot;560&quot;/&gt;&lt;/object&gt;&lt;object type=&quot;3&quot; unique_id=&quot;10010&quot;&gt;&lt;property id=&quot;20148&quot; value=&quot;5&quot;/&gt;&lt;property id=&quot;20300&quot; value=&quot;Slide 7&quot;/&gt;&lt;property id=&quot;20307&quot; value=&quot;578&quot;/&gt;&lt;/object&gt;&lt;object type=&quot;3&quot; unique_id=&quot;10011&quot;&gt;&lt;property id=&quot;20148&quot; value=&quot;5&quot;/&gt;&lt;property id=&quot;20300&quot; value=&quot;Slide 8&quot;/&gt;&lt;property id=&quot;20307&quot; value=&quot;550&quot;/&gt;&lt;/object&gt;&lt;object type=&quot;3&quot; unique_id=&quot;10012&quot;&gt;&lt;property id=&quot;20148&quot; value=&quot;5&quot;/&gt;&lt;property id=&quot;20300&quot; value=&quot;Slide 9 - &amp;quot;A Little Science&amp;quot;&quot;/&gt;&lt;property id=&quot;20307&quot; value=&quot;601&quot;/&gt;&lt;/object&gt;&lt;object type=&quot;3&quot; unique_id=&quot;10013&quot;&gt;&lt;property id=&quot;20148&quot; value=&quot;5&quot;/&gt;&lt;property id=&quot;20300&quot; value=&quot;Slide 10 - &amp;quot;A Science Primer: Isotopes&amp;quot;&quot;/&gt;&lt;property id=&quot;20307&quot; value=&quot;602&quot;/&gt;&lt;/object&gt;&lt;object type=&quot;3&quot; unique_id=&quot;10014&quot;&gt;&lt;property id=&quot;20148&quot; value=&quot;5&quot;/&gt;&lt;property id=&quot;20300&quot; value=&quot;Slide 11 - &amp;quot;Putting it all together: &amp;#x0D;&amp;#x0A;How FRIB Will Work&amp;quot;&quot;/&gt;&lt;property id=&quot;20307&quot; value=&quot;600&quot;/&gt;&lt;/object&gt;&lt;object type=&quot;3&quot; unique_id=&quot;10015&quot;&gt;&lt;property id=&quot;20148&quot; value=&quot;5&quot;/&gt;&lt;property id=&quot;20300&quot; value=&quot;Slide 12&quot;/&gt;&lt;property id=&quot;20307&quot; value=&quot;604&quot;/&gt;&lt;/object&gt;&lt;object type=&quot;3&quot; unique_id=&quot;10016&quot;&gt;&lt;property id=&quot;20148&quot; value=&quot;5&quot;/&gt;&lt;property id=&quot;20300&quot; value=&quot;Slide 13&quot;/&gt;&lt;property id=&quot;20307&quot; value=&quot;577&quot;/&gt;&lt;/object&gt;&lt;object type=&quot;3&quot; unique_id=&quot;10017&quot;&gt;&lt;property id=&quot;20148&quot; value=&quot;5&quot;/&gt;&lt;property id=&quot;20300&quot; value=&quot;Slide 14&quot;/&gt;&lt;property id=&quot;20307&quot; value=&quot;563&quot;/&gt;&lt;/object&gt;&lt;object type=&quot;3&quot; unique_id=&quot;10018&quot;&gt;&lt;property id=&quot;20148&quot; value=&quot;5&quot;/&gt;&lt;property id=&quot;20300&quot; value=&quot;Slide 15&quot;/&gt;&lt;property id=&quot;20307&quot; value=&quot;572&quot;/&gt;&lt;/object&gt;&lt;object type=&quot;3&quot; unique_id=&quot;10019&quot;&gt;&lt;property id=&quot;20148&quot; value=&quot;5&quot;/&gt;&lt;property id=&quot;20300&quot; value=&quot;Slide 16&quot;/&gt;&lt;property id=&quot;20307&quot; value=&quot;590&quot;/&gt;&lt;/object&gt;&lt;object type=&quot;3&quot; unique_id=&quot;10020&quot;&gt;&lt;property id=&quot;20148&quot; value=&quot;5&quot;/&gt;&lt;property id=&quot;20300&quot; value=&quot;Slide 17&quot;/&gt;&lt;property id=&quot;20307&quot; value=&quot;591&quot;/&gt;&lt;/object&gt;&lt;object type=&quot;3&quot; unique_id=&quot;10021&quot;&gt;&lt;property id=&quot;20148&quot; value=&quot;5&quot;/&gt;&lt;property id=&quot;20300&quot; value=&quot;Slide 18&quot;/&gt;&lt;property id=&quot;20307&quot; value=&quot;592&quot;/&gt;&lt;/object&gt;&lt;object type=&quot;3&quot; unique_id=&quot;10022&quot;&gt;&lt;property id=&quot;20148&quot; value=&quot;5&quot;/&gt;&lt;property id=&quot;20300&quot; value=&quot;Slide 19&quot;/&gt;&lt;property id=&quot;20307&quot; value=&quot;593&quot;/&gt;&lt;/object&gt;&lt;object type=&quot;3&quot; unique_id=&quot;10023&quot;&gt;&lt;property id=&quot;20148&quot; value=&quot;5&quot;/&gt;&lt;property id=&quot;20300&quot; value=&quot;Slide 20&quot;/&gt;&lt;property id=&quot;20307&quot; value=&quot;596&quot;/&gt;&lt;/object&gt;&lt;object type=&quot;3&quot; unique_id=&quot;10024&quot;&gt;&lt;property id=&quot;20148&quot; value=&quot;5&quot;/&gt;&lt;property id=&quot;20300&quot; value=&quot;Slide 21&quot;/&gt;&lt;property id=&quot;20307&quot; value=&quot;594&quot;/&gt;&lt;/object&gt;&lt;object type=&quot;3&quot; unique_id=&quot;10025&quot;&gt;&lt;property id=&quot;20148&quot; value=&quot;5&quot;/&gt;&lt;property id=&quot;20300&quot; value=&quot;Slide 22&quot;/&gt;&lt;property id=&quot;20307&quot; value=&quot;597&quot;/&gt;&lt;/object&gt;&lt;object type=&quot;3&quot; unique_id=&quot;10026&quot;&gt;&lt;property id=&quot;20148&quot; value=&quot;5&quot;/&gt;&lt;property id=&quot;20300&quot; value=&quot;Slide 23&quot;/&gt;&lt;property id=&quot;20307&quot; value=&quot;582&quot;/&gt;&lt;/object&gt;&lt;object type=&quot;3&quot; unique_id=&quot;10027&quot;&gt;&lt;property id=&quot;20148&quot; value=&quot;5&quot;/&gt;&lt;property id=&quot;20300&quot; value=&quot;Slide 24&quot;/&gt;&lt;property id=&quot;20307&quot; value=&quot;598&quot;/&gt;&lt;/object&gt;&lt;object type=&quot;3&quot; unique_id=&quot;10028&quot;&gt;&lt;property id=&quot;20148&quot; value=&quot;5&quot;/&gt;&lt;property id=&quot;20300&quot; value=&quot;Slide 25&quot;/&gt;&lt;property id=&quot;20307&quot; value=&quot;588&quot;/&gt;&lt;/object&gt;&lt;object type=&quot;3&quot; unique_id=&quot;10029&quot;&gt;&lt;property id=&quot;20148&quot; value=&quot;5&quot;/&gt;&lt;property id=&quot;20300&quot; value=&quot;Slide 26&quot;/&gt;&lt;property id=&quot;20307&quot; value=&quot;589&quot;/&gt;&lt;/object&gt;&lt;object type=&quot;3&quot; unique_id=&quot;10030&quot;&gt;&lt;property id=&quot;20148&quot; value=&quot;5&quot;/&gt;&lt;property id=&quot;20300&quot; value=&quot;Slide 27&quot;/&gt;&lt;property id=&quot;20307&quot; value=&quot;595&quot;/&gt;&lt;/object&gt;&lt;object type=&quot;3&quot; unique_id=&quot;10031&quot;&gt;&lt;property id=&quot;20148&quot; value=&quot;5&quot;/&gt;&lt;property id=&quot;20300&quot; value=&quot;Slide 28&quot;/&gt;&lt;property id=&quot;20307&quot; value=&quot;599&quot;/&gt;&lt;/object&gt;&lt;object type=&quot;3&quot; unique_id=&quot;10032&quot;&gt;&lt;property id=&quot;20148&quot; value=&quot;5&quot;/&gt;&lt;property id=&quot;20300&quot; value=&quot;Slide 29 - &amp;quot;Questions&amp;quot;&quot;/&gt;&lt;property id=&quot;20307&quot; value=&quot;573&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C7878"/>
        </a:solidFill>
        <a:ln>
          <a:noFill/>
        </a:ln>
      </a:spPr>
      <a:bodyPr rtlCol="0" anchor="ctr"/>
      <a:lstStyle>
        <a:defPPr algn="ctr">
          <a:defRPr>
            <a:solidFill>
              <a:schemeClr val="tx1"/>
            </a:solidFill>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24587</TotalTime>
  <Words>2654</Words>
  <Application>Microsoft Office PowerPoint</Application>
  <PresentationFormat>A4 Paper (210x297 mm)</PresentationFormat>
  <Paragraphs>442</Paragraphs>
  <Slides>29</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Image</vt:lpstr>
      <vt:lpstr>Slide 1</vt:lpstr>
      <vt:lpstr>Who Are We?</vt:lpstr>
      <vt:lpstr>Slide 3</vt:lpstr>
      <vt:lpstr>Slide 4</vt:lpstr>
      <vt:lpstr>Slide 5</vt:lpstr>
      <vt:lpstr>Slide 6</vt:lpstr>
      <vt:lpstr>Slide 7</vt:lpstr>
      <vt:lpstr>Slide 8</vt:lpstr>
      <vt:lpstr>A Little Science</vt:lpstr>
      <vt:lpstr>A Science Primer: Isotopes</vt:lpstr>
      <vt:lpstr>Putting it all together:  How FRIB Will Work</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Seung Jae</dc:creator>
  <cp:lastModifiedBy>glp</cp:lastModifiedBy>
  <cp:revision>920</cp:revision>
  <cp:lastPrinted>2014-02-13T15:21:01Z</cp:lastPrinted>
  <dcterms:created xsi:type="dcterms:W3CDTF">2014-01-13T19:21:41Z</dcterms:created>
  <dcterms:modified xsi:type="dcterms:W3CDTF">2014-09-29T18:19:38Z</dcterms:modified>
</cp:coreProperties>
</file>