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notesSlides/notesSlide21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71" r:id="rId2"/>
    <p:sldId id="292" r:id="rId3"/>
    <p:sldId id="301" r:id="rId4"/>
    <p:sldId id="331" r:id="rId5"/>
    <p:sldId id="332" r:id="rId6"/>
    <p:sldId id="337" r:id="rId7"/>
    <p:sldId id="302" r:id="rId8"/>
    <p:sldId id="298" r:id="rId9"/>
    <p:sldId id="345" r:id="rId10"/>
    <p:sldId id="360" r:id="rId11"/>
    <p:sldId id="333" r:id="rId12"/>
    <p:sldId id="336" r:id="rId13"/>
    <p:sldId id="359" r:id="rId14"/>
    <p:sldId id="341" r:id="rId15"/>
    <p:sldId id="335" r:id="rId16"/>
    <p:sldId id="344" r:id="rId17"/>
    <p:sldId id="347" r:id="rId18"/>
    <p:sldId id="348" r:id="rId19"/>
    <p:sldId id="349" r:id="rId20"/>
    <p:sldId id="351" r:id="rId21"/>
    <p:sldId id="352" r:id="rId22"/>
    <p:sldId id="353" r:id="rId23"/>
    <p:sldId id="354" r:id="rId24"/>
    <p:sldId id="355" r:id="rId25"/>
    <p:sldId id="291" r:id="rId2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2" autoAdjust="0"/>
    <p:restoredTop sz="73913" autoAdjust="0"/>
  </p:normalViewPr>
  <p:slideViewPr>
    <p:cSldViewPr>
      <p:cViewPr varScale="1">
        <p:scale>
          <a:sx n="107" d="100"/>
          <a:sy n="107" d="100"/>
        </p:scale>
        <p:origin x="-9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2046"/>
    </p:cViewPr>
  </p:sorterViewPr>
  <p:notesViewPr>
    <p:cSldViewPr>
      <p:cViewPr varScale="1">
        <p:scale>
          <a:sx n="84" d="100"/>
          <a:sy n="84" d="100"/>
        </p:scale>
        <p:origin x="3150" y="96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7F341C-DAA4-4550-AC44-4D504F6C7CA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C21054-4AA7-44BB-A5F5-E990A4919B19}">
      <dgm:prSet custT="1"/>
      <dgm:spPr/>
      <dgm:t>
        <a:bodyPr/>
        <a:lstStyle/>
        <a:p>
          <a:pPr rtl="0"/>
          <a:r>
            <a:rPr lang="en-US" sz="1800" dirty="0" smtClean="0"/>
            <a:t>Educational  Attainment + Equity Driven Growth Strategies</a:t>
          </a:r>
        </a:p>
      </dgm:t>
    </dgm:pt>
    <dgm:pt modelId="{4DA6D7AA-071C-4B22-BB4D-DBA21A69183F}" type="parTrans" cxnId="{C00728F9-B12D-4337-B088-0E798F4FB1CB}">
      <dgm:prSet/>
      <dgm:spPr/>
      <dgm:t>
        <a:bodyPr/>
        <a:lstStyle/>
        <a:p>
          <a:endParaRPr lang="en-US"/>
        </a:p>
      </dgm:t>
    </dgm:pt>
    <dgm:pt modelId="{4C64EB3D-ECDD-4652-8D5A-0579E5320C00}" type="sibTrans" cxnId="{C00728F9-B12D-4337-B088-0E798F4FB1CB}">
      <dgm:prSet/>
      <dgm:spPr/>
      <dgm:t>
        <a:bodyPr/>
        <a:lstStyle/>
        <a:p>
          <a:endParaRPr lang="en-US"/>
        </a:p>
      </dgm:t>
    </dgm:pt>
    <dgm:pt modelId="{0206C547-853E-4E9D-B4CC-9FFE3B0D720A}">
      <dgm:prSet/>
      <dgm:spPr/>
      <dgm:t>
        <a:bodyPr/>
        <a:lstStyle/>
        <a:p>
          <a:pPr rtl="0"/>
          <a:endParaRPr lang="en-US" dirty="0" smtClean="0"/>
        </a:p>
        <a:p>
          <a:pPr rtl="0"/>
          <a:endParaRPr lang="en-US" dirty="0" smtClean="0"/>
        </a:p>
        <a:p>
          <a:pPr rtl="0"/>
          <a:endParaRPr lang="en-US" dirty="0" smtClean="0"/>
        </a:p>
        <a:p>
          <a:pPr rtl="0"/>
          <a:r>
            <a:rPr lang="en-US" dirty="0" smtClean="0"/>
            <a:t>Employment, output, productivity, and per capita income</a:t>
          </a:r>
          <a:endParaRPr lang="en-US" dirty="0"/>
        </a:p>
      </dgm:t>
    </dgm:pt>
    <dgm:pt modelId="{E984AD9A-036A-423D-A3F7-84C8E07B03BC}" type="parTrans" cxnId="{D492DB0D-8F7C-46A5-9922-7A315B1D22AF}">
      <dgm:prSet/>
      <dgm:spPr/>
      <dgm:t>
        <a:bodyPr/>
        <a:lstStyle/>
        <a:p>
          <a:endParaRPr lang="en-US"/>
        </a:p>
      </dgm:t>
    </dgm:pt>
    <dgm:pt modelId="{9BB5CB71-9849-4A00-A252-E0A2B801C99A}" type="sibTrans" cxnId="{D492DB0D-8F7C-46A5-9922-7A315B1D22AF}">
      <dgm:prSet/>
      <dgm:spPr/>
      <dgm:t>
        <a:bodyPr/>
        <a:lstStyle/>
        <a:p>
          <a:endParaRPr lang="en-US"/>
        </a:p>
      </dgm:t>
    </dgm:pt>
    <dgm:pt modelId="{98736FD1-E243-4E6B-80A8-D24FBE772423}">
      <dgm:prSet custT="1"/>
      <dgm:spPr/>
      <dgm:t>
        <a:bodyPr/>
        <a:lstStyle/>
        <a:p>
          <a:pPr rtl="0"/>
          <a:endParaRPr lang="en-US" sz="1600" dirty="0"/>
        </a:p>
      </dgm:t>
    </dgm:pt>
    <dgm:pt modelId="{BE2EEE30-8A39-4A0A-9A15-FA9360FA88DB}" type="parTrans" cxnId="{6107EDBD-6692-4E97-8D8D-82C7F17E166E}">
      <dgm:prSet/>
      <dgm:spPr/>
      <dgm:t>
        <a:bodyPr/>
        <a:lstStyle/>
        <a:p>
          <a:endParaRPr lang="en-US"/>
        </a:p>
      </dgm:t>
    </dgm:pt>
    <dgm:pt modelId="{30EE5E03-D1E1-4231-88B3-D12027A50476}" type="sibTrans" cxnId="{6107EDBD-6692-4E97-8D8D-82C7F17E166E}">
      <dgm:prSet/>
      <dgm:spPr/>
      <dgm:t>
        <a:bodyPr/>
        <a:lstStyle/>
        <a:p>
          <a:endParaRPr lang="en-US"/>
        </a:p>
      </dgm:t>
    </dgm:pt>
    <dgm:pt modelId="{3335F8F2-D98E-4CC3-85BD-5574B322B205}">
      <dgm:prSet custT="1"/>
      <dgm:spPr/>
      <dgm:t>
        <a:bodyPr/>
        <a:lstStyle/>
        <a:p>
          <a:pPr rtl="0"/>
          <a:r>
            <a:rPr lang="en-US" sz="1600" dirty="0" smtClean="0"/>
            <a:t>Reduced dependence on public income-support programs</a:t>
          </a:r>
          <a:endParaRPr lang="en-US" sz="1600" dirty="0"/>
        </a:p>
      </dgm:t>
    </dgm:pt>
    <dgm:pt modelId="{83A5E35C-4A08-4BBF-AB48-2F60487C955F}" type="parTrans" cxnId="{D5E8012A-1A95-4D4C-8518-E3AE879E56FC}">
      <dgm:prSet/>
      <dgm:spPr/>
      <dgm:t>
        <a:bodyPr/>
        <a:lstStyle/>
        <a:p>
          <a:endParaRPr lang="en-US"/>
        </a:p>
      </dgm:t>
    </dgm:pt>
    <dgm:pt modelId="{AFF114D5-BD82-4593-B21B-28B4BC625C83}" type="sibTrans" cxnId="{D5E8012A-1A95-4D4C-8518-E3AE879E56FC}">
      <dgm:prSet/>
      <dgm:spPr/>
      <dgm:t>
        <a:bodyPr/>
        <a:lstStyle/>
        <a:p>
          <a:endParaRPr lang="en-US"/>
        </a:p>
      </dgm:t>
    </dgm:pt>
    <dgm:pt modelId="{9D526B11-B51B-4028-AA78-8E2ABF1F59D4}">
      <dgm:prSet custT="1"/>
      <dgm:spPr/>
      <dgm:t>
        <a:bodyPr/>
        <a:lstStyle/>
        <a:p>
          <a:pPr rtl="0"/>
          <a:r>
            <a:rPr lang="en-US" sz="1600" dirty="0" smtClean="0"/>
            <a:t>Better maintenance </a:t>
          </a:r>
          <a:r>
            <a:rPr lang="en-US" sz="1600" smtClean="0"/>
            <a:t>of the housing </a:t>
          </a:r>
          <a:r>
            <a:rPr lang="en-US" sz="1600" dirty="0" smtClean="0"/>
            <a:t>stock (higher property values)</a:t>
          </a:r>
          <a:endParaRPr lang="en-US" sz="1600" dirty="0"/>
        </a:p>
      </dgm:t>
    </dgm:pt>
    <dgm:pt modelId="{E25BA594-088A-44E1-903E-68223345180B}" type="parTrans" cxnId="{B720F102-997D-4FAD-9107-4E86C4013BCE}">
      <dgm:prSet/>
      <dgm:spPr/>
      <dgm:t>
        <a:bodyPr/>
        <a:lstStyle/>
        <a:p>
          <a:endParaRPr lang="en-US"/>
        </a:p>
      </dgm:t>
    </dgm:pt>
    <dgm:pt modelId="{EFBF004A-8E09-4746-A053-D660DE279C17}" type="sibTrans" cxnId="{B720F102-997D-4FAD-9107-4E86C4013BCE}">
      <dgm:prSet/>
      <dgm:spPr/>
      <dgm:t>
        <a:bodyPr/>
        <a:lstStyle/>
        <a:p>
          <a:endParaRPr lang="en-US"/>
        </a:p>
      </dgm:t>
    </dgm:pt>
    <dgm:pt modelId="{A89A8D0F-9483-4D6D-ABDB-5E5A18AF0B1E}">
      <dgm:prSet custT="1"/>
      <dgm:spPr/>
      <dgm:t>
        <a:bodyPr/>
        <a:lstStyle/>
        <a:p>
          <a:pPr rtl="0"/>
          <a:endParaRPr lang="en-US" sz="1600" dirty="0"/>
        </a:p>
      </dgm:t>
    </dgm:pt>
    <dgm:pt modelId="{AE889075-9BCD-4A74-BB36-E74ADC1F679A}" type="parTrans" cxnId="{FD51429B-D9DD-4C45-8D01-4F75110A11BE}">
      <dgm:prSet/>
      <dgm:spPr/>
      <dgm:t>
        <a:bodyPr/>
        <a:lstStyle/>
        <a:p>
          <a:endParaRPr lang="en-US"/>
        </a:p>
      </dgm:t>
    </dgm:pt>
    <dgm:pt modelId="{DEEB6C64-4190-4E73-9BC8-7E4047217E7E}" type="sibTrans" cxnId="{FD51429B-D9DD-4C45-8D01-4F75110A11BE}">
      <dgm:prSet/>
      <dgm:spPr/>
      <dgm:t>
        <a:bodyPr/>
        <a:lstStyle/>
        <a:p>
          <a:endParaRPr lang="en-US"/>
        </a:p>
      </dgm:t>
    </dgm:pt>
    <dgm:pt modelId="{057E63D2-F2AE-428F-8795-D127ED8878AB}">
      <dgm:prSet custT="1"/>
      <dgm:spPr/>
      <dgm:t>
        <a:bodyPr/>
        <a:lstStyle/>
        <a:p>
          <a:pPr rtl="0"/>
          <a:r>
            <a:rPr lang="en-US" sz="1600" dirty="0" smtClean="0"/>
            <a:t>Improved student performance</a:t>
          </a:r>
          <a:endParaRPr lang="en-US" sz="1600" dirty="0"/>
        </a:p>
      </dgm:t>
    </dgm:pt>
    <dgm:pt modelId="{52E65888-62A0-46E8-B625-AE7203DB4782}" type="parTrans" cxnId="{695E5407-A5C5-4E35-B3FC-C6FA695625A3}">
      <dgm:prSet/>
      <dgm:spPr/>
      <dgm:t>
        <a:bodyPr/>
        <a:lstStyle/>
        <a:p>
          <a:endParaRPr lang="en-US"/>
        </a:p>
      </dgm:t>
    </dgm:pt>
    <dgm:pt modelId="{2731518B-E8EB-4AFD-AE58-6B046E11B900}" type="sibTrans" cxnId="{695E5407-A5C5-4E35-B3FC-C6FA695625A3}">
      <dgm:prSet/>
      <dgm:spPr/>
      <dgm:t>
        <a:bodyPr/>
        <a:lstStyle/>
        <a:p>
          <a:endParaRPr lang="en-US"/>
        </a:p>
      </dgm:t>
    </dgm:pt>
    <dgm:pt modelId="{C1835BA9-EFC8-4091-B11D-9A24A16107E5}">
      <dgm:prSet custT="1"/>
      <dgm:spPr/>
      <dgm:t>
        <a:bodyPr/>
        <a:lstStyle/>
        <a:p>
          <a:pPr rtl="0"/>
          <a:endParaRPr lang="en-US" sz="1600" dirty="0"/>
        </a:p>
      </dgm:t>
    </dgm:pt>
    <dgm:pt modelId="{5BDC9896-68B6-43AB-9EC9-142EB24CB530}" type="parTrans" cxnId="{72561B5E-5A1A-43A7-931F-0A7A990E0585}">
      <dgm:prSet/>
      <dgm:spPr/>
      <dgm:t>
        <a:bodyPr/>
        <a:lstStyle/>
        <a:p>
          <a:endParaRPr lang="en-US"/>
        </a:p>
      </dgm:t>
    </dgm:pt>
    <dgm:pt modelId="{14DBBA56-BDFD-47CB-A8CC-22A96EFEFA1B}" type="sibTrans" cxnId="{72561B5E-5A1A-43A7-931F-0A7A990E0585}">
      <dgm:prSet/>
      <dgm:spPr/>
      <dgm:t>
        <a:bodyPr/>
        <a:lstStyle/>
        <a:p>
          <a:endParaRPr lang="en-US"/>
        </a:p>
      </dgm:t>
    </dgm:pt>
    <dgm:pt modelId="{B2BA9C71-67C2-4B61-AECB-80A4C649408C}">
      <dgm:prSet custT="1"/>
      <dgm:spPr/>
      <dgm:t>
        <a:bodyPr/>
        <a:lstStyle/>
        <a:p>
          <a:pPr rtl="0"/>
          <a:endParaRPr lang="en-US" sz="1600" dirty="0"/>
        </a:p>
      </dgm:t>
    </dgm:pt>
    <dgm:pt modelId="{3DAD83DB-44F3-45FC-B882-45B508D155C1}" type="parTrans" cxnId="{4E1307CE-7188-4AF2-8855-6C028A451945}">
      <dgm:prSet/>
      <dgm:spPr/>
      <dgm:t>
        <a:bodyPr/>
        <a:lstStyle/>
        <a:p>
          <a:endParaRPr lang="en-US"/>
        </a:p>
      </dgm:t>
    </dgm:pt>
    <dgm:pt modelId="{539329E0-060E-4090-9656-38C5E7F5FF3C}" type="sibTrans" cxnId="{4E1307CE-7188-4AF2-8855-6C028A451945}">
      <dgm:prSet/>
      <dgm:spPr/>
      <dgm:t>
        <a:bodyPr/>
        <a:lstStyle/>
        <a:p>
          <a:endParaRPr lang="en-US"/>
        </a:p>
      </dgm:t>
    </dgm:pt>
    <dgm:pt modelId="{CFE81976-C5FF-4581-A7BD-3449E12E31FA}" type="pres">
      <dgm:prSet presAssocID="{987F341C-DAA4-4550-AC44-4D504F6C7CA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04C806-1A6C-4E79-AFA2-F7852C5B5F20}" type="pres">
      <dgm:prSet presAssocID="{FBC21054-4AA7-44BB-A5F5-E990A4919B1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634940D-7421-4583-A16D-6260E1C126F3}" type="pres">
      <dgm:prSet presAssocID="{4C64EB3D-ECDD-4652-8D5A-0579E5320C00}" presName="sibTrans" presStyleLbl="sibTrans2D1" presStyleIdx="0" presStyleCnt="2"/>
      <dgm:spPr/>
      <dgm:t>
        <a:bodyPr/>
        <a:lstStyle/>
        <a:p>
          <a:endParaRPr lang="en-US"/>
        </a:p>
      </dgm:t>
    </dgm:pt>
    <dgm:pt modelId="{9F85C8B5-ACD5-412C-B324-63E8F7E21864}" type="pres">
      <dgm:prSet presAssocID="{4C64EB3D-ECDD-4652-8D5A-0579E5320C00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82182B4D-2716-42DD-8FB8-D4AEF0A78297}" type="pres">
      <dgm:prSet presAssocID="{0206C547-853E-4E9D-B4CC-9FFE3B0D720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6B99A0-A18A-4338-85E5-2C746829DD40}" type="pres">
      <dgm:prSet presAssocID="{9BB5CB71-9849-4A00-A252-E0A2B801C99A}" presName="sibTrans" presStyleLbl="sibTrans2D1" presStyleIdx="1" presStyleCnt="2"/>
      <dgm:spPr/>
      <dgm:t>
        <a:bodyPr/>
        <a:lstStyle/>
        <a:p>
          <a:endParaRPr lang="en-US"/>
        </a:p>
      </dgm:t>
    </dgm:pt>
    <dgm:pt modelId="{E171AE22-3058-45E6-87C8-F70FEE24DF5C}" type="pres">
      <dgm:prSet presAssocID="{9BB5CB71-9849-4A00-A252-E0A2B801C99A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74F8C6CC-C1E5-4387-9035-94F1112F8369}" type="pres">
      <dgm:prSet presAssocID="{98736FD1-E243-4E6B-80A8-D24FBE77242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707962-4BB9-40E3-9796-64977A94739A}" type="presOf" srcId="{B2BA9C71-67C2-4B61-AECB-80A4C649408C}" destId="{74F8C6CC-C1E5-4387-9035-94F1112F8369}" srcOrd="0" destOrd="4" presId="urn:microsoft.com/office/officeart/2005/8/layout/process1"/>
    <dgm:cxn modelId="{A1F20CF6-CB60-4092-A1F5-48CE992A85E3}" type="presOf" srcId="{9D526B11-B51B-4028-AA78-8E2ABF1F59D4}" destId="{74F8C6CC-C1E5-4387-9035-94F1112F8369}" srcOrd="0" destOrd="5" presId="urn:microsoft.com/office/officeart/2005/8/layout/process1"/>
    <dgm:cxn modelId="{4C94EF2E-6D9D-405F-9240-4F5B20540600}" type="presOf" srcId="{9BB5CB71-9849-4A00-A252-E0A2B801C99A}" destId="{E171AE22-3058-45E6-87C8-F70FEE24DF5C}" srcOrd="1" destOrd="0" presId="urn:microsoft.com/office/officeart/2005/8/layout/process1"/>
    <dgm:cxn modelId="{2C23871A-2239-4FB9-B715-1274C673F8BE}" type="presOf" srcId="{987F341C-DAA4-4550-AC44-4D504F6C7CAD}" destId="{CFE81976-C5FF-4581-A7BD-3449E12E31FA}" srcOrd="0" destOrd="0" presId="urn:microsoft.com/office/officeart/2005/8/layout/process1"/>
    <dgm:cxn modelId="{72561B5E-5A1A-43A7-931F-0A7A990E0585}" srcId="{98736FD1-E243-4E6B-80A8-D24FBE772423}" destId="{C1835BA9-EFC8-4091-B11D-9A24A16107E5}" srcOrd="1" destOrd="0" parTransId="{5BDC9896-68B6-43AB-9EC9-142EB24CB530}" sibTransId="{14DBBA56-BDFD-47CB-A8CC-22A96EFEFA1B}"/>
    <dgm:cxn modelId="{36260038-94E7-40F5-8B43-8098088080BF}" type="presOf" srcId="{0206C547-853E-4E9D-B4CC-9FFE3B0D720A}" destId="{82182B4D-2716-42DD-8FB8-D4AEF0A78297}" srcOrd="0" destOrd="0" presId="urn:microsoft.com/office/officeart/2005/8/layout/process1"/>
    <dgm:cxn modelId="{FD51429B-D9DD-4C45-8D01-4F75110A11BE}" srcId="{98736FD1-E243-4E6B-80A8-D24FBE772423}" destId="{A89A8D0F-9483-4D6D-ABDB-5E5A18AF0B1E}" srcOrd="5" destOrd="0" parTransId="{AE889075-9BCD-4A74-BB36-E74ADC1F679A}" sibTransId="{DEEB6C64-4190-4E73-9BC8-7E4047217E7E}"/>
    <dgm:cxn modelId="{C8FF7597-CF46-4F4D-9510-44F12799E0CC}" type="presOf" srcId="{9BB5CB71-9849-4A00-A252-E0A2B801C99A}" destId="{9A6B99A0-A18A-4338-85E5-2C746829DD40}" srcOrd="0" destOrd="0" presId="urn:microsoft.com/office/officeart/2005/8/layout/process1"/>
    <dgm:cxn modelId="{D5E8012A-1A95-4D4C-8518-E3AE879E56FC}" srcId="{98736FD1-E243-4E6B-80A8-D24FBE772423}" destId="{3335F8F2-D98E-4CC3-85BD-5574B322B205}" srcOrd="0" destOrd="0" parTransId="{83A5E35C-4A08-4BBF-AB48-2F60487C955F}" sibTransId="{AFF114D5-BD82-4593-B21B-28B4BC625C83}"/>
    <dgm:cxn modelId="{E647BACC-C41D-486B-A156-782C6A383843}" type="presOf" srcId="{FBC21054-4AA7-44BB-A5F5-E990A4919B19}" destId="{DB04C806-1A6C-4E79-AFA2-F7852C5B5F20}" srcOrd="0" destOrd="0" presId="urn:microsoft.com/office/officeart/2005/8/layout/process1"/>
    <dgm:cxn modelId="{B720F102-997D-4FAD-9107-4E86C4013BCE}" srcId="{98736FD1-E243-4E6B-80A8-D24FBE772423}" destId="{9D526B11-B51B-4028-AA78-8E2ABF1F59D4}" srcOrd="4" destOrd="0" parTransId="{E25BA594-088A-44E1-903E-68223345180B}" sibTransId="{EFBF004A-8E09-4746-A053-D660DE279C17}"/>
    <dgm:cxn modelId="{6107EDBD-6692-4E97-8D8D-82C7F17E166E}" srcId="{987F341C-DAA4-4550-AC44-4D504F6C7CAD}" destId="{98736FD1-E243-4E6B-80A8-D24FBE772423}" srcOrd="2" destOrd="0" parTransId="{BE2EEE30-8A39-4A0A-9A15-FA9360FA88DB}" sibTransId="{30EE5E03-D1E1-4231-88B3-D12027A50476}"/>
    <dgm:cxn modelId="{454967AE-20CD-4791-9053-65765F59FFF8}" type="presOf" srcId="{4C64EB3D-ECDD-4652-8D5A-0579E5320C00}" destId="{9F85C8B5-ACD5-412C-B324-63E8F7E21864}" srcOrd="1" destOrd="0" presId="urn:microsoft.com/office/officeart/2005/8/layout/process1"/>
    <dgm:cxn modelId="{15F86264-FD1C-476B-A902-654E0DB06587}" type="presOf" srcId="{4C64EB3D-ECDD-4652-8D5A-0579E5320C00}" destId="{3634940D-7421-4583-A16D-6260E1C126F3}" srcOrd="0" destOrd="0" presId="urn:microsoft.com/office/officeart/2005/8/layout/process1"/>
    <dgm:cxn modelId="{4E1307CE-7188-4AF2-8855-6C028A451945}" srcId="{98736FD1-E243-4E6B-80A8-D24FBE772423}" destId="{B2BA9C71-67C2-4B61-AECB-80A4C649408C}" srcOrd="3" destOrd="0" parTransId="{3DAD83DB-44F3-45FC-B882-45B508D155C1}" sibTransId="{539329E0-060E-4090-9656-38C5E7F5FF3C}"/>
    <dgm:cxn modelId="{D492DB0D-8F7C-46A5-9922-7A315B1D22AF}" srcId="{987F341C-DAA4-4550-AC44-4D504F6C7CAD}" destId="{0206C547-853E-4E9D-B4CC-9FFE3B0D720A}" srcOrd="1" destOrd="0" parTransId="{E984AD9A-036A-423D-A3F7-84C8E07B03BC}" sibTransId="{9BB5CB71-9849-4A00-A252-E0A2B801C99A}"/>
    <dgm:cxn modelId="{048551CD-6CE1-426D-A581-EC16B67DFD86}" type="presOf" srcId="{C1835BA9-EFC8-4091-B11D-9A24A16107E5}" destId="{74F8C6CC-C1E5-4387-9035-94F1112F8369}" srcOrd="0" destOrd="2" presId="urn:microsoft.com/office/officeart/2005/8/layout/process1"/>
    <dgm:cxn modelId="{71C7711D-6479-4E53-827B-B2732609D775}" type="presOf" srcId="{3335F8F2-D98E-4CC3-85BD-5574B322B205}" destId="{74F8C6CC-C1E5-4387-9035-94F1112F8369}" srcOrd="0" destOrd="1" presId="urn:microsoft.com/office/officeart/2005/8/layout/process1"/>
    <dgm:cxn modelId="{77AC898D-79CB-4EAB-A7D9-260A6648D136}" type="presOf" srcId="{98736FD1-E243-4E6B-80A8-D24FBE772423}" destId="{74F8C6CC-C1E5-4387-9035-94F1112F8369}" srcOrd="0" destOrd="0" presId="urn:microsoft.com/office/officeart/2005/8/layout/process1"/>
    <dgm:cxn modelId="{C00728F9-B12D-4337-B088-0E798F4FB1CB}" srcId="{987F341C-DAA4-4550-AC44-4D504F6C7CAD}" destId="{FBC21054-4AA7-44BB-A5F5-E990A4919B19}" srcOrd="0" destOrd="0" parTransId="{4DA6D7AA-071C-4B22-BB4D-DBA21A69183F}" sibTransId="{4C64EB3D-ECDD-4652-8D5A-0579E5320C00}"/>
    <dgm:cxn modelId="{695E5407-A5C5-4E35-B3FC-C6FA695625A3}" srcId="{98736FD1-E243-4E6B-80A8-D24FBE772423}" destId="{057E63D2-F2AE-428F-8795-D127ED8878AB}" srcOrd="2" destOrd="0" parTransId="{52E65888-62A0-46E8-B625-AE7203DB4782}" sibTransId="{2731518B-E8EB-4AFD-AE58-6B046E11B900}"/>
    <dgm:cxn modelId="{37A0D31F-F98D-4166-B806-7A2AAFBFA377}" type="presOf" srcId="{057E63D2-F2AE-428F-8795-D127ED8878AB}" destId="{74F8C6CC-C1E5-4387-9035-94F1112F8369}" srcOrd="0" destOrd="3" presId="urn:microsoft.com/office/officeart/2005/8/layout/process1"/>
    <dgm:cxn modelId="{BB6B2A20-77CA-406D-AB89-7C0FFBCA7A42}" type="presOf" srcId="{A89A8D0F-9483-4D6D-ABDB-5E5A18AF0B1E}" destId="{74F8C6CC-C1E5-4387-9035-94F1112F8369}" srcOrd="0" destOrd="6" presId="urn:microsoft.com/office/officeart/2005/8/layout/process1"/>
    <dgm:cxn modelId="{C6408CB7-5999-4A30-A1B9-6DC0D92810B5}" type="presParOf" srcId="{CFE81976-C5FF-4581-A7BD-3449E12E31FA}" destId="{DB04C806-1A6C-4E79-AFA2-F7852C5B5F20}" srcOrd="0" destOrd="0" presId="urn:microsoft.com/office/officeart/2005/8/layout/process1"/>
    <dgm:cxn modelId="{CB30BF8E-D25C-4474-881C-49A74CB9ABA9}" type="presParOf" srcId="{CFE81976-C5FF-4581-A7BD-3449E12E31FA}" destId="{3634940D-7421-4583-A16D-6260E1C126F3}" srcOrd="1" destOrd="0" presId="urn:microsoft.com/office/officeart/2005/8/layout/process1"/>
    <dgm:cxn modelId="{C9C4DCDA-1B68-481C-B7A3-9C1DBDFF0571}" type="presParOf" srcId="{3634940D-7421-4583-A16D-6260E1C126F3}" destId="{9F85C8B5-ACD5-412C-B324-63E8F7E21864}" srcOrd="0" destOrd="0" presId="urn:microsoft.com/office/officeart/2005/8/layout/process1"/>
    <dgm:cxn modelId="{E2138FF7-10FC-4E86-AA57-0548DC102D7D}" type="presParOf" srcId="{CFE81976-C5FF-4581-A7BD-3449E12E31FA}" destId="{82182B4D-2716-42DD-8FB8-D4AEF0A78297}" srcOrd="2" destOrd="0" presId="urn:microsoft.com/office/officeart/2005/8/layout/process1"/>
    <dgm:cxn modelId="{BDB1283C-0734-403B-9AA3-7BCD031AD1BC}" type="presParOf" srcId="{CFE81976-C5FF-4581-A7BD-3449E12E31FA}" destId="{9A6B99A0-A18A-4338-85E5-2C746829DD40}" srcOrd="3" destOrd="0" presId="urn:microsoft.com/office/officeart/2005/8/layout/process1"/>
    <dgm:cxn modelId="{C6B347E2-AF90-4E0E-9099-D66C253469E1}" type="presParOf" srcId="{9A6B99A0-A18A-4338-85E5-2C746829DD40}" destId="{E171AE22-3058-45E6-87C8-F70FEE24DF5C}" srcOrd="0" destOrd="0" presId="urn:microsoft.com/office/officeart/2005/8/layout/process1"/>
    <dgm:cxn modelId="{E0C7223D-DBE3-4F1E-B9A4-54A149B3EF4C}" type="presParOf" srcId="{CFE81976-C5FF-4581-A7BD-3449E12E31FA}" destId="{74F8C6CC-C1E5-4387-9035-94F1112F836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46E291-D718-4FB6-9F74-CD2BE4F93019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</dgm:pt>
    <dgm:pt modelId="{1C9689A9-621C-43DF-93C9-33D6780E8F9B}">
      <dgm:prSet phldrT="[Text]"/>
      <dgm:spPr/>
      <dgm:t>
        <a:bodyPr/>
        <a:lstStyle/>
        <a:p>
          <a:r>
            <a:rPr lang="en-US" dirty="0" smtClean="0"/>
            <a:t>Economy</a:t>
          </a:r>
          <a:endParaRPr lang="en-US" dirty="0"/>
        </a:p>
      </dgm:t>
    </dgm:pt>
    <dgm:pt modelId="{FC842F08-0A3B-402B-A6B5-A2D97A205176}" type="parTrans" cxnId="{3414C21E-D081-4CD9-A024-CBB58BC8F1C4}">
      <dgm:prSet/>
      <dgm:spPr/>
      <dgm:t>
        <a:bodyPr/>
        <a:lstStyle/>
        <a:p>
          <a:endParaRPr lang="en-US"/>
        </a:p>
      </dgm:t>
    </dgm:pt>
    <dgm:pt modelId="{CFA5ED55-C3E3-4CD9-B7D4-62B93D9848A0}" type="sibTrans" cxnId="{3414C21E-D081-4CD9-A024-CBB58BC8F1C4}">
      <dgm:prSet/>
      <dgm:spPr/>
      <dgm:t>
        <a:bodyPr/>
        <a:lstStyle/>
        <a:p>
          <a:endParaRPr lang="en-US"/>
        </a:p>
      </dgm:t>
    </dgm:pt>
    <dgm:pt modelId="{DDC4DD1C-032D-48B1-92DD-430CF1358C82}">
      <dgm:prSet phldrT="[Text]"/>
      <dgm:spPr/>
      <dgm:t>
        <a:bodyPr/>
        <a:lstStyle/>
        <a:p>
          <a:r>
            <a:rPr lang="en-US" dirty="0" smtClean="0"/>
            <a:t>Environment</a:t>
          </a:r>
          <a:endParaRPr lang="en-US" dirty="0"/>
        </a:p>
      </dgm:t>
    </dgm:pt>
    <dgm:pt modelId="{B4ED41D1-BA1F-4581-98BE-A654658B7FAA}" type="parTrans" cxnId="{A6E542CC-4649-44E4-BAFA-F2C223BD424A}">
      <dgm:prSet/>
      <dgm:spPr/>
      <dgm:t>
        <a:bodyPr/>
        <a:lstStyle/>
        <a:p>
          <a:endParaRPr lang="en-US"/>
        </a:p>
      </dgm:t>
    </dgm:pt>
    <dgm:pt modelId="{C8010CB5-4B69-4AFC-8079-F1B32FDF9BB4}" type="sibTrans" cxnId="{A6E542CC-4649-44E4-BAFA-F2C223BD424A}">
      <dgm:prSet/>
      <dgm:spPr/>
      <dgm:t>
        <a:bodyPr/>
        <a:lstStyle/>
        <a:p>
          <a:endParaRPr lang="en-US"/>
        </a:p>
      </dgm:t>
    </dgm:pt>
    <dgm:pt modelId="{12AD05FD-0F9C-4332-AF69-11874257D731}">
      <dgm:prSet phldrT="[Text]"/>
      <dgm:spPr/>
      <dgm:t>
        <a:bodyPr/>
        <a:lstStyle/>
        <a:p>
          <a:r>
            <a:rPr lang="en-US" dirty="0" smtClean="0"/>
            <a:t>Social</a:t>
          </a:r>
          <a:endParaRPr lang="en-US" dirty="0"/>
        </a:p>
      </dgm:t>
    </dgm:pt>
    <dgm:pt modelId="{63D690AB-6B6E-4B34-8667-F7514A3ABD9E}" type="parTrans" cxnId="{C2E4FD48-2697-4194-9C54-53F9BA595120}">
      <dgm:prSet/>
      <dgm:spPr/>
      <dgm:t>
        <a:bodyPr/>
        <a:lstStyle/>
        <a:p>
          <a:endParaRPr lang="en-US"/>
        </a:p>
      </dgm:t>
    </dgm:pt>
    <dgm:pt modelId="{6028A7D0-A7A8-411D-AAC0-69ECC8F57EF4}" type="sibTrans" cxnId="{C2E4FD48-2697-4194-9C54-53F9BA595120}">
      <dgm:prSet/>
      <dgm:spPr/>
      <dgm:t>
        <a:bodyPr/>
        <a:lstStyle/>
        <a:p>
          <a:endParaRPr lang="en-US"/>
        </a:p>
      </dgm:t>
    </dgm:pt>
    <dgm:pt modelId="{7E379297-7CBB-4DAA-BC9D-33C335D00795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600" dirty="0" smtClean="0">
              <a:latin typeface="Calibri" pitchFamily="34" charset="0"/>
            </a:rPr>
            <a:t>K-12 achievement &amp; educational attainment</a:t>
          </a:r>
          <a:endParaRPr lang="en-US" sz="1600" dirty="0">
            <a:latin typeface="Calibri" pitchFamily="34" charset="0"/>
          </a:endParaRPr>
        </a:p>
      </dgm:t>
    </dgm:pt>
    <dgm:pt modelId="{D7A55CE4-79A8-4503-927E-777770953579}" type="parTrans" cxnId="{E968104E-9220-403E-9C6D-4246AF2D2112}">
      <dgm:prSet/>
      <dgm:spPr/>
      <dgm:t>
        <a:bodyPr/>
        <a:lstStyle/>
        <a:p>
          <a:endParaRPr lang="en-US"/>
        </a:p>
      </dgm:t>
    </dgm:pt>
    <dgm:pt modelId="{81AE7D2C-B73A-462B-B41C-FDEA36A6B000}" type="sibTrans" cxnId="{E968104E-9220-403E-9C6D-4246AF2D2112}">
      <dgm:prSet/>
      <dgm:spPr/>
      <dgm:t>
        <a:bodyPr/>
        <a:lstStyle/>
        <a:p>
          <a:endParaRPr lang="en-US"/>
        </a:p>
      </dgm:t>
    </dgm:pt>
    <dgm:pt modelId="{4BFD5715-031F-494E-83A4-F2164312C2C9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600" dirty="0" smtClean="0">
              <a:latin typeface="Calibri" pitchFamily="34" charset="0"/>
            </a:rPr>
            <a:t>Business Starts &amp; R&amp;D, patents, VC</a:t>
          </a:r>
          <a:endParaRPr lang="en-US" sz="1600" dirty="0">
            <a:latin typeface="Calibri" pitchFamily="34" charset="0"/>
          </a:endParaRPr>
        </a:p>
      </dgm:t>
    </dgm:pt>
    <dgm:pt modelId="{9663B2A1-B3C2-4897-94F7-68B3FCB934B7}" type="parTrans" cxnId="{8E6A68DE-22B6-452C-9844-18291134A5A9}">
      <dgm:prSet/>
      <dgm:spPr/>
      <dgm:t>
        <a:bodyPr/>
        <a:lstStyle/>
        <a:p>
          <a:endParaRPr lang="en-US"/>
        </a:p>
      </dgm:t>
    </dgm:pt>
    <dgm:pt modelId="{71866D55-7BA2-4F69-A352-0E077F1EDB95}" type="sibTrans" cxnId="{8E6A68DE-22B6-452C-9844-18291134A5A9}">
      <dgm:prSet/>
      <dgm:spPr/>
      <dgm:t>
        <a:bodyPr/>
        <a:lstStyle/>
        <a:p>
          <a:endParaRPr lang="en-US"/>
        </a:p>
      </dgm:t>
    </dgm:pt>
    <dgm:pt modelId="{CE47F193-E355-4852-9859-4807E330322E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600" dirty="0" smtClean="0">
              <a:latin typeface="Calibri" pitchFamily="34" charset="0"/>
            </a:rPr>
            <a:t>Jobs/Employment</a:t>
          </a:r>
          <a:endParaRPr lang="en-US" sz="1600" dirty="0">
            <a:latin typeface="Calibri" pitchFamily="34" charset="0"/>
          </a:endParaRPr>
        </a:p>
      </dgm:t>
    </dgm:pt>
    <dgm:pt modelId="{543BB821-AD49-4BFB-AC58-13C650B69159}" type="parTrans" cxnId="{DECF04CF-2CD5-4F49-9A19-B790F1255F65}">
      <dgm:prSet/>
      <dgm:spPr/>
      <dgm:t>
        <a:bodyPr/>
        <a:lstStyle/>
        <a:p>
          <a:endParaRPr lang="en-US"/>
        </a:p>
      </dgm:t>
    </dgm:pt>
    <dgm:pt modelId="{C5378B88-3304-4D1A-AEC6-475CCA781F79}" type="sibTrans" cxnId="{DECF04CF-2CD5-4F49-9A19-B790F1255F65}">
      <dgm:prSet/>
      <dgm:spPr/>
      <dgm:t>
        <a:bodyPr/>
        <a:lstStyle/>
        <a:p>
          <a:endParaRPr lang="en-US"/>
        </a:p>
      </dgm:t>
    </dgm:pt>
    <dgm:pt modelId="{DA70FE49-5F5A-4416-9484-46166A24F0BE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600" dirty="0" smtClean="0">
              <a:latin typeface="Calibri" pitchFamily="34" charset="0"/>
            </a:rPr>
            <a:t>Commute/congestion; transit ridership</a:t>
          </a:r>
        </a:p>
      </dgm:t>
    </dgm:pt>
    <dgm:pt modelId="{7EBE54EC-B96D-431D-96FD-4FED40DFFB02}" type="parTrans" cxnId="{19734C4A-3BA5-4C1F-80FB-0489131154BA}">
      <dgm:prSet/>
      <dgm:spPr/>
      <dgm:t>
        <a:bodyPr/>
        <a:lstStyle/>
        <a:p>
          <a:endParaRPr lang="en-US"/>
        </a:p>
      </dgm:t>
    </dgm:pt>
    <dgm:pt modelId="{066E77E0-E373-497C-886A-04931F44D68C}" type="sibTrans" cxnId="{19734C4A-3BA5-4C1F-80FB-0489131154BA}">
      <dgm:prSet/>
      <dgm:spPr/>
      <dgm:t>
        <a:bodyPr/>
        <a:lstStyle/>
        <a:p>
          <a:endParaRPr lang="en-US"/>
        </a:p>
      </dgm:t>
    </dgm:pt>
    <dgm:pt modelId="{17D4A69B-23F3-4975-B59B-171C51F814A4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600" dirty="0" smtClean="0">
              <a:latin typeface="Calibri" pitchFamily="34" charset="0"/>
            </a:rPr>
            <a:t>Parks/open space</a:t>
          </a:r>
        </a:p>
      </dgm:t>
    </dgm:pt>
    <dgm:pt modelId="{4EEEFB8B-6394-4955-9CBB-2CEEE5E68220}" type="parTrans" cxnId="{502E63A7-F4AD-4109-9150-128045A27FEC}">
      <dgm:prSet/>
      <dgm:spPr/>
      <dgm:t>
        <a:bodyPr/>
        <a:lstStyle/>
        <a:p>
          <a:endParaRPr lang="en-US"/>
        </a:p>
      </dgm:t>
    </dgm:pt>
    <dgm:pt modelId="{0FFAF5B9-EA18-4ACA-B71C-182746D9FF03}" type="sibTrans" cxnId="{502E63A7-F4AD-4109-9150-128045A27FEC}">
      <dgm:prSet/>
      <dgm:spPr/>
      <dgm:t>
        <a:bodyPr/>
        <a:lstStyle/>
        <a:p>
          <a:endParaRPr lang="en-US"/>
        </a:p>
      </dgm:t>
    </dgm:pt>
    <dgm:pt modelId="{30D09EFF-3D6E-42BD-8A0A-F4C77DC6C35D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600" dirty="0" smtClean="0">
              <a:latin typeface="Calibri" pitchFamily="34" charset="0"/>
            </a:rPr>
            <a:t>Air and/or water quality</a:t>
          </a:r>
        </a:p>
      </dgm:t>
    </dgm:pt>
    <dgm:pt modelId="{F1279AB5-0ECA-4A38-904A-914A7B803657}" type="parTrans" cxnId="{567A51AD-4F6C-453A-ABB3-96BDE295E28B}">
      <dgm:prSet/>
      <dgm:spPr/>
      <dgm:t>
        <a:bodyPr/>
        <a:lstStyle/>
        <a:p>
          <a:endParaRPr lang="en-US"/>
        </a:p>
      </dgm:t>
    </dgm:pt>
    <dgm:pt modelId="{C2AAAC15-48C0-4BE8-A4AA-75EB50608CD1}" type="sibTrans" cxnId="{567A51AD-4F6C-453A-ABB3-96BDE295E28B}">
      <dgm:prSet/>
      <dgm:spPr/>
      <dgm:t>
        <a:bodyPr/>
        <a:lstStyle/>
        <a:p>
          <a:endParaRPr lang="en-US"/>
        </a:p>
      </dgm:t>
    </dgm:pt>
    <dgm:pt modelId="{CBBFE039-7802-4CF2-96B3-83D010BEEBF0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600" dirty="0" smtClean="0">
              <a:latin typeface="Calibri" pitchFamily="34" charset="0"/>
            </a:rPr>
            <a:t>Culture ; civic engagement</a:t>
          </a:r>
        </a:p>
      </dgm:t>
    </dgm:pt>
    <dgm:pt modelId="{A865C591-F26C-480C-B480-D1BA7FB70A55}" type="parTrans" cxnId="{D0EDF090-0916-4843-A9D5-52EFFC68BC0E}">
      <dgm:prSet/>
      <dgm:spPr/>
      <dgm:t>
        <a:bodyPr/>
        <a:lstStyle/>
        <a:p>
          <a:endParaRPr lang="en-US"/>
        </a:p>
      </dgm:t>
    </dgm:pt>
    <dgm:pt modelId="{2CAB224F-A91C-4A08-8824-7857A61BF08C}" type="sibTrans" cxnId="{D0EDF090-0916-4843-A9D5-52EFFC68BC0E}">
      <dgm:prSet/>
      <dgm:spPr/>
      <dgm:t>
        <a:bodyPr/>
        <a:lstStyle/>
        <a:p>
          <a:endParaRPr lang="en-US"/>
        </a:p>
      </dgm:t>
    </dgm:pt>
    <dgm:pt modelId="{7407BBCB-751B-4350-8B85-219674A57ED9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600" dirty="0" smtClean="0">
              <a:latin typeface="Calibri" pitchFamily="34" charset="0"/>
            </a:rPr>
            <a:t>Poverty; inequality</a:t>
          </a:r>
        </a:p>
      </dgm:t>
    </dgm:pt>
    <dgm:pt modelId="{9B702694-6B49-4234-BF4C-6D3AF72B1093}" type="parTrans" cxnId="{240367AC-659B-4830-B7CA-F6532F9BB5EA}">
      <dgm:prSet/>
      <dgm:spPr/>
      <dgm:t>
        <a:bodyPr/>
        <a:lstStyle/>
        <a:p>
          <a:endParaRPr lang="en-US"/>
        </a:p>
      </dgm:t>
    </dgm:pt>
    <dgm:pt modelId="{A153796B-B673-4B34-8130-844E6C842574}" type="sibTrans" cxnId="{240367AC-659B-4830-B7CA-F6532F9BB5EA}">
      <dgm:prSet/>
      <dgm:spPr/>
      <dgm:t>
        <a:bodyPr/>
        <a:lstStyle/>
        <a:p>
          <a:endParaRPr lang="en-US"/>
        </a:p>
      </dgm:t>
    </dgm:pt>
    <dgm:pt modelId="{9D22DFB6-3FE4-46E0-8CDA-AD44C770607E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600" dirty="0" smtClean="0">
              <a:latin typeface="Calibri" pitchFamily="34" charset="0"/>
            </a:rPr>
            <a:t>Health; safety</a:t>
          </a:r>
        </a:p>
      </dgm:t>
    </dgm:pt>
    <dgm:pt modelId="{4784CFA1-BC83-4094-956D-AE7E152DB640}" type="parTrans" cxnId="{F49E3504-EDA2-4CF4-80AA-1151C1A1ADD2}">
      <dgm:prSet/>
      <dgm:spPr/>
      <dgm:t>
        <a:bodyPr/>
        <a:lstStyle/>
        <a:p>
          <a:endParaRPr lang="en-US"/>
        </a:p>
      </dgm:t>
    </dgm:pt>
    <dgm:pt modelId="{7F24230E-5F95-4E21-AAEB-E68C7FB9336E}" type="sibTrans" cxnId="{F49E3504-EDA2-4CF4-80AA-1151C1A1ADD2}">
      <dgm:prSet/>
      <dgm:spPr/>
      <dgm:t>
        <a:bodyPr/>
        <a:lstStyle/>
        <a:p>
          <a:endParaRPr lang="en-US"/>
        </a:p>
      </dgm:t>
    </dgm:pt>
    <dgm:pt modelId="{59C83E15-9C46-4408-B5F7-1081C00D0C05}">
      <dgm:prSet custT="1"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sz="1600" dirty="0" smtClean="0">
              <a:latin typeface="Calibri" pitchFamily="34" charset="0"/>
            </a:rPr>
            <a:t>Density; housing</a:t>
          </a:r>
        </a:p>
      </dgm:t>
    </dgm:pt>
    <dgm:pt modelId="{36A00E24-8B33-4A7F-AB51-DCAB4B9FCC33}" type="parTrans" cxnId="{4B8AD184-1616-48E3-A034-4627B48CE8ED}">
      <dgm:prSet/>
      <dgm:spPr/>
      <dgm:t>
        <a:bodyPr/>
        <a:lstStyle/>
        <a:p>
          <a:endParaRPr lang="en-US"/>
        </a:p>
      </dgm:t>
    </dgm:pt>
    <dgm:pt modelId="{DB51E514-6DBD-4152-B4EC-DF2D01A8C482}" type="sibTrans" cxnId="{4B8AD184-1616-48E3-A034-4627B48CE8ED}">
      <dgm:prSet/>
      <dgm:spPr/>
      <dgm:t>
        <a:bodyPr/>
        <a:lstStyle/>
        <a:p>
          <a:endParaRPr lang="en-US"/>
        </a:p>
      </dgm:t>
    </dgm:pt>
    <dgm:pt modelId="{0959EB79-DF4C-4E8F-8C93-66C768D20670}" type="pres">
      <dgm:prSet presAssocID="{8B46E291-D718-4FB6-9F74-CD2BE4F93019}" presName="Name0" presStyleCnt="0">
        <dgm:presLayoutVars>
          <dgm:dir/>
          <dgm:animLvl val="lvl"/>
          <dgm:resizeHandles/>
        </dgm:presLayoutVars>
      </dgm:prSet>
      <dgm:spPr/>
    </dgm:pt>
    <dgm:pt modelId="{483F9403-4EFC-4046-B4C9-7B2EED3C2CAB}" type="pres">
      <dgm:prSet presAssocID="{1C9689A9-621C-43DF-93C9-33D6780E8F9B}" presName="linNode" presStyleCnt="0"/>
      <dgm:spPr/>
    </dgm:pt>
    <dgm:pt modelId="{4AF08A64-533F-4054-8DF4-B222A6D1B9AC}" type="pres">
      <dgm:prSet presAssocID="{1C9689A9-621C-43DF-93C9-33D6780E8F9B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13EC87-3A22-49C1-B85C-DF18BDBE9E34}" type="pres">
      <dgm:prSet presAssocID="{1C9689A9-621C-43DF-93C9-33D6780E8F9B}" presName="childShp" presStyleLbl="bgAccFollowNode1" presStyleIdx="0" presStyleCnt="3" custScaleY="1806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3E26ED-63AC-4106-B228-EDCAD941CF95}" type="pres">
      <dgm:prSet presAssocID="{CFA5ED55-C3E3-4CD9-B7D4-62B93D9848A0}" presName="spacing" presStyleCnt="0"/>
      <dgm:spPr/>
    </dgm:pt>
    <dgm:pt modelId="{BDE94AAC-3AC5-442C-A6E1-25DB3F6A0010}" type="pres">
      <dgm:prSet presAssocID="{DDC4DD1C-032D-48B1-92DD-430CF1358C82}" presName="linNode" presStyleCnt="0"/>
      <dgm:spPr/>
    </dgm:pt>
    <dgm:pt modelId="{FED0E186-C542-421E-93CB-9F137F6511CF}" type="pres">
      <dgm:prSet presAssocID="{DDC4DD1C-032D-48B1-92DD-430CF1358C82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F3546D-559C-47F4-B3CC-C32661241812}" type="pres">
      <dgm:prSet presAssocID="{DDC4DD1C-032D-48B1-92DD-430CF1358C82}" presName="childShp" presStyleLbl="bgAccFollowNode1" presStyleIdx="1" presStyleCnt="3" custScaleY="1866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AF86BD-540A-4C2C-BAF8-95A913596631}" type="pres">
      <dgm:prSet presAssocID="{C8010CB5-4B69-4AFC-8079-F1B32FDF9BB4}" presName="spacing" presStyleCnt="0"/>
      <dgm:spPr/>
    </dgm:pt>
    <dgm:pt modelId="{71F78073-9B76-45C2-9B86-5F82F9557C81}" type="pres">
      <dgm:prSet presAssocID="{12AD05FD-0F9C-4332-AF69-11874257D731}" presName="linNode" presStyleCnt="0"/>
      <dgm:spPr/>
    </dgm:pt>
    <dgm:pt modelId="{390A5636-2B87-44EE-9299-6F1A88F446E0}" type="pres">
      <dgm:prSet presAssocID="{12AD05FD-0F9C-4332-AF69-11874257D731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61D430-87E9-49F1-81AB-ABD61CE5760B}" type="pres">
      <dgm:prSet presAssocID="{12AD05FD-0F9C-4332-AF69-11874257D731}" presName="childShp" presStyleLbl="bgAccFollowNode1" presStyleIdx="2" presStyleCnt="3" custScaleY="2463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8AD184-1616-48E3-A034-4627B48CE8ED}" srcId="{12AD05FD-0F9C-4332-AF69-11874257D731}" destId="{59C83E15-9C46-4408-B5F7-1081C00D0C05}" srcOrd="1" destOrd="0" parTransId="{36A00E24-8B33-4A7F-AB51-DCAB4B9FCC33}" sibTransId="{DB51E514-6DBD-4152-B4EC-DF2D01A8C482}"/>
    <dgm:cxn modelId="{567A51AD-4F6C-453A-ABB3-96BDE295E28B}" srcId="{DDC4DD1C-032D-48B1-92DD-430CF1358C82}" destId="{30D09EFF-3D6E-42BD-8A0A-F4C77DC6C35D}" srcOrd="2" destOrd="0" parTransId="{F1279AB5-0ECA-4A38-904A-914A7B803657}" sibTransId="{C2AAAC15-48C0-4BE8-A4AA-75EB50608CD1}"/>
    <dgm:cxn modelId="{3414C21E-D081-4CD9-A024-CBB58BC8F1C4}" srcId="{8B46E291-D718-4FB6-9F74-CD2BE4F93019}" destId="{1C9689A9-621C-43DF-93C9-33D6780E8F9B}" srcOrd="0" destOrd="0" parTransId="{FC842F08-0A3B-402B-A6B5-A2D97A205176}" sibTransId="{CFA5ED55-C3E3-4CD9-B7D4-62B93D9848A0}"/>
    <dgm:cxn modelId="{AAB65A27-1CE2-4A05-B56F-871F53586C2D}" type="presOf" srcId="{CBBFE039-7802-4CF2-96B3-83D010BEEBF0}" destId="{0661D430-87E9-49F1-81AB-ABD61CE5760B}" srcOrd="0" destOrd="0" presId="urn:microsoft.com/office/officeart/2005/8/layout/vList6"/>
    <dgm:cxn modelId="{B88B1E2B-0A4C-4852-B8D3-C668060ED803}" type="presOf" srcId="{DA70FE49-5F5A-4416-9484-46166A24F0BE}" destId="{E7F3546D-559C-47F4-B3CC-C32661241812}" srcOrd="0" destOrd="0" presId="urn:microsoft.com/office/officeart/2005/8/layout/vList6"/>
    <dgm:cxn modelId="{98E37A65-DC86-41EA-A562-DD3EA31EA874}" type="presOf" srcId="{17D4A69B-23F3-4975-B59B-171C51F814A4}" destId="{E7F3546D-559C-47F4-B3CC-C32661241812}" srcOrd="0" destOrd="1" presId="urn:microsoft.com/office/officeart/2005/8/layout/vList6"/>
    <dgm:cxn modelId="{C2E4FD48-2697-4194-9C54-53F9BA595120}" srcId="{8B46E291-D718-4FB6-9F74-CD2BE4F93019}" destId="{12AD05FD-0F9C-4332-AF69-11874257D731}" srcOrd="2" destOrd="0" parTransId="{63D690AB-6B6E-4B34-8667-F7514A3ABD9E}" sibTransId="{6028A7D0-A7A8-411D-AAC0-69ECC8F57EF4}"/>
    <dgm:cxn modelId="{D0EDF090-0916-4843-A9D5-52EFFC68BC0E}" srcId="{12AD05FD-0F9C-4332-AF69-11874257D731}" destId="{CBBFE039-7802-4CF2-96B3-83D010BEEBF0}" srcOrd="0" destOrd="0" parTransId="{A865C591-F26C-480C-B480-D1BA7FB70A55}" sibTransId="{2CAB224F-A91C-4A08-8824-7857A61BF08C}"/>
    <dgm:cxn modelId="{A2DE046D-2438-47B6-B711-C8317104836A}" type="presOf" srcId="{7407BBCB-751B-4350-8B85-219674A57ED9}" destId="{0661D430-87E9-49F1-81AB-ABD61CE5760B}" srcOrd="0" destOrd="2" presId="urn:microsoft.com/office/officeart/2005/8/layout/vList6"/>
    <dgm:cxn modelId="{FB4DFE6B-0D94-4CBC-9629-E865662635D4}" type="presOf" srcId="{DDC4DD1C-032D-48B1-92DD-430CF1358C82}" destId="{FED0E186-C542-421E-93CB-9F137F6511CF}" srcOrd="0" destOrd="0" presId="urn:microsoft.com/office/officeart/2005/8/layout/vList6"/>
    <dgm:cxn modelId="{E968104E-9220-403E-9C6D-4246AF2D2112}" srcId="{1C9689A9-621C-43DF-93C9-33D6780E8F9B}" destId="{7E379297-7CBB-4DAA-BC9D-33C335D00795}" srcOrd="0" destOrd="0" parTransId="{D7A55CE4-79A8-4503-927E-777770953579}" sibTransId="{81AE7D2C-B73A-462B-B41C-FDEA36A6B000}"/>
    <dgm:cxn modelId="{A6E542CC-4649-44E4-BAFA-F2C223BD424A}" srcId="{8B46E291-D718-4FB6-9F74-CD2BE4F93019}" destId="{DDC4DD1C-032D-48B1-92DD-430CF1358C82}" srcOrd="1" destOrd="0" parTransId="{B4ED41D1-BA1F-4581-98BE-A654658B7FAA}" sibTransId="{C8010CB5-4B69-4AFC-8079-F1B32FDF9BB4}"/>
    <dgm:cxn modelId="{A84B9AB6-8DD9-45FC-9625-ED49C7A83FE0}" type="presOf" srcId="{8B46E291-D718-4FB6-9F74-CD2BE4F93019}" destId="{0959EB79-DF4C-4E8F-8C93-66C768D20670}" srcOrd="0" destOrd="0" presId="urn:microsoft.com/office/officeart/2005/8/layout/vList6"/>
    <dgm:cxn modelId="{DECF04CF-2CD5-4F49-9A19-B790F1255F65}" srcId="{1C9689A9-621C-43DF-93C9-33D6780E8F9B}" destId="{CE47F193-E355-4852-9859-4807E330322E}" srcOrd="2" destOrd="0" parTransId="{543BB821-AD49-4BFB-AC58-13C650B69159}" sibTransId="{C5378B88-3304-4D1A-AEC6-475CCA781F79}"/>
    <dgm:cxn modelId="{59808250-352A-4B71-A2FC-95B14ADF150A}" type="presOf" srcId="{4BFD5715-031F-494E-83A4-F2164312C2C9}" destId="{5E13EC87-3A22-49C1-B85C-DF18BDBE9E34}" srcOrd="0" destOrd="1" presId="urn:microsoft.com/office/officeart/2005/8/layout/vList6"/>
    <dgm:cxn modelId="{704FDB72-E974-4437-B681-13311AFA1816}" type="presOf" srcId="{30D09EFF-3D6E-42BD-8A0A-F4C77DC6C35D}" destId="{E7F3546D-559C-47F4-B3CC-C32661241812}" srcOrd="0" destOrd="2" presId="urn:microsoft.com/office/officeart/2005/8/layout/vList6"/>
    <dgm:cxn modelId="{C0891AAB-335A-491A-8082-AFAEC3736ABF}" type="presOf" srcId="{9D22DFB6-3FE4-46E0-8CDA-AD44C770607E}" destId="{0661D430-87E9-49F1-81AB-ABD61CE5760B}" srcOrd="0" destOrd="3" presId="urn:microsoft.com/office/officeart/2005/8/layout/vList6"/>
    <dgm:cxn modelId="{19734C4A-3BA5-4C1F-80FB-0489131154BA}" srcId="{DDC4DD1C-032D-48B1-92DD-430CF1358C82}" destId="{DA70FE49-5F5A-4416-9484-46166A24F0BE}" srcOrd="0" destOrd="0" parTransId="{7EBE54EC-B96D-431D-96FD-4FED40DFFB02}" sibTransId="{066E77E0-E373-497C-886A-04931F44D68C}"/>
    <dgm:cxn modelId="{F49E3504-EDA2-4CF4-80AA-1151C1A1ADD2}" srcId="{12AD05FD-0F9C-4332-AF69-11874257D731}" destId="{9D22DFB6-3FE4-46E0-8CDA-AD44C770607E}" srcOrd="3" destOrd="0" parTransId="{4784CFA1-BC83-4094-956D-AE7E152DB640}" sibTransId="{7F24230E-5F95-4E21-AAEB-E68C7FB9336E}"/>
    <dgm:cxn modelId="{502E63A7-F4AD-4109-9150-128045A27FEC}" srcId="{DDC4DD1C-032D-48B1-92DD-430CF1358C82}" destId="{17D4A69B-23F3-4975-B59B-171C51F814A4}" srcOrd="1" destOrd="0" parTransId="{4EEEFB8B-6394-4955-9CBB-2CEEE5E68220}" sibTransId="{0FFAF5B9-EA18-4ACA-B71C-182746D9FF03}"/>
    <dgm:cxn modelId="{EDB5E122-1897-40C6-907D-1FC09506D6AE}" type="presOf" srcId="{59C83E15-9C46-4408-B5F7-1081C00D0C05}" destId="{0661D430-87E9-49F1-81AB-ABD61CE5760B}" srcOrd="0" destOrd="1" presId="urn:microsoft.com/office/officeart/2005/8/layout/vList6"/>
    <dgm:cxn modelId="{240367AC-659B-4830-B7CA-F6532F9BB5EA}" srcId="{12AD05FD-0F9C-4332-AF69-11874257D731}" destId="{7407BBCB-751B-4350-8B85-219674A57ED9}" srcOrd="2" destOrd="0" parTransId="{9B702694-6B49-4234-BF4C-6D3AF72B1093}" sibTransId="{A153796B-B673-4B34-8130-844E6C842574}"/>
    <dgm:cxn modelId="{1E5F9AEB-777F-47B5-B18E-F318DE06B52A}" type="presOf" srcId="{CE47F193-E355-4852-9859-4807E330322E}" destId="{5E13EC87-3A22-49C1-B85C-DF18BDBE9E34}" srcOrd="0" destOrd="2" presId="urn:microsoft.com/office/officeart/2005/8/layout/vList6"/>
    <dgm:cxn modelId="{49001CDE-1D79-4D4B-9D00-BB8B5D943855}" type="presOf" srcId="{1C9689A9-621C-43DF-93C9-33D6780E8F9B}" destId="{4AF08A64-533F-4054-8DF4-B222A6D1B9AC}" srcOrd="0" destOrd="0" presId="urn:microsoft.com/office/officeart/2005/8/layout/vList6"/>
    <dgm:cxn modelId="{8E6A68DE-22B6-452C-9844-18291134A5A9}" srcId="{1C9689A9-621C-43DF-93C9-33D6780E8F9B}" destId="{4BFD5715-031F-494E-83A4-F2164312C2C9}" srcOrd="1" destOrd="0" parTransId="{9663B2A1-B3C2-4897-94F7-68B3FCB934B7}" sibTransId="{71866D55-7BA2-4F69-A352-0E077F1EDB95}"/>
    <dgm:cxn modelId="{819F8440-312A-4958-89F9-3067E9974D18}" type="presOf" srcId="{7E379297-7CBB-4DAA-BC9D-33C335D00795}" destId="{5E13EC87-3A22-49C1-B85C-DF18BDBE9E34}" srcOrd="0" destOrd="0" presId="urn:microsoft.com/office/officeart/2005/8/layout/vList6"/>
    <dgm:cxn modelId="{7AEAF7B3-5BEF-4876-828B-83A015462BBB}" type="presOf" srcId="{12AD05FD-0F9C-4332-AF69-11874257D731}" destId="{390A5636-2B87-44EE-9299-6F1A88F446E0}" srcOrd="0" destOrd="0" presId="urn:microsoft.com/office/officeart/2005/8/layout/vList6"/>
    <dgm:cxn modelId="{44C2AC3A-472E-4B68-81A4-C122308E36E0}" type="presParOf" srcId="{0959EB79-DF4C-4E8F-8C93-66C768D20670}" destId="{483F9403-4EFC-4046-B4C9-7B2EED3C2CAB}" srcOrd="0" destOrd="0" presId="urn:microsoft.com/office/officeart/2005/8/layout/vList6"/>
    <dgm:cxn modelId="{BF53FA65-BC30-412B-84D6-9995596DE5EE}" type="presParOf" srcId="{483F9403-4EFC-4046-B4C9-7B2EED3C2CAB}" destId="{4AF08A64-533F-4054-8DF4-B222A6D1B9AC}" srcOrd="0" destOrd="0" presId="urn:microsoft.com/office/officeart/2005/8/layout/vList6"/>
    <dgm:cxn modelId="{19236A17-65FD-4FE8-ADDA-897E58F53367}" type="presParOf" srcId="{483F9403-4EFC-4046-B4C9-7B2EED3C2CAB}" destId="{5E13EC87-3A22-49C1-B85C-DF18BDBE9E34}" srcOrd="1" destOrd="0" presId="urn:microsoft.com/office/officeart/2005/8/layout/vList6"/>
    <dgm:cxn modelId="{DAB11542-69A1-4581-92B3-A7EEC2B798A1}" type="presParOf" srcId="{0959EB79-DF4C-4E8F-8C93-66C768D20670}" destId="{763E26ED-63AC-4106-B228-EDCAD941CF95}" srcOrd="1" destOrd="0" presId="urn:microsoft.com/office/officeart/2005/8/layout/vList6"/>
    <dgm:cxn modelId="{3610149A-70FE-418A-9138-4CE726E765BC}" type="presParOf" srcId="{0959EB79-DF4C-4E8F-8C93-66C768D20670}" destId="{BDE94AAC-3AC5-442C-A6E1-25DB3F6A0010}" srcOrd="2" destOrd="0" presId="urn:microsoft.com/office/officeart/2005/8/layout/vList6"/>
    <dgm:cxn modelId="{D4444516-C698-4D93-AE31-A9E2D42F8955}" type="presParOf" srcId="{BDE94AAC-3AC5-442C-A6E1-25DB3F6A0010}" destId="{FED0E186-C542-421E-93CB-9F137F6511CF}" srcOrd="0" destOrd="0" presId="urn:microsoft.com/office/officeart/2005/8/layout/vList6"/>
    <dgm:cxn modelId="{1E22A194-A2CE-4E0C-ADE5-CC1C559F548A}" type="presParOf" srcId="{BDE94AAC-3AC5-442C-A6E1-25DB3F6A0010}" destId="{E7F3546D-559C-47F4-B3CC-C32661241812}" srcOrd="1" destOrd="0" presId="urn:microsoft.com/office/officeart/2005/8/layout/vList6"/>
    <dgm:cxn modelId="{D6B612A2-639B-4486-88A6-EBB212A1F95B}" type="presParOf" srcId="{0959EB79-DF4C-4E8F-8C93-66C768D20670}" destId="{DCAF86BD-540A-4C2C-BAF8-95A913596631}" srcOrd="3" destOrd="0" presId="urn:microsoft.com/office/officeart/2005/8/layout/vList6"/>
    <dgm:cxn modelId="{ACE3D0A7-FA22-41BB-8AD3-548067D060E7}" type="presParOf" srcId="{0959EB79-DF4C-4E8F-8C93-66C768D20670}" destId="{71F78073-9B76-45C2-9B86-5F82F9557C81}" srcOrd="4" destOrd="0" presId="urn:microsoft.com/office/officeart/2005/8/layout/vList6"/>
    <dgm:cxn modelId="{8913A729-937E-4246-9AF6-7C2AE0EDE46E}" type="presParOf" srcId="{71F78073-9B76-45C2-9B86-5F82F9557C81}" destId="{390A5636-2B87-44EE-9299-6F1A88F446E0}" srcOrd="0" destOrd="0" presId="urn:microsoft.com/office/officeart/2005/8/layout/vList6"/>
    <dgm:cxn modelId="{A7B05726-4932-46B7-A01F-58BF92B55B5B}" type="presParOf" srcId="{71F78073-9B76-45C2-9B86-5F82F9557C81}" destId="{0661D430-87E9-49F1-81AB-ABD61CE5760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042409-F6CA-4288-82EC-FC2757FF189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E985DC5-CFF3-4861-8CE4-132A07CC78D4}">
      <dgm:prSet phldrT="[Text]"/>
      <dgm:spPr/>
      <dgm:t>
        <a:bodyPr/>
        <a:lstStyle/>
        <a:p>
          <a:r>
            <a:rPr lang="en-US" dirty="0" smtClean="0"/>
            <a:t>Individual Benefits</a:t>
          </a:r>
          <a:endParaRPr lang="en-US" dirty="0"/>
        </a:p>
      </dgm:t>
    </dgm:pt>
    <dgm:pt modelId="{80B2B6D3-2660-46C2-B3B7-B1C9FD0D47ED}" type="parTrans" cxnId="{EC2B1131-48C1-4602-840B-FF5750BF8618}">
      <dgm:prSet/>
      <dgm:spPr/>
      <dgm:t>
        <a:bodyPr/>
        <a:lstStyle/>
        <a:p>
          <a:endParaRPr lang="en-US"/>
        </a:p>
      </dgm:t>
    </dgm:pt>
    <dgm:pt modelId="{C741CD1F-12A8-4AD2-966C-1AD9CB168C9A}" type="sibTrans" cxnId="{EC2B1131-48C1-4602-840B-FF5750BF8618}">
      <dgm:prSet/>
      <dgm:spPr/>
      <dgm:t>
        <a:bodyPr/>
        <a:lstStyle/>
        <a:p>
          <a:endParaRPr lang="en-US"/>
        </a:p>
      </dgm:t>
    </dgm:pt>
    <dgm:pt modelId="{C3C328C9-4DF0-4256-8FC8-F549E61659A4}">
      <dgm:prSet phldrT="[Text]"/>
      <dgm:spPr/>
      <dgm:t>
        <a:bodyPr/>
        <a:lstStyle/>
        <a:p>
          <a:r>
            <a:rPr lang="en-US" dirty="0" smtClean="0"/>
            <a:t>Community Benefits</a:t>
          </a:r>
          <a:endParaRPr lang="en-US" dirty="0"/>
        </a:p>
      </dgm:t>
    </dgm:pt>
    <dgm:pt modelId="{06786F20-66B4-49C7-8B17-5B078306E465}" type="parTrans" cxnId="{E92CA6B5-2FDD-4CAE-AA7D-FB1F09BC316D}">
      <dgm:prSet/>
      <dgm:spPr/>
      <dgm:t>
        <a:bodyPr/>
        <a:lstStyle/>
        <a:p>
          <a:endParaRPr lang="en-US"/>
        </a:p>
      </dgm:t>
    </dgm:pt>
    <dgm:pt modelId="{59378388-DA29-4346-A6B6-133323E6D61B}" type="sibTrans" cxnId="{E92CA6B5-2FDD-4CAE-AA7D-FB1F09BC316D}">
      <dgm:prSet/>
      <dgm:spPr/>
      <dgm:t>
        <a:bodyPr/>
        <a:lstStyle/>
        <a:p>
          <a:endParaRPr lang="en-US"/>
        </a:p>
      </dgm:t>
    </dgm:pt>
    <dgm:pt modelId="{4DE0D34B-C87D-462F-9D82-02E8B598FCA5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dirty="0" smtClean="0">
              <a:latin typeface="Calibri" pitchFamily="34" charset="0"/>
            </a:rPr>
            <a:t>Higher employment</a:t>
          </a:r>
          <a:endParaRPr lang="en-US" dirty="0">
            <a:latin typeface="Calibri" pitchFamily="34" charset="0"/>
          </a:endParaRPr>
        </a:p>
      </dgm:t>
    </dgm:pt>
    <dgm:pt modelId="{F0857E1F-B3EB-48A9-9D9D-2BAD65255E79}" type="parTrans" cxnId="{A8D2A7F7-D6D7-46E6-9336-28BCE59B7ED2}">
      <dgm:prSet/>
      <dgm:spPr/>
    </dgm:pt>
    <dgm:pt modelId="{877C9B3F-DB67-42CD-9D8B-D76ADCA4CD34}" type="sibTrans" cxnId="{A8D2A7F7-D6D7-46E6-9336-28BCE59B7ED2}">
      <dgm:prSet/>
      <dgm:spPr/>
    </dgm:pt>
    <dgm:pt modelId="{19E0A9AD-955F-4FE9-994E-8358394AF1F4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dirty="0" smtClean="0">
              <a:latin typeface="Calibri" pitchFamily="34" charset="0"/>
            </a:rPr>
            <a:t>Higher earnings</a:t>
          </a:r>
        </a:p>
      </dgm:t>
    </dgm:pt>
    <dgm:pt modelId="{F25AC395-6D73-40F1-9384-8740C2198F14}" type="parTrans" cxnId="{A3545F55-57D3-4C52-8D41-E686DC5D462E}">
      <dgm:prSet/>
      <dgm:spPr/>
      <dgm:t>
        <a:bodyPr/>
        <a:lstStyle/>
        <a:p>
          <a:endParaRPr lang="en-US"/>
        </a:p>
      </dgm:t>
    </dgm:pt>
    <dgm:pt modelId="{E9FEE801-8EA6-4913-9828-5D32EEF90A97}" type="sibTrans" cxnId="{A3545F55-57D3-4C52-8D41-E686DC5D462E}">
      <dgm:prSet/>
      <dgm:spPr/>
      <dgm:t>
        <a:bodyPr/>
        <a:lstStyle/>
        <a:p>
          <a:endParaRPr lang="en-US"/>
        </a:p>
      </dgm:t>
    </dgm:pt>
    <dgm:pt modelId="{61100734-A543-423B-8D31-7866643C3387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dirty="0" smtClean="0">
              <a:latin typeface="Calibri" pitchFamily="34" charset="0"/>
            </a:rPr>
            <a:t>Higher social mobility</a:t>
          </a:r>
          <a:endParaRPr lang="en-US" dirty="0">
            <a:latin typeface="Calibri" pitchFamily="34" charset="0"/>
          </a:endParaRPr>
        </a:p>
      </dgm:t>
    </dgm:pt>
    <dgm:pt modelId="{17444906-79B1-460F-9340-789A7F310407}" type="parTrans" cxnId="{2B8E2119-A6AA-4DF8-A5B5-67DA900A99B1}">
      <dgm:prSet/>
      <dgm:spPr/>
      <dgm:t>
        <a:bodyPr/>
        <a:lstStyle/>
        <a:p>
          <a:endParaRPr lang="en-US"/>
        </a:p>
      </dgm:t>
    </dgm:pt>
    <dgm:pt modelId="{EA701992-4F4A-49A4-ACA8-811E22D4921C}" type="sibTrans" cxnId="{2B8E2119-A6AA-4DF8-A5B5-67DA900A99B1}">
      <dgm:prSet/>
      <dgm:spPr/>
      <dgm:t>
        <a:bodyPr/>
        <a:lstStyle/>
        <a:p>
          <a:endParaRPr lang="en-US"/>
        </a:p>
      </dgm:t>
    </dgm:pt>
    <dgm:pt modelId="{88B6E139-A1CC-4DA2-BA26-66007F6B35D0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dirty="0" smtClean="0">
              <a:latin typeface="Calibri" pitchFamily="34" charset="0"/>
            </a:rPr>
            <a:t>Increased wages for a broader community</a:t>
          </a:r>
        </a:p>
      </dgm:t>
    </dgm:pt>
    <dgm:pt modelId="{8A2EEBD6-D30F-4FF4-B51D-BBF242556145}" type="parTrans" cxnId="{5E15CF8C-0AEF-4548-B443-DA397EBCA899}">
      <dgm:prSet/>
      <dgm:spPr/>
    </dgm:pt>
    <dgm:pt modelId="{EA7420FD-5E44-4EA4-8403-EDE7142F0610}" type="sibTrans" cxnId="{5E15CF8C-0AEF-4548-B443-DA397EBCA899}">
      <dgm:prSet/>
      <dgm:spPr/>
    </dgm:pt>
    <dgm:pt modelId="{0A09426E-B35C-4945-9CD9-52E18211F831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dirty="0" smtClean="0">
              <a:latin typeface="Calibri" pitchFamily="34" charset="0"/>
            </a:rPr>
            <a:t>Greater economic competitiveness</a:t>
          </a:r>
        </a:p>
      </dgm:t>
    </dgm:pt>
    <dgm:pt modelId="{FD5AD418-6531-4BE0-9530-ABABF16917FD}" type="parTrans" cxnId="{7C5FC6DE-10A2-4DAA-91C3-280AF1F2362C}">
      <dgm:prSet/>
      <dgm:spPr/>
    </dgm:pt>
    <dgm:pt modelId="{13BE9ACB-9C5D-46CC-89A4-3FE7D2754D04}" type="sibTrans" cxnId="{7C5FC6DE-10A2-4DAA-91C3-280AF1F2362C}">
      <dgm:prSet/>
      <dgm:spPr/>
    </dgm:pt>
    <dgm:pt modelId="{C61F5634-3517-43B7-A605-B0E5659580FA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dirty="0" smtClean="0">
              <a:latin typeface="Calibri" pitchFamily="34" charset="0"/>
            </a:rPr>
            <a:t>Job creation</a:t>
          </a:r>
        </a:p>
      </dgm:t>
    </dgm:pt>
    <dgm:pt modelId="{74EBF980-284A-4643-87B5-9DDD3CFB6D6E}" type="parTrans" cxnId="{6647A786-F53D-4931-AD30-3B1A07C65586}">
      <dgm:prSet/>
      <dgm:spPr/>
    </dgm:pt>
    <dgm:pt modelId="{F5BC066A-E4AD-4DE0-968F-811F3F7E4BE8}" type="sibTrans" cxnId="{6647A786-F53D-4931-AD30-3B1A07C65586}">
      <dgm:prSet/>
      <dgm:spPr/>
    </dgm:pt>
    <dgm:pt modelId="{CE23AB75-9F4F-4855-9B6C-34C96931475E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dirty="0" smtClean="0">
              <a:latin typeface="Calibri" pitchFamily="34" charset="0"/>
            </a:rPr>
            <a:t>Increased innovation</a:t>
          </a:r>
        </a:p>
      </dgm:t>
    </dgm:pt>
    <dgm:pt modelId="{F4459751-54D4-4EC6-8848-F5A945B91785}" type="parTrans" cxnId="{34455C3D-69A2-4C13-822D-6F53A2365F67}">
      <dgm:prSet/>
      <dgm:spPr/>
    </dgm:pt>
    <dgm:pt modelId="{49E5B98C-C26A-429F-8DE8-51678B92F0F6}" type="sibTrans" cxnId="{34455C3D-69A2-4C13-822D-6F53A2365F67}">
      <dgm:prSet/>
      <dgm:spPr/>
    </dgm:pt>
    <dgm:pt modelId="{62C48D1A-3763-4DEF-9B96-72420A8D5ED4}">
      <dgm:prSet/>
      <dgm:spPr/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US" dirty="0" smtClean="0">
              <a:latin typeface="Calibri" pitchFamily="34" charset="0"/>
            </a:rPr>
            <a:t>Health and well-being</a:t>
          </a:r>
          <a:endParaRPr lang="en-US" dirty="0">
            <a:latin typeface="Calibri" pitchFamily="34" charset="0"/>
          </a:endParaRPr>
        </a:p>
      </dgm:t>
    </dgm:pt>
    <dgm:pt modelId="{936C6917-1A97-4980-BE36-729DD24E570F}" type="parTrans" cxnId="{A9AC8D07-5765-4654-B236-5235AD61EAA9}">
      <dgm:prSet/>
      <dgm:spPr/>
    </dgm:pt>
    <dgm:pt modelId="{7C97B560-9191-44C3-86A7-EA6478AF822E}" type="sibTrans" cxnId="{A9AC8D07-5765-4654-B236-5235AD61EAA9}">
      <dgm:prSet/>
      <dgm:spPr/>
    </dgm:pt>
    <dgm:pt modelId="{77CB1EBD-A990-4F8D-8434-25B92148E21E}" type="pres">
      <dgm:prSet presAssocID="{2F042409-F6CA-4288-82EC-FC2757FF189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0B467DA-2D35-45E9-9C94-2C5E0FED2BA5}" type="pres">
      <dgm:prSet presAssocID="{1E985DC5-CFF3-4861-8CE4-132A07CC78D4}" presName="linNode" presStyleCnt="0"/>
      <dgm:spPr/>
    </dgm:pt>
    <dgm:pt modelId="{AE4393D9-F243-466F-9FA4-AA62B8FCB695}" type="pres">
      <dgm:prSet presAssocID="{1E985DC5-CFF3-4861-8CE4-132A07CC78D4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C0DDBB-DB3A-4788-AB90-2BB7B63D5D17}" type="pres">
      <dgm:prSet presAssocID="{1E985DC5-CFF3-4861-8CE4-132A07CC78D4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578D00-7AE5-42F7-9C4B-73143E852DEB}" type="pres">
      <dgm:prSet presAssocID="{C741CD1F-12A8-4AD2-966C-1AD9CB168C9A}" presName="spacing" presStyleCnt="0"/>
      <dgm:spPr/>
    </dgm:pt>
    <dgm:pt modelId="{97117EFF-FBC3-47FC-A746-E41F18BB171A}" type="pres">
      <dgm:prSet presAssocID="{C3C328C9-4DF0-4256-8FC8-F549E61659A4}" presName="linNode" presStyleCnt="0"/>
      <dgm:spPr/>
    </dgm:pt>
    <dgm:pt modelId="{5711746E-0548-43DD-A911-46FA3E05CA22}" type="pres">
      <dgm:prSet presAssocID="{C3C328C9-4DF0-4256-8FC8-F549E61659A4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4F8B3A-E98C-4A2B-ADB3-62B6B55DF051}" type="pres">
      <dgm:prSet presAssocID="{C3C328C9-4DF0-4256-8FC8-F549E61659A4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9AC8D07-5765-4654-B236-5235AD61EAA9}" srcId="{1E985DC5-CFF3-4861-8CE4-132A07CC78D4}" destId="{62C48D1A-3763-4DEF-9B96-72420A8D5ED4}" srcOrd="3" destOrd="0" parTransId="{936C6917-1A97-4980-BE36-729DD24E570F}" sibTransId="{7C97B560-9191-44C3-86A7-EA6478AF822E}"/>
    <dgm:cxn modelId="{B3E83F27-EB43-473E-AB77-CD686D2E191A}" type="presOf" srcId="{62C48D1A-3763-4DEF-9B96-72420A8D5ED4}" destId="{F8C0DDBB-DB3A-4788-AB90-2BB7B63D5D17}" srcOrd="0" destOrd="3" presId="urn:microsoft.com/office/officeart/2005/8/layout/vList6"/>
    <dgm:cxn modelId="{1EB083A9-C141-4874-B91D-7DB9C98B2CCD}" type="presOf" srcId="{2F042409-F6CA-4288-82EC-FC2757FF1891}" destId="{77CB1EBD-A990-4F8D-8434-25B92148E21E}" srcOrd="0" destOrd="0" presId="urn:microsoft.com/office/officeart/2005/8/layout/vList6"/>
    <dgm:cxn modelId="{E92CA6B5-2FDD-4CAE-AA7D-FB1F09BC316D}" srcId="{2F042409-F6CA-4288-82EC-FC2757FF1891}" destId="{C3C328C9-4DF0-4256-8FC8-F549E61659A4}" srcOrd="1" destOrd="0" parTransId="{06786F20-66B4-49C7-8B17-5B078306E465}" sibTransId="{59378388-DA29-4346-A6B6-133323E6D61B}"/>
    <dgm:cxn modelId="{EC2B1131-48C1-4602-840B-FF5750BF8618}" srcId="{2F042409-F6CA-4288-82EC-FC2757FF1891}" destId="{1E985DC5-CFF3-4861-8CE4-132A07CC78D4}" srcOrd="0" destOrd="0" parTransId="{80B2B6D3-2660-46C2-B3B7-B1C9FD0D47ED}" sibTransId="{C741CD1F-12A8-4AD2-966C-1AD9CB168C9A}"/>
    <dgm:cxn modelId="{34455C3D-69A2-4C13-822D-6F53A2365F67}" srcId="{C3C328C9-4DF0-4256-8FC8-F549E61659A4}" destId="{CE23AB75-9F4F-4855-9B6C-34C96931475E}" srcOrd="3" destOrd="0" parTransId="{F4459751-54D4-4EC6-8848-F5A945B91785}" sibTransId="{49E5B98C-C26A-429F-8DE8-51678B92F0F6}"/>
    <dgm:cxn modelId="{A8D2A7F7-D6D7-46E6-9336-28BCE59B7ED2}" srcId="{1E985DC5-CFF3-4861-8CE4-132A07CC78D4}" destId="{4DE0D34B-C87D-462F-9D82-02E8B598FCA5}" srcOrd="0" destOrd="0" parTransId="{F0857E1F-B3EB-48A9-9D9D-2BAD65255E79}" sibTransId="{877C9B3F-DB67-42CD-9D8B-D76ADCA4CD34}"/>
    <dgm:cxn modelId="{499C7F1F-0DA3-4E95-8711-E61F6CCDB534}" type="presOf" srcId="{61100734-A543-423B-8D31-7866643C3387}" destId="{F8C0DDBB-DB3A-4788-AB90-2BB7B63D5D17}" srcOrd="0" destOrd="2" presId="urn:microsoft.com/office/officeart/2005/8/layout/vList6"/>
    <dgm:cxn modelId="{A3545F55-57D3-4C52-8D41-E686DC5D462E}" srcId="{1E985DC5-CFF3-4861-8CE4-132A07CC78D4}" destId="{19E0A9AD-955F-4FE9-994E-8358394AF1F4}" srcOrd="1" destOrd="0" parTransId="{F25AC395-6D73-40F1-9384-8740C2198F14}" sibTransId="{E9FEE801-8EA6-4913-9828-5D32EEF90A97}"/>
    <dgm:cxn modelId="{2B8E2119-A6AA-4DF8-A5B5-67DA900A99B1}" srcId="{1E985DC5-CFF3-4861-8CE4-132A07CC78D4}" destId="{61100734-A543-423B-8D31-7866643C3387}" srcOrd="2" destOrd="0" parTransId="{17444906-79B1-460F-9340-789A7F310407}" sibTransId="{EA701992-4F4A-49A4-ACA8-811E22D4921C}"/>
    <dgm:cxn modelId="{07B3BAD1-FEA1-4C83-A343-51FB2A4BB038}" type="presOf" srcId="{C61F5634-3517-43B7-A605-B0E5659580FA}" destId="{7D4F8B3A-E98C-4A2B-ADB3-62B6B55DF051}" srcOrd="0" destOrd="2" presId="urn:microsoft.com/office/officeart/2005/8/layout/vList6"/>
    <dgm:cxn modelId="{7C5FC6DE-10A2-4DAA-91C3-280AF1F2362C}" srcId="{C3C328C9-4DF0-4256-8FC8-F549E61659A4}" destId="{0A09426E-B35C-4945-9CD9-52E18211F831}" srcOrd="1" destOrd="0" parTransId="{FD5AD418-6531-4BE0-9530-ABABF16917FD}" sibTransId="{13BE9ACB-9C5D-46CC-89A4-3FE7D2754D04}"/>
    <dgm:cxn modelId="{5E15CF8C-0AEF-4548-B443-DA397EBCA899}" srcId="{C3C328C9-4DF0-4256-8FC8-F549E61659A4}" destId="{88B6E139-A1CC-4DA2-BA26-66007F6B35D0}" srcOrd="0" destOrd="0" parTransId="{8A2EEBD6-D30F-4FF4-B51D-BBF242556145}" sibTransId="{EA7420FD-5E44-4EA4-8403-EDE7142F0610}"/>
    <dgm:cxn modelId="{B1475619-90ED-422C-BFD1-1228B86D7048}" type="presOf" srcId="{C3C328C9-4DF0-4256-8FC8-F549E61659A4}" destId="{5711746E-0548-43DD-A911-46FA3E05CA22}" srcOrd="0" destOrd="0" presId="urn:microsoft.com/office/officeart/2005/8/layout/vList6"/>
    <dgm:cxn modelId="{6003D559-6ED8-48F1-A62F-8814BB5F68D1}" type="presOf" srcId="{0A09426E-B35C-4945-9CD9-52E18211F831}" destId="{7D4F8B3A-E98C-4A2B-ADB3-62B6B55DF051}" srcOrd="0" destOrd="1" presId="urn:microsoft.com/office/officeart/2005/8/layout/vList6"/>
    <dgm:cxn modelId="{A97645DB-CC49-4FDD-9345-5E84ECF88F75}" type="presOf" srcId="{1E985DC5-CFF3-4861-8CE4-132A07CC78D4}" destId="{AE4393D9-F243-466F-9FA4-AA62B8FCB695}" srcOrd="0" destOrd="0" presId="urn:microsoft.com/office/officeart/2005/8/layout/vList6"/>
    <dgm:cxn modelId="{D5E45031-DC52-4CD6-9CDA-96EDC53D0194}" type="presOf" srcId="{19E0A9AD-955F-4FE9-994E-8358394AF1F4}" destId="{F8C0DDBB-DB3A-4788-AB90-2BB7B63D5D17}" srcOrd="0" destOrd="1" presId="urn:microsoft.com/office/officeart/2005/8/layout/vList6"/>
    <dgm:cxn modelId="{D6DA910F-1B2C-4B1C-930C-8ACF3B90E753}" type="presOf" srcId="{CE23AB75-9F4F-4855-9B6C-34C96931475E}" destId="{7D4F8B3A-E98C-4A2B-ADB3-62B6B55DF051}" srcOrd="0" destOrd="3" presId="urn:microsoft.com/office/officeart/2005/8/layout/vList6"/>
    <dgm:cxn modelId="{33C5C590-6373-4F94-A647-4A5BA923F929}" type="presOf" srcId="{88B6E139-A1CC-4DA2-BA26-66007F6B35D0}" destId="{7D4F8B3A-E98C-4A2B-ADB3-62B6B55DF051}" srcOrd="0" destOrd="0" presId="urn:microsoft.com/office/officeart/2005/8/layout/vList6"/>
    <dgm:cxn modelId="{17E689E5-F76E-45D8-A946-D2B9B6A7112E}" type="presOf" srcId="{4DE0D34B-C87D-462F-9D82-02E8B598FCA5}" destId="{F8C0DDBB-DB3A-4788-AB90-2BB7B63D5D17}" srcOrd="0" destOrd="0" presId="urn:microsoft.com/office/officeart/2005/8/layout/vList6"/>
    <dgm:cxn modelId="{6647A786-F53D-4931-AD30-3B1A07C65586}" srcId="{C3C328C9-4DF0-4256-8FC8-F549E61659A4}" destId="{C61F5634-3517-43B7-A605-B0E5659580FA}" srcOrd="2" destOrd="0" parTransId="{74EBF980-284A-4643-87B5-9DDD3CFB6D6E}" sibTransId="{F5BC066A-E4AD-4DE0-968F-811F3F7E4BE8}"/>
    <dgm:cxn modelId="{472EE8FD-2D40-4A4B-A3C8-5F03DEDE7C59}" type="presParOf" srcId="{77CB1EBD-A990-4F8D-8434-25B92148E21E}" destId="{90B467DA-2D35-45E9-9C94-2C5E0FED2BA5}" srcOrd="0" destOrd="0" presId="urn:microsoft.com/office/officeart/2005/8/layout/vList6"/>
    <dgm:cxn modelId="{366CEC66-17DD-43EE-A70E-177773559597}" type="presParOf" srcId="{90B467DA-2D35-45E9-9C94-2C5E0FED2BA5}" destId="{AE4393D9-F243-466F-9FA4-AA62B8FCB695}" srcOrd="0" destOrd="0" presId="urn:microsoft.com/office/officeart/2005/8/layout/vList6"/>
    <dgm:cxn modelId="{F48C1DC7-9D66-40DF-A50E-A2493FE66700}" type="presParOf" srcId="{90B467DA-2D35-45E9-9C94-2C5E0FED2BA5}" destId="{F8C0DDBB-DB3A-4788-AB90-2BB7B63D5D17}" srcOrd="1" destOrd="0" presId="urn:microsoft.com/office/officeart/2005/8/layout/vList6"/>
    <dgm:cxn modelId="{44F290D2-E9F6-4181-9342-E677D1724773}" type="presParOf" srcId="{77CB1EBD-A990-4F8D-8434-25B92148E21E}" destId="{46578D00-7AE5-42F7-9C4B-73143E852DEB}" srcOrd="1" destOrd="0" presId="urn:microsoft.com/office/officeart/2005/8/layout/vList6"/>
    <dgm:cxn modelId="{BF814DF6-9841-4E6C-AFFF-7E58C08F1143}" type="presParOf" srcId="{77CB1EBD-A990-4F8D-8434-25B92148E21E}" destId="{97117EFF-FBC3-47FC-A746-E41F18BB171A}" srcOrd="2" destOrd="0" presId="urn:microsoft.com/office/officeart/2005/8/layout/vList6"/>
    <dgm:cxn modelId="{348E2050-920F-4D4B-BCAA-53DBF496609B}" type="presParOf" srcId="{97117EFF-FBC3-47FC-A746-E41F18BB171A}" destId="{5711746E-0548-43DD-A911-46FA3E05CA22}" srcOrd="0" destOrd="0" presId="urn:microsoft.com/office/officeart/2005/8/layout/vList6"/>
    <dgm:cxn modelId="{6CA15401-478D-460B-8615-AB489037F598}" type="presParOf" srcId="{97117EFF-FBC3-47FC-A746-E41F18BB171A}" destId="{7D4F8B3A-E98C-4A2B-ADB3-62B6B55DF051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26294DC-9109-4F05-B2C7-57B77E4EBA6E}" type="doc">
      <dgm:prSet loTypeId="urn:microsoft.com/office/officeart/2005/8/layout/cycle6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A9F2DDA-05D1-4B0F-946F-33CF2BF3C4A4}">
      <dgm:prSet/>
      <dgm:spPr/>
      <dgm:t>
        <a:bodyPr/>
        <a:lstStyle/>
        <a:p>
          <a:pPr rtl="0"/>
          <a:r>
            <a:rPr lang="en-US" dirty="0" smtClean="0"/>
            <a:t>Associates</a:t>
          </a:r>
          <a:endParaRPr lang="en-US" dirty="0"/>
        </a:p>
      </dgm:t>
    </dgm:pt>
    <dgm:pt modelId="{AA5F5FC3-D0B7-4001-BD74-FD8BE1553F7C}" type="parTrans" cxnId="{670F1412-0538-4D12-ADC1-A7717A431FFB}">
      <dgm:prSet/>
      <dgm:spPr/>
      <dgm:t>
        <a:bodyPr/>
        <a:lstStyle/>
        <a:p>
          <a:endParaRPr lang="en-US"/>
        </a:p>
      </dgm:t>
    </dgm:pt>
    <dgm:pt modelId="{2829A73C-AD15-405C-A52A-B7B0F41FBC4B}" type="sibTrans" cxnId="{670F1412-0538-4D12-ADC1-A7717A431FFB}">
      <dgm:prSet/>
      <dgm:spPr/>
      <dgm:t>
        <a:bodyPr/>
        <a:lstStyle/>
        <a:p>
          <a:endParaRPr lang="en-US"/>
        </a:p>
      </dgm:t>
    </dgm:pt>
    <dgm:pt modelId="{E948931E-48F6-480B-8B69-C7D227E75844}">
      <dgm:prSet/>
      <dgm:spPr/>
      <dgm:t>
        <a:bodyPr/>
        <a:lstStyle/>
        <a:p>
          <a:pPr rtl="0"/>
          <a:r>
            <a:rPr lang="en-US" dirty="0" smtClean="0"/>
            <a:t>PSE Certificates</a:t>
          </a:r>
          <a:endParaRPr lang="en-US" dirty="0"/>
        </a:p>
      </dgm:t>
    </dgm:pt>
    <dgm:pt modelId="{7167FBBD-FD8C-4913-9526-09E292FEA5A1}" type="parTrans" cxnId="{44EEF9BC-DC15-4254-9A04-019F2CE4EA01}">
      <dgm:prSet/>
      <dgm:spPr/>
      <dgm:t>
        <a:bodyPr/>
        <a:lstStyle/>
        <a:p>
          <a:endParaRPr lang="en-US"/>
        </a:p>
      </dgm:t>
    </dgm:pt>
    <dgm:pt modelId="{87D68AD2-0BF5-4479-9131-339E73D8AAFF}" type="sibTrans" cxnId="{44EEF9BC-DC15-4254-9A04-019F2CE4EA01}">
      <dgm:prSet/>
      <dgm:spPr/>
      <dgm:t>
        <a:bodyPr/>
        <a:lstStyle/>
        <a:p>
          <a:endParaRPr lang="en-US"/>
        </a:p>
      </dgm:t>
    </dgm:pt>
    <dgm:pt modelId="{0AB57639-490B-4F46-BE51-DCCE6EEDCBBF}">
      <dgm:prSet/>
      <dgm:spPr/>
      <dgm:t>
        <a:bodyPr/>
        <a:lstStyle/>
        <a:p>
          <a:pPr rtl="0"/>
          <a:r>
            <a:rPr lang="en-US" dirty="0" smtClean="0"/>
            <a:t>Industry-based certifications</a:t>
          </a:r>
          <a:endParaRPr lang="en-US" dirty="0"/>
        </a:p>
      </dgm:t>
    </dgm:pt>
    <dgm:pt modelId="{029357C3-4694-4CAF-A8E1-B5CD8511008C}" type="parTrans" cxnId="{0B43F9A8-A417-4D2A-A132-643D368E4C71}">
      <dgm:prSet/>
      <dgm:spPr/>
      <dgm:t>
        <a:bodyPr/>
        <a:lstStyle/>
        <a:p>
          <a:endParaRPr lang="en-US"/>
        </a:p>
      </dgm:t>
    </dgm:pt>
    <dgm:pt modelId="{EE539ABF-5EED-4EE1-968D-37DEC9C75B5F}" type="sibTrans" cxnId="{0B43F9A8-A417-4D2A-A132-643D368E4C71}">
      <dgm:prSet/>
      <dgm:spPr/>
      <dgm:t>
        <a:bodyPr/>
        <a:lstStyle/>
        <a:p>
          <a:endParaRPr lang="en-US"/>
        </a:p>
      </dgm:t>
    </dgm:pt>
    <dgm:pt modelId="{BF5B974B-1D0A-4BCF-BD91-2E797EA1428B}">
      <dgm:prSet/>
      <dgm:spPr/>
      <dgm:t>
        <a:bodyPr/>
        <a:lstStyle/>
        <a:p>
          <a:pPr rtl="0"/>
          <a:r>
            <a:rPr lang="en-US" dirty="0" smtClean="0"/>
            <a:t>Apprenticeships</a:t>
          </a:r>
          <a:endParaRPr lang="en-US" dirty="0"/>
        </a:p>
      </dgm:t>
    </dgm:pt>
    <dgm:pt modelId="{1D96C400-A746-432F-ABA9-D83D5BB89954}" type="parTrans" cxnId="{4DD5BFE0-7405-45A8-BB12-91D39C2C5102}">
      <dgm:prSet/>
      <dgm:spPr/>
      <dgm:t>
        <a:bodyPr/>
        <a:lstStyle/>
        <a:p>
          <a:endParaRPr lang="en-US"/>
        </a:p>
      </dgm:t>
    </dgm:pt>
    <dgm:pt modelId="{ED999E44-375A-4D52-A367-02162308934B}" type="sibTrans" cxnId="{4DD5BFE0-7405-45A8-BB12-91D39C2C5102}">
      <dgm:prSet/>
      <dgm:spPr/>
      <dgm:t>
        <a:bodyPr/>
        <a:lstStyle/>
        <a:p>
          <a:endParaRPr lang="en-US"/>
        </a:p>
      </dgm:t>
    </dgm:pt>
    <dgm:pt modelId="{4392DDCD-2EC6-4A0B-A86F-0013FDC22B5F}">
      <dgm:prSet/>
      <dgm:spPr/>
      <dgm:t>
        <a:bodyPr/>
        <a:lstStyle/>
        <a:p>
          <a:pPr rtl="0"/>
          <a:r>
            <a:rPr lang="en-US" dirty="0" smtClean="0"/>
            <a:t>Employer-based training</a:t>
          </a:r>
          <a:endParaRPr lang="en-US" dirty="0"/>
        </a:p>
      </dgm:t>
    </dgm:pt>
    <dgm:pt modelId="{0E901467-CAF6-4270-B672-425476B6A93F}" type="parTrans" cxnId="{98B62E21-2D79-476C-AF7A-91B4E444AF6E}">
      <dgm:prSet/>
      <dgm:spPr/>
      <dgm:t>
        <a:bodyPr/>
        <a:lstStyle/>
        <a:p>
          <a:endParaRPr lang="en-US"/>
        </a:p>
      </dgm:t>
    </dgm:pt>
    <dgm:pt modelId="{667A5088-215E-4721-AA8C-7D21FFBE740E}" type="sibTrans" cxnId="{98B62E21-2D79-476C-AF7A-91B4E444AF6E}">
      <dgm:prSet/>
      <dgm:spPr/>
      <dgm:t>
        <a:bodyPr/>
        <a:lstStyle/>
        <a:p>
          <a:endParaRPr lang="en-US"/>
        </a:p>
      </dgm:t>
    </dgm:pt>
    <dgm:pt modelId="{108B28FB-8C68-4A0E-9437-0F4D965B7BD3}" type="pres">
      <dgm:prSet presAssocID="{C26294DC-9109-4F05-B2C7-57B77E4EBA6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B6D27EA-24D5-4B63-BBE3-EEDDE677CA49}" type="pres">
      <dgm:prSet presAssocID="{AA9F2DDA-05D1-4B0F-946F-33CF2BF3C4A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41B7C0-1DE0-4112-8355-28CDD0F0B6A7}" type="pres">
      <dgm:prSet presAssocID="{AA9F2DDA-05D1-4B0F-946F-33CF2BF3C4A4}" presName="spNode" presStyleCnt="0"/>
      <dgm:spPr/>
    </dgm:pt>
    <dgm:pt modelId="{B4580C08-D87B-49D8-A293-F6ED23B9169D}" type="pres">
      <dgm:prSet presAssocID="{2829A73C-AD15-405C-A52A-B7B0F41FBC4B}" presName="sibTrans" presStyleLbl="sibTrans1D1" presStyleIdx="0" presStyleCnt="5"/>
      <dgm:spPr/>
      <dgm:t>
        <a:bodyPr/>
        <a:lstStyle/>
        <a:p>
          <a:endParaRPr lang="en-US"/>
        </a:p>
      </dgm:t>
    </dgm:pt>
    <dgm:pt modelId="{8B6A7E6D-E405-4A4A-A4FA-60C48E0E4F43}" type="pres">
      <dgm:prSet presAssocID="{E948931E-48F6-480B-8B69-C7D227E75844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78F9B3-F812-4D25-8C39-DE728FB6FC8B}" type="pres">
      <dgm:prSet presAssocID="{E948931E-48F6-480B-8B69-C7D227E75844}" presName="spNode" presStyleCnt="0"/>
      <dgm:spPr/>
    </dgm:pt>
    <dgm:pt modelId="{39385586-C404-4526-9AD1-462192418F06}" type="pres">
      <dgm:prSet presAssocID="{87D68AD2-0BF5-4479-9131-339E73D8AAFF}" presName="sibTrans" presStyleLbl="sibTrans1D1" presStyleIdx="1" presStyleCnt="5"/>
      <dgm:spPr/>
      <dgm:t>
        <a:bodyPr/>
        <a:lstStyle/>
        <a:p>
          <a:endParaRPr lang="en-US"/>
        </a:p>
      </dgm:t>
    </dgm:pt>
    <dgm:pt modelId="{903C9BB9-9725-4108-B169-8F257B7156FE}" type="pres">
      <dgm:prSet presAssocID="{0AB57639-490B-4F46-BE51-DCCE6EEDCBB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E01DCE-3A29-4060-9CC0-35F5813ACB30}" type="pres">
      <dgm:prSet presAssocID="{0AB57639-490B-4F46-BE51-DCCE6EEDCBBF}" presName="spNode" presStyleCnt="0"/>
      <dgm:spPr/>
    </dgm:pt>
    <dgm:pt modelId="{26E9FCD8-D19A-4B2A-B553-7BB52C06F196}" type="pres">
      <dgm:prSet presAssocID="{EE539ABF-5EED-4EE1-968D-37DEC9C75B5F}" presName="sibTrans" presStyleLbl="sibTrans1D1" presStyleIdx="2" presStyleCnt="5"/>
      <dgm:spPr/>
      <dgm:t>
        <a:bodyPr/>
        <a:lstStyle/>
        <a:p>
          <a:endParaRPr lang="en-US"/>
        </a:p>
      </dgm:t>
    </dgm:pt>
    <dgm:pt modelId="{8CFB3841-85E5-4E77-9731-8BBDB8839F00}" type="pres">
      <dgm:prSet presAssocID="{BF5B974B-1D0A-4BCF-BD91-2E797EA1428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BA9010-A730-430A-B9AD-21C4700E1C9B}" type="pres">
      <dgm:prSet presAssocID="{BF5B974B-1D0A-4BCF-BD91-2E797EA1428B}" presName="spNode" presStyleCnt="0"/>
      <dgm:spPr/>
    </dgm:pt>
    <dgm:pt modelId="{5A593CF0-C9EA-41F2-8CAE-DD9065A153B9}" type="pres">
      <dgm:prSet presAssocID="{ED999E44-375A-4D52-A367-02162308934B}" presName="sibTrans" presStyleLbl="sibTrans1D1" presStyleIdx="3" presStyleCnt="5"/>
      <dgm:spPr/>
      <dgm:t>
        <a:bodyPr/>
        <a:lstStyle/>
        <a:p>
          <a:endParaRPr lang="en-US"/>
        </a:p>
      </dgm:t>
    </dgm:pt>
    <dgm:pt modelId="{5DB0E18C-24A2-4203-B4C7-01AACA3BD048}" type="pres">
      <dgm:prSet presAssocID="{4392DDCD-2EC6-4A0B-A86F-0013FDC22B5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E49CCA-F63B-4972-89D3-899D97721EED}" type="pres">
      <dgm:prSet presAssocID="{4392DDCD-2EC6-4A0B-A86F-0013FDC22B5F}" presName="spNode" presStyleCnt="0"/>
      <dgm:spPr/>
    </dgm:pt>
    <dgm:pt modelId="{876186EB-A115-4B1D-9EAF-CAE1E1DA5E55}" type="pres">
      <dgm:prSet presAssocID="{667A5088-215E-4721-AA8C-7D21FFBE740E}" presName="sibTrans" presStyleLbl="sibTrans1D1" presStyleIdx="4" presStyleCnt="5"/>
      <dgm:spPr/>
      <dgm:t>
        <a:bodyPr/>
        <a:lstStyle/>
        <a:p>
          <a:endParaRPr lang="en-US"/>
        </a:p>
      </dgm:t>
    </dgm:pt>
  </dgm:ptLst>
  <dgm:cxnLst>
    <dgm:cxn modelId="{099330AF-530A-4193-9ACA-B0A8A65A41DE}" type="presOf" srcId="{667A5088-215E-4721-AA8C-7D21FFBE740E}" destId="{876186EB-A115-4B1D-9EAF-CAE1E1DA5E55}" srcOrd="0" destOrd="0" presId="urn:microsoft.com/office/officeart/2005/8/layout/cycle6"/>
    <dgm:cxn modelId="{670F1412-0538-4D12-ADC1-A7717A431FFB}" srcId="{C26294DC-9109-4F05-B2C7-57B77E4EBA6E}" destId="{AA9F2DDA-05D1-4B0F-946F-33CF2BF3C4A4}" srcOrd="0" destOrd="0" parTransId="{AA5F5FC3-D0B7-4001-BD74-FD8BE1553F7C}" sibTransId="{2829A73C-AD15-405C-A52A-B7B0F41FBC4B}"/>
    <dgm:cxn modelId="{AF3DAB36-F08F-4A3F-A619-8E8C9C2A8340}" type="presOf" srcId="{C26294DC-9109-4F05-B2C7-57B77E4EBA6E}" destId="{108B28FB-8C68-4A0E-9437-0F4D965B7BD3}" srcOrd="0" destOrd="0" presId="urn:microsoft.com/office/officeart/2005/8/layout/cycle6"/>
    <dgm:cxn modelId="{46D97E23-68AF-4AA0-BAF3-FF4DAD1D99E5}" type="presOf" srcId="{4392DDCD-2EC6-4A0B-A86F-0013FDC22B5F}" destId="{5DB0E18C-24A2-4203-B4C7-01AACA3BD048}" srcOrd="0" destOrd="0" presId="urn:microsoft.com/office/officeart/2005/8/layout/cycle6"/>
    <dgm:cxn modelId="{C4BB8AA3-1AAC-4E15-94BB-90DBF92D66B6}" type="presOf" srcId="{AA9F2DDA-05D1-4B0F-946F-33CF2BF3C4A4}" destId="{AB6D27EA-24D5-4B63-BBE3-EEDDE677CA49}" srcOrd="0" destOrd="0" presId="urn:microsoft.com/office/officeart/2005/8/layout/cycle6"/>
    <dgm:cxn modelId="{98B62E21-2D79-476C-AF7A-91B4E444AF6E}" srcId="{C26294DC-9109-4F05-B2C7-57B77E4EBA6E}" destId="{4392DDCD-2EC6-4A0B-A86F-0013FDC22B5F}" srcOrd="4" destOrd="0" parTransId="{0E901467-CAF6-4270-B672-425476B6A93F}" sibTransId="{667A5088-215E-4721-AA8C-7D21FFBE740E}"/>
    <dgm:cxn modelId="{EED3B877-F803-4BC5-A10C-F00DD2DB405B}" type="presOf" srcId="{EE539ABF-5EED-4EE1-968D-37DEC9C75B5F}" destId="{26E9FCD8-D19A-4B2A-B553-7BB52C06F196}" srcOrd="0" destOrd="0" presId="urn:microsoft.com/office/officeart/2005/8/layout/cycle6"/>
    <dgm:cxn modelId="{40B36105-EC4E-44B4-94AD-35EBD2978B5B}" type="presOf" srcId="{E948931E-48F6-480B-8B69-C7D227E75844}" destId="{8B6A7E6D-E405-4A4A-A4FA-60C48E0E4F43}" srcOrd="0" destOrd="0" presId="urn:microsoft.com/office/officeart/2005/8/layout/cycle6"/>
    <dgm:cxn modelId="{44EEF9BC-DC15-4254-9A04-019F2CE4EA01}" srcId="{C26294DC-9109-4F05-B2C7-57B77E4EBA6E}" destId="{E948931E-48F6-480B-8B69-C7D227E75844}" srcOrd="1" destOrd="0" parTransId="{7167FBBD-FD8C-4913-9526-09E292FEA5A1}" sibTransId="{87D68AD2-0BF5-4479-9131-339E73D8AAFF}"/>
    <dgm:cxn modelId="{51A49A83-02FE-4333-BC2F-45B0CA20C902}" type="presOf" srcId="{0AB57639-490B-4F46-BE51-DCCE6EEDCBBF}" destId="{903C9BB9-9725-4108-B169-8F257B7156FE}" srcOrd="0" destOrd="0" presId="urn:microsoft.com/office/officeart/2005/8/layout/cycle6"/>
    <dgm:cxn modelId="{3B6495FB-1DF1-44ED-88EA-047844F805A4}" type="presOf" srcId="{BF5B974B-1D0A-4BCF-BD91-2E797EA1428B}" destId="{8CFB3841-85E5-4E77-9731-8BBDB8839F00}" srcOrd="0" destOrd="0" presId="urn:microsoft.com/office/officeart/2005/8/layout/cycle6"/>
    <dgm:cxn modelId="{1CCF6D2B-24C1-4828-BE1C-92B340F22F1E}" type="presOf" srcId="{ED999E44-375A-4D52-A367-02162308934B}" destId="{5A593CF0-C9EA-41F2-8CAE-DD9065A153B9}" srcOrd="0" destOrd="0" presId="urn:microsoft.com/office/officeart/2005/8/layout/cycle6"/>
    <dgm:cxn modelId="{631FBD2E-4AAF-4C67-8054-8E458F20E86F}" type="presOf" srcId="{2829A73C-AD15-405C-A52A-B7B0F41FBC4B}" destId="{B4580C08-D87B-49D8-A293-F6ED23B9169D}" srcOrd="0" destOrd="0" presId="urn:microsoft.com/office/officeart/2005/8/layout/cycle6"/>
    <dgm:cxn modelId="{0B43F9A8-A417-4D2A-A132-643D368E4C71}" srcId="{C26294DC-9109-4F05-B2C7-57B77E4EBA6E}" destId="{0AB57639-490B-4F46-BE51-DCCE6EEDCBBF}" srcOrd="2" destOrd="0" parTransId="{029357C3-4694-4CAF-A8E1-B5CD8511008C}" sibTransId="{EE539ABF-5EED-4EE1-968D-37DEC9C75B5F}"/>
    <dgm:cxn modelId="{09E0AA5C-782A-456B-A628-77A97C3E5081}" type="presOf" srcId="{87D68AD2-0BF5-4479-9131-339E73D8AAFF}" destId="{39385586-C404-4526-9AD1-462192418F06}" srcOrd="0" destOrd="0" presId="urn:microsoft.com/office/officeart/2005/8/layout/cycle6"/>
    <dgm:cxn modelId="{4DD5BFE0-7405-45A8-BB12-91D39C2C5102}" srcId="{C26294DC-9109-4F05-B2C7-57B77E4EBA6E}" destId="{BF5B974B-1D0A-4BCF-BD91-2E797EA1428B}" srcOrd="3" destOrd="0" parTransId="{1D96C400-A746-432F-ABA9-D83D5BB89954}" sibTransId="{ED999E44-375A-4D52-A367-02162308934B}"/>
    <dgm:cxn modelId="{A5722A7A-FD5E-451A-A7FE-195F40831945}" type="presParOf" srcId="{108B28FB-8C68-4A0E-9437-0F4D965B7BD3}" destId="{AB6D27EA-24D5-4B63-BBE3-EEDDE677CA49}" srcOrd="0" destOrd="0" presId="urn:microsoft.com/office/officeart/2005/8/layout/cycle6"/>
    <dgm:cxn modelId="{C2A81565-8FD0-4371-9521-3D28931C5FC6}" type="presParOf" srcId="{108B28FB-8C68-4A0E-9437-0F4D965B7BD3}" destId="{7341B7C0-1DE0-4112-8355-28CDD0F0B6A7}" srcOrd="1" destOrd="0" presId="urn:microsoft.com/office/officeart/2005/8/layout/cycle6"/>
    <dgm:cxn modelId="{912D23E9-A31E-4027-BB1E-55A5ECE333FC}" type="presParOf" srcId="{108B28FB-8C68-4A0E-9437-0F4D965B7BD3}" destId="{B4580C08-D87B-49D8-A293-F6ED23B9169D}" srcOrd="2" destOrd="0" presId="urn:microsoft.com/office/officeart/2005/8/layout/cycle6"/>
    <dgm:cxn modelId="{369FC58F-3BF2-4B70-B1F1-88776266C68A}" type="presParOf" srcId="{108B28FB-8C68-4A0E-9437-0F4D965B7BD3}" destId="{8B6A7E6D-E405-4A4A-A4FA-60C48E0E4F43}" srcOrd="3" destOrd="0" presId="urn:microsoft.com/office/officeart/2005/8/layout/cycle6"/>
    <dgm:cxn modelId="{6BAC8409-C36B-48DD-BA02-972BDAD09517}" type="presParOf" srcId="{108B28FB-8C68-4A0E-9437-0F4D965B7BD3}" destId="{B778F9B3-F812-4D25-8C39-DE728FB6FC8B}" srcOrd="4" destOrd="0" presId="urn:microsoft.com/office/officeart/2005/8/layout/cycle6"/>
    <dgm:cxn modelId="{74E428F9-0BD2-4520-8B57-0160B4C3E5A9}" type="presParOf" srcId="{108B28FB-8C68-4A0E-9437-0F4D965B7BD3}" destId="{39385586-C404-4526-9AD1-462192418F06}" srcOrd="5" destOrd="0" presId="urn:microsoft.com/office/officeart/2005/8/layout/cycle6"/>
    <dgm:cxn modelId="{FF231AC2-A136-43E2-9CD4-F7248F085BAF}" type="presParOf" srcId="{108B28FB-8C68-4A0E-9437-0F4D965B7BD3}" destId="{903C9BB9-9725-4108-B169-8F257B7156FE}" srcOrd="6" destOrd="0" presId="urn:microsoft.com/office/officeart/2005/8/layout/cycle6"/>
    <dgm:cxn modelId="{E1EF6250-DB27-437E-8728-E17FD9D8A83C}" type="presParOf" srcId="{108B28FB-8C68-4A0E-9437-0F4D965B7BD3}" destId="{19E01DCE-3A29-4060-9CC0-35F5813ACB30}" srcOrd="7" destOrd="0" presId="urn:microsoft.com/office/officeart/2005/8/layout/cycle6"/>
    <dgm:cxn modelId="{2F6C028D-6ADC-47DF-8A68-4EB39F03BBAF}" type="presParOf" srcId="{108B28FB-8C68-4A0E-9437-0F4D965B7BD3}" destId="{26E9FCD8-D19A-4B2A-B553-7BB52C06F196}" srcOrd="8" destOrd="0" presId="urn:microsoft.com/office/officeart/2005/8/layout/cycle6"/>
    <dgm:cxn modelId="{9C957190-5EC1-4D98-A966-004556217E4F}" type="presParOf" srcId="{108B28FB-8C68-4A0E-9437-0F4D965B7BD3}" destId="{8CFB3841-85E5-4E77-9731-8BBDB8839F00}" srcOrd="9" destOrd="0" presId="urn:microsoft.com/office/officeart/2005/8/layout/cycle6"/>
    <dgm:cxn modelId="{71F43EC9-6A29-4416-808A-09D2BCEDD40C}" type="presParOf" srcId="{108B28FB-8C68-4A0E-9437-0F4D965B7BD3}" destId="{45BA9010-A730-430A-B9AD-21C4700E1C9B}" srcOrd="10" destOrd="0" presId="urn:microsoft.com/office/officeart/2005/8/layout/cycle6"/>
    <dgm:cxn modelId="{4F4A88AD-7D89-46AC-8AD1-AEC1E7120AC6}" type="presParOf" srcId="{108B28FB-8C68-4A0E-9437-0F4D965B7BD3}" destId="{5A593CF0-C9EA-41F2-8CAE-DD9065A153B9}" srcOrd="11" destOrd="0" presId="urn:microsoft.com/office/officeart/2005/8/layout/cycle6"/>
    <dgm:cxn modelId="{B7D76135-745D-49E4-B3CD-20EE9DFD4714}" type="presParOf" srcId="{108B28FB-8C68-4A0E-9437-0F4D965B7BD3}" destId="{5DB0E18C-24A2-4203-B4C7-01AACA3BD048}" srcOrd="12" destOrd="0" presId="urn:microsoft.com/office/officeart/2005/8/layout/cycle6"/>
    <dgm:cxn modelId="{392EFDC3-AF40-4540-9D9B-4FCA8A6EB888}" type="presParOf" srcId="{108B28FB-8C68-4A0E-9437-0F4D965B7BD3}" destId="{22E49CCA-F63B-4972-89D3-899D97721EED}" srcOrd="13" destOrd="0" presId="urn:microsoft.com/office/officeart/2005/8/layout/cycle6"/>
    <dgm:cxn modelId="{D449D95C-7DDF-4029-954B-7316CB0FABA0}" type="presParOf" srcId="{108B28FB-8C68-4A0E-9437-0F4D965B7BD3}" destId="{876186EB-A115-4B1D-9EAF-CAE1E1DA5E5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B04C806-1A6C-4E79-AFA2-F7852C5B5F20}">
      <dsp:nvSpPr>
        <dsp:cNvPr id="0" name=""/>
        <dsp:cNvSpPr/>
      </dsp:nvSpPr>
      <dsp:spPr>
        <a:xfrm>
          <a:off x="7068" y="348649"/>
          <a:ext cx="2112667" cy="3646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Educational  Attainment + Equity Driven Growth Strategies</a:t>
          </a:r>
        </a:p>
      </dsp:txBody>
      <dsp:txXfrm>
        <a:off x="7068" y="348649"/>
        <a:ext cx="2112667" cy="3646101"/>
      </dsp:txXfrm>
    </dsp:sp>
    <dsp:sp modelId="{3634940D-7421-4583-A16D-6260E1C126F3}">
      <dsp:nvSpPr>
        <dsp:cNvPr id="0" name=""/>
        <dsp:cNvSpPr/>
      </dsp:nvSpPr>
      <dsp:spPr>
        <a:xfrm>
          <a:off x="2331003" y="1909729"/>
          <a:ext cx="447885" cy="523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2331003" y="1909729"/>
        <a:ext cx="447885" cy="523941"/>
      </dsp:txXfrm>
    </dsp:sp>
    <dsp:sp modelId="{82182B4D-2716-42DD-8FB8-D4AEF0A78297}">
      <dsp:nvSpPr>
        <dsp:cNvPr id="0" name=""/>
        <dsp:cNvSpPr/>
      </dsp:nvSpPr>
      <dsp:spPr>
        <a:xfrm>
          <a:off x="2964803" y="348649"/>
          <a:ext cx="2112667" cy="3646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Employment, output, productivity, and per capita income</a:t>
          </a:r>
          <a:endParaRPr lang="en-US" sz="1800" kern="1200" dirty="0"/>
        </a:p>
      </dsp:txBody>
      <dsp:txXfrm>
        <a:off x="2964803" y="348649"/>
        <a:ext cx="2112667" cy="3646101"/>
      </dsp:txXfrm>
    </dsp:sp>
    <dsp:sp modelId="{9A6B99A0-A18A-4338-85E5-2C746829DD40}">
      <dsp:nvSpPr>
        <dsp:cNvPr id="0" name=""/>
        <dsp:cNvSpPr/>
      </dsp:nvSpPr>
      <dsp:spPr>
        <a:xfrm>
          <a:off x="5288738" y="1909729"/>
          <a:ext cx="447885" cy="52394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/>
        </a:p>
      </dsp:txBody>
      <dsp:txXfrm>
        <a:off x="5288738" y="1909729"/>
        <a:ext cx="447885" cy="523941"/>
      </dsp:txXfrm>
    </dsp:sp>
    <dsp:sp modelId="{74F8C6CC-C1E5-4387-9035-94F1112F8369}">
      <dsp:nvSpPr>
        <dsp:cNvPr id="0" name=""/>
        <dsp:cNvSpPr/>
      </dsp:nvSpPr>
      <dsp:spPr>
        <a:xfrm>
          <a:off x="5922538" y="348649"/>
          <a:ext cx="2112667" cy="36461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Reduced dependence on public income-support programs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Improved student performance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Better maintenance </a:t>
          </a:r>
          <a:r>
            <a:rPr lang="en-US" sz="1600" kern="1200" smtClean="0"/>
            <a:t>of the housing </a:t>
          </a:r>
          <a:r>
            <a:rPr lang="en-US" sz="1600" kern="1200" dirty="0" smtClean="0"/>
            <a:t>stock (higher property values)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600" kern="1200" dirty="0"/>
        </a:p>
      </dsp:txBody>
      <dsp:txXfrm>
        <a:off x="5922538" y="348649"/>
        <a:ext cx="2112667" cy="364610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E13EC87-3A22-49C1-B85C-DF18BDBE9E34}">
      <dsp:nvSpPr>
        <dsp:cNvPr id="0" name=""/>
        <dsp:cNvSpPr/>
      </dsp:nvSpPr>
      <dsp:spPr>
        <a:xfrm>
          <a:off x="3218479" y="1081"/>
          <a:ext cx="4815945" cy="123773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>
              <a:latin typeface="Calibri" pitchFamily="34" charset="0"/>
            </a:rPr>
            <a:t>K-12 achievement &amp; educational attainment</a:t>
          </a:r>
          <a:endParaRPr lang="en-US" sz="1600" kern="1200" dirty="0">
            <a:latin typeface="Calibri" pitchFamily="34" charset="0"/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>
              <a:latin typeface="Calibri" pitchFamily="34" charset="0"/>
            </a:rPr>
            <a:t>Business Starts &amp; R&amp;D, patents, VC</a:t>
          </a:r>
          <a:endParaRPr lang="en-US" sz="1600" kern="1200" dirty="0">
            <a:latin typeface="Calibri" pitchFamily="34" charset="0"/>
          </a:endParaRP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>
              <a:latin typeface="Calibri" pitchFamily="34" charset="0"/>
            </a:rPr>
            <a:t>Jobs/Employment</a:t>
          </a:r>
          <a:endParaRPr lang="en-US" sz="1600" kern="1200" dirty="0">
            <a:latin typeface="Calibri" pitchFamily="34" charset="0"/>
          </a:endParaRPr>
        </a:p>
      </dsp:txBody>
      <dsp:txXfrm>
        <a:off x="3218479" y="1081"/>
        <a:ext cx="4815945" cy="1237732"/>
      </dsp:txXfrm>
    </dsp:sp>
    <dsp:sp modelId="{4AF08A64-533F-4054-8DF4-B222A6D1B9AC}">
      <dsp:nvSpPr>
        <dsp:cNvPr id="0" name=""/>
        <dsp:cNvSpPr/>
      </dsp:nvSpPr>
      <dsp:spPr>
        <a:xfrm>
          <a:off x="7849" y="277438"/>
          <a:ext cx="3210630" cy="6850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Economy</a:t>
          </a:r>
          <a:endParaRPr lang="en-US" sz="3500" kern="1200" dirty="0"/>
        </a:p>
      </dsp:txBody>
      <dsp:txXfrm>
        <a:off x="7849" y="277438"/>
        <a:ext cx="3210630" cy="685018"/>
      </dsp:txXfrm>
    </dsp:sp>
    <dsp:sp modelId="{E7F3546D-559C-47F4-B3CC-C32661241812}">
      <dsp:nvSpPr>
        <dsp:cNvPr id="0" name=""/>
        <dsp:cNvSpPr/>
      </dsp:nvSpPr>
      <dsp:spPr>
        <a:xfrm>
          <a:off x="3217695" y="1307316"/>
          <a:ext cx="4820652" cy="1278662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>
              <a:latin typeface="Calibri" pitchFamily="34" charset="0"/>
            </a:rPr>
            <a:t>Commute/congestion; transit ridership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>
              <a:latin typeface="Calibri" pitchFamily="34" charset="0"/>
            </a:rPr>
            <a:t>Parks/open space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>
              <a:latin typeface="Calibri" pitchFamily="34" charset="0"/>
            </a:rPr>
            <a:t>Air and/or water quality</a:t>
          </a:r>
        </a:p>
      </dsp:txBody>
      <dsp:txXfrm>
        <a:off x="3217695" y="1307316"/>
        <a:ext cx="4820652" cy="1278662"/>
      </dsp:txXfrm>
    </dsp:sp>
    <dsp:sp modelId="{FED0E186-C542-421E-93CB-9F137F6511CF}">
      <dsp:nvSpPr>
        <dsp:cNvPr id="0" name=""/>
        <dsp:cNvSpPr/>
      </dsp:nvSpPr>
      <dsp:spPr>
        <a:xfrm>
          <a:off x="3926" y="1604138"/>
          <a:ext cx="3213768" cy="6850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Environment</a:t>
          </a:r>
          <a:endParaRPr lang="en-US" sz="3500" kern="1200" dirty="0"/>
        </a:p>
      </dsp:txBody>
      <dsp:txXfrm>
        <a:off x="3926" y="1604138"/>
        <a:ext cx="3213768" cy="685018"/>
      </dsp:txXfrm>
    </dsp:sp>
    <dsp:sp modelId="{0661D430-87E9-49F1-81AB-ABD61CE5760B}">
      <dsp:nvSpPr>
        <dsp:cNvPr id="0" name=""/>
        <dsp:cNvSpPr/>
      </dsp:nvSpPr>
      <dsp:spPr>
        <a:xfrm>
          <a:off x="3217695" y="2654480"/>
          <a:ext cx="4820652" cy="168783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>
              <a:latin typeface="Calibri" pitchFamily="34" charset="0"/>
            </a:rPr>
            <a:t>Culture ; civic engagement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>
              <a:latin typeface="Calibri" pitchFamily="34" charset="0"/>
            </a:rPr>
            <a:t>Density; housing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>
              <a:latin typeface="Calibri" pitchFamily="34" charset="0"/>
            </a:rPr>
            <a:t>Poverty; inequality</a:t>
          </a:r>
        </a:p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600" kern="1200" dirty="0" smtClean="0">
              <a:latin typeface="Calibri" pitchFamily="34" charset="0"/>
            </a:rPr>
            <a:t>Health; safety</a:t>
          </a:r>
        </a:p>
      </dsp:txBody>
      <dsp:txXfrm>
        <a:off x="3217695" y="2654480"/>
        <a:ext cx="4820652" cy="1687838"/>
      </dsp:txXfrm>
    </dsp:sp>
    <dsp:sp modelId="{390A5636-2B87-44EE-9299-6F1A88F446E0}">
      <dsp:nvSpPr>
        <dsp:cNvPr id="0" name=""/>
        <dsp:cNvSpPr/>
      </dsp:nvSpPr>
      <dsp:spPr>
        <a:xfrm>
          <a:off x="3926" y="3155890"/>
          <a:ext cx="3213768" cy="6850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Social</a:t>
          </a:r>
          <a:endParaRPr lang="en-US" sz="3500" kern="1200" dirty="0"/>
        </a:p>
      </dsp:txBody>
      <dsp:txXfrm>
        <a:off x="3926" y="3155890"/>
        <a:ext cx="3213768" cy="68501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8C0DDBB-DB3A-4788-AB90-2BB7B63D5D17}">
      <dsp:nvSpPr>
        <dsp:cNvPr id="0" name=""/>
        <dsp:cNvSpPr/>
      </dsp:nvSpPr>
      <dsp:spPr>
        <a:xfrm>
          <a:off x="3216909" y="530"/>
          <a:ext cx="4825365" cy="20677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700" kern="1200" dirty="0" smtClean="0">
              <a:latin typeface="Calibri" pitchFamily="34" charset="0"/>
            </a:rPr>
            <a:t>Higher employment</a:t>
          </a:r>
          <a:endParaRPr lang="en-US" sz="1700" kern="1200" dirty="0">
            <a:latin typeface="Calibri" pitchFamily="34" charset="0"/>
          </a:endParaRPr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700" kern="1200" dirty="0" smtClean="0">
              <a:latin typeface="Calibri" pitchFamily="34" charset="0"/>
            </a:rPr>
            <a:t>Higher earnings</a:t>
          </a:r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700" kern="1200" dirty="0" smtClean="0">
              <a:latin typeface="Calibri" pitchFamily="34" charset="0"/>
            </a:rPr>
            <a:t>Higher social mobility</a:t>
          </a:r>
          <a:endParaRPr lang="en-US" sz="1700" kern="1200" dirty="0">
            <a:latin typeface="Calibri" pitchFamily="34" charset="0"/>
          </a:endParaRPr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700" kern="1200" dirty="0" smtClean="0">
              <a:latin typeface="Calibri" pitchFamily="34" charset="0"/>
            </a:rPr>
            <a:t>Health and well-being</a:t>
          </a:r>
          <a:endParaRPr lang="en-US" sz="1700" kern="1200" dirty="0">
            <a:latin typeface="Calibri" pitchFamily="34" charset="0"/>
          </a:endParaRPr>
        </a:p>
      </dsp:txBody>
      <dsp:txXfrm>
        <a:off x="3216909" y="530"/>
        <a:ext cx="4825365" cy="2067780"/>
      </dsp:txXfrm>
    </dsp:sp>
    <dsp:sp modelId="{AE4393D9-F243-466F-9FA4-AA62B8FCB695}">
      <dsp:nvSpPr>
        <dsp:cNvPr id="0" name=""/>
        <dsp:cNvSpPr/>
      </dsp:nvSpPr>
      <dsp:spPr>
        <a:xfrm>
          <a:off x="0" y="530"/>
          <a:ext cx="3216910" cy="2067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Individual Benefits</a:t>
          </a:r>
          <a:endParaRPr lang="en-US" sz="3900" kern="1200" dirty="0"/>
        </a:p>
      </dsp:txBody>
      <dsp:txXfrm>
        <a:off x="0" y="530"/>
        <a:ext cx="3216910" cy="2067780"/>
      </dsp:txXfrm>
    </dsp:sp>
    <dsp:sp modelId="{7D4F8B3A-E98C-4A2B-ADB3-62B6B55DF051}">
      <dsp:nvSpPr>
        <dsp:cNvPr id="0" name=""/>
        <dsp:cNvSpPr/>
      </dsp:nvSpPr>
      <dsp:spPr>
        <a:xfrm>
          <a:off x="3216909" y="2275089"/>
          <a:ext cx="4825365" cy="206778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795" tIns="10795" rIns="10795" bIns="10795" numCol="1" spcCol="1270" anchor="t" anchorCtr="0">
          <a:noAutofit/>
        </a:bodyPr>
        <a:lstStyle/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700" kern="1200" dirty="0" smtClean="0">
              <a:latin typeface="Calibri" pitchFamily="34" charset="0"/>
            </a:rPr>
            <a:t>Increased wages for a broader community</a:t>
          </a:r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700" kern="1200" dirty="0" smtClean="0">
              <a:latin typeface="Calibri" pitchFamily="34" charset="0"/>
            </a:rPr>
            <a:t>Greater economic competitiveness</a:t>
          </a:r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700" kern="1200" dirty="0" smtClean="0">
              <a:latin typeface="Calibri" pitchFamily="34" charset="0"/>
            </a:rPr>
            <a:t>Job creation</a:t>
          </a:r>
        </a:p>
        <a:p>
          <a:pPr marL="171450" lvl="1" indent="-171450" algn="l" defTabSz="755650">
            <a:lnSpc>
              <a:spcPct val="100000"/>
            </a:lnSpc>
            <a:spcBef>
              <a:spcPct val="0"/>
            </a:spcBef>
            <a:spcAft>
              <a:spcPts val="600"/>
            </a:spcAft>
            <a:buChar char="••"/>
          </a:pPr>
          <a:r>
            <a:rPr lang="en-US" sz="1700" kern="1200" dirty="0" smtClean="0">
              <a:latin typeface="Calibri" pitchFamily="34" charset="0"/>
            </a:rPr>
            <a:t>Increased innovation</a:t>
          </a:r>
        </a:p>
      </dsp:txBody>
      <dsp:txXfrm>
        <a:off x="3216909" y="2275089"/>
        <a:ext cx="4825365" cy="2067780"/>
      </dsp:txXfrm>
    </dsp:sp>
    <dsp:sp modelId="{5711746E-0548-43DD-A911-46FA3E05CA22}">
      <dsp:nvSpPr>
        <dsp:cNvPr id="0" name=""/>
        <dsp:cNvSpPr/>
      </dsp:nvSpPr>
      <dsp:spPr>
        <a:xfrm>
          <a:off x="0" y="2275089"/>
          <a:ext cx="3216910" cy="20677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74295" rIns="148590" bIns="7429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Community Benefits</a:t>
          </a:r>
          <a:endParaRPr lang="en-US" sz="3900" kern="1200" dirty="0"/>
        </a:p>
      </dsp:txBody>
      <dsp:txXfrm>
        <a:off x="0" y="2275089"/>
        <a:ext cx="3216910" cy="206778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6D27EA-24D5-4B63-BBE3-EEDDE677CA49}">
      <dsp:nvSpPr>
        <dsp:cNvPr id="0" name=""/>
        <dsp:cNvSpPr/>
      </dsp:nvSpPr>
      <dsp:spPr>
        <a:xfrm>
          <a:off x="1366932" y="488611"/>
          <a:ext cx="1106296" cy="719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Associates</a:t>
          </a:r>
          <a:endParaRPr lang="en-US" sz="1000" kern="1200" dirty="0"/>
        </a:p>
      </dsp:txBody>
      <dsp:txXfrm>
        <a:off x="1366932" y="488611"/>
        <a:ext cx="1106296" cy="719092"/>
      </dsp:txXfrm>
    </dsp:sp>
    <dsp:sp modelId="{B4580C08-D87B-49D8-A293-F6ED23B9169D}">
      <dsp:nvSpPr>
        <dsp:cNvPr id="0" name=""/>
        <dsp:cNvSpPr/>
      </dsp:nvSpPr>
      <dsp:spPr>
        <a:xfrm>
          <a:off x="483143" y="848157"/>
          <a:ext cx="2873874" cy="2873874"/>
        </a:xfrm>
        <a:custGeom>
          <a:avLst/>
          <a:gdLst/>
          <a:ahLst/>
          <a:cxnLst/>
          <a:rect l="0" t="0" r="0" b="0"/>
          <a:pathLst>
            <a:path>
              <a:moveTo>
                <a:pt x="1997688" y="113930"/>
              </a:moveTo>
              <a:arcTo wR="1436937" hR="1436937" stAng="17578169" swAng="1961928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6A7E6D-E405-4A4A-A4FA-60C48E0E4F43}">
      <dsp:nvSpPr>
        <dsp:cNvPr id="0" name=""/>
        <dsp:cNvSpPr/>
      </dsp:nvSpPr>
      <dsp:spPr>
        <a:xfrm>
          <a:off x="2733541" y="1481510"/>
          <a:ext cx="1106296" cy="719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PSE Certificates</a:t>
          </a:r>
          <a:endParaRPr lang="en-US" sz="1000" kern="1200" dirty="0"/>
        </a:p>
      </dsp:txBody>
      <dsp:txXfrm>
        <a:off x="2733541" y="1481510"/>
        <a:ext cx="1106296" cy="719092"/>
      </dsp:txXfrm>
    </dsp:sp>
    <dsp:sp modelId="{39385586-C404-4526-9AD1-462192418F06}">
      <dsp:nvSpPr>
        <dsp:cNvPr id="0" name=""/>
        <dsp:cNvSpPr/>
      </dsp:nvSpPr>
      <dsp:spPr>
        <a:xfrm>
          <a:off x="483143" y="848157"/>
          <a:ext cx="2873874" cy="2873874"/>
        </a:xfrm>
        <a:custGeom>
          <a:avLst/>
          <a:gdLst/>
          <a:ahLst/>
          <a:cxnLst/>
          <a:rect l="0" t="0" r="0" b="0"/>
          <a:pathLst>
            <a:path>
              <a:moveTo>
                <a:pt x="2871900" y="1361632"/>
              </a:moveTo>
              <a:arcTo wR="1436937" hR="1436937" stAng="21419756" swAng="2196602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3C9BB9-9725-4108-B169-8F257B7156FE}">
      <dsp:nvSpPr>
        <dsp:cNvPr id="0" name=""/>
        <dsp:cNvSpPr/>
      </dsp:nvSpPr>
      <dsp:spPr>
        <a:xfrm>
          <a:off x="2211543" y="3088055"/>
          <a:ext cx="1106296" cy="719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Industry-based certifications</a:t>
          </a:r>
          <a:endParaRPr lang="en-US" sz="1000" kern="1200" dirty="0"/>
        </a:p>
      </dsp:txBody>
      <dsp:txXfrm>
        <a:off x="2211543" y="3088055"/>
        <a:ext cx="1106296" cy="719092"/>
      </dsp:txXfrm>
    </dsp:sp>
    <dsp:sp modelId="{26E9FCD8-D19A-4B2A-B553-7BB52C06F196}">
      <dsp:nvSpPr>
        <dsp:cNvPr id="0" name=""/>
        <dsp:cNvSpPr/>
      </dsp:nvSpPr>
      <dsp:spPr>
        <a:xfrm>
          <a:off x="483143" y="848157"/>
          <a:ext cx="2873874" cy="2873874"/>
        </a:xfrm>
        <a:custGeom>
          <a:avLst/>
          <a:gdLst/>
          <a:ahLst/>
          <a:cxnLst/>
          <a:rect l="0" t="0" r="0" b="0"/>
          <a:pathLst>
            <a:path>
              <a:moveTo>
                <a:pt x="1722689" y="2845175"/>
              </a:moveTo>
              <a:arcTo wR="1436937" hR="1436937" stAng="4711776" swAng="1376448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FB3841-85E5-4E77-9731-8BBDB8839F00}">
      <dsp:nvSpPr>
        <dsp:cNvPr id="0" name=""/>
        <dsp:cNvSpPr/>
      </dsp:nvSpPr>
      <dsp:spPr>
        <a:xfrm>
          <a:off x="522322" y="3088055"/>
          <a:ext cx="1106296" cy="719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Apprenticeships</a:t>
          </a:r>
          <a:endParaRPr lang="en-US" sz="1000" kern="1200" dirty="0"/>
        </a:p>
      </dsp:txBody>
      <dsp:txXfrm>
        <a:off x="522322" y="3088055"/>
        <a:ext cx="1106296" cy="719092"/>
      </dsp:txXfrm>
    </dsp:sp>
    <dsp:sp modelId="{5A593CF0-C9EA-41F2-8CAE-DD9065A153B9}">
      <dsp:nvSpPr>
        <dsp:cNvPr id="0" name=""/>
        <dsp:cNvSpPr/>
      </dsp:nvSpPr>
      <dsp:spPr>
        <a:xfrm>
          <a:off x="483143" y="848157"/>
          <a:ext cx="2873874" cy="2873874"/>
        </a:xfrm>
        <a:custGeom>
          <a:avLst/>
          <a:gdLst/>
          <a:ahLst/>
          <a:cxnLst/>
          <a:rect l="0" t="0" r="0" b="0"/>
          <a:pathLst>
            <a:path>
              <a:moveTo>
                <a:pt x="240164" y="2232251"/>
              </a:moveTo>
              <a:arcTo wR="1436937" hR="1436937" stAng="8783641" swAng="2196602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B0E18C-24A2-4203-B4C7-01AACA3BD048}">
      <dsp:nvSpPr>
        <dsp:cNvPr id="0" name=""/>
        <dsp:cNvSpPr/>
      </dsp:nvSpPr>
      <dsp:spPr>
        <a:xfrm>
          <a:off x="323" y="1481510"/>
          <a:ext cx="1106296" cy="719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Employer-based training</a:t>
          </a:r>
          <a:endParaRPr lang="en-US" sz="1000" kern="1200" dirty="0"/>
        </a:p>
      </dsp:txBody>
      <dsp:txXfrm>
        <a:off x="323" y="1481510"/>
        <a:ext cx="1106296" cy="719092"/>
      </dsp:txXfrm>
    </dsp:sp>
    <dsp:sp modelId="{876186EB-A115-4B1D-9EAF-CAE1E1DA5E55}">
      <dsp:nvSpPr>
        <dsp:cNvPr id="0" name=""/>
        <dsp:cNvSpPr/>
      </dsp:nvSpPr>
      <dsp:spPr>
        <a:xfrm>
          <a:off x="483143" y="848157"/>
          <a:ext cx="2873874" cy="2873874"/>
        </a:xfrm>
        <a:custGeom>
          <a:avLst/>
          <a:gdLst/>
          <a:ahLst/>
          <a:cxnLst/>
          <a:rect l="0" t="0" r="0" b="0"/>
          <a:pathLst>
            <a:path>
              <a:moveTo>
                <a:pt x="250334" y="626528"/>
              </a:moveTo>
              <a:arcTo wR="1436937" hR="1436937" stAng="12859904" swAng="1961928"/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9F26B886-92FB-4215-B24C-CFD8F02A0FE2}" type="datetimeFigureOut">
              <a:rPr lang="en-US" smtClean="0"/>
              <a:pPr/>
              <a:t>8/27/2013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A842BFAF-7CED-4AA1-AF8B-74235F8B28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99915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33BCF1-223E-46C7-94AD-BA4613309D50}" type="slidenum">
              <a:rPr lang="en-US">
                <a:solidFill>
                  <a:prstClr val="black"/>
                </a:solidFill>
                <a:latin typeface="Calibri" pitchFamily="34" charset="0"/>
              </a:rPr>
              <a:pPr/>
              <a:t>1</a:t>
            </a:fld>
            <a:endParaRPr lang="en-US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71290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56593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995081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21520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97936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8017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358602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999630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Michigan educational attainment is stagnant – either increasing slowly or even declining, depending on the metric you use.  This is happening in a marketplace in which other states and their communities are moving their numbers far more aggressively than Michigan is.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89250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731112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7885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81378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788592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855058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72694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</a:p>
          <a:p>
            <a:r>
              <a:rPr lang="en-US" sz="1500" dirty="0"/>
              <a:t>You can find examples of each of these ideas going on somewhere in Michigan right now.  The need and opportunity is to use strategies like these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59400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552459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buFont typeface="Arial" pitchFamily="34" charset="0"/>
              <a:buNone/>
            </a:pPr>
            <a:endParaRPr lang="en-US" sz="1300" dirty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333BCF1-223E-46C7-94AD-BA4613309D50}" type="slidenum">
              <a:rPr lang="en-US">
                <a:solidFill>
                  <a:prstClr val="black"/>
                </a:solidFill>
                <a:latin typeface="Calibri" pitchFamily="34" charset="0"/>
              </a:rPr>
              <a:pPr/>
              <a:t>25</a:t>
            </a:fld>
            <a:endParaRPr lang="en-US" dirty="0">
              <a:solidFill>
                <a:prstClr val="blac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2248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4797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3979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Era of perpetual volatility:</a:t>
            </a:r>
          </a:p>
          <a:p>
            <a:pPr marL="275434" indent="-275434">
              <a:buFont typeface="Arial" panose="020B0604020202020204" pitchFamily="34" charset="0"/>
              <a:buChar char="•"/>
            </a:pPr>
            <a:r>
              <a:rPr lang="en-US" sz="1500" dirty="0"/>
              <a:t>Global</a:t>
            </a:r>
          </a:p>
          <a:p>
            <a:pPr marL="275434" indent="-275434">
              <a:buFont typeface="Arial" panose="020B0604020202020204" pitchFamily="34" charset="0"/>
              <a:buChar char="•"/>
            </a:pPr>
            <a:r>
              <a:rPr lang="en-US" sz="1500" dirty="0"/>
              <a:t>Acceleration</a:t>
            </a:r>
          </a:p>
          <a:p>
            <a:pPr marL="275434" indent="-275434">
              <a:buFont typeface="Arial" panose="020B0604020202020204" pitchFamily="34" charset="0"/>
              <a:buChar char="•"/>
            </a:pPr>
            <a:r>
              <a:rPr lang="en-US" sz="1500" dirty="0"/>
              <a:t>Explosive growth of information</a:t>
            </a:r>
          </a:p>
          <a:p>
            <a:pPr marL="275434" indent="-275434">
              <a:buFont typeface="Arial" panose="020B0604020202020204" pitchFamily="34" charset="0"/>
              <a:buChar char="•"/>
            </a:pPr>
            <a:r>
              <a:rPr lang="en-US" sz="1500" dirty="0"/>
              <a:t>Technology</a:t>
            </a:r>
          </a:p>
          <a:p>
            <a:pPr marL="275434" indent="-275434">
              <a:buFont typeface="Arial" panose="020B0604020202020204" pitchFamily="34" charset="0"/>
              <a:buChar char="•"/>
            </a:pPr>
            <a:endParaRPr lang="en-US" sz="1500" dirty="0"/>
          </a:p>
          <a:p>
            <a:r>
              <a:rPr lang="en-US" sz="1500" dirty="0"/>
              <a:t>Skills are central to economic security in new economy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191079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Combination of changing economy and Great Recession has had differing effects:</a:t>
            </a:r>
          </a:p>
          <a:p>
            <a:pPr marL="275434" indent="-275434">
              <a:buFont typeface="Arial" panose="020B0604020202020204" pitchFamily="34" charset="0"/>
              <a:buChar char="•"/>
            </a:pPr>
            <a:r>
              <a:rPr lang="en-US" sz="1500" dirty="0"/>
              <a:t>From region to region, state to state</a:t>
            </a:r>
          </a:p>
          <a:p>
            <a:pPr marL="275434" indent="-275434">
              <a:buFont typeface="Arial" panose="020B0604020202020204" pitchFamily="34" charset="0"/>
              <a:buChar char="•"/>
            </a:pPr>
            <a:r>
              <a:rPr lang="en-US" sz="1500" dirty="0"/>
              <a:t>Among industries</a:t>
            </a:r>
          </a:p>
          <a:p>
            <a:pPr marL="275434" indent="-275434">
              <a:buFont typeface="Arial" panose="020B0604020202020204" pitchFamily="34" charset="0"/>
              <a:buChar char="•"/>
            </a:pPr>
            <a:r>
              <a:rPr lang="en-US" sz="1500" dirty="0"/>
              <a:t>Among workers – period in which US has both largest concentration of long-term unemployed ever recorded AND skills shortages in some occupations and regions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96857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We’ll see evidence of the correlation between concentrations of highly skilled workers and economic prosperity when we examine the Michigan data a bit later.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928110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477358D-2A56-4ED0-83C1-8A80D9EF761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03783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2BFAF-7CED-4AA1-AF8B-74235F8B288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63519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rgbClr val="0C486D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1371600"/>
            <a:ext cx="3657600" cy="4305869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FD02930-B542-4DF9-9B9A-471C7E76C125}" type="slidenum">
              <a:rPr lang="en-US" smtClean="0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0"/>
          </p:nvPr>
        </p:nvSpPr>
        <p:spPr>
          <a:xfrm>
            <a:off x="2922588" y="6675438"/>
            <a:ext cx="484028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Georgia" pitchFamily="-108" charset="0"/>
                <a:ea typeface="ＭＳ Ｐゴシック" pitchFamily="-108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Georgia" pitchFamily="-108" charset="0"/>
                <a:ea typeface="ＭＳ Ｐゴシック" pitchFamily="-108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922588" y="6675438"/>
            <a:ext cx="4840287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Georgia" pitchFamily="-108" charset="0"/>
                <a:ea typeface="ＭＳ Ｐゴシック" pitchFamily="-108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97813" y="6275388"/>
            <a:ext cx="990600" cy="365125"/>
          </a:xfrm>
        </p:spPr>
        <p:txBody>
          <a:bodyPr/>
          <a:lstStyle>
            <a:lvl1pPr>
              <a:defRPr>
                <a:latin typeface="Georgia" pitchFamily="-108" charset="0"/>
              </a:defRPr>
            </a:lvl1pPr>
          </a:lstStyle>
          <a:p>
            <a:pPr>
              <a:defRPr/>
            </a:pPr>
            <a:fld id="{9FE24790-89A6-4BE6-874C-C3F5F8A86B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990600"/>
            <a:ext cx="3840480" cy="783322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990600"/>
            <a:ext cx="3840480" cy="49530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49275" y="495300"/>
            <a:ext cx="8042275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8" descr="logo_ah1.eps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964363" y="6045200"/>
            <a:ext cx="1868487" cy="73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100000"/>
                  <a:satMod val="120000"/>
                </a:schemeClr>
              </a:gs>
              <a:gs pos="59000">
                <a:srgbClr val="0C486D"/>
              </a:gs>
              <a:gs pos="100000">
                <a:schemeClr val="bg1"/>
              </a:gs>
            </a:gsLst>
            <a:lin ang="0" scaled="1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pitchFamily="-108" charset="-128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549275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+mn-cs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FD02930-B542-4DF9-9B9A-471C7E76C125}" type="slidenum">
              <a:rPr lang="en-US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>
            <a:off x="0" y="6721475"/>
            <a:ext cx="9144000" cy="136525"/>
          </a:xfrm>
          <a:prstGeom prst="rect">
            <a:avLst/>
          </a:prstGeom>
          <a:gradFill flip="none" rotWithShape="1">
            <a:gsLst>
              <a:gs pos="0">
                <a:srgbClr val="61AF39"/>
              </a:gs>
              <a:gs pos="100000">
                <a:srgbClr val="FFFFFF"/>
              </a:gs>
            </a:gsLst>
            <a:lin ang="0" scaled="1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pitchFamily="-108" charset="-128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236538"/>
            <a:ext cx="9144000" cy="136525"/>
          </a:xfrm>
          <a:prstGeom prst="rect">
            <a:avLst/>
          </a:prstGeom>
          <a:gradFill flip="none" rotWithShape="1">
            <a:gsLst>
              <a:gs pos="0">
                <a:srgbClr val="61AF39"/>
              </a:gs>
              <a:gs pos="100000">
                <a:srgbClr val="FFFFFF"/>
              </a:gs>
            </a:gsLst>
            <a:lin ang="0" scaled="1"/>
            <a:tileRect/>
          </a:gra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FFFFFF"/>
              </a:solidFill>
              <a:ea typeface="ＭＳ Ｐゴシック" pitchFamily="-108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0C486D"/>
          </a:solidFill>
          <a:latin typeface="+mj-lt"/>
          <a:ea typeface="MS PGothic" pitchFamily="34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rgbClr val="0C486D"/>
          </a:solidFill>
          <a:latin typeface="Georgia" pitchFamily="-108" charset="0"/>
          <a:ea typeface="MS PGothic" pitchFamily="34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rgbClr val="0C486D"/>
          </a:solidFill>
          <a:latin typeface="Georgia" pitchFamily="-108" charset="0"/>
          <a:ea typeface="MS PGothic" pitchFamily="34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rgbClr val="0C486D"/>
          </a:solidFill>
          <a:latin typeface="Georgia" pitchFamily="-108" charset="0"/>
          <a:ea typeface="MS PGothic" pitchFamily="34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rgbClr val="0C486D"/>
          </a:solidFill>
          <a:latin typeface="Georgia" pitchFamily="-108" charset="0"/>
          <a:ea typeface="MS PGothic" pitchFamily="34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rgbClr val="0C486D"/>
          </a:solidFill>
          <a:latin typeface="Georgia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rgbClr val="0C486D"/>
          </a:solidFill>
          <a:latin typeface="Georgia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rgbClr val="0C486D"/>
          </a:solidFill>
          <a:latin typeface="Georgia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rgbClr val="0C486D"/>
          </a:solidFill>
          <a:latin typeface="Georgia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itchFamily="18" charset="2"/>
        <a:buChar char=""/>
        <a:defRPr sz="2400" kern="1200">
          <a:solidFill>
            <a:srgbClr val="595959"/>
          </a:solidFill>
          <a:latin typeface="+mn-lt"/>
          <a:ea typeface="MS PGothic" pitchFamily="34" charset="-128"/>
          <a:cs typeface="ＭＳ Ｐゴシック" pitchFamily="-108" charset="-128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18" charset="2"/>
        <a:buChar char=""/>
        <a:defRPr sz="2400" kern="1200">
          <a:solidFill>
            <a:srgbClr val="595959"/>
          </a:solidFill>
          <a:latin typeface="+mn-lt"/>
          <a:ea typeface="MS PGothic" pitchFamily="34" charset="-128"/>
          <a:cs typeface="ＭＳ Ｐゴシック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18" charset="2"/>
        <a:buChar char=""/>
        <a:defRPr sz="2400" kern="1200">
          <a:solidFill>
            <a:srgbClr val="595959"/>
          </a:solidFill>
          <a:latin typeface="+mn-lt"/>
          <a:ea typeface="MS PGothic" pitchFamily="34" charset="-128"/>
          <a:cs typeface="ＭＳ Ｐゴシック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18" charset="2"/>
        <a:buChar char=""/>
        <a:defRPr sz="2400" kern="1200">
          <a:solidFill>
            <a:srgbClr val="595959"/>
          </a:solidFill>
          <a:latin typeface="+mn-lt"/>
          <a:ea typeface="MS PGothic" pitchFamily="34" charset="-128"/>
          <a:cs typeface="ＭＳ Ｐゴシック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18" charset="2"/>
        <a:buChar char=""/>
        <a:defRPr sz="2400" kern="1200">
          <a:solidFill>
            <a:srgbClr val="595959"/>
          </a:solidFill>
          <a:latin typeface="+mn-lt"/>
          <a:ea typeface="MS PGothic" pitchFamily="34" charset="-128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hyperlink" Target="mailto:jmlaprad@skilledwork.org" TargetMode="External"/><Relationship Id="rId4" Type="http://schemas.openxmlformats.org/officeDocument/2006/relationships/hyperlink" Target="mailto:lagood@skilledwork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00200"/>
            <a:ext cx="8001000" cy="1447800"/>
          </a:xfrm>
        </p:spPr>
        <p:txBody>
          <a:bodyPr/>
          <a:lstStyle/>
          <a:p>
            <a:pPr eaLnBrk="0" hangingPunct="0">
              <a:buClr>
                <a:srgbClr val="6FB7D7"/>
              </a:buClr>
              <a:defRPr/>
            </a:pPr>
            <a:r>
              <a:rPr lang="en-US" sz="3600" dirty="0" smtClean="0">
                <a:ea typeface="MS PGothic" pitchFamily="34" charset="-128"/>
                <a:cs typeface="ＭＳ Ｐゴシック" pitchFamily="-108" charset="-128"/>
              </a:rPr>
              <a:t/>
            </a:r>
            <a:br>
              <a:rPr lang="en-US" sz="3600" dirty="0" smtClean="0">
                <a:ea typeface="MS PGothic" pitchFamily="34" charset="-128"/>
                <a:cs typeface="ＭＳ Ｐゴシック" pitchFamily="-108" charset="-128"/>
              </a:rPr>
            </a:br>
            <a:r>
              <a:rPr lang="en-US" sz="3600" dirty="0" smtClean="0">
                <a:ea typeface="MS PGothic" pitchFamily="34" charset="-128"/>
                <a:cs typeface="ＭＳ Ｐゴシック" pitchFamily="-108" charset="-128"/>
              </a:rPr>
              <a:t> </a:t>
            </a:r>
            <a:br>
              <a:rPr lang="en-US" sz="3600" dirty="0" smtClean="0">
                <a:ea typeface="MS PGothic" pitchFamily="34" charset="-128"/>
                <a:cs typeface="ＭＳ Ｐゴシック" pitchFamily="-108" charset="-128"/>
              </a:rPr>
            </a:br>
            <a:r>
              <a:rPr lang="en-US" sz="3600" b="1" dirty="0" smtClean="0">
                <a:ea typeface="MS PGothic" pitchFamily="34" charset="-128"/>
                <a:cs typeface="ＭＳ Ｐゴシック" pitchFamily="-108" charset="-128"/>
              </a:rPr>
              <a:t>Educational Attainment as an Economic Driver for States, Regions and Communities </a:t>
            </a:r>
          </a:p>
        </p:txBody>
      </p:sp>
      <p:sp>
        <p:nvSpPr>
          <p:cNvPr id="3" name="Rectangle 2"/>
          <p:cNvSpPr/>
          <p:nvPr/>
        </p:nvSpPr>
        <p:spPr>
          <a:xfrm>
            <a:off x="2362200" y="3657600"/>
            <a:ext cx="4572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9250" indent="-349250" algn="ctr" eaLnBrk="0" fontAlgn="base" hangingPunct="0">
              <a:buClr>
                <a:srgbClr val="006595"/>
              </a:buClr>
              <a:buSzPct val="110000"/>
            </a:pPr>
            <a:r>
              <a:rPr lang="en-US" sz="2000" dirty="0" smtClean="0">
                <a:solidFill>
                  <a:srgbClr val="595959"/>
                </a:solidFill>
                <a:ea typeface="MS PGothic" pitchFamily="34" charset="-128"/>
                <a:cs typeface="ＭＳ Ｐゴシック" pitchFamily="-108" charset="-128"/>
              </a:rPr>
              <a:t>Larry Good &amp; Jeannine La Prad</a:t>
            </a:r>
          </a:p>
          <a:p>
            <a:pPr marL="349250" indent="-349250" algn="ctr" eaLnBrk="0" fontAlgn="base" hangingPunct="0">
              <a:buClr>
                <a:srgbClr val="006595"/>
              </a:buClr>
              <a:buSzPct val="110000"/>
            </a:pPr>
            <a:r>
              <a:rPr lang="en-US" sz="2000" dirty="0" smtClean="0">
                <a:solidFill>
                  <a:srgbClr val="595959"/>
                </a:solidFill>
                <a:ea typeface="MS PGothic" pitchFamily="34" charset="-128"/>
                <a:cs typeface="ＭＳ Ｐゴシック" pitchFamily="-108" charset="-128"/>
              </a:rPr>
              <a:t>Corporation for a Skilled Workforce</a:t>
            </a:r>
          </a:p>
          <a:p>
            <a:pPr marL="349250" indent="-349250" algn="ctr" eaLnBrk="0" fontAlgn="base" hangingPunct="0">
              <a:buClr>
                <a:srgbClr val="006595"/>
              </a:buClr>
              <a:buSzPct val="110000"/>
            </a:pPr>
            <a:endParaRPr lang="en-US" sz="2000" dirty="0" smtClean="0">
              <a:solidFill>
                <a:srgbClr val="595959"/>
              </a:solidFill>
              <a:ea typeface="MS PGothic" pitchFamily="34" charset="-128"/>
              <a:cs typeface="ＭＳ Ｐゴシック" pitchFamily="-108" charset="-128"/>
            </a:endParaRPr>
          </a:p>
          <a:p>
            <a:pPr marL="349250" indent="-349250" algn="ctr" eaLnBrk="0" fontAlgn="base" hangingPunct="0">
              <a:buClr>
                <a:srgbClr val="006595"/>
              </a:buClr>
              <a:buSzPct val="110000"/>
            </a:pPr>
            <a:r>
              <a:rPr lang="en-US" sz="2000" dirty="0" smtClean="0">
                <a:solidFill>
                  <a:srgbClr val="595959"/>
                </a:solidFill>
                <a:ea typeface="MS PGothic" pitchFamily="34" charset="-128"/>
                <a:cs typeface="ＭＳ Ｐゴシック" pitchFamily="-108" charset="-128"/>
              </a:rPr>
              <a:t>MSU EDA University Center for Regional Economic Innovation </a:t>
            </a:r>
            <a:endParaRPr lang="en-US" sz="2000" dirty="0">
              <a:solidFill>
                <a:srgbClr val="595959"/>
              </a:solidFill>
              <a:ea typeface="MS PGothic" pitchFamily="34" charset="-128"/>
              <a:cs typeface="ＭＳ Ｐゴシック" pitchFamily="-108" charset="-128"/>
            </a:endParaRPr>
          </a:p>
          <a:p>
            <a:pPr marL="349250" indent="-349250" algn="ctr" eaLnBrk="0" fontAlgn="base" hangingPunct="0">
              <a:buClr>
                <a:srgbClr val="006595"/>
              </a:buClr>
              <a:buSzPct val="110000"/>
            </a:pPr>
            <a:r>
              <a:rPr lang="en-US" sz="2000" dirty="0" smtClean="0">
                <a:solidFill>
                  <a:srgbClr val="595959"/>
                </a:solidFill>
                <a:ea typeface="MS PGothic" pitchFamily="34" charset="-128"/>
                <a:cs typeface="ＭＳ Ｐゴシック" pitchFamily="-108" charset="-128"/>
              </a:rPr>
              <a:t>INNOVATE! Michigan Summit</a:t>
            </a:r>
          </a:p>
          <a:p>
            <a:pPr marL="349250" indent="-349250" algn="ctr" eaLnBrk="0" fontAlgn="base" hangingPunct="0">
              <a:buClr>
                <a:srgbClr val="006595"/>
              </a:buClr>
              <a:buSzPct val="110000"/>
            </a:pPr>
            <a:endParaRPr lang="en-US" sz="2000" dirty="0" smtClean="0">
              <a:solidFill>
                <a:srgbClr val="595959"/>
              </a:solidFill>
              <a:ea typeface="MS PGothic" pitchFamily="34" charset="-128"/>
              <a:cs typeface="ＭＳ Ｐゴシック" pitchFamily="-108" charset="-128"/>
            </a:endParaRPr>
          </a:p>
          <a:p>
            <a:pPr marL="349250" indent="-349250" algn="ctr" eaLnBrk="0" fontAlgn="base" hangingPunct="0">
              <a:buClr>
                <a:srgbClr val="006595"/>
              </a:buClr>
              <a:buSzPct val="110000"/>
            </a:pPr>
            <a:r>
              <a:rPr lang="en-US" sz="2000" dirty="0" smtClean="0">
                <a:solidFill>
                  <a:srgbClr val="595959"/>
                </a:solidFill>
                <a:ea typeface="MS PGothic" pitchFamily="34" charset="-128"/>
                <a:cs typeface="ＭＳ Ｐゴシック" pitchFamily="-108" charset="-128"/>
              </a:rPr>
              <a:t>September 4, 2013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590800" y="3124200"/>
            <a:ext cx="3657600" cy="260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33400" y="1676400"/>
            <a:ext cx="8042275" cy="949325"/>
          </a:xfrm>
        </p:spPr>
        <p:txBody>
          <a:bodyPr/>
          <a:lstStyle/>
          <a:p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000" dirty="0" smtClean="0"/>
              <a:t>Does Educational Attainment Really Drive Economic Growth?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Regional Prosperity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</p:nvPr>
        </p:nvGraphicFramePr>
        <p:xfrm>
          <a:off x="549275" y="1600200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11"/>
          <p:cNvSpPr/>
          <p:nvPr/>
        </p:nvSpPr>
        <p:spPr>
          <a:xfrm>
            <a:off x="762000" y="6172200"/>
            <a:ext cx="51054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http://www.peopleandland.org/resourcelibrary/PAL_RegionalIndicators_032210.pdf</a:t>
            </a:r>
            <a:endParaRPr lang="en-US" sz="1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Job &amp; Income Growth Factors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Educational attainment</a:t>
            </a:r>
          </a:p>
          <a:p>
            <a:pPr lvl="0"/>
            <a:r>
              <a:rPr lang="en-US" dirty="0" smtClean="0"/>
              <a:t>Productivity</a:t>
            </a:r>
          </a:p>
          <a:p>
            <a:pPr lvl="0"/>
            <a:r>
              <a:rPr lang="en-US" dirty="0" smtClean="0"/>
              <a:t>Science and Research</a:t>
            </a:r>
          </a:p>
          <a:p>
            <a:pPr lvl="0"/>
            <a:r>
              <a:rPr lang="en-US" dirty="0" smtClean="0"/>
              <a:t>Small Business Commercialization</a:t>
            </a:r>
          </a:p>
          <a:p>
            <a:pPr lvl="0"/>
            <a:r>
              <a:rPr lang="en-US" dirty="0" smtClean="0"/>
              <a:t>Capital Investment</a:t>
            </a:r>
          </a:p>
          <a:p>
            <a:pPr lvl="0"/>
            <a:r>
              <a:rPr lang="en-US" dirty="0" smtClean="0"/>
              <a:t>Broadband Infrastructure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1388" y="2497332"/>
            <a:ext cx="3840162" cy="2549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Economic Impact of Higher Education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Research Universities</a:t>
            </a:r>
          </a:p>
          <a:p>
            <a:r>
              <a:rPr lang="en-US" dirty="0" smtClean="0"/>
              <a:t>Net Economic Impact – Jobs &amp; Income</a:t>
            </a:r>
          </a:p>
          <a:p>
            <a:r>
              <a:rPr lang="en-US" dirty="0" smtClean="0"/>
              <a:t>New State Tax Revenue</a:t>
            </a:r>
          </a:p>
          <a:p>
            <a:r>
              <a:rPr lang="en-US" dirty="0" smtClean="0"/>
              <a:t>Student Enrollment</a:t>
            </a:r>
          </a:p>
          <a:p>
            <a:r>
              <a:rPr lang="en-US" dirty="0" smtClean="0"/>
              <a:t>Degrees Awarded</a:t>
            </a:r>
          </a:p>
          <a:p>
            <a:r>
              <a:rPr lang="en-US" dirty="0" smtClean="0"/>
              <a:t>R&amp;D Expenditures</a:t>
            </a:r>
          </a:p>
          <a:p>
            <a:r>
              <a:rPr lang="en-US" dirty="0" smtClean="0"/>
              <a:t>Technology Transfer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Community Colleges</a:t>
            </a:r>
          </a:p>
          <a:p>
            <a:r>
              <a:rPr lang="en-US" dirty="0" smtClean="0"/>
              <a:t>Economic Presence</a:t>
            </a:r>
          </a:p>
          <a:p>
            <a:r>
              <a:rPr lang="en-US" dirty="0" smtClean="0"/>
              <a:t>Net Economic Impact – Jobs &amp; Income</a:t>
            </a:r>
          </a:p>
          <a:p>
            <a:r>
              <a:rPr lang="en-US" dirty="0" smtClean="0"/>
              <a:t>Human Capital Impacts</a:t>
            </a:r>
          </a:p>
          <a:p>
            <a:pPr lvl="1"/>
            <a:r>
              <a:rPr lang="en-US" dirty="0" smtClean="0"/>
              <a:t>Increased earnings</a:t>
            </a:r>
          </a:p>
          <a:p>
            <a:pPr lvl="1"/>
            <a:r>
              <a:rPr lang="en-US" dirty="0" smtClean="0"/>
              <a:t>Employment Retention</a:t>
            </a:r>
          </a:p>
          <a:p>
            <a:pPr lvl="1"/>
            <a:r>
              <a:rPr lang="en-US" dirty="0" smtClean="0"/>
              <a:t>Skill Enhancement</a:t>
            </a:r>
          </a:p>
          <a:p>
            <a:r>
              <a:rPr lang="en-US" dirty="0" smtClean="0"/>
              <a:t>Access for diverse set of workers and learners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549275" y="1600200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49275" y="533400"/>
            <a:ext cx="8042275" cy="911225"/>
          </a:xfrm>
        </p:spPr>
        <p:txBody>
          <a:bodyPr/>
          <a:lstStyle/>
          <a:p>
            <a:r>
              <a:rPr lang="en-US" sz="4200" dirty="0" smtClean="0"/>
              <a:t>Economic &amp; Social Benefits</a:t>
            </a:r>
            <a:endParaRPr lang="en-US" sz="4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Regional Indicators for </a:t>
            </a:r>
            <a:br>
              <a:rPr lang="en-US" sz="3600" dirty="0" smtClean="0"/>
            </a:br>
            <a:r>
              <a:rPr lang="en-US" sz="3600" dirty="0" smtClean="0"/>
              <a:t>Education Attainment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800" b="1" dirty="0" smtClean="0"/>
              <a:t>High School Completion &amp; College Participation</a:t>
            </a:r>
          </a:p>
          <a:p>
            <a:r>
              <a:rPr lang="en-US" sz="1800" dirty="0" smtClean="0"/>
              <a:t>High school progress; drop out rates; graduation rates</a:t>
            </a:r>
          </a:p>
          <a:p>
            <a:r>
              <a:rPr lang="en-US" sz="1800" dirty="0" smtClean="0"/>
              <a:t>Meeting higher education entrance requirements</a:t>
            </a:r>
          </a:p>
          <a:p>
            <a:r>
              <a:rPr lang="en-US" sz="1800" dirty="0" smtClean="0"/>
              <a:t>Public school graduates enrolled in college or skills training</a:t>
            </a:r>
          </a:p>
          <a:p>
            <a:r>
              <a:rPr lang="en-US" sz="1800" dirty="0" smtClean="0"/>
              <a:t>College enrollment; community college enrollment</a:t>
            </a:r>
          </a:p>
          <a:p>
            <a:r>
              <a:rPr lang="en-US" sz="1800" dirty="0" smtClean="0"/>
              <a:t>Participation in public higher education by race/ethnicity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buFont typeface="Wingdings 2" pitchFamily="18" charset="2"/>
              <a:buNone/>
            </a:pPr>
            <a:r>
              <a:rPr lang="en-US" sz="1800" b="1" dirty="0" smtClean="0"/>
              <a:t>College /Degree Attainment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Higher education degrees awarded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Percent with bachelor’s degree or higher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Associates degrees awarded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Science &amp; engineering degrees awarded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r>
              <a:rPr lang="en-US" sz="1800" b="1" dirty="0" smtClean="0"/>
              <a:t>Skills &amp; Productivity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Workforce with new economy skills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Worker productivity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 2" pitchFamily="18" charset="2"/>
              <a:buNone/>
            </a:pPr>
            <a:endParaRPr lang="en-US" sz="1800" u="sng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76608079"/>
              </p:ext>
            </p:extLst>
          </p:nvPr>
        </p:nvGraphicFramePr>
        <p:xfrm>
          <a:off x="549275" y="1600200"/>
          <a:ext cx="8042274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0758"/>
                <a:gridCol w="2680758"/>
                <a:gridCol w="268075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Target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Returns</a:t>
                      </a:r>
                      <a:endParaRPr lang="en-US" dirty="0"/>
                    </a:p>
                  </a:txBody>
                  <a:tcPr/>
                </a:tc>
              </a:tr>
              <a:tr h="6959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itchFamily="34" charset="0"/>
                        </a:rPr>
                        <a:t>Employ four levers to improve post-secondary worker readiness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Non-degree worker training programs;  labor market outcomes for 2- and 4-year program grads; 2- and 4-year STEM graduates;</a:t>
                      </a:r>
                      <a:r>
                        <a:rPr lang="en-US" sz="1600" kern="1200" baseline="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high-skilled immigrants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itchFamily="34" charset="0"/>
                        </a:rPr>
                        <a:t>Add up to $165 billion to annual GDP by 2020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16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69596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latin typeface="Calibri" pitchFamily="34" charset="0"/>
                        </a:rPr>
                        <a:t>Raise the median adult four-year college attainment rate 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itchFamily="34" charset="0"/>
                        </a:rPr>
                        <a:t>Of the top 51 metro areas from 30.7 percent to 31.7 percent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Calibri" pitchFamily="34" charset="0"/>
                        </a:rPr>
                        <a:t>Increase in income of $143 billion per year for the nation</a:t>
                      </a: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latin typeface="Calibri" pitchFamily="34" charset="0"/>
                        </a:rPr>
                        <a:t>Add one extra year to the average years of schooling 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none" dirty="0" smtClean="0">
                          <a:latin typeface="Calibri" pitchFamily="34" charset="0"/>
                        </a:rPr>
                        <a:t>Among the employed with at least a high school diploma</a:t>
                      </a:r>
                      <a:endParaRPr lang="en-US" sz="1600" u="none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latin typeface="Calibri" pitchFamily="34" charset="0"/>
                        </a:rPr>
                        <a:t>Increase in real GDP per capita of 17.4%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75692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latin typeface="Calibri" pitchFamily="34" charset="0"/>
                        </a:rPr>
                        <a:t>Add one extra year to the average years of schooling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u="none" dirty="0" smtClean="0">
                          <a:latin typeface="Calibri" pitchFamily="34" charset="0"/>
                        </a:rPr>
                        <a:t>Among the employed in a </a:t>
                      </a:r>
                      <a:r>
                        <a:rPr lang="en-US" sz="1600" dirty="0" smtClean="0">
                          <a:latin typeface="Calibri" pitchFamily="34" charset="0"/>
                        </a:rPr>
                        <a:t>metro area 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600" dirty="0" smtClean="0">
                          <a:latin typeface="Calibri" pitchFamily="34" charset="0"/>
                        </a:rPr>
                        <a:t>Increase in real GDP per capita of 10.5%</a:t>
                      </a:r>
                      <a:endParaRPr lang="en-US" sz="16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200" dirty="0" smtClean="0"/>
              <a:t>Potential Returns on Investment</a:t>
            </a:r>
            <a:endParaRPr lang="en-US" sz="4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93689951"/>
              </p:ext>
            </p:extLst>
          </p:nvPr>
        </p:nvGraphicFramePr>
        <p:xfrm>
          <a:off x="549275" y="1600200"/>
          <a:ext cx="8042274" cy="4158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4525"/>
                <a:gridCol w="3276600"/>
                <a:gridCol w="1581149"/>
              </a:tblGrid>
              <a:tr h="290223">
                <a:tc>
                  <a:txBody>
                    <a:bodyPr/>
                    <a:lstStyle/>
                    <a:p>
                      <a:r>
                        <a:rPr lang="en-US" dirty="0" smtClean="0"/>
                        <a:t>Indicator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 %/Ranking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National Leaders</a:t>
                      </a:r>
                      <a:endParaRPr lang="en-US" dirty="0"/>
                    </a:p>
                  </a:txBody>
                  <a:tcPr/>
                </a:tc>
              </a:tr>
              <a:tr h="29022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High school graduation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70% (40</a:t>
                      </a:r>
                      <a:r>
                        <a:rPr lang="en-US" baseline="30000" dirty="0" smtClean="0"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; declining)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80%+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50093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2/4 year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degrees statewide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36.8%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(30</a:t>
                      </a:r>
                      <a:r>
                        <a:rPr lang="en-US" baseline="30000" dirty="0" smtClean="0"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, improving slowly)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50%+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29022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2/4 year degrees by county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81 of 83 counties below national leader level: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2 above 50%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12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between 40%-50%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19 between 30%-40%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46 between 20%-30%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4 below 20%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290223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Basic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skills</a:t>
                      </a:r>
                      <a:r>
                        <a:rPr lang="en-US" dirty="0" smtClean="0">
                          <a:latin typeface="Calibri" panose="020F0502020204030204" pitchFamily="34" charset="0"/>
                        </a:rPr>
                        <a:t>             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1.7M adults</a:t>
                      </a:r>
                      <a:r>
                        <a:rPr lang="en-US" baseline="0" dirty="0" smtClean="0">
                          <a:latin typeface="Calibri" panose="020F0502020204030204" pitchFamily="34" charset="0"/>
                        </a:rPr>
                        <a:t> with low basic skills (34%)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25% nationwide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Michigan’s Positioning</a:t>
            </a:r>
            <a:endParaRPr lang="en-US" sz="40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dirty="0" smtClean="0"/>
              <a:t>Making talent a central economic development strategy with clear goals and metrics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Oregon: 40-40-20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Washington: Innovation centered development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Louisville: 55,000 Degrees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dirty="0" smtClean="0"/>
              <a:t>Forging public-private partnerships to drive their strategies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Oregon Business Plan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Others Doing?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dirty="0" smtClean="0"/>
              <a:t>Engaging employers deeply in solutions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Harper College – 54 member manufacturing alliance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dirty="0" smtClean="0"/>
              <a:t>Undertaking integrative strategies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Minnesota FastTrac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dirty="0" smtClean="0"/>
              <a:t>Strengthening role of community colleges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Centers of Excellence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Others Doing?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700" dirty="0" smtClean="0"/>
              <a:t>Increasing economic opportunity and sustainable prosperity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700" dirty="0" smtClean="0"/>
              <a:t>Re-imagining policies and investments that support work and learning in the 21st century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700" dirty="0" smtClean="0"/>
              <a:t>Engaging in research, development, technical assistance, and evaluation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CSW’s Mission &amp; Work</a:t>
            </a:r>
            <a:endParaRPr lang="en-US" sz="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University/college partnerships with economic development</a:t>
            </a:r>
          </a:p>
          <a:p>
            <a:r>
              <a:rPr lang="en-US" sz="2800" dirty="0" smtClean="0"/>
              <a:t>Michigan Advanced Technician Training Programs</a:t>
            </a:r>
          </a:p>
          <a:p>
            <a:r>
              <a:rPr lang="en-US" sz="2800" dirty="0" smtClean="0"/>
              <a:t>Michigan Community College Association’s Center for Student Success</a:t>
            </a:r>
          </a:p>
          <a:p>
            <a:r>
              <a:rPr lang="en-US" sz="2800" dirty="0" smtClean="0"/>
              <a:t>Strong regional partnerships and initiatives around talent 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Michigan Promising Practices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/>
              <a:t>Tackle this collaboratively and urgently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Set clear P-20 vision, goals, strategies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Build a shared commitment, investment, accountability among government, business, education, workers/learners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Keep score – clear, visible metrics on progress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/>
              <a:t>Become an innovation hub 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Expand use of levers that work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Support regional R&amp;D about how to reach goals</a:t>
            </a:r>
          </a:p>
          <a:p>
            <a:pPr marL="349250" lvl="1" indent="0">
              <a:spcAft>
                <a:spcPts val="600"/>
              </a:spcAft>
              <a:buNone/>
            </a:pPr>
            <a:endParaRPr lang="en-US" dirty="0" smtClean="0"/>
          </a:p>
          <a:p>
            <a:pPr lvl="1">
              <a:spcAft>
                <a:spcPts val="600"/>
              </a:spcAft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9275" y="495300"/>
            <a:ext cx="8042275" cy="1104900"/>
          </a:xfrm>
        </p:spPr>
        <p:txBody>
          <a:bodyPr/>
          <a:lstStyle/>
          <a:p>
            <a:r>
              <a:rPr lang="en-US" sz="3600" dirty="0" smtClean="0"/>
              <a:t>How Can Michigan Become a Leader in Educational Attainment?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7123299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b="1" dirty="0" smtClean="0"/>
              <a:t>Community Colleges can become pivotal in economic development/education alignment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Close to regional industries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Can provide education resulting in 2-year degrees and sub-degree certificates for in-demand jobs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Central to economic development in some states</a:t>
            </a:r>
          </a:p>
          <a:p>
            <a:pPr lvl="1">
              <a:spcAft>
                <a:spcPts val="600"/>
              </a:spcAft>
            </a:pPr>
            <a:r>
              <a:rPr lang="en-US" dirty="0" smtClean="0"/>
              <a:t>What’s needed in Michigan: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Funding 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Expectations/Accountability</a:t>
            </a:r>
          </a:p>
          <a:p>
            <a:pPr lvl="2">
              <a:spcAft>
                <a:spcPts val="600"/>
              </a:spcAft>
            </a:pPr>
            <a:r>
              <a:rPr lang="en-US" dirty="0" smtClean="0"/>
              <a:t>Innovation Support </a:t>
            </a:r>
          </a:p>
          <a:p>
            <a:pPr lvl="1"/>
            <a:endParaRPr lang="en-US" dirty="0" smtClean="0"/>
          </a:p>
          <a:p>
            <a:pPr marL="34925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49275" y="495300"/>
            <a:ext cx="8042275" cy="1104900"/>
          </a:xfrm>
        </p:spPr>
        <p:txBody>
          <a:bodyPr/>
          <a:lstStyle/>
          <a:p>
            <a:r>
              <a:rPr lang="en-US" sz="3600" dirty="0" smtClean="0"/>
              <a:t>Strengthen Role of Michigan Community Colleges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27380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Strategies that can “move the needle” on Michigan Educational Attainment</a:t>
            </a:r>
            <a:endParaRPr lang="en-US" sz="36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Turn students with “some credit” into completers</a:t>
            </a:r>
          </a:p>
          <a:p>
            <a:r>
              <a:rPr lang="en-US" dirty="0" smtClean="0"/>
              <a:t>Increase degree attainment, especially at community colleges</a:t>
            </a:r>
          </a:p>
          <a:p>
            <a:r>
              <a:rPr lang="en-US" dirty="0" smtClean="0"/>
              <a:t>Expand use of industry-validated, competency-based credentials</a:t>
            </a:r>
          </a:p>
          <a:p>
            <a:r>
              <a:rPr lang="en-US" dirty="0" smtClean="0"/>
              <a:t>Increase flow from basic skills into post-secondary degree completion</a:t>
            </a:r>
          </a:p>
          <a:p>
            <a:r>
              <a:rPr lang="en-US" dirty="0" smtClean="0"/>
              <a:t>Turn disconnected youth into degree completers</a:t>
            </a:r>
          </a:p>
          <a:p>
            <a:endParaRPr lang="en-US" dirty="0" smtClean="0"/>
          </a:p>
          <a:p>
            <a:pPr marL="34925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graphicFrame>
        <p:nvGraphicFramePr>
          <p:cNvPr id="5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4054681504"/>
              </p:ext>
            </p:extLst>
          </p:nvPr>
        </p:nvGraphicFramePr>
        <p:xfrm>
          <a:off x="4751388" y="1600200"/>
          <a:ext cx="3840162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2100006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Michigan a “top 10” state in funding for colleges &amp; Universities (now 39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</a:p>
          <a:p>
            <a:r>
              <a:rPr lang="en-US" dirty="0" smtClean="0"/>
              <a:t>Link funding with performance</a:t>
            </a:r>
          </a:p>
          <a:p>
            <a:r>
              <a:rPr lang="en-US" dirty="0" smtClean="0"/>
              <a:t>Blend public funding with employer support</a:t>
            </a:r>
          </a:p>
          <a:p>
            <a:r>
              <a:rPr lang="en-US" dirty="0" smtClean="0"/>
              <a:t>Explore new higher ed funding models</a:t>
            </a:r>
          </a:p>
          <a:p>
            <a:pPr lvl="1"/>
            <a:r>
              <a:rPr lang="en-US" dirty="0" smtClean="0"/>
              <a:t>Oregon’s “Pay it Forward”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marL="34925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42275" cy="1104900"/>
          </a:xfrm>
        </p:spPr>
        <p:txBody>
          <a:bodyPr/>
          <a:lstStyle/>
          <a:p>
            <a:r>
              <a:rPr lang="en-US" sz="3600" dirty="0" smtClean="0"/>
              <a:t>Align funding with this agenda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629590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mlaprad\Documents\CSW\2013\REI\Project Mgmt\Larry Good CS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2895600"/>
            <a:ext cx="1967355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Got Feedback! or Questions?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algn="ctr">
              <a:buNone/>
            </a:pPr>
            <a:r>
              <a:rPr lang="en-US" dirty="0" smtClean="0"/>
              <a:t>Larry Good</a:t>
            </a:r>
          </a:p>
          <a:p>
            <a:pPr marL="0" algn="ctr">
              <a:buNone/>
            </a:pPr>
            <a:r>
              <a:rPr lang="en-US" dirty="0" smtClean="0">
                <a:hlinkClick r:id="rId4"/>
              </a:rPr>
              <a:t>lagood@skilledwork.org</a:t>
            </a:r>
            <a:endParaRPr lang="en-US" dirty="0" smtClean="0"/>
          </a:p>
          <a:p>
            <a:pPr marL="0" algn="ctr">
              <a:buNone/>
            </a:pPr>
            <a:endParaRPr lang="en-US" dirty="0" smtClean="0"/>
          </a:p>
          <a:p>
            <a:pPr marL="0" algn="ctr">
              <a:buNone/>
            </a:pPr>
            <a:endParaRPr lang="en-US" dirty="0" smtClean="0"/>
          </a:p>
        </p:txBody>
      </p:sp>
      <p:sp>
        <p:nvSpPr>
          <p:cNvPr id="57" name="TextBox 56"/>
          <p:cNvSpPr txBox="1"/>
          <p:nvPr/>
        </p:nvSpPr>
        <p:spPr>
          <a:xfrm rot="1082194">
            <a:off x="4986675" y="2389215"/>
            <a:ext cx="309115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3600" dirty="0" smtClean="0">
                <a:solidFill>
                  <a:schemeClr val="bg1"/>
                </a:solidFill>
              </a:rPr>
              <a:t>Quantitative Data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algn="ctr">
              <a:buNone/>
            </a:pPr>
            <a:r>
              <a:rPr lang="en-US" dirty="0" smtClean="0"/>
              <a:t>Jeannine La Prad</a:t>
            </a:r>
          </a:p>
          <a:p>
            <a:pPr marL="0" algn="ctr">
              <a:buNone/>
            </a:pPr>
            <a:r>
              <a:rPr lang="en-US" dirty="0" smtClean="0">
                <a:hlinkClick r:id="rId5"/>
              </a:rPr>
              <a:t>jmlaprad@skilledwork.org</a:t>
            </a:r>
            <a:endParaRPr lang="en-US" dirty="0" smtClean="0"/>
          </a:p>
          <a:p>
            <a:pPr marL="0" algn="ctr">
              <a:buNone/>
            </a:pPr>
            <a:endParaRPr lang="en-US" dirty="0" smtClean="0"/>
          </a:p>
          <a:p>
            <a:pPr marL="0" algn="ctr">
              <a:buNone/>
            </a:pPr>
            <a:endParaRPr lang="en-US" dirty="0"/>
          </a:p>
        </p:txBody>
      </p:sp>
      <p:pic>
        <p:nvPicPr>
          <p:cNvPr id="9" name="Content Placeholder 11" descr="th-La_Prad%2008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 bwMode="auto">
          <a:xfrm>
            <a:off x="5791200" y="2971800"/>
            <a:ext cx="1950719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Research Goals</a:t>
            </a: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 smtClean="0"/>
              <a:t>Provide strategies </a:t>
            </a:r>
            <a:r>
              <a:rPr lang="en-US" sz="2000" dirty="0" smtClean="0"/>
              <a:t>for economic development to ensure strong alignment between economic growth and educational outcomes 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 smtClean="0"/>
              <a:t>Share examples</a:t>
            </a:r>
            <a:r>
              <a:rPr lang="en-US" sz="2000" dirty="0" smtClean="0"/>
              <a:t> on degree attainment efforts in the context of economic development 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000" b="1" dirty="0" smtClean="0"/>
              <a:t>Provoke discussion and action</a:t>
            </a:r>
            <a:r>
              <a:rPr lang="en-US" sz="2000" dirty="0" smtClean="0"/>
              <a:t> that lead to Michigan becoming a highly skilled state</a:t>
            </a:r>
            <a:endParaRPr lang="en-US" sz="20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51388" y="2491846"/>
            <a:ext cx="3840162" cy="2560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States and regions that make investments in people and places are doing better than those focused on business attraction and retention 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Communities and regions will be more likely to thrive if they have tools and resources to support the development and retention of local jobs and talent 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More needs to be learned and shared about the value of sub-baccalaureate degrees and credentials tied to both short- and long-term business and industry needs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Starting Assumptions</a:t>
            </a:r>
            <a:endParaRPr lang="en-US" sz="4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Economic Change Underway</a:t>
            </a: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Global competition and integration among industries</a:t>
            </a:r>
          </a:p>
          <a:p>
            <a:r>
              <a:rPr lang="en-US" sz="2000" dirty="0" smtClean="0"/>
              <a:t>Rapid shifts in technologies, markets, and jobs</a:t>
            </a:r>
          </a:p>
          <a:p>
            <a:r>
              <a:rPr lang="en-US" sz="2000" dirty="0" smtClean="0"/>
              <a:t>New, unpredictable opportunities and threats</a:t>
            </a:r>
          </a:p>
          <a:p>
            <a:r>
              <a:rPr lang="en-US" sz="2000" dirty="0" smtClean="0"/>
              <a:t>Increasing complexity of info, tech, and business</a:t>
            </a:r>
          </a:p>
          <a:p>
            <a:r>
              <a:rPr lang="en-US" sz="2000" dirty="0" smtClean="0"/>
              <a:t>Rising demand for advanced skills</a:t>
            </a:r>
          </a:p>
          <a:p>
            <a:r>
              <a:rPr lang="en-US" sz="2000" dirty="0" smtClean="0"/>
              <a:t>Growing economic insecurity for workers in lower-paid, lower-skill jobs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42669" y="2057400"/>
            <a:ext cx="3657600" cy="2936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Skills mismatches have become aggravated by a patchy, slow and long economic recovery</a:t>
            </a:r>
            <a:endParaRPr lang="en-US" sz="2000" dirty="0" smtClean="0"/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Some industries are more severely impacted by global integration/rebalancing than others</a:t>
            </a:r>
            <a:endParaRPr lang="en-US" sz="2000" dirty="0" smtClean="0"/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Technological change is having differential impact business-by-business, and industry-by-industry</a:t>
            </a:r>
            <a:endParaRPr lang="en-US" sz="2000" dirty="0" smtClean="0"/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2000" dirty="0" smtClean="0"/>
              <a:t>E</a:t>
            </a:r>
            <a:r>
              <a:rPr lang="en-US" dirty="0" smtClean="0"/>
              <a:t>ducational attainment gap also because many are now working in fields quite different from those of initial skill or degree preparation</a:t>
            </a:r>
            <a:endParaRPr lang="en-US" sz="2000" dirty="0" smtClean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Churn &amp; Skills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Jobs in innovation sector growing disproportionately fast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Human capital is key to those jobs </a:t>
            </a:r>
            <a:r>
              <a:rPr lang="en-US" sz="2000" dirty="0" smtClean="0"/>
              <a:t>(helping upgrade productivity, expand markets, and develop new products)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Jobs are dependent on workers with varied levels of educational attainment </a:t>
            </a:r>
            <a:r>
              <a:rPr lang="en-US" sz="2000" dirty="0" smtClean="0"/>
              <a:t>(from quality certificates to advanced degrees)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dirty="0" smtClean="0"/>
              <a:t>Cities with the innovation jobs and solid base of human capital attract good employers offering high wages </a:t>
            </a:r>
            <a:r>
              <a:rPr lang="en-US" sz="2000" dirty="0" smtClean="0"/>
              <a:t>(those with higher poverty and lower skills don’t)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Innovation Jobs &amp; Skills Clusters</a:t>
            </a:r>
            <a:endParaRPr lang="en-US" sz="4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sz="3800" dirty="0" smtClean="0"/>
              <a:t>Increasing Educational Attainment</a:t>
            </a:r>
            <a:endParaRPr lang="en-US" sz="3800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438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dirty="0" smtClean="0"/>
              <a:t>Emerging national policy consensus: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cs typeface="ＭＳ Ｐゴシック" pitchFamily="-108" charset="-128"/>
              </a:rPr>
              <a:t>Need aggregate increase in educational attainment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cs typeface="ＭＳ Ｐゴシック" pitchFamily="-108" charset="-128"/>
              </a:rPr>
              <a:t>Includes post-secondary degrees AND industry-validated certifications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US" dirty="0" smtClean="0">
                <a:cs typeface="ＭＳ Ｐゴシック" pitchFamily="-108" charset="-128"/>
              </a:rPr>
              <a:t>Spans range from basic skills to STEM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dirty="0" smtClean="0"/>
              <a:t>States and Regions are taking action </a:t>
            </a:r>
            <a:r>
              <a:rPr lang="en-US" dirty="0" smtClean="0"/>
              <a:t>to address issues and move the needle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49275" y="1600200"/>
          <a:ext cx="8042275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Taking a More Inclusive Approach</a:t>
            </a:r>
            <a:endParaRPr lang="en-US" sz="4000" dirty="0"/>
          </a:p>
        </p:txBody>
      </p:sp>
      <p:sp>
        <p:nvSpPr>
          <p:cNvPr id="6" name="Up Arrow 5"/>
          <p:cNvSpPr/>
          <p:nvPr/>
        </p:nvSpPr>
        <p:spPr>
          <a:xfrm>
            <a:off x="4343400" y="2133600"/>
            <a:ext cx="484632" cy="978408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1543</TotalTime>
  <Words>1307</Words>
  <Application>Microsoft Office PowerPoint</Application>
  <PresentationFormat>On-screen Show (4:3)</PresentationFormat>
  <Paragraphs>273</Paragraphs>
  <Slides>25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Breeze</vt:lpstr>
      <vt:lpstr>   Educational Attainment as an Economic Driver for States, Regions and Communities </vt:lpstr>
      <vt:lpstr>CSW’s Mission &amp; Work</vt:lpstr>
      <vt:lpstr>Research Goals</vt:lpstr>
      <vt:lpstr>Starting Assumptions</vt:lpstr>
      <vt:lpstr>Economic Change Underway</vt:lpstr>
      <vt:lpstr>Economic Churn &amp; Skills</vt:lpstr>
      <vt:lpstr>Innovation Jobs &amp; Skills Clusters</vt:lpstr>
      <vt:lpstr>Increasing Educational Attainment</vt:lpstr>
      <vt:lpstr>Taking a More Inclusive Approach</vt:lpstr>
      <vt:lpstr> Does Educational Attainment Really Drive Economic Growth?</vt:lpstr>
      <vt:lpstr>Regional Prosperity</vt:lpstr>
      <vt:lpstr> Job &amp; Income Growth Factors</vt:lpstr>
      <vt:lpstr>Economic Impact of Higher Education</vt:lpstr>
      <vt:lpstr>Economic &amp; Social Benefits</vt:lpstr>
      <vt:lpstr>Regional Indicators for  Education Attainment</vt:lpstr>
      <vt:lpstr>Potential Returns on Investment</vt:lpstr>
      <vt:lpstr>Michigan’s Positioning</vt:lpstr>
      <vt:lpstr>What are Others Doing?</vt:lpstr>
      <vt:lpstr>What are Others Doing?</vt:lpstr>
      <vt:lpstr>Michigan Promising Practices </vt:lpstr>
      <vt:lpstr>How Can Michigan Become a Leader in Educational Attainment? </vt:lpstr>
      <vt:lpstr>Strengthen Role of Michigan Community Colleges</vt:lpstr>
      <vt:lpstr>Strategies that can “move the needle” on Michigan Educational Attainment</vt:lpstr>
      <vt:lpstr>Align funding with this agenda</vt:lpstr>
      <vt:lpstr>Got Feedback! or Questions?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lrosman</dc:creator>
  <cp:lastModifiedBy>scanner</cp:lastModifiedBy>
  <cp:revision>158</cp:revision>
  <cp:lastPrinted>2013-08-01T13:39:13Z</cp:lastPrinted>
  <dcterms:created xsi:type="dcterms:W3CDTF">2011-08-09T13:12:42Z</dcterms:created>
  <dcterms:modified xsi:type="dcterms:W3CDTF">2013-08-27T18:11:42Z</dcterms:modified>
</cp:coreProperties>
</file>