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56" r:id="rId2"/>
    <p:sldId id="257" r:id="rId3"/>
    <p:sldId id="258" r:id="rId4"/>
    <p:sldId id="259" r:id="rId5"/>
    <p:sldId id="276" r:id="rId6"/>
    <p:sldId id="260" r:id="rId7"/>
    <p:sldId id="261" r:id="rId8"/>
    <p:sldId id="263" r:id="rId9"/>
    <p:sldId id="262" r:id="rId10"/>
    <p:sldId id="277" r:id="rId11"/>
    <p:sldId id="264" r:id="rId12"/>
    <p:sldId id="278" r:id="rId13"/>
    <p:sldId id="279" r:id="rId14"/>
    <p:sldId id="280" r:id="rId15"/>
    <p:sldId id="281" r:id="rId16"/>
    <p:sldId id="265" r:id="rId17"/>
    <p:sldId id="266" r:id="rId18"/>
    <p:sldId id="282" r:id="rId19"/>
    <p:sldId id="267" r:id="rId20"/>
    <p:sldId id="268" r:id="rId21"/>
    <p:sldId id="269" r:id="rId22"/>
    <p:sldId id="286" r:id="rId23"/>
    <p:sldId id="270" r:id="rId24"/>
    <p:sldId id="271" r:id="rId25"/>
    <p:sldId id="272" r:id="rId26"/>
    <p:sldId id="273" r:id="rId27"/>
    <p:sldId id="274" r:id="rId28"/>
    <p:sldId id="283" r:id="rId29"/>
    <p:sldId id="284" r:id="rId30"/>
    <p:sldId id="285" r:id="rId31"/>
    <p:sldId id="27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FECD78-3C8E-49F2-8FAB-59489D168ABB}" type="datetimeFigureOut">
              <a:rPr lang="en-US" smtClean="0"/>
              <a:pPr/>
              <a:t>10/18/2012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10/18/2012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10/18/2012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10/18/2012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10/18/2012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10/18/2012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FECD78-3C8E-49F2-8FAB-59489D168ABB}" type="datetimeFigureOut">
              <a:rPr lang="en-US" smtClean="0"/>
              <a:pPr/>
              <a:t>10/18/2012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10/18/2012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BFECD78-3C8E-49F2-8FAB-59489D168ABB}" type="datetimeFigureOut">
              <a:rPr lang="en-US" smtClean="0"/>
              <a:pPr/>
              <a:t>10/18/2012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10/18/2012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10/18/2012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BFECD78-3C8E-49F2-8FAB-59489D168ABB}" type="datetimeFigureOut">
              <a:rPr lang="en-US" smtClean="0"/>
              <a:pPr/>
              <a:t>10/18/2012</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FB56013-B943-42BA-886F-6F9D4EB85E9D}"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Internship Programs in Distressed Communities</a:t>
            </a:r>
            <a:br>
              <a:rPr lang="en-US" dirty="0"/>
            </a:br>
            <a:r>
              <a:rPr lang="en-US" dirty="0"/>
              <a:t/>
            </a:r>
            <a:br>
              <a:rPr lang="en-US" dirty="0"/>
            </a:br>
            <a:endParaRPr lang="en-US" dirty="0"/>
          </a:p>
        </p:txBody>
      </p:sp>
      <p:sp>
        <p:nvSpPr>
          <p:cNvPr id="3" name="Subtitle 2"/>
          <p:cNvSpPr>
            <a:spLocks noGrp="1"/>
          </p:cNvSpPr>
          <p:nvPr>
            <p:ph type="subTitle" idx="1"/>
          </p:nvPr>
        </p:nvSpPr>
        <p:spPr/>
        <p:txBody>
          <a:bodyPr/>
          <a:lstStyle/>
          <a:p>
            <a:r>
              <a:rPr lang="en-US" dirty="0"/>
              <a:t>John L. Kaczynski</a:t>
            </a:r>
            <a:br>
              <a:rPr lang="en-US" dirty="0"/>
            </a:br>
            <a:r>
              <a:rPr lang="en-US" dirty="0"/>
              <a:t>Saginaw Valley State </a:t>
            </a:r>
            <a:r>
              <a:rPr lang="en-US" dirty="0" smtClean="0"/>
              <a:t>University</a:t>
            </a:r>
          </a:p>
          <a:p>
            <a:r>
              <a:rPr lang="en-US" dirty="0" smtClean="0"/>
              <a:t>Director-Center for Public Policy &amp; Service</a:t>
            </a:r>
            <a:endParaRPr lang="en-US" dirty="0"/>
          </a:p>
        </p:txBody>
      </p:sp>
    </p:spTree>
    <p:extLst>
      <p:ext uri="{BB962C8B-B14F-4D97-AF65-F5344CB8AC3E}">
        <p14:creationId xmlns:p14="http://schemas.microsoft.com/office/powerpoint/2010/main" xmlns="" val="802677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The important piece of the discussion that continues to be ignored is, “how do we replicate these programs for other distressed communities?” </a:t>
            </a:r>
            <a:endParaRPr lang="en-US" dirty="0" smtClean="0"/>
          </a:p>
          <a:p>
            <a:r>
              <a:rPr lang="en-US" dirty="0"/>
              <a:t>This study will examine some of these best practices; look at who has been organizing these programs; and how these programs can be replicated throughout the State of Michigan. </a:t>
            </a:r>
          </a:p>
        </p:txBody>
      </p:sp>
      <p:sp>
        <p:nvSpPr>
          <p:cNvPr id="2" name="Title 1"/>
          <p:cNvSpPr>
            <a:spLocks noGrp="1"/>
          </p:cNvSpPr>
          <p:nvPr>
            <p:ph type="title"/>
          </p:nvPr>
        </p:nvSpPr>
        <p:spPr/>
        <p:txBody>
          <a:bodyPr/>
          <a:lstStyle/>
          <a:p>
            <a:r>
              <a:rPr lang="en-US" dirty="0" smtClean="0"/>
              <a:t>What is the issue?</a:t>
            </a:r>
            <a:endParaRPr lang="en-US" dirty="0"/>
          </a:p>
        </p:txBody>
      </p:sp>
    </p:spTree>
    <p:extLst>
      <p:ext uri="{BB962C8B-B14F-4D97-AF65-F5344CB8AC3E}">
        <p14:creationId xmlns:p14="http://schemas.microsoft.com/office/powerpoint/2010/main" xmlns="" val="2758410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a:t>
            </a:r>
            <a:endParaRPr lang="en-US" dirty="0"/>
          </a:p>
        </p:txBody>
      </p:sp>
      <p:sp>
        <p:nvSpPr>
          <p:cNvPr id="3" name="Content Placeholder 2"/>
          <p:cNvSpPr>
            <a:spLocks noGrp="1"/>
          </p:cNvSpPr>
          <p:nvPr>
            <p:ph type="body" sz="half" idx="2"/>
          </p:nvPr>
        </p:nvSpPr>
        <p:spPr/>
        <p:txBody>
          <a:bodyPr>
            <a:normAutofit fontScale="92500" lnSpcReduction="20000"/>
          </a:bodyPr>
          <a:lstStyle/>
          <a:p>
            <a:r>
              <a:rPr lang="en-US" dirty="0" smtClean="0"/>
              <a:t>Chicago:  </a:t>
            </a:r>
            <a:r>
              <a:rPr lang="en-US" dirty="0"/>
              <a:t>For students to acquire an internship with the Hyde Park-Kentwood Community Conference, they go through the University Community Service Center (UCSC) website that allows students to sign up for enrollment in their “Summer Links” internship program.  Summer Links is an internship program that has placed over 400 students with 200 different organizations throughout Chicago. </a:t>
            </a:r>
            <a:endParaRPr lang="en-US" dirty="0" smtClean="0"/>
          </a:p>
        </p:txBody>
      </p:sp>
      <p:pic>
        <p:nvPicPr>
          <p:cNvPr id="5" name="Picture Placeholder 4" descr="Screan Shot of a the webapge for the University Community Service Center in Chicago.  "/>
          <p:cNvPicPr>
            <a:picLocks noGrp="1" noChangeAspect="1"/>
          </p:cNvPicPr>
          <p:nvPr>
            <p:ph type="pic" idx="1"/>
          </p:nvPr>
        </p:nvPicPr>
        <p:blipFill>
          <a:blip r:embed="rId2" cstate="screen"/>
          <a:srcRect/>
          <a:stretch>
            <a:fillRect/>
          </a:stretch>
        </p:blipFill>
        <p:spPr>
          <a:xfrm>
            <a:off x="131261" y="518318"/>
            <a:ext cx="4742894" cy="3662740"/>
          </a:xfrm>
        </p:spPr>
      </p:pic>
    </p:spTree>
    <p:extLst>
      <p:ext uri="{BB962C8B-B14F-4D97-AF65-F5344CB8AC3E}">
        <p14:creationId xmlns:p14="http://schemas.microsoft.com/office/powerpoint/2010/main" xmlns="" val="194160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15" y="338667"/>
            <a:ext cx="3812645" cy="2429934"/>
          </a:xfrm>
        </p:spPr>
        <p:txBody>
          <a:bodyPr/>
          <a:lstStyle/>
          <a:p>
            <a:r>
              <a:rPr lang="en-US" dirty="0" smtClean="0"/>
              <a:t>Best Practices</a:t>
            </a:r>
            <a:endParaRPr lang="en-US" dirty="0"/>
          </a:p>
        </p:txBody>
      </p:sp>
      <p:sp>
        <p:nvSpPr>
          <p:cNvPr id="3" name="Content Placeholder 2"/>
          <p:cNvSpPr>
            <a:spLocks noGrp="1"/>
          </p:cNvSpPr>
          <p:nvPr>
            <p:ph type="body" sz="half" idx="2"/>
          </p:nvPr>
        </p:nvSpPr>
        <p:spPr>
          <a:xfrm>
            <a:off x="635909" y="2955755"/>
            <a:ext cx="3818467" cy="2421467"/>
          </a:xfrm>
        </p:spPr>
        <p:txBody>
          <a:bodyPr>
            <a:normAutofit fontScale="85000" lnSpcReduction="10000"/>
          </a:bodyPr>
          <a:lstStyle/>
          <a:p>
            <a:r>
              <a:rPr lang="en-US" dirty="0" smtClean="0"/>
              <a:t>Philadelphia:  The </a:t>
            </a:r>
            <a:r>
              <a:rPr lang="en-US" dirty="0"/>
              <a:t>University of Pennsylvania has a summer internship program through their “</a:t>
            </a:r>
            <a:r>
              <a:rPr lang="en-US" dirty="0" smtClean="0"/>
              <a:t>Netter </a:t>
            </a:r>
            <a:r>
              <a:rPr lang="en-US" dirty="0"/>
              <a:t>Center for Community Partnerships” (University of Pennsylvania, 2012).  This 12-week program is for 15 undergraduate students that engage the West Philadelphia Penn community.  Each undergraduate works collaboratively to solve a public policy issue, while also working as an intern in a local school or a community of faith in West Philadelphia. </a:t>
            </a:r>
          </a:p>
        </p:txBody>
      </p:sp>
      <p:pic>
        <p:nvPicPr>
          <p:cNvPr id="5" name="Picture Placeholder 4" descr="Logo for the Netter Center for Community Partnershios at the University of Pennsylvania.  The logo shows 3 pusszle pieces in the shape of a shield placed together with the words communities, scholars, and universities on the pieces.  The url is www.upenn.edu/ccp"/>
          <p:cNvPicPr>
            <a:picLocks noGrp="1" noChangeAspect="1"/>
          </p:cNvPicPr>
          <p:nvPr>
            <p:ph type="pic" idx="1"/>
          </p:nvPr>
        </p:nvPicPr>
        <p:blipFill>
          <a:blip r:embed="rId2" cstate="screen"/>
          <a:srcRect/>
          <a:stretch>
            <a:fillRect/>
          </a:stretch>
        </p:blipFill>
        <p:spPr>
          <a:xfrm>
            <a:off x="4962525" y="615950"/>
            <a:ext cx="3565525" cy="3616325"/>
          </a:xfrm>
        </p:spPr>
      </p:pic>
    </p:spTree>
    <p:extLst>
      <p:ext uri="{BB962C8B-B14F-4D97-AF65-F5344CB8AC3E}">
        <p14:creationId xmlns:p14="http://schemas.microsoft.com/office/powerpoint/2010/main" xmlns="" val="4067493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Milwaukee</a:t>
            </a:r>
            <a:r>
              <a:rPr lang="en-US" dirty="0" smtClean="0"/>
              <a:t>: The UW-Milwaukee </a:t>
            </a:r>
            <a:r>
              <a:rPr lang="en-US" dirty="0"/>
              <a:t>Center for Community-Urban Development works to build partnerships between community residents and the university.  This center implements initiatives that engage residents to work together for positive change throughout the communities of </a:t>
            </a:r>
            <a:r>
              <a:rPr lang="en-US" dirty="0" smtClean="0"/>
              <a:t>Milwaukee. </a:t>
            </a:r>
            <a:r>
              <a:rPr lang="en-US" dirty="0"/>
              <a:t>These initiatives include custom-designed classes and service learning activities that combine classroom learning with community action projects. </a:t>
            </a:r>
          </a:p>
          <a:p>
            <a:endParaRPr lang="en-US" dirty="0"/>
          </a:p>
        </p:txBody>
      </p:sp>
      <p:sp>
        <p:nvSpPr>
          <p:cNvPr id="2" name="Title 1"/>
          <p:cNvSpPr>
            <a:spLocks noGrp="1"/>
          </p:cNvSpPr>
          <p:nvPr>
            <p:ph type="title"/>
          </p:nvPr>
        </p:nvSpPr>
        <p:spPr/>
        <p:txBody>
          <a:bodyPr/>
          <a:lstStyle/>
          <a:p>
            <a:r>
              <a:rPr lang="en-US" dirty="0" smtClean="0"/>
              <a:t>Best Practices</a:t>
            </a:r>
            <a:endParaRPr lang="en-US" dirty="0"/>
          </a:p>
        </p:txBody>
      </p:sp>
    </p:spTree>
    <p:extLst>
      <p:ext uri="{BB962C8B-B14F-4D97-AF65-F5344CB8AC3E}">
        <p14:creationId xmlns:p14="http://schemas.microsoft.com/office/powerpoint/2010/main" xmlns="" val="3083902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Columbus:  </a:t>
            </a:r>
            <a:r>
              <a:rPr lang="en-US" dirty="0"/>
              <a:t>The Ohio State University and Columbus Economic and Community Development Institute (CECDI) have partnered on various projects. </a:t>
            </a:r>
            <a:r>
              <a:rPr lang="en-US" dirty="0" smtClean="0"/>
              <a:t> The </a:t>
            </a:r>
            <a:r>
              <a:rPr lang="en-US" dirty="0"/>
              <a:t>CECDI does have a fairly well established internship program and many of their students have gone on to becoming an AmeriCorps VISTA within their office.  </a:t>
            </a:r>
          </a:p>
          <a:p>
            <a:endParaRPr lang="en-US" dirty="0"/>
          </a:p>
          <a:p>
            <a:endParaRPr lang="en-US" dirty="0"/>
          </a:p>
        </p:txBody>
      </p:sp>
      <p:sp>
        <p:nvSpPr>
          <p:cNvPr id="2" name="Title 1"/>
          <p:cNvSpPr>
            <a:spLocks noGrp="1"/>
          </p:cNvSpPr>
          <p:nvPr>
            <p:ph type="title"/>
          </p:nvPr>
        </p:nvSpPr>
        <p:spPr/>
        <p:txBody>
          <a:bodyPr/>
          <a:lstStyle/>
          <a:p>
            <a:r>
              <a:rPr lang="en-US" dirty="0" smtClean="0"/>
              <a:t>Best Practices</a:t>
            </a:r>
            <a:endParaRPr lang="en-US" dirty="0"/>
          </a:p>
        </p:txBody>
      </p:sp>
    </p:spTree>
    <p:extLst>
      <p:ext uri="{BB962C8B-B14F-4D97-AF65-F5344CB8AC3E}">
        <p14:creationId xmlns:p14="http://schemas.microsoft.com/office/powerpoint/2010/main" xmlns="" val="1333174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224" y="442330"/>
            <a:ext cx="3812645" cy="2429934"/>
          </a:xfrm>
        </p:spPr>
        <p:txBody>
          <a:bodyPr/>
          <a:lstStyle/>
          <a:p>
            <a:r>
              <a:rPr lang="en-US" dirty="0" smtClean="0"/>
              <a:t>Lansing--SLCDA</a:t>
            </a:r>
            <a:endParaRPr lang="en-US" dirty="0"/>
          </a:p>
        </p:txBody>
      </p:sp>
      <p:sp>
        <p:nvSpPr>
          <p:cNvPr id="3" name="Content Placeholder 2"/>
          <p:cNvSpPr>
            <a:spLocks noGrp="1"/>
          </p:cNvSpPr>
          <p:nvPr>
            <p:ph type="body" sz="half" idx="2"/>
          </p:nvPr>
        </p:nvSpPr>
        <p:spPr>
          <a:xfrm>
            <a:off x="585893" y="3086946"/>
            <a:ext cx="3818467" cy="2421467"/>
          </a:xfrm>
        </p:spPr>
        <p:txBody>
          <a:bodyPr>
            <a:normAutofit fontScale="92500" lnSpcReduction="20000"/>
          </a:bodyPr>
          <a:lstStyle/>
          <a:p>
            <a:r>
              <a:rPr lang="en-US" dirty="0"/>
              <a:t>From a community development lens, the organization supports farmers markets, community gardens, nutrition education and community engagement.  Through an economic development lens the organization supports assisting small business owners with promotion of their business start-ups and also attracting small businesses into South Lansing </a:t>
            </a:r>
          </a:p>
        </p:txBody>
      </p:sp>
      <p:pic>
        <p:nvPicPr>
          <p:cNvPr id="5" name="Picture Placeholder 4" descr="Image showing 7 people standing by a sign that reads &quot;Garden of Grace grown with love&quot;"/>
          <p:cNvPicPr>
            <a:picLocks noGrp="1" noChangeAspect="1"/>
          </p:cNvPicPr>
          <p:nvPr>
            <p:ph type="pic" idx="1"/>
          </p:nvPr>
        </p:nvPicPr>
        <p:blipFill>
          <a:blip r:embed="rId2" cstate="screen"/>
          <a:srcRect l="5804" r="5804"/>
          <a:stretch>
            <a:fillRect/>
          </a:stretch>
        </p:blipFill>
        <p:spPr>
          <a:xfrm>
            <a:off x="4404360" y="1073150"/>
            <a:ext cx="4739639" cy="2925763"/>
          </a:xfrm>
        </p:spPr>
      </p:pic>
    </p:spTree>
    <p:extLst>
      <p:ext uri="{BB962C8B-B14F-4D97-AF65-F5344CB8AC3E}">
        <p14:creationId xmlns:p14="http://schemas.microsoft.com/office/powerpoint/2010/main" xmlns="" val="3777198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Lansing--SLCDA</a:t>
            </a:r>
            <a:endParaRPr lang="en-US" dirty="0"/>
          </a:p>
        </p:txBody>
      </p:sp>
      <p:sp>
        <p:nvSpPr>
          <p:cNvPr id="3" name="Content Placeholder 2"/>
          <p:cNvSpPr>
            <a:spLocks noGrp="1"/>
          </p:cNvSpPr>
          <p:nvPr>
            <p:ph type="body" sz="half" idx="2"/>
          </p:nvPr>
        </p:nvSpPr>
        <p:spPr/>
        <p:txBody>
          <a:bodyPr>
            <a:normAutofit fontScale="85000" lnSpcReduction="10000"/>
          </a:bodyPr>
          <a:lstStyle/>
          <a:p>
            <a:r>
              <a:rPr lang="en-US" dirty="0"/>
              <a:t>T</a:t>
            </a:r>
            <a:r>
              <a:rPr lang="en-US" dirty="0" smtClean="0"/>
              <a:t>he </a:t>
            </a:r>
            <a:r>
              <a:rPr lang="en-US" dirty="0"/>
              <a:t>executive director depends upon the AmeriCorps program; grant funding from outside sources, volunteers and college interns for human capital to support her organization. </a:t>
            </a:r>
            <a:endParaRPr lang="en-US" dirty="0" smtClean="0"/>
          </a:p>
          <a:p>
            <a:r>
              <a:rPr lang="en-US" dirty="0"/>
              <a:t>Without the human capital that is provided through college interns, or volunteers, SLCDA would be a one-person operation and unable to meet all of their objectives, nonetheless create positive change to the scale that they have in South Lansing. </a:t>
            </a:r>
          </a:p>
        </p:txBody>
      </p:sp>
      <p:pic>
        <p:nvPicPr>
          <p:cNvPr id="5" name="Picture Placeholder 4" descr="Image of a race where people are wearing bathing suits, swim caps, and goggles at the starting line"/>
          <p:cNvPicPr>
            <a:picLocks noGrp="1" noChangeAspect="1"/>
          </p:cNvPicPr>
          <p:nvPr>
            <p:ph type="pic" idx="1"/>
          </p:nvPr>
        </p:nvPicPr>
        <p:blipFill>
          <a:blip r:embed="rId2" cstate="screen"/>
          <a:srcRect/>
          <a:stretch>
            <a:fillRect/>
          </a:stretch>
        </p:blipFill>
        <p:spPr>
          <a:xfrm>
            <a:off x="393030" y="1305561"/>
            <a:ext cx="3566160" cy="2926080"/>
          </a:xfrm>
        </p:spPr>
      </p:pic>
    </p:spTree>
    <p:extLst>
      <p:ext uri="{BB962C8B-B14F-4D97-AF65-F5344CB8AC3E}">
        <p14:creationId xmlns:p14="http://schemas.microsoft.com/office/powerpoint/2010/main" xmlns="" val="1357441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226" y="355599"/>
            <a:ext cx="3812645" cy="2429934"/>
          </a:xfrm>
        </p:spPr>
        <p:txBody>
          <a:bodyPr/>
          <a:lstStyle/>
          <a:p>
            <a:r>
              <a:rPr lang="en-US" dirty="0" smtClean="0"/>
              <a:t>Grand Rapids--LINC</a:t>
            </a:r>
            <a:endParaRPr lang="en-US" dirty="0"/>
          </a:p>
        </p:txBody>
      </p:sp>
      <p:sp>
        <p:nvSpPr>
          <p:cNvPr id="3" name="Content Placeholder 2"/>
          <p:cNvSpPr>
            <a:spLocks noGrp="1"/>
          </p:cNvSpPr>
          <p:nvPr>
            <p:ph type="body" sz="half" idx="2"/>
          </p:nvPr>
        </p:nvSpPr>
        <p:spPr>
          <a:xfrm>
            <a:off x="585258" y="2981943"/>
            <a:ext cx="3818467" cy="2421467"/>
          </a:xfrm>
        </p:spPr>
        <p:txBody>
          <a:bodyPr>
            <a:normAutofit lnSpcReduction="10000"/>
          </a:bodyPr>
          <a:lstStyle/>
          <a:p>
            <a:r>
              <a:rPr lang="en-US" dirty="0" smtClean="0"/>
              <a:t>The </a:t>
            </a:r>
            <a:r>
              <a:rPr lang="en-US" dirty="0"/>
              <a:t>mission of LINC does encompass both economic and community development.  From a community development standpoint, the organization works on affordable housing for residents, and from an economic development standpoint, LINC owns and operates an economic incubator for local entrepreneurs.  </a:t>
            </a:r>
          </a:p>
          <a:p>
            <a:endParaRPr lang="en-US" dirty="0"/>
          </a:p>
        </p:txBody>
      </p:sp>
      <p:pic>
        <p:nvPicPr>
          <p:cNvPr id="5" name="Picture Placeholder 4" descr="Logo for LINC showing 3 people shaped geometrically to resemble houses."/>
          <p:cNvPicPr>
            <a:picLocks noGrp="1" noChangeAspect="1"/>
          </p:cNvPicPr>
          <p:nvPr>
            <p:ph type="pic" idx="1"/>
          </p:nvPr>
        </p:nvPicPr>
        <p:blipFill>
          <a:blip r:embed="rId2" cstate="screen"/>
          <a:srcRect t="-15332" b="-15332"/>
          <a:stretch>
            <a:fillRect/>
          </a:stretch>
        </p:blipFill>
        <p:spPr>
          <a:xfrm>
            <a:off x="4857829" y="808557"/>
            <a:ext cx="3565525" cy="2925763"/>
          </a:xfrm>
        </p:spPr>
      </p:pic>
    </p:spTree>
    <p:extLst>
      <p:ext uri="{BB962C8B-B14F-4D97-AF65-F5344CB8AC3E}">
        <p14:creationId xmlns:p14="http://schemas.microsoft.com/office/powerpoint/2010/main" xmlns="" val="1611694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Grand Rapids--LINC</a:t>
            </a:r>
            <a:endParaRPr lang="en-US" dirty="0"/>
          </a:p>
        </p:txBody>
      </p:sp>
      <p:sp>
        <p:nvSpPr>
          <p:cNvPr id="3" name="Content Placeholder 2"/>
          <p:cNvSpPr>
            <a:spLocks noGrp="1"/>
          </p:cNvSpPr>
          <p:nvPr>
            <p:ph type="body" sz="half" idx="2"/>
          </p:nvPr>
        </p:nvSpPr>
        <p:spPr/>
        <p:txBody>
          <a:bodyPr>
            <a:normAutofit fontScale="85000" lnSpcReduction="10000"/>
          </a:bodyPr>
          <a:lstStyle/>
          <a:p>
            <a:r>
              <a:rPr lang="en-US" dirty="0" smtClean="0"/>
              <a:t>Since </a:t>
            </a:r>
            <a:r>
              <a:rPr lang="en-US" dirty="0"/>
              <a:t>2008, LINC has had 12-13 AmeriCorps VISTAs on staff, with 7-8 unpaid interns.  Of the VISTAs, six have become full-time employees with LINC.  Of the interns, three of them have continued on with employment at LINC.  The executive director says that the college students and recent graduates bring passion and idealism to the organization, two very important parts of community organizing and relationship building. </a:t>
            </a:r>
          </a:p>
          <a:p>
            <a:endParaRPr lang="en-US" dirty="0"/>
          </a:p>
        </p:txBody>
      </p:sp>
      <p:pic>
        <p:nvPicPr>
          <p:cNvPr id="5" name="Picture Placeholder 4" descr="Image of the ribbon cutting ceremony for LINC.  There is a man speaking with a microphone and others standing by watching."/>
          <p:cNvPicPr>
            <a:picLocks noGrp="1" noChangeAspect="1"/>
          </p:cNvPicPr>
          <p:nvPr>
            <p:ph type="pic" idx="1"/>
          </p:nvPr>
        </p:nvPicPr>
        <p:blipFill>
          <a:blip r:embed="rId2" cstate="screen"/>
          <a:srcRect/>
          <a:stretch>
            <a:fillRect/>
          </a:stretch>
        </p:blipFill>
        <p:spPr>
          <a:xfrm>
            <a:off x="838200" y="1371600"/>
            <a:ext cx="3565525" cy="2925763"/>
          </a:xfrm>
        </p:spPr>
      </p:pic>
    </p:spTree>
    <p:extLst>
      <p:ext uri="{BB962C8B-B14F-4D97-AF65-F5344CB8AC3E}">
        <p14:creationId xmlns:p14="http://schemas.microsoft.com/office/powerpoint/2010/main" xmlns="" val="4054015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Program includes a living, class, and internship portion.</a:t>
            </a:r>
          </a:p>
          <a:p>
            <a:r>
              <a:rPr lang="en-US" dirty="0" smtClean="0"/>
              <a:t>The </a:t>
            </a:r>
            <a:r>
              <a:rPr lang="en-US" dirty="0"/>
              <a:t>program is made up of a 3-credit course that teaches basic public policy and leadership skills; along with a 3-credit independent study </a:t>
            </a:r>
            <a:r>
              <a:rPr lang="en-US" dirty="0" smtClean="0"/>
              <a:t>course.  </a:t>
            </a:r>
            <a:endParaRPr lang="en-US" dirty="0"/>
          </a:p>
          <a:p>
            <a:r>
              <a:rPr lang="en-US" dirty="0" smtClean="0"/>
              <a:t>Students from the program all live together in either Lansing or Washington D.C.</a:t>
            </a:r>
          </a:p>
          <a:p>
            <a:r>
              <a:rPr lang="en-US" dirty="0" smtClean="0"/>
              <a:t>Students complete 240 in-service hours at the organization they are working for.  </a:t>
            </a:r>
          </a:p>
          <a:p>
            <a:pPr marL="0" indent="0">
              <a:buNone/>
            </a:pPr>
            <a:endParaRPr lang="en-US" dirty="0" smtClean="0"/>
          </a:p>
        </p:txBody>
      </p:sp>
      <p:sp>
        <p:nvSpPr>
          <p:cNvPr id="2" name="Title 1"/>
          <p:cNvSpPr>
            <a:spLocks noGrp="1"/>
          </p:cNvSpPr>
          <p:nvPr>
            <p:ph type="title"/>
          </p:nvPr>
        </p:nvSpPr>
        <p:spPr/>
        <p:txBody>
          <a:bodyPr/>
          <a:lstStyle/>
          <a:p>
            <a:r>
              <a:rPr lang="en-US" dirty="0" smtClean="0"/>
              <a:t>Saginaw Valley Living Leadership</a:t>
            </a:r>
            <a:endParaRPr lang="en-US" dirty="0"/>
          </a:p>
        </p:txBody>
      </p:sp>
    </p:spTree>
    <p:extLst>
      <p:ext uri="{BB962C8B-B14F-4D97-AF65-F5344CB8AC3E}">
        <p14:creationId xmlns:p14="http://schemas.microsoft.com/office/powerpoint/2010/main" xmlns="" val="3554096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United States Chamber of Commerce—Economic Development </a:t>
            </a:r>
            <a:r>
              <a:rPr lang="en-US" dirty="0" smtClean="0"/>
              <a:t>Administration</a:t>
            </a:r>
            <a:endParaRPr lang="en-US" dirty="0"/>
          </a:p>
          <a:p>
            <a:r>
              <a:rPr lang="en-US" dirty="0" smtClean="0"/>
              <a:t>Michigan </a:t>
            </a:r>
            <a:r>
              <a:rPr lang="en-US" dirty="0"/>
              <a:t>State University—Center for Community and Economic Development </a:t>
            </a:r>
          </a:p>
        </p:txBody>
      </p:sp>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xmlns="" val="1800144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Faculty / Staff</a:t>
            </a:r>
            <a:endParaRPr lang="en-US" dirty="0"/>
          </a:p>
        </p:txBody>
      </p:sp>
      <p:sp>
        <p:nvSpPr>
          <p:cNvPr id="3" name="Content Placeholder 2"/>
          <p:cNvSpPr>
            <a:spLocks noGrp="1"/>
          </p:cNvSpPr>
          <p:nvPr>
            <p:ph type="body" sz="half" idx="2"/>
          </p:nvPr>
        </p:nvSpPr>
        <p:spPr/>
        <p:txBody>
          <a:bodyPr>
            <a:normAutofit lnSpcReduction="10000"/>
          </a:bodyPr>
          <a:lstStyle/>
          <a:p>
            <a:r>
              <a:rPr lang="en-US" dirty="0"/>
              <a:t>E</a:t>
            </a:r>
            <a:r>
              <a:rPr lang="en-US" dirty="0" smtClean="0"/>
              <a:t>mpower </a:t>
            </a:r>
            <a:r>
              <a:rPr lang="en-US" dirty="0"/>
              <a:t>career service offices and faculty members to also identify internship and employment opportunities. </a:t>
            </a:r>
            <a:endParaRPr lang="en-US" dirty="0" smtClean="0"/>
          </a:p>
          <a:p>
            <a:r>
              <a:rPr lang="en-US" dirty="0"/>
              <a:t>I</a:t>
            </a:r>
            <a:r>
              <a:rPr lang="en-US" dirty="0" smtClean="0"/>
              <a:t>dentifying </a:t>
            </a:r>
            <a:r>
              <a:rPr lang="en-US" dirty="0"/>
              <a:t>community based </a:t>
            </a:r>
            <a:r>
              <a:rPr lang="en-US" dirty="0" smtClean="0"/>
              <a:t>internships </a:t>
            </a:r>
            <a:r>
              <a:rPr lang="en-US" dirty="0"/>
              <a:t>through their contacts on-campus with the student affairs office, or the local United Way office with a list of CDOs in the area. </a:t>
            </a:r>
            <a:endParaRPr lang="en-US" dirty="0" smtClean="0"/>
          </a:p>
          <a:p>
            <a:endParaRPr lang="en-US" dirty="0"/>
          </a:p>
        </p:txBody>
      </p:sp>
      <p:pic>
        <p:nvPicPr>
          <p:cNvPr id="5" name="Picture Placeholder 4" descr="United Way logo"/>
          <p:cNvPicPr>
            <a:picLocks noGrp="1" noChangeAspect="1"/>
          </p:cNvPicPr>
          <p:nvPr>
            <p:ph type="pic" idx="1"/>
          </p:nvPr>
        </p:nvPicPr>
        <p:blipFill>
          <a:blip r:embed="rId2" cstate="screen"/>
          <a:srcRect t="-45229" b="-45229"/>
          <a:stretch>
            <a:fillRect/>
          </a:stretch>
        </p:blipFill>
        <p:spPr>
          <a:xfrm>
            <a:off x="838200" y="1371600"/>
            <a:ext cx="3565525" cy="2925763"/>
          </a:xfrm>
        </p:spPr>
      </p:pic>
    </p:spTree>
    <p:extLst>
      <p:ext uri="{BB962C8B-B14F-4D97-AF65-F5344CB8AC3E}">
        <p14:creationId xmlns:p14="http://schemas.microsoft.com/office/powerpoint/2010/main" xmlns="" val="2574871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55" y="338667"/>
            <a:ext cx="3812645" cy="2429934"/>
          </a:xfrm>
        </p:spPr>
        <p:txBody>
          <a:bodyPr/>
          <a:lstStyle/>
          <a:p>
            <a:r>
              <a:rPr lang="en-US" dirty="0" smtClean="0"/>
              <a:t>Information to assist students</a:t>
            </a:r>
            <a:endParaRPr lang="en-US" dirty="0"/>
          </a:p>
        </p:txBody>
      </p:sp>
      <p:sp>
        <p:nvSpPr>
          <p:cNvPr id="3" name="Content Placeholder 2"/>
          <p:cNvSpPr>
            <a:spLocks noGrp="1"/>
          </p:cNvSpPr>
          <p:nvPr>
            <p:ph type="body" sz="half" idx="2"/>
          </p:nvPr>
        </p:nvSpPr>
        <p:spPr>
          <a:xfrm>
            <a:off x="599933" y="2817481"/>
            <a:ext cx="3818467" cy="2421467"/>
          </a:xfrm>
        </p:spPr>
        <p:txBody>
          <a:bodyPr>
            <a:normAutofit fontScale="92500" lnSpcReduction="20000"/>
          </a:bodyPr>
          <a:lstStyle/>
          <a:p>
            <a:r>
              <a:rPr lang="en-US" dirty="0"/>
              <a:t>All programs should begin to work with students, at least one year prior to the start of their application process to acquire an internship. </a:t>
            </a:r>
            <a:endParaRPr lang="en-US" dirty="0" smtClean="0"/>
          </a:p>
          <a:p>
            <a:r>
              <a:rPr lang="en-US" dirty="0"/>
              <a:t>E</a:t>
            </a:r>
            <a:r>
              <a:rPr lang="en-US" dirty="0" smtClean="0"/>
              <a:t>xamine </a:t>
            </a:r>
            <a:r>
              <a:rPr lang="en-US" dirty="0" err="1"/>
              <a:t>www.interninmichigan.com</a:t>
            </a:r>
            <a:r>
              <a:rPr lang="en-US" dirty="0"/>
              <a:t>, a portal for internships across Michigan, there are various sectors for college students to find internships.  There are even internships available for students who might want to work for a CDO.</a:t>
            </a:r>
          </a:p>
          <a:p>
            <a:endParaRPr lang="en-US" dirty="0" smtClean="0"/>
          </a:p>
          <a:p>
            <a:endParaRPr lang="en-US" dirty="0"/>
          </a:p>
        </p:txBody>
      </p:sp>
      <p:pic>
        <p:nvPicPr>
          <p:cNvPr id="5" name="Picture Placeholder 4" descr="Intern in Michigan dot com logo"/>
          <p:cNvPicPr>
            <a:picLocks noGrp="1" noChangeAspect="1"/>
          </p:cNvPicPr>
          <p:nvPr>
            <p:ph type="pic" idx="1"/>
          </p:nvPr>
        </p:nvPicPr>
        <p:blipFill>
          <a:blip r:embed="rId2" cstate="screen"/>
          <a:srcRect t="-110022" b="-110022"/>
          <a:stretch>
            <a:fillRect/>
          </a:stretch>
        </p:blipFill>
        <p:spPr>
          <a:xfrm>
            <a:off x="5263072" y="1201309"/>
            <a:ext cx="3567112" cy="2925763"/>
          </a:xfrm>
        </p:spPr>
      </p:pic>
    </p:spTree>
    <p:extLst>
      <p:ext uri="{BB962C8B-B14F-4D97-AF65-F5344CB8AC3E}">
        <p14:creationId xmlns:p14="http://schemas.microsoft.com/office/powerpoint/2010/main" xmlns="" val="481015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Students should know that as an intern, they are likely to spend a great deal of time directly with an executive director, and will most likely be very close on the day-to-day action within the office. </a:t>
            </a:r>
            <a:endParaRPr lang="en-US" dirty="0" smtClean="0"/>
          </a:p>
          <a:p>
            <a:r>
              <a:rPr lang="en-US" i="1" dirty="0"/>
              <a:t>“With the community development internship, I felt like I got a more personal experience.  In my office, there were as many interns as there were staff.  It created a culture where the interns and staff were good friends.  We were able to talk to them and find out what they were interested in.”</a:t>
            </a:r>
            <a:r>
              <a:rPr lang="en-US" dirty="0"/>
              <a:t> </a:t>
            </a:r>
          </a:p>
        </p:txBody>
      </p:sp>
      <p:sp>
        <p:nvSpPr>
          <p:cNvPr id="2" name="Title 1"/>
          <p:cNvSpPr>
            <a:spLocks noGrp="1"/>
          </p:cNvSpPr>
          <p:nvPr>
            <p:ph type="title"/>
          </p:nvPr>
        </p:nvSpPr>
        <p:spPr/>
        <p:txBody>
          <a:bodyPr/>
          <a:lstStyle/>
          <a:p>
            <a:r>
              <a:rPr lang="en-US" dirty="0" smtClean="0"/>
              <a:t>Information to assist students</a:t>
            </a:r>
            <a:endParaRPr lang="en-US" dirty="0"/>
          </a:p>
        </p:txBody>
      </p:sp>
    </p:spTree>
    <p:extLst>
      <p:ext uri="{BB962C8B-B14F-4D97-AF65-F5344CB8AC3E}">
        <p14:creationId xmlns:p14="http://schemas.microsoft.com/office/powerpoint/2010/main" xmlns="" val="1684174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Needed Skills</a:t>
            </a:r>
            <a:endParaRPr lang="en-US" dirty="0"/>
          </a:p>
        </p:txBody>
      </p:sp>
      <p:sp>
        <p:nvSpPr>
          <p:cNvPr id="3" name="Content Placeholder 2"/>
          <p:cNvSpPr>
            <a:spLocks noGrp="1"/>
          </p:cNvSpPr>
          <p:nvPr>
            <p:ph type="body" sz="half" idx="2"/>
          </p:nvPr>
        </p:nvSpPr>
        <p:spPr/>
        <p:txBody>
          <a:bodyPr/>
          <a:lstStyle/>
          <a:p>
            <a:r>
              <a:rPr lang="en-US" dirty="0" smtClean="0"/>
              <a:t>Experience</a:t>
            </a:r>
          </a:p>
          <a:p>
            <a:r>
              <a:rPr lang="en-US" dirty="0" smtClean="0"/>
              <a:t>Language Skills</a:t>
            </a:r>
          </a:p>
          <a:p>
            <a:r>
              <a:rPr lang="en-US" dirty="0" smtClean="0"/>
              <a:t>Coursework </a:t>
            </a:r>
          </a:p>
          <a:p>
            <a:r>
              <a:rPr lang="en-US" dirty="0" smtClean="0"/>
              <a:t>Data Analysis</a:t>
            </a:r>
          </a:p>
          <a:p>
            <a:r>
              <a:rPr lang="en-US" dirty="0" smtClean="0"/>
              <a:t>Writing</a:t>
            </a:r>
          </a:p>
          <a:p>
            <a:endParaRPr lang="en-US" dirty="0"/>
          </a:p>
        </p:txBody>
      </p:sp>
      <p:pic>
        <p:nvPicPr>
          <p:cNvPr id="5" name="Picture Placeholder 4" descr="Image of a student or volunteer speaking on the phone and working at a desk"/>
          <p:cNvPicPr>
            <a:picLocks noGrp="1" noChangeAspect="1"/>
          </p:cNvPicPr>
          <p:nvPr>
            <p:ph type="pic" idx="1"/>
          </p:nvPr>
        </p:nvPicPr>
        <p:blipFill>
          <a:blip r:embed="rId2" cstate="screen"/>
          <a:srcRect/>
          <a:stretch>
            <a:fillRect/>
          </a:stretch>
        </p:blipFill>
        <p:spPr/>
      </p:pic>
    </p:spTree>
    <p:extLst>
      <p:ext uri="{BB962C8B-B14F-4D97-AF65-F5344CB8AC3E}">
        <p14:creationId xmlns:p14="http://schemas.microsoft.com/office/powerpoint/2010/main" xmlns="" val="2331649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48" y="338667"/>
            <a:ext cx="3812645" cy="2429934"/>
          </a:xfrm>
        </p:spPr>
        <p:txBody>
          <a:bodyPr/>
          <a:lstStyle/>
          <a:p>
            <a:r>
              <a:rPr lang="en-US" dirty="0" smtClean="0"/>
              <a:t>Common Questions</a:t>
            </a:r>
            <a:endParaRPr lang="en-US" dirty="0"/>
          </a:p>
        </p:txBody>
      </p:sp>
      <p:sp>
        <p:nvSpPr>
          <p:cNvPr id="3" name="Content Placeholder 2"/>
          <p:cNvSpPr>
            <a:spLocks noGrp="1"/>
          </p:cNvSpPr>
          <p:nvPr>
            <p:ph type="body" sz="half" idx="2"/>
          </p:nvPr>
        </p:nvSpPr>
        <p:spPr>
          <a:xfrm>
            <a:off x="618848" y="3004858"/>
            <a:ext cx="3818467" cy="2421467"/>
          </a:xfrm>
        </p:spPr>
        <p:txBody>
          <a:bodyPr/>
          <a:lstStyle/>
          <a:p>
            <a:r>
              <a:rPr lang="en-US" dirty="0" smtClean="0"/>
              <a:t>Are there paid </a:t>
            </a:r>
            <a:r>
              <a:rPr lang="en-US" dirty="0"/>
              <a:t>i</a:t>
            </a:r>
            <a:r>
              <a:rPr lang="en-US" dirty="0" smtClean="0"/>
              <a:t>nternships?</a:t>
            </a:r>
          </a:p>
          <a:p>
            <a:r>
              <a:rPr lang="en-US" dirty="0" smtClean="0"/>
              <a:t>Where do students apply?</a:t>
            </a:r>
          </a:p>
          <a:p>
            <a:endParaRPr lang="en-US" dirty="0"/>
          </a:p>
        </p:txBody>
      </p:sp>
      <p:pic>
        <p:nvPicPr>
          <p:cNvPr id="5" name="Picture Placeholder 4" descr="Career Services"/>
          <p:cNvPicPr>
            <a:picLocks noGrp="1" noChangeAspect="1"/>
          </p:cNvPicPr>
          <p:nvPr>
            <p:ph type="pic" idx="1"/>
          </p:nvPr>
        </p:nvPicPr>
        <p:blipFill>
          <a:blip r:embed="rId2" cstate="screen"/>
          <a:srcRect t="-20486" b="-20486"/>
          <a:stretch>
            <a:fillRect/>
          </a:stretch>
        </p:blipFill>
        <p:spPr>
          <a:xfrm>
            <a:off x="4873625" y="887413"/>
            <a:ext cx="3567113" cy="2925762"/>
          </a:xfrm>
        </p:spPr>
      </p:pic>
    </p:spTree>
    <p:extLst>
      <p:ext uri="{BB962C8B-B14F-4D97-AF65-F5344CB8AC3E}">
        <p14:creationId xmlns:p14="http://schemas.microsoft.com/office/powerpoint/2010/main" xmlns="" val="3943120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prepare students?</a:t>
            </a:r>
            <a:endParaRPr lang="en-US" dirty="0"/>
          </a:p>
        </p:txBody>
      </p:sp>
      <p:sp>
        <p:nvSpPr>
          <p:cNvPr id="3" name="Content Placeholder 2"/>
          <p:cNvSpPr>
            <a:spLocks noGrp="1"/>
          </p:cNvSpPr>
          <p:nvPr>
            <p:ph type="body" sz="half" idx="2"/>
          </p:nvPr>
        </p:nvSpPr>
        <p:spPr/>
        <p:txBody>
          <a:bodyPr/>
          <a:lstStyle/>
          <a:p>
            <a:r>
              <a:rPr lang="en-US" dirty="0" smtClean="0"/>
              <a:t>Dress Code</a:t>
            </a:r>
          </a:p>
          <a:p>
            <a:r>
              <a:rPr lang="en-US" dirty="0" smtClean="0"/>
              <a:t>Manners </a:t>
            </a:r>
          </a:p>
          <a:p>
            <a:r>
              <a:rPr lang="en-US" dirty="0" smtClean="0"/>
              <a:t>Office Hours</a:t>
            </a:r>
          </a:p>
          <a:p>
            <a:r>
              <a:rPr lang="en-US" dirty="0" smtClean="0"/>
              <a:t>Asking Questions</a:t>
            </a:r>
          </a:p>
          <a:p>
            <a:r>
              <a:rPr lang="en-US" dirty="0" smtClean="0"/>
              <a:t>Asking for Feedback</a:t>
            </a:r>
          </a:p>
          <a:p>
            <a:endParaRPr lang="en-US" dirty="0"/>
          </a:p>
        </p:txBody>
      </p:sp>
      <p:pic>
        <p:nvPicPr>
          <p:cNvPr id="5" name="Picture Placeholder 4" descr="Cartoon of a student inappropriately dressed, with text to indicate corrections that should be made. It reads: &quot;If you look like this in anyway shape or form GO HOME &amp; CHANGE; no head bands or wraps; no tank tops; no jerseys; pants must be worn at waist; shirts must be tucked in; no sweatpants or equivalent.&quot;"/>
          <p:cNvPicPr>
            <a:picLocks noGrp="1" noChangeAspect="1"/>
          </p:cNvPicPr>
          <p:nvPr>
            <p:ph type="pic" idx="1"/>
          </p:nvPr>
        </p:nvPicPr>
        <p:blipFill>
          <a:blip r:embed="rId2" cstate="screen"/>
          <a:srcRect t="-14070" b="-14070"/>
          <a:stretch>
            <a:fillRect/>
          </a:stretch>
        </p:blipFill>
        <p:spPr>
          <a:xfrm>
            <a:off x="838200" y="445197"/>
            <a:ext cx="3566160" cy="5643529"/>
          </a:xfrm>
        </p:spPr>
      </p:pic>
    </p:spTree>
    <p:extLst>
      <p:ext uri="{BB962C8B-B14F-4D97-AF65-F5344CB8AC3E}">
        <p14:creationId xmlns:p14="http://schemas.microsoft.com/office/powerpoint/2010/main" xmlns="" val="205676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729" y="355599"/>
            <a:ext cx="3812645" cy="2429934"/>
          </a:xfrm>
        </p:spPr>
        <p:txBody>
          <a:bodyPr/>
          <a:lstStyle/>
          <a:p>
            <a:r>
              <a:rPr lang="en-US" dirty="0" smtClean="0"/>
              <a:t>Implementation</a:t>
            </a:r>
            <a:endParaRPr lang="en-US" dirty="0"/>
          </a:p>
        </p:txBody>
      </p:sp>
      <p:sp>
        <p:nvSpPr>
          <p:cNvPr id="3" name="Content Placeholder 2"/>
          <p:cNvSpPr>
            <a:spLocks noGrp="1"/>
          </p:cNvSpPr>
          <p:nvPr>
            <p:ph type="body" sz="half" idx="2"/>
          </p:nvPr>
        </p:nvSpPr>
        <p:spPr>
          <a:xfrm>
            <a:off x="585893" y="3086946"/>
            <a:ext cx="3818467" cy="2421467"/>
          </a:xfrm>
        </p:spPr>
        <p:txBody>
          <a:bodyPr/>
          <a:lstStyle/>
          <a:p>
            <a:r>
              <a:rPr lang="en-US" dirty="0" smtClean="0"/>
              <a:t>Funding</a:t>
            </a:r>
          </a:p>
          <a:p>
            <a:r>
              <a:rPr lang="en-US" dirty="0" smtClean="0"/>
              <a:t>Logistics</a:t>
            </a:r>
          </a:p>
          <a:p>
            <a:r>
              <a:rPr lang="en-US" dirty="0" smtClean="0"/>
              <a:t>Recruitment</a:t>
            </a:r>
          </a:p>
          <a:p>
            <a:r>
              <a:rPr lang="en-US" dirty="0" smtClean="0"/>
              <a:t>Alumni Relations</a:t>
            </a:r>
            <a:endParaRPr lang="en-US" dirty="0"/>
          </a:p>
        </p:txBody>
      </p:sp>
      <p:pic>
        <p:nvPicPr>
          <p:cNvPr id="5" name="Picture Placeholder 4" descr="Image of puzzle pieces"/>
          <p:cNvPicPr>
            <a:picLocks noGrp="1" noChangeAspect="1"/>
          </p:cNvPicPr>
          <p:nvPr>
            <p:ph type="pic" idx="1"/>
          </p:nvPr>
        </p:nvPicPr>
        <p:blipFill>
          <a:blip r:embed="rId2" cstate="screen"/>
          <a:srcRect/>
          <a:stretch>
            <a:fillRect/>
          </a:stretch>
        </p:blipFill>
        <p:spPr>
          <a:xfrm>
            <a:off x="4857750" y="1031875"/>
            <a:ext cx="3565525" cy="2925763"/>
          </a:xfrm>
        </p:spPr>
      </p:pic>
    </p:spTree>
    <p:extLst>
      <p:ext uri="{BB962C8B-B14F-4D97-AF65-F5344CB8AC3E}">
        <p14:creationId xmlns:p14="http://schemas.microsoft.com/office/powerpoint/2010/main" xmlns="" val="930416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CDOs </a:t>
            </a:r>
            <a:r>
              <a:rPr lang="en-US" dirty="0"/>
              <a:t>depend heavily upon volunteers and college interns to bring positive change to distressed communities. </a:t>
            </a:r>
            <a:endParaRPr lang="en-US" dirty="0" smtClean="0"/>
          </a:p>
          <a:p>
            <a:r>
              <a:rPr lang="en-US" dirty="0"/>
              <a:t>As faculty members, college staff and leaders within CDOs; we should work to continue to develop programs that are making linkages between students looking for internships and the internship opportunities that are available with CDOs in distressed communities. </a:t>
            </a:r>
          </a:p>
        </p:txBody>
      </p:sp>
      <p:sp>
        <p:nvSpPr>
          <p:cNvPr id="2" name="Title 1"/>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xmlns="" val="1218353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Through these internships, students have stated that they have been able to improve their research skills, acquire content area experience and gained a better idea of where they wanted their career paths to go.  </a:t>
            </a:r>
            <a:endParaRPr lang="en-US" dirty="0" smtClean="0"/>
          </a:p>
          <a:p>
            <a:r>
              <a:rPr lang="en-US" dirty="0" smtClean="0"/>
              <a:t>Directors </a:t>
            </a:r>
            <a:r>
              <a:rPr lang="en-US" dirty="0"/>
              <a:t>of CDOs in distressed communities have indicated that these skills are invaluable when graduates apply for jobs with their organization. </a:t>
            </a:r>
            <a:endParaRPr lang="en-US" dirty="0" smtClean="0"/>
          </a:p>
          <a:p>
            <a:endParaRPr lang="en-US" dirty="0"/>
          </a:p>
        </p:txBody>
      </p:sp>
      <p:sp>
        <p:nvSpPr>
          <p:cNvPr id="2" name="Title 1"/>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xmlns="" val="2806506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Without experienced staff, CDOs could lack the human capital to make a measureable impact.   Therefore, we should work to develop programs that assist students with developing multiple skill sets that are valuable to CDOs. </a:t>
            </a:r>
          </a:p>
          <a:p>
            <a:endParaRPr lang="en-US" dirty="0"/>
          </a:p>
        </p:txBody>
      </p:sp>
      <p:sp>
        <p:nvSpPr>
          <p:cNvPr id="2" name="Title 1"/>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xmlns="" val="850939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Kathie Dunbar—South Lansing Community Development Association</a:t>
            </a:r>
          </a:p>
          <a:p>
            <a:r>
              <a:rPr lang="en-US" dirty="0" smtClean="0"/>
              <a:t>Jeremy </a:t>
            </a:r>
            <a:r>
              <a:rPr lang="en-US" dirty="0" err="1" smtClean="0"/>
              <a:t>DeRoo</a:t>
            </a:r>
            <a:r>
              <a:rPr lang="en-US" dirty="0" smtClean="0"/>
              <a:t>—LINC (</a:t>
            </a:r>
            <a:r>
              <a:rPr lang="en-US" dirty="0" err="1" smtClean="0"/>
              <a:t>Southtown</a:t>
            </a:r>
            <a:r>
              <a:rPr lang="en-US" dirty="0" smtClean="0"/>
              <a:t> Grand Rapids)</a:t>
            </a:r>
            <a:endParaRPr lang="en-US" dirty="0"/>
          </a:p>
        </p:txBody>
      </p:sp>
      <p:sp>
        <p:nvSpPr>
          <p:cNvPr id="2" name="Title 1"/>
          <p:cNvSpPr>
            <a:spLocks noGrp="1"/>
          </p:cNvSpPr>
          <p:nvPr>
            <p:ph type="title"/>
          </p:nvPr>
        </p:nvSpPr>
        <p:spPr/>
        <p:txBody>
          <a:bodyPr/>
          <a:lstStyle/>
          <a:p>
            <a:r>
              <a:rPr lang="en-US" dirty="0" smtClean="0"/>
              <a:t>Recognition</a:t>
            </a:r>
            <a:endParaRPr lang="en-US" dirty="0"/>
          </a:p>
        </p:txBody>
      </p:sp>
    </p:spTree>
    <p:extLst>
      <p:ext uri="{BB962C8B-B14F-4D97-AF65-F5344CB8AC3E}">
        <p14:creationId xmlns:p14="http://schemas.microsoft.com/office/powerpoint/2010/main" xmlns="" val="1658561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As faculty, staff and leaders, I hope that this study can also work as a guide to answer all questions that are commonly asked to me as an internship coordinator and faculty member. </a:t>
            </a:r>
            <a:endParaRPr lang="en-US" dirty="0" smtClean="0"/>
          </a:p>
          <a:p>
            <a:r>
              <a:rPr lang="en-US" dirty="0"/>
              <a:t>And hopefully that conversation assists you with creating an exciting and vibrant internship program that will assist with creating enthusiastic social entrepreneurs. </a:t>
            </a:r>
          </a:p>
        </p:txBody>
      </p:sp>
      <p:sp>
        <p:nvSpPr>
          <p:cNvPr id="2" name="Title 1"/>
          <p:cNvSpPr>
            <a:spLocks noGrp="1"/>
          </p:cNvSpPr>
          <p:nvPr>
            <p:ph type="title"/>
          </p:nvPr>
        </p:nvSpPr>
        <p:spPr/>
        <p:txBody>
          <a:bodyPr/>
          <a:lstStyle/>
          <a:p>
            <a:r>
              <a:rPr lang="en-US" dirty="0" smtClean="0"/>
              <a:t>Closing</a:t>
            </a:r>
            <a:endParaRPr lang="en-US" dirty="0"/>
          </a:p>
        </p:txBody>
      </p:sp>
    </p:spTree>
    <p:extLst>
      <p:ext uri="{BB962C8B-B14F-4D97-AF65-F5344CB8AC3E}">
        <p14:creationId xmlns:p14="http://schemas.microsoft.com/office/powerpoint/2010/main" xmlns="" val="860379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u="sng" dirty="0" smtClean="0"/>
              <a:t>Please feel free to contact:</a:t>
            </a:r>
          </a:p>
          <a:p>
            <a:pPr marL="0" indent="0">
              <a:buNone/>
            </a:pPr>
            <a:endParaRPr lang="en-US" u="sng" dirty="0" smtClean="0"/>
          </a:p>
          <a:p>
            <a:pPr marL="0" indent="0">
              <a:buNone/>
            </a:pPr>
            <a:r>
              <a:rPr lang="en-US" dirty="0"/>
              <a:t>	</a:t>
            </a:r>
            <a:r>
              <a:rPr lang="en-US" dirty="0" smtClean="0"/>
              <a:t>	John L. Kaczynski</a:t>
            </a:r>
          </a:p>
          <a:p>
            <a:pPr marL="0" indent="0">
              <a:buNone/>
            </a:pPr>
            <a:r>
              <a:rPr lang="en-US" dirty="0"/>
              <a:t>	</a:t>
            </a:r>
            <a:r>
              <a:rPr lang="en-US" dirty="0" smtClean="0"/>
              <a:t>	o:  (989)-714-3801</a:t>
            </a:r>
          </a:p>
          <a:p>
            <a:pPr marL="0" indent="0">
              <a:buNone/>
            </a:pPr>
            <a:r>
              <a:rPr lang="en-US" dirty="0" smtClean="0"/>
              <a:t>		e: </a:t>
            </a:r>
            <a:r>
              <a:rPr lang="en-US" dirty="0"/>
              <a:t> </a:t>
            </a:r>
            <a:r>
              <a:rPr lang="en-US" dirty="0" smtClean="0"/>
              <a:t> </a:t>
            </a:r>
            <a:r>
              <a:rPr lang="en-US" dirty="0" err="1" smtClean="0"/>
              <a:t>jlkaczyn@svsu.edu</a:t>
            </a:r>
            <a:endParaRPr lang="en-US" dirty="0" smtClean="0"/>
          </a:p>
        </p:txBody>
      </p:sp>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xmlns="" val="207929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This co-learning plan will introduce new knowledge in the area of “Internship Programs in Distressed Communities”. The plan will examine the best practices for creating internship programs that work with community development organizations located in urban regions through Michigan.</a:t>
            </a:r>
          </a:p>
          <a:p>
            <a:r>
              <a:rPr lang="en-US" dirty="0"/>
              <a:t>Relating back to Saginaw Valley State University, this plan will build upon the relationship created between the “Lansing Living Leadership Program (L3)” and the South Lansing Community Development Association (SLCDA).</a:t>
            </a:r>
          </a:p>
          <a:p>
            <a:endParaRPr lang="en-US" dirty="0"/>
          </a:p>
        </p:txBody>
      </p:sp>
      <p:sp>
        <p:nvSpPr>
          <p:cNvPr id="2" name="Title 1"/>
          <p:cNvSpPr>
            <a:spLocks noGrp="1"/>
          </p:cNvSpPr>
          <p:nvPr>
            <p:ph type="title"/>
          </p:nvPr>
        </p:nvSpPr>
        <p:spPr/>
        <p:txBody>
          <a:bodyPr/>
          <a:lstStyle/>
          <a:p>
            <a:r>
              <a:rPr lang="en-US" dirty="0" smtClean="0"/>
              <a:t>Abstract</a:t>
            </a:r>
            <a:endParaRPr lang="en-US" dirty="0"/>
          </a:p>
        </p:txBody>
      </p:sp>
    </p:spTree>
    <p:extLst>
      <p:ext uri="{BB962C8B-B14F-4D97-AF65-F5344CB8AC3E}">
        <p14:creationId xmlns:p14="http://schemas.microsoft.com/office/powerpoint/2010/main" xmlns="" val="842748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Distressed Communities</a:t>
            </a:r>
            <a:endParaRPr lang="en-US" dirty="0"/>
          </a:p>
        </p:txBody>
      </p:sp>
      <p:sp>
        <p:nvSpPr>
          <p:cNvPr id="3" name="Content Placeholder 2"/>
          <p:cNvSpPr>
            <a:spLocks noGrp="1"/>
          </p:cNvSpPr>
          <p:nvPr>
            <p:ph type="body" sz="half" idx="2"/>
          </p:nvPr>
        </p:nvSpPr>
        <p:spPr/>
        <p:txBody>
          <a:bodyPr>
            <a:normAutofit lnSpcReduction="10000"/>
          </a:bodyPr>
          <a:lstStyle/>
          <a:p>
            <a:r>
              <a:rPr lang="en-US" dirty="0"/>
              <a:t>Some cities in Michigan have been working to overcome their very negative perceptions by working to identify the assets that currently exist within their community. </a:t>
            </a:r>
            <a:endParaRPr lang="en-US" dirty="0" smtClean="0"/>
          </a:p>
          <a:p>
            <a:r>
              <a:rPr lang="en-US" dirty="0"/>
              <a:t>C</a:t>
            </a:r>
            <a:r>
              <a:rPr lang="en-US" dirty="0" smtClean="0"/>
              <a:t>itizens </a:t>
            </a:r>
            <a:r>
              <a:rPr lang="en-US" dirty="0"/>
              <a:t>have been creating positive change through the creation of their own organizations to try and revitalize area neighborhoods. </a:t>
            </a:r>
          </a:p>
        </p:txBody>
      </p:sp>
      <p:pic>
        <p:nvPicPr>
          <p:cNvPr id="5" name="Picture Placeholder 4" descr="Image of a couch and rubble on a street side showing a distressed community"/>
          <p:cNvPicPr>
            <a:picLocks noGrp="1" noChangeAspect="1"/>
          </p:cNvPicPr>
          <p:nvPr>
            <p:ph type="pic" idx="1"/>
          </p:nvPr>
        </p:nvPicPr>
        <p:blipFill>
          <a:blip r:embed="rId2" cstate="screen"/>
          <a:srcRect l="7103" r="7103"/>
          <a:stretch>
            <a:fillRect/>
          </a:stretch>
        </p:blipFill>
        <p:spPr>
          <a:xfrm>
            <a:off x="229140" y="218341"/>
            <a:ext cx="4645368" cy="3811584"/>
          </a:xfrm>
        </p:spPr>
      </p:pic>
    </p:spTree>
    <p:extLst>
      <p:ext uri="{BB962C8B-B14F-4D97-AF65-F5344CB8AC3E}">
        <p14:creationId xmlns:p14="http://schemas.microsoft.com/office/powerpoint/2010/main" xmlns="" val="971677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909" y="213062"/>
            <a:ext cx="3812645" cy="2429934"/>
          </a:xfrm>
        </p:spPr>
        <p:txBody>
          <a:bodyPr/>
          <a:lstStyle/>
          <a:p>
            <a:r>
              <a:rPr lang="en-US" dirty="0" smtClean="0"/>
              <a:t>“Hostel Detroit”</a:t>
            </a:r>
            <a:endParaRPr lang="en-US" dirty="0"/>
          </a:p>
        </p:txBody>
      </p:sp>
      <p:sp>
        <p:nvSpPr>
          <p:cNvPr id="3" name="Content Placeholder 2"/>
          <p:cNvSpPr>
            <a:spLocks noGrp="1"/>
          </p:cNvSpPr>
          <p:nvPr>
            <p:ph type="body" sz="half" idx="2"/>
          </p:nvPr>
        </p:nvSpPr>
        <p:spPr>
          <a:xfrm>
            <a:off x="864087" y="2642996"/>
            <a:ext cx="3818467" cy="2421467"/>
          </a:xfrm>
        </p:spPr>
        <p:txBody>
          <a:bodyPr/>
          <a:lstStyle/>
          <a:p>
            <a:r>
              <a:rPr lang="en-US" dirty="0" smtClean="0"/>
              <a:t>Emily </a:t>
            </a:r>
            <a:r>
              <a:rPr lang="en-US" dirty="0" err="1" smtClean="0"/>
              <a:t>Doerr</a:t>
            </a:r>
            <a:r>
              <a:rPr lang="en-US" dirty="0" smtClean="0"/>
              <a:t>—Founder of Hostel Detroit; identified a need in her community.  </a:t>
            </a:r>
          </a:p>
          <a:p>
            <a:r>
              <a:rPr lang="en-US" dirty="0"/>
              <a:t>Her internship at the Center for Progressive Leadership taught her the skills to be able to lead a Community Development </a:t>
            </a:r>
            <a:r>
              <a:rPr lang="en-US" dirty="0" smtClean="0"/>
              <a:t>Organization. </a:t>
            </a:r>
            <a:endParaRPr lang="en-US" dirty="0"/>
          </a:p>
        </p:txBody>
      </p:sp>
      <p:pic>
        <p:nvPicPr>
          <p:cNvPr id="5" name="Picture Placeholder 4" descr="Image of Emily Doerr standing outside of Hostel Detroit"/>
          <p:cNvPicPr>
            <a:picLocks noGrp="1" noChangeAspect="1"/>
          </p:cNvPicPr>
          <p:nvPr>
            <p:ph type="pic" idx="1"/>
          </p:nvPr>
        </p:nvPicPr>
        <p:blipFill>
          <a:blip r:embed="rId2" cstate="screen"/>
          <a:srcRect/>
          <a:stretch>
            <a:fillRect/>
          </a:stretch>
        </p:blipFill>
        <p:spPr>
          <a:xfrm>
            <a:off x="4230323" y="213062"/>
            <a:ext cx="5133975" cy="4214813"/>
          </a:xfrm>
        </p:spPr>
      </p:pic>
    </p:spTree>
    <p:extLst>
      <p:ext uri="{BB962C8B-B14F-4D97-AF65-F5344CB8AC3E}">
        <p14:creationId xmlns:p14="http://schemas.microsoft.com/office/powerpoint/2010/main" xmlns="" val="4201421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Without the availability of internship opportunities, organizations like Hostel Detroit might not be able to make as large of a positive impact as they are able to. </a:t>
            </a:r>
            <a:endParaRPr lang="en-US" dirty="0" smtClean="0"/>
          </a:p>
          <a:p>
            <a:r>
              <a:rPr lang="en-US" dirty="0"/>
              <a:t>CDOs depend upon interns with specific skills that add value to their organization, and students depend upon CDOs for opportunities to develop their skill sets. </a:t>
            </a:r>
          </a:p>
        </p:txBody>
      </p:sp>
      <p:sp>
        <p:nvSpPr>
          <p:cNvPr id="2" name="Title 1"/>
          <p:cNvSpPr>
            <a:spLocks noGrp="1"/>
          </p:cNvSpPr>
          <p:nvPr>
            <p:ph type="title"/>
          </p:nvPr>
        </p:nvSpPr>
        <p:spPr/>
        <p:txBody>
          <a:bodyPr/>
          <a:lstStyle/>
          <a:p>
            <a:r>
              <a:rPr lang="en-US" dirty="0" smtClean="0"/>
              <a:t>Importance of Internships</a:t>
            </a:r>
            <a:endParaRPr lang="en-US" dirty="0"/>
          </a:p>
        </p:txBody>
      </p:sp>
    </p:spTree>
    <p:extLst>
      <p:ext uri="{BB962C8B-B14F-4D97-AF65-F5344CB8AC3E}">
        <p14:creationId xmlns:p14="http://schemas.microsoft.com/office/powerpoint/2010/main" xmlns="" val="493481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Importance to Economic Development</a:t>
            </a:r>
            <a:endParaRPr lang="en-US" dirty="0"/>
          </a:p>
        </p:txBody>
      </p:sp>
      <p:sp>
        <p:nvSpPr>
          <p:cNvPr id="3" name="Content Placeholder 2"/>
          <p:cNvSpPr>
            <a:spLocks noGrp="1"/>
          </p:cNvSpPr>
          <p:nvPr>
            <p:ph type="body" sz="half" idx="2"/>
          </p:nvPr>
        </p:nvSpPr>
        <p:spPr/>
        <p:txBody>
          <a:bodyPr>
            <a:normAutofit fontScale="92500" lnSpcReduction="20000"/>
          </a:bodyPr>
          <a:lstStyle/>
          <a:p>
            <a:r>
              <a:rPr lang="en-US" dirty="0"/>
              <a:t>Community development organizations are working with distressed communities and becoming the vehicle for community and economic growth within our urban neighborhoods.  </a:t>
            </a:r>
            <a:endParaRPr lang="en-US" dirty="0" smtClean="0"/>
          </a:p>
          <a:p>
            <a:r>
              <a:rPr lang="en-US" dirty="0" smtClean="0"/>
              <a:t>Furthermore</a:t>
            </a:r>
            <a:r>
              <a:rPr lang="en-US" dirty="0"/>
              <a:t>, a large number of the staff within these organizations are interns, or the organizations paid staff were former interns with the organization.  </a:t>
            </a:r>
          </a:p>
          <a:p>
            <a:endParaRPr lang="en-US" dirty="0"/>
          </a:p>
        </p:txBody>
      </p:sp>
      <p:pic>
        <p:nvPicPr>
          <p:cNvPr id="5" name="Picture Placeholder 4" descr="Image of a staff member of a community development organization standing next to a painted sign that reads &quot;Welcome to the South Lansing Farmers Market&quot;"/>
          <p:cNvPicPr>
            <a:picLocks noGrp="1" noChangeAspect="1"/>
          </p:cNvPicPr>
          <p:nvPr>
            <p:ph type="pic" idx="1"/>
          </p:nvPr>
        </p:nvPicPr>
        <p:blipFill>
          <a:blip r:embed="rId2" cstate="screen"/>
          <a:srcRect/>
          <a:stretch>
            <a:fillRect/>
          </a:stretch>
        </p:blipFill>
        <p:spPr>
          <a:xfrm>
            <a:off x="272038" y="907057"/>
            <a:ext cx="4132322" cy="3390623"/>
          </a:xfrm>
        </p:spPr>
      </p:pic>
    </p:spTree>
    <p:extLst>
      <p:ext uri="{BB962C8B-B14F-4D97-AF65-F5344CB8AC3E}">
        <p14:creationId xmlns:p14="http://schemas.microsoft.com/office/powerpoint/2010/main" xmlns="" val="2269462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When we examine the importance of internship programs through the eyes of an institution of higher learning, these programs offer students a service -­ a learning opportunity that teaches transferable skill sets, for which a student could apply in any career (</a:t>
            </a:r>
            <a:r>
              <a:rPr lang="en-US" dirty="0" err="1"/>
              <a:t>Mulroy</a:t>
            </a:r>
            <a:r>
              <a:rPr lang="en-US" dirty="0"/>
              <a:t>, 2004). </a:t>
            </a:r>
            <a:endParaRPr lang="en-US" dirty="0" smtClean="0"/>
          </a:p>
          <a:p>
            <a:r>
              <a:rPr lang="en-US" dirty="0" smtClean="0"/>
              <a:t>Through </a:t>
            </a:r>
            <a:r>
              <a:rPr lang="en-US" dirty="0"/>
              <a:t>the eyes of an executive director of a community development organization, an enthusiastic intern can be a value added piece, which assists in allowing the organization to move forward. </a:t>
            </a:r>
          </a:p>
        </p:txBody>
      </p:sp>
      <p:sp>
        <p:nvSpPr>
          <p:cNvPr id="2" name="Title 1"/>
          <p:cNvSpPr>
            <a:spLocks noGrp="1"/>
          </p:cNvSpPr>
          <p:nvPr>
            <p:ph type="title"/>
          </p:nvPr>
        </p:nvSpPr>
        <p:spPr/>
        <p:txBody>
          <a:bodyPr/>
          <a:lstStyle/>
          <a:p>
            <a:r>
              <a:rPr lang="en-US" dirty="0" smtClean="0"/>
              <a:t>What is the Issue?</a:t>
            </a:r>
            <a:endParaRPr lang="en-US" dirty="0"/>
          </a:p>
        </p:txBody>
      </p:sp>
    </p:spTree>
    <p:extLst>
      <p:ext uri="{BB962C8B-B14F-4D97-AF65-F5344CB8AC3E}">
        <p14:creationId xmlns:p14="http://schemas.microsoft.com/office/powerpoint/2010/main" xmlns="" val="24311090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264</TotalTime>
  <Words>1519</Words>
  <Application>Microsoft Office PowerPoint</Application>
  <PresentationFormat>On-screen Show (4:3)</PresentationFormat>
  <Paragraphs>99</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Waveform</vt:lpstr>
      <vt:lpstr>Internship Programs in Distressed Communities  </vt:lpstr>
      <vt:lpstr>Thank You</vt:lpstr>
      <vt:lpstr>Recognition</vt:lpstr>
      <vt:lpstr>Abstract</vt:lpstr>
      <vt:lpstr>Distressed Communities</vt:lpstr>
      <vt:lpstr>“Hostel Detroit”</vt:lpstr>
      <vt:lpstr>Importance of Internships</vt:lpstr>
      <vt:lpstr>Importance to Economic Development</vt:lpstr>
      <vt:lpstr>What is the Issue?</vt:lpstr>
      <vt:lpstr>What is the issue?</vt:lpstr>
      <vt:lpstr>Best Practices </vt:lpstr>
      <vt:lpstr>Best Practices</vt:lpstr>
      <vt:lpstr>Best Practices</vt:lpstr>
      <vt:lpstr>Best Practices</vt:lpstr>
      <vt:lpstr>Lansing--SLCDA</vt:lpstr>
      <vt:lpstr>Lansing--SLCDA</vt:lpstr>
      <vt:lpstr>Grand Rapids--LINC</vt:lpstr>
      <vt:lpstr>Grand Rapids--LINC</vt:lpstr>
      <vt:lpstr>Saginaw Valley Living Leadership</vt:lpstr>
      <vt:lpstr>Recommendations:  Faculty / Staff</vt:lpstr>
      <vt:lpstr>Information to assist students</vt:lpstr>
      <vt:lpstr>Information to assist students</vt:lpstr>
      <vt:lpstr>Needed Skills</vt:lpstr>
      <vt:lpstr>Common Questions</vt:lpstr>
      <vt:lpstr>How can we prepare students?</vt:lpstr>
      <vt:lpstr>Implementation</vt:lpstr>
      <vt:lpstr>Conclusion</vt:lpstr>
      <vt:lpstr>Conclusion</vt:lpstr>
      <vt:lpstr>Conclusion</vt:lpstr>
      <vt:lpstr>Closing</vt:lpstr>
      <vt:lpstr>Thank you</vt:lpstr>
    </vt:vector>
  </TitlesOfParts>
  <Company>Saginaw Valley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Internship Programs in Distressed Communities</dc:title>
  <dc:creator>John Kaczynski</dc:creator>
  <cp:lastModifiedBy>glp</cp:lastModifiedBy>
  <cp:revision>20</cp:revision>
  <dcterms:created xsi:type="dcterms:W3CDTF">2012-08-11T19:13:07Z</dcterms:created>
  <dcterms:modified xsi:type="dcterms:W3CDTF">2012-10-18T17:23:36Z</dcterms:modified>
</cp:coreProperties>
</file>