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0" r:id="rId3"/>
    <p:sldId id="309" r:id="rId4"/>
    <p:sldId id="318" r:id="rId5"/>
    <p:sldId id="304" r:id="rId6"/>
    <p:sldId id="321" r:id="rId7"/>
    <p:sldId id="296" r:id="rId8"/>
    <p:sldId id="295" r:id="rId9"/>
    <p:sldId id="297" r:id="rId10"/>
    <p:sldId id="298" r:id="rId11"/>
    <p:sldId id="299" r:id="rId12"/>
    <p:sldId id="311" r:id="rId13"/>
    <p:sldId id="312" r:id="rId14"/>
    <p:sldId id="316" r:id="rId15"/>
    <p:sldId id="314" r:id="rId16"/>
    <p:sldId id="319" r:id="rId17"/>
    <p:sldId id="305" r:id="rId18"/>
    <p:sldId id="313" r:id="rId19"/>
    <p:sldId id="320" r:id="rId20"/>
    <p:sldId id="317" r:id="rId21"/>
    <p:sldId id="301" r:id="rId22"/>
    <p:sldId id="302" r:id="rId23"/>
    <p:sldId id="307" r:id="rId24"/>
    <p:sldId id="308" r:id="rId25"/>
    <p:sldId id="303" r:id="rId26"/>
    <p:sldId id="30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8" r:id="rId36"/>
    <p:sldId id="290" r:id="rId37"/>
    <p:sldId id="289" r:id="rId38"/>
  </p:sldIdLst>
  <p:sldSz cx="9144000" cy="5143500" type="screen16x9"/>
  <p:notesSz cx="6881813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4656" autoAdjust="0"/>
  </p:normalViewPr>
  <p:slideViewPr>
    <p:cSldViewPr>
      <p:cViewPr>
        <p:scale>
          <a:sx n="73" d="100"/>
          <a:sy n="73" d="100"/>
        </p:scale>
        <p:origin x="-318" y="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1"/>
            <a:ext cx="2982119" cy="46643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27F34D9-5F83-4410-9306-BE340A473E93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643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94D9D3D-A46C-498D-8870-B1B2019C5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091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33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318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6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08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86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48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52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50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14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08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ondragon.edu/en/business-studies/current/news/mondragon-university-and-the-indian-center-of-entrepreneurship-midas-sign-an-agreement-to-export-the-model-of-entrepreneurship-in-india/image/image_view_fullscreen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http://www.oceanspray.com/" TargetMode="External"/><Relationship Id="rId7" Type="http://schemas.openxmlformats.org/officeDocument/2006/relationships/hyperlink" Target="http://gracofcu.org/index.ph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://en.wikipedia.org/wiki/File:True_Value_logo.sv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touchstoneenerg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usworker.coop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hyperlink" Target="//upload.wikimedia.org/wikipedia/en/1/11/Usfwc_logo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ummit.coop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intlsummit.coop/cms/en_CA/sites/somint/hom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0/0c/WWNorton-Logo.pn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//upload.wikimedia.org/wikipedia/en/d/d3/KingArthurFlourLogo.svg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//upload.wikimedia.org/wikipedia/commons/6/63/B_Corporation_Map_6-4-13.sv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5.jpeg"/><Relationship Id="rId2" Type="http://schemas.openxmlformats.org/officeDocument/2006/relationships/hyperlink" Target="http://en.wikipedia.org/wiki/File:Logo_Legacoop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onfcooperative.it/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agci.i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en/8/82/Jos%C3%A9_Mar%C3%ADa_Arizmendiarriet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 idx="4294967295"/>
          </p:nvPr>
        </p:nvSpPr>
        <p:spPr>
          <a:xfrm flipH="1" flipV="1">
            <a:off x="-76200" y="2141598"/>
            <a:ext cx="76200" cy="491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4294967295"/>
          </p:nvPr>
        </p:nvSpPr>
        <p:spPr>
          <a:xfrm>
            <a:off x="-1" y="1581150"/>
            <a:ext cx="9111343" cy="222408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Edward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Lorenz with William Donahue, Lauren Engels, </a:t>
            </a:r>
          </a:p>
          <a:p>
            <a:pPr algn="ctr"/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Aleia McKessy and Tracy Oberle</a:t>
            </a:r>
            <a:endParaRPr lang="en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lang="en" sz="1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" sz="20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Promotion </a:t>
            </a:r>
            <a:r>
              <a:rPr lang="en" sz="2000" i="1" dirty="0">
                <a:latin typeface="Times New Roman"/>
                <a:ea typeface="Times New Roman"/>
                <a:cs typeface="Times New Roman"/>
                <a:sym typeface="Times New Roman"/>
              </a:rPr>
              <a:t>of Cooperative Enterprises in </a:t>
            </a:r>
            <a:endParaRPr lang="en" sz="2000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" sz="20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Distressed Urban and Rural Communities</a:t>
            </a:r>
            <a:endParaRPr lang="en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58543" y="141360"/>
            <a:ext cx="1676400" cy="11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nnovate Michigan! Summit, September 4, 2014, Kellogg Hotel &amp; Conferen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3562350"/>
            <a:ext cx="2514600" cy="14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1359"/>
            <a:ext cx="1132561" cy="113256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400109"/>
            <a:ext cx="4122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359"/>
            <a:ext cx="1241653" cy="124165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36" cy="5900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75022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Mondragon now has nearly 300 separate </a:t>
            </a:r>
            <a:r>
              <a:rPr lang="en-US" sz="2000" b="1" dirty="0" smtClean="0">
                <a:solidFill>
                  <a:srgbClr val="C00000"/>
                </a:solidFill>
              </a:rPr>
              <a:t>cooperative businesses, </a:t>
            </a:r>
            <a:r>
              <a:rPr lang="en-US" sz="2000" b="1" dirty="0">
                <a:solidFill>
                  <a:srgbClr val="C00000"/>
                </a:solidFill>
              </a:rPr>
              <a:t>with over 80,000 </a:t>
            </a:r>
            <a:r>
              <a:rPr lang="en-US" sz="2000" b="1" dirty="0" smtClean="0">
                <a:solidFill>
                  <a:srgbClr val="C00000"/>
                </a:solidFill>
              </a:rPr>
              <a:t>worker-owners</a:t>
            </a:r>
            <a:r>
              <a:rPr lang="en-US" sz="2000" b="1" dirty="0">
                <a:solidFill>
                  <a:srgbClr val="C00000"/>
                </a:solidFill>
              </a:rPr>
              <a:t>; the region has the lowest unemployment &amp; highest income in Spain.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dragon University and the indian center of entrepreneurship MIDAS sign an agreement to export the model of entrepreneurship in India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097" y="372481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Mondragon University </a:t>
            </a:r>
            <a:r>
              <a:rPr lang="en-US" sz="2000" b="1" dirty="0" smtClean="0">
                <a:solidFill>
                  <a:srgbClr val="FFFF00"/>
                </a:solidFill>
              </a:rPr>
              <a:t>is seen as a global leader in cooperative education (above - the Indian Center </a:t>
            </a:r>
            <a:r>
              <a:rPr lang="en-US" sz="2000" b="1" dirty="0">
                <a:solidFill>
                  <a:srgbClr val="FFFF00"/>
                </a:solidFill>
              </a:rPr>
              <a:t>of </a:t>
            </a:r>
            <a:r>
              <a:rPr lang="en-US" sz="2000" b="1" dirty="0" smtClean="0">
                <a:solidFill>
                  <a:srgbClr val="FFFF00"/>
                </a:solidFill>
              </a:rPr>
              <a:t>Entrepreneurship – MIDAS - signed </a:t>
            </a:r>
            <a:r>
              <a:rPr lang="en-US" sz="2000" b="1" dirty="0">
                <a:solidFill>
                  <a:srgbClr val="FFFF00"/>
                </a:solidFill>
              </a:rPr>
              <a:t>an agreement </a:t>
            </a:r>
            <a:r>
              <a:rPr lang="en-US" sz="2000" b="1" dirty="0" smtClean="0">
                <a:solidFill>
                  <a:srgbClr val="FFFF00"/>
                </a:solidFill>
              </a:rPr>
              <a:t> in May to </a:t>
            </a:r>
            <a:r>
              <a:rPr lang="en-US" sz="2000" b="1" dirty="0">
                <a:solidFill>
                  <a:srgbClr val="FFFF00"/>
                </a:solidFill>
              </a:rPr>
              <a:t>export the </a:t>
            </a:r>
            <a:r>
              <a:rPr lang="en-US" sz="2000" b="1" dirty="0" smtClean="0">
                <a:solidFill>
                  <a:srgbClr val="FFFF00"/>
                </a:solidFill>
              </a:rPr>
              <a:t>Mondragon model to India).</a:t>
            </a:r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ctrib.com/sites/default/files/styles/16x9_860/public/fieldimages/37/0409/dsc0095.jpg?itok=HZGHiEQ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0"/>
            <a:ext cx="91392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37147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Andrew Volstead Home,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Granite Falls, MN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5791200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Aren’t coops foreign?    </a:t>
            </a:r>
          </a:p>
          <a:p>
            <a:endParaRPr lang="en-US" sz="2000" b="1" i="1" dirty="0"/>
          </a:p>
          <a:p>
            <a:r>
              <a:rPr lang="en-US" sz="1800" b="1" dirty="0" smtClean="0"/>
              <a:t>Michigan &amp; the U.S. have a long history of support for cooperatives:</a:t>
            </a:r>
          </a:p>
          <a:p>
            <a:endParaRPr lang="en-US" sz="1800" b="1" dirty="0" smtClean="0"/>
          </a:p>
          <a:p>
            <a:pPr marL="342900" indent="-342900">
              <a:buAutoNum type="arabicPeriod"/>
            </a:pPr>
            <a:r>
              <a:rPr lang="en-US" sz="1800" b="1" dirty="0" smtClean="0"/>
              <a:t>Michigan = first state to pass cooperative legislation in 1865;</a:t>
            </a:r>
          </a:p>
          <a:p>
            <a:pPr marL="342900" indent="-342900">
              <a:buAutoNum type="arabicPeriod"/>
            </a:pPr>
            <a:r>
              <a:rPr lang="en-US" sz="1800" b="1" dirty="0" smtClean="0"/>
              <a:t>Minnesota honors co-author of Capper-Volstead (Cooperative) Act of 1922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86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wcc.wisc.edu/pubs/CurrentResearch/USCoopDistribution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78" y="1725447"/>
            <a:ext cx="3858123" cy="2928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209549"/>
            <a:ext cx="8458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The U.S. has thousands of cooperatives with millions of members.  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The association </a:t>
            </a:r>
            <a:r>
              <a:rPr lang="en-US" sz="1800" b="1" dirty="0"/>
              <a:t>of </a:t>
            </a:r>
            <a:r>
              <a:rPr lang="en-US" sz="1800" b="1" dirty="0" smtClean="0"/>
              <a:t>coops </a:t>
            </a:r>
            <a:r>
              <a:rPr lang="en-US" sz="1800" b="1" dirty="0"/>
              <a:t>is the </a:t>
            </a:r>
            <a:r>
              <a:rPr lang="en-US" sz="1800" b="1" u="sng" dirty="0"/>
              <a:t>National Cooperative Business Association</a:t>
            </a:r>
            <a:r>
              <a:rPr lang="en-US" sz="1800" b="1" dirty="0"/>
              <a:t> founded in 1916.  Coops come in many forms – consumer, producer, housing, banking, energy, and worker.</a:t>
            </a:r>
          </a:p>
          <a:p>
            <a:pPr algn="ctr"/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Ocean Spra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" y="1725447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ue Value 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2000"/>
            <a:ext cx="190500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gracofcu.org/images/top_middle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8515"/>
            <a:ext cx="2304978" cy="7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Touchstone Energ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89" y="2645779"/>
            <a:ext cx="1752600" cy="17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72231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70707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-69183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-67659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-66135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-64611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-63087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-61563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-60039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-58515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56991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-55467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-53943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-52419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0" name="Picture 30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-50895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2" name="Picture 3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-49371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4" name="Picture 3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-47847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6" name="Picture 36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-46323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8" name="Picture 38" descr="File:Usfwc 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6" y="285750"/>
            <a:ext cx="2765354" cy="27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3912" y="438150"/>
            <a:ext cx="5551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U. S. Federation of Worker Cooperatives </a:t>
            </a:r>
            <a:r>
              <a:rPr lang="en-US" sz="2000" b="1" dirty="0" smtClean="0"/>
              <a:t>founded in 2004 in San Francisco is the small association of about 100 worker owned coops.</a:t>
            </a:r>
          </a:p>
          <a:p>
            <a:endParaRPr lang="en-US" sz="2000" b="1" dirty="0"/>
          </a:p>
          <a:p>
            <a:r>
              <a:rPr lang="en-US" sz="2000" b="1" dirty="0" smtClean="0"/>
              <a:t>It is the U.S. affiliate of </a:t>
            </a:r>
            <a:r>
              <a:rPr lang="en-US" sz="2000" b="1" dirty="0"/>
              <a:t>CICOPA (International </a:t>
            </a:r>
            <a:r>
              <a:rPr lang="en-US" sz="2000" b="1" dirty="0" smtClean="0"/>
              <a:t>Organization </a:t>
            </a:r>
            <a:r>
              <a:rPr lang="en-US" sz="2000" b="1" dirty="0"/>
              <a:t>of Industrial, Artisanal and Service Producers' Co-operatives</a:t>
            </a:r>
            <a:r>
              <a:rPr lang="en-US" sz="2000" b="1" dirty="0" smtClean="0"/>
              <a:t>) headquartered in Geneva and a part of the International Cooperative Alliance.   CICOPA works closely with the UN’s International Labor Organization (ILO)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82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ca.coop/sites/default/files/ICA_block_slider_feb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4013" y="-26008013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ca.coop/sites/default/files/ICA_block_slider_feb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1613" y="-25855613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2014 International Summit of Cooperativ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9670"/>
            <a:ext cx="9334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8575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International Cooperative Alliance (ICA) founded in 1895 is a federation of 272 national cooperative groups. It holds a variety of global meetings, such as the coming Quebec </a:t>
            </a:r>
            <a:r>
              <a:rPr lang="en-US" sz="1800" b="1" dirty="0" smtClean="0"/>
              <a:t>Summit to be attended by thousands from 90+ countries.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3486150"/>
            <a:ext cx="3886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ICA divides coops into 8 sectors: banking, finance, agriculture, fisheries, consumers, housing, health and industry.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6" y="438150"/>
            <a:ext cx="2934224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3815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‘Chuck’ Gould, from the U.S. and a graduate of the University of Minnesota Law School is the Executive Director of the International Cooperative </a:t>
            </a:r>
            <a:r>
              <a:rPr lang="en-US" dirty="0" smtClean="0"/>
              <a:t>Alliance in Brussels &amp; Geneva.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4550"/>
            <a:ext cx="2647950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295525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ICA’s Washington Office is headed by Hanan El-Youssef, a Bryn Mawr graduate.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w-belgium-fat-tire-glass-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3" y="941278"/>
            <a:ext cx="3432704" cy="2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WWNorton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90" y="621601"/>
            <a:ext cx="2555267" cy="20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KingArthurFlour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96" y="32385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versalift.com/content/models/SST-40-EIH/gallery/Davey-Tree-014(ap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23" y="2647763"/>
            <a:ext cx="3809999" cy="19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00735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Related to worker-coops, the U.S. has 7,000 Employee Stock Ownership Plans (ESOPS) with 3.5 million workers.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B Corporation Map 6-4-13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18335"/>
            <a:ext cx="4648200" cy="28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8575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Another structure that provides a special role for workers and communities in corporate decision making is the Community Benefit Corporation (B-Corps).  B-Corporations are structured to consider interests of stakeholders other than investors in making business decisions. 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6695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Green=new B-Corp Laws</a:t>
            </a:r>
          </a:p>
          <a:p>
            <a:r>
              <a:rPr lang="en-US" dirty="0" smtClean="0"/>
              <a:t>Yellow=under consideration</a:t>
            </a:r>
          </a:p>
          <a:p>
            <a:r>
              <a:rPr lang="en-US" dirty="0" smtClean="0"/>
              <a:t>    Red=failed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955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after </a:t>
            </a:r>
            <a:r>
              <a:rPr lang="en-US" sz="2400" dirty="0" smtClean="0"/>
              <a:t>returning from Mondragon, </a:t>
            </a:r>
          </a:p>
          <a:p>
            <a:pPr algn="ctr"/>
            <a:r>
              <a:rPr lang="en-US" sz="2400" dirty="0" smtClean="0"/>
              <a:t>we </a:t>
            </a:r>
            <a:r>
              <a:rPr lang="en-US" sz="2400" dirty="0" smtClean="0"/>
              <a:t>wanted to learn more.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We had big questions?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We contacted the ICA and they invited us to their global research conference.    </a:t>
            </a:r>
            <a:r>
              <a:rPr lang="en-US" sz="4000" dirty="0" smtClean="0"/>
              <a:t>                    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2800350"/>
            <a:ext cx="5855208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martsuburbansurvival.com/wp-content/uploads/2013/05/the-ruins-of-detroi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-369889"/>
            <a:ext cx="9108743" cy="60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28575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Assumption 1: Michigan’s decline is so severe it shows traditional economic development methods have failed!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 Legacoo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41624"/>
            <a:ext cx="3791409" cy="97155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TextBox 1"/>
          <p:cNvSpPr txBox="1"/>
          <p:nvPr/>
        </p:nvSpPr>
        <p:spPr>
          <a:xfrm>
            <a:off x="492125" y="209550"/>
            <a:ext cx="811847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On the way to Pula, with the help of the ICA we stopped in Italy to meet the leaders of the Italian coop federations.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1" y="3717233"/>
            <a:ext cx="6400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 Italy we learned there are 43,000 business cooperatives, with 1.1 million worker members.</a:t>
            </a:r>
            <a:endParaRPr lang="en-US" sz="2000" b="1" dirty="0"/>
          </a:p>
        </p:txBody>
      </p:sp>
      <p:pic>
        <p:nvPicPr>
          <p:cNvPr id="16390" name="Picture 6" descr="AGCI - Associazione Generale Cooperative Italian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" y="1126436"/>
            <a:ext cx="32956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onfcooperative">
            <a:hlinkClick r:id="rId6" tooltip="Confcooperativ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37" y="1318296"/>
            <a:ext cx="31051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" y="0"/>
            <a:ext cx="912336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88927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We visited Trentino, Italy, where cooperatives dominate many sectors of the economy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They have led the region from being the poorest in Italy to the richest .  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The region also has become a global model of inter-ethnic cooperation.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406274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Offices of the regional coop federation in Trento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-1"/>
            <a:ext cx="916056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26" y="24493"/>
            <a:ext cx="6636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In Trento we worked with delegation from Sungkonghoe Univ. in Seoul, (where Mondragon University’s Korea Program is based).  We jointly met with experts at the European Research Institute on Cooperative &amp; Social Enterprises (EURICSE) of the University of Trento.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1.mm.bing.net/th?&amp;id=HN.608042677832910351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" y="0"/>
            <a:ext cx="9080500" cy="91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3335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learned that the Emilia-Romagna region in Italy also became a center of worker cooperatives when trying to recover from the destruction of World War II . . . 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ept.kent.edu/oeoc/EmiliaRomagna/ParmReggCheeseLifting-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50"/>
            <a:ext cx="9144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64795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We learned the many craft based cooperatives in Emilia Romagna, as in Trentino, have made it one of the highest income regions of Europe.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9" name="xdflashshim319a92a4249dfc" r:id="rId2" imgW="11160" imgH="11160"/>
        </mc:Choice>
        <mc:Fallback>
          <p:control name="xdflashshim319a92a4249dfc" r:id="rId2" imgW="11160" imgH="11160">
            <p:pic>
              <p:nvPicPr>
                <p:cNvPr id="0" name="xdflashshim319a92a4249dfc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113" cy="1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0" name="xdflashshime2536853b367c8" r:id="rId3" imgW="11160" imgH="11160"/>
        </mc:Choice>
        <mc:Fallback>
          <p:control name="xdflashshime2536853b367c8" r:id="rId3" imgW="11160" imgH="11160">
            <p:pic>
              <p:nvPicPr>
                <p:cNvPr id="0" name="xdflashshime2536853b367c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113" cy="1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988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4"/>
          <p:cNvPicPr preferRelativeResize="0"/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71449"/>
            <a:ext cx="9144000" cy="531495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342900" y="13335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So what are the lessons for Michigan?  We can learn from the coop approach to regional innovation, social and economic recovery.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Our social and economic conditions in 2014 are no worse than in the Basque country after the Spanish Civil  War or in Emilia-Romagna after World War II. 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When Arizmendi and coop founders in Emilia Romagna decided to change their society, culture &amp; economy.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   1. They started with youth with no job skills;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   2. They started in communities with sharp wartime divisions;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   3. They started with impoverished communities.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 what do we need to do to copy their success in Michigan?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Understand coops are </a:t>
            </a:r>
            <a:r>
              <a:rPr lang="en-US" dirty="0" smtClean="0"/>
              <a:t>an essential part of a </a:t>
            </a:r>
            <a:r>
              <a:rPr lang="en-US" dirty="0" smtClean="0"/>
              <a:t>vibrant economy.</a:t>
            </a:r>
          </a:p>
          <a:p>
            <a:pPr marL="514350" indent="-514350">
              <a:buAutoNum type="arabicPeriod"/>
            </a:pPr>
            <a:r>
              <a:rPr lang="en-US" dirty="0" smtClean="0"/>
              <a:t>Trust that cultural </a:t>
            </a:r>
            <a:r>
              <a:rPr lang="en-US" dirty="0" smtClean="0"/>
              <a:t>change is possible.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 cooperative-entrepreneurship skills can be learned.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11600" y="20955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the Following Cooperative-Related Learning Modules Need To Be Offered at Michigan Colleges &amp;</a:t>
            </a:r>
            <a:b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Universities Serving Distressed Communities</a:t>
            </a:r>
            <a:endParaRPr lang="en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66000" y="1428749"/>
            <a:ext cx="8320800" cy="3568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 and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</a:t>
            </a: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coop development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Citizenship, </a:t>
            </a: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ownership, democracy and participation</a:t>
            </a:r>
            <a:endParaRPr lang="en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Changing culture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Financing &amp; the feasibility of employee ownership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The law and regulations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Open-book management style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Roles of boards and workers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 ownership &amp; creating an idea driven company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47775" y="1391850"/>
            <a:ext cx="8229600" cy="343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 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the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(such as Mondragon),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sources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co-learning bibliography, especially portions of the books by the Whytes and Bakaikoa.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students in: 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similarity of conditions in places such as Mondragon,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Trentino, Emelia-Romagna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and;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achievments over the half century after cooperatives emerged in those regions. 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1125" y="255950"/>
            <a:ext cx="8668499" cy="89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" sz="2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 &amp; 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</a:t>
            </a:r>
            <a:r>
              <a:rPr lang="en" sz="2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coop development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2. Citizenship, </a:t>
            </a:r>
            <a:r>
              <a:rPr lang="en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Ownership, Democracy and Participation</a:t>
            </a:r>
            <a:endParaRPr lang="en"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</a:t>
            </a: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of governance principles for </a:t>
            </a: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cooperatives </a:t>
            </a: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tools to promotes </a:t>
            </a: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civic engagement beyond </a:t>
            </a: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enterprise. </a:t>
            </a:r>
            <a:endParaRPr lang="en" sz="2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in the values of human participation (democracy).</a:t>
            </a:r>
            <a:endParaRPr lang="en" sz="2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Guiding students to recognition of the importance of long term community vibrancy and </a:t>
            </a: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sustainability.</a:t>
            </a:r>
            <a:endParaRPr lang="en" sz="2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work of authors Speth, the </a:t>
            </a:r>
            <a:r>
              <a:rPr lang="en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Whytes, Bakaikoa</a:t>
            </a:r>
            <a:r>
              <a:rPr lang="en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well as Alperovitz.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loodyloud.com/wp-content/gallery/detroit/detroit-in-ruins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918778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883272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What’s the traditional approach? 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Attract industry with tax breaks &amp; low wages.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417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3. Changing Culture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 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Illustrate the core role of cultural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allowing cooperatives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develop and thrive.  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the cultural change that was a precondition for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success.</a:t>
            </a:r>
            <a:endParaRPr lang="en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Utilizing Gus Speth and Peter Wege's work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Center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Economicology to foster cultural change. </a:t>
            </a:r>
            <a:endParaRPr lang="en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relational competencies.</a:t>
            </a:r>
            <a:endParaRPr lang="en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417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4. Financing &amp; Employee Ownership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Leverage a case study approach to guide students in reviewing specific examples of fund raising for cooperatives, especially in the U.S. but also abroad. </a:t>
            </a:r>
          </a:p>
          <a:p>
            <a:pPr marL="101600" lvl="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of Arizmendi Bakery in San Francisco</a:t>
            </a:r>
          </a:p>
          <a:p>
            <a:pPr marL="101600" lvl="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of Evergreen Coopertive in Cleveland</a:t>
            </a:r>
          </a:p>
          <a:p>
            <a:pPr marL="101600" lvl="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Italian and Spanish Case Studies</a:t>
            </a:r>
          </a:p>
          <a:p>
            <a:pPr marL="101600" lvl="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179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5. The Law &amp; Regulation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Objectives:</a:t>
            </a:r>
          </a:p>
          <a:p>
            <a:pPr marL="457200" lvl="0" indent="-355600">
              <a:buClr>
                <a:srgbClr val="000000"/>
              </a:buClr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from the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Economies Law Center in Oakland, California and the </a:t>
            </a:r>
            <a:r>
              <a:rPr lang="en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Handbook of Cooperative Law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Research Institute on the Cooperative and Social Economy, train students in the basics of law and regulations related to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cooperatives. 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rudiments of law and regulations that would help someone become an educated consumer of legal advice on establishment and function of a cooperative.  </a:t>
            </a:r>
            <a:endParaRPr lang="en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55600">
              <a:buClr>
                <a:srgbClr val="000000"/>
              </a:buClr>
              <a:buFont typeface="Arial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contrast ESOPs, B-corporation structures, and cooperatives.</a:t>
            </a:r>
          </a:p>
          <a:p>
            <a:pPr marL="101600" lv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179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6. Open-Book Management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basic concepts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by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Case.  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students in methods for improving enterprise effectiveness by making business financial information available to all workers.  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Helping cultural change that moves workers from parts of an enterprise to willing and able leaders.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179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7. The Roles of Boards &amp; Worker Assemblies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34575" y="1530950"/>
            <a:ext cx="8375400" cy="230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students appreciate the structure that must be established as soon as a cooperative is launched.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James Shaffer’s general corporate leadership literature. 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Lawrence Mitchell’s works for a critical perspective on current business management.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417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8. Creating </a:t>
            </a: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and ‘Idea Driven’ </a:t>
            </a:r>
            <a:r>
              <a:rPr lang="en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Enterprise</a:t>
            </a:r>
            <a:endParaRPr lang="en"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Objective: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the need for innovation in worker management.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Mondragon and Emelia-Romagna cooperatives as case studies to promote community concerns.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Abraham Zaleznik </a:t>
            </a: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ideas about innovation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leadership and management.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– We can do it!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If we train youth in the benefits and methods of cultural change [the Arezmendi approach of countering the popular culture's glorification of competition and tradition] and </a:t>
            </a:r>
          </a:p>
          <a:p>
            <a:endParaRPr lang="en-US" sz="2400" dirty="0"/>
          </a:p>
          <a:p>
            <a:r>
              <a:rPr lang="en-US" sz="2400" dirty="0" smtClean="0"/>
              <a:t>If we train youth in the specifics of cooperative organization and management;</a:t>
            </a:r>
          </a:p>
          <a:p>
            <a:endParaRPr lang="en-US" sz="2400" dirty="0"/>
          </a:p>
          <a:p>
            <a:r>
              <a:rPr lang="en-US" sz="2400" dirty="0" smtClean="0"/>
              <a:t>We will see innovative new enterprises started in impoverished Michigan urban and rural communities.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3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67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Selected </a:t>
            </a: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ct val="78571"/>
            </a:pPr>
            <a:r>
              <a:rPr lang="e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Alperovitz, Gar.  2005.  </a:t>
            </a:r>
            <a:r>
              <a:rPr lang="en" sz="12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 Beyond Capitalism</a:t>
            </a:r>
            <a:r>
              <a:rPr lang="e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Hoboken, NJ: J. Wiley.</a:t>
            </a:r>
          </a:p>
          <a:p>
            <a:pPr algn="just">
              <a:buClr>
                <a:schemeClr val="dk1"/>
              </a:buClr>
              <a:buSzPct val="78571"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dk1"/>
              </a:buClr>
              <a:buSzPct val="78571"/>
            </a:pPr>
            <a:r>
              <a:rPr lang="e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Bakaikoa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Baleren and Eneka Albizu, ed. and trans. 2011.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Basque </a:t>
            </a:r>
            <a:r>
              <a:rPr lang="en" sz="12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Cooperativism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Reno: Center for Basque Studies.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Case, John. 1995.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Open-book Management: The Coming Business Revolution.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York, HarperCollins.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Mitchell, Lawrence. 2001.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Corporate Irresponsibility: America’s Newest Export.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New Haven: Yale University Press.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Shaffer, James C.  2000.  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Leadership Solution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New York: McGraw Hill.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Speth, James Gustave.  2005. 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Sky at Morning: American and the Crisis of the Global Environment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New Haven: Yale University Press.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Whyte, William Foote and Kathleen King Whyte. 1991.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Mondragon: The Growth and Dynamics of the Worker Cooperative Complex.  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Ithaca: Cornell University Press.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Zaleznik, Abraham.  2008. 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Hedgehogs and </a:t>
            </a:r>
            <a:r>
              <a:rPr lang="en" sz="12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Foxes: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Character, Leadership, and Command in Organizations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York: Palgrave Macmillan.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tdetroit.net/forum/messages/6790/13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60"/>
            <a:ext cx="9144000" cy="6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3335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Assumption 2: Economic decline is not only an urban issue in Michigan.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30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76200" y="-1924050"/>
            <a:ext cx="9214513" cy="79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29968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Rural decline similar to that in Michigan cities, except it’s a result of industrial farming not deindustrialization.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Our Proposal: Promote Widespread Entrepreneurship through Development of Cooperative Enterprises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We are merely trying to launch a supplemental development model to overcome the </a:t>
            </a:r>
            <a:r>
              <a:rPr lang="en-US" sz="2400" b="1" u="sng" dirty="0" smtClean="0"/>
              <a:t>deficit in development</a:t>
            </a:r>
            <a:r>
              <a:rPr lang="en-US" sz="2400" dirty="0" smtClean="0"/>
              <a:t> in Michigan.</a:t>
            </a:r>
          </a:p>
          <a:p>
            <a:endParaRPr lang="en-US" dirty="0"/>
          </a:p>
          <a:p>
            <a:r>
              <a:rPr lang="en-US" sz="2400" dirty="0" smtClean="0"/>
              <a:t>We want to show people in distressed communities that they can be their own entrepreneur.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companywekeep.net/wp-content/uploads/2009/11/mondrag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6741"/>
            <a:ext cx="6096000" cy="36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478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Are there models of this type development?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Yes!  Let’s start </a:t>
            </a:r>
            <a:r>
              <a:rPr lang="en-US" sz="2400" b="1" dirty="0" smtClean="0">
                <a:solidFill>
                  <a:schemeClr val="tx1"/>
                </a:solidFill>
              </a:rPr>
              <a:t>in Mondragon, Spain.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What’s Mondragon?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67800" cy="55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59055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In May 2013 we visited Mondragon </a:t>
            </a:r>
            <a:r>
              <a:rPr lang="en-US" sz="2400" b="1" dirty="0" smtClean="0">
                <a:solidFill>
                  <a:srgbClr val="FFFF00"/>
                </a:solidFill>
              </a:rPr>
              <a:t>University to </a:t>
            </a:r>
            <a:r>
              <a:rPr lang="en-US" sz="2400" b="1" dirty="0" smtClean="0">
                <a:solidFill>
                  <a:srgbClr val="FFFF00"/>
                </a:solidFill>
              </a:rPr>
              <a:t>find out.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José María Arizmendiarrie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370"/>
            <a:ext cx="3251841" cy="3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izmendi.coop/files/9th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7" y="1123950"/>
            <a:ext cx="5581393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33349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Mondragon </a:t>
            </a:r>
            <a:r>
              <a:rPr lang="en-US" sz="1800" dirty="0" smtClean="0"/>
              <a:t>is a center of cooperative enterprises </a:t>
            </a:r>
            <a:r>
              <a:rPr lang="en-US" sz="1800" dirty="0"/>
              <a:t>founded in 1943 by Father José Arizmendi to help youth in </a:t>
            </a:r>
            <a:r>
              <a:rPr lang="en-US" sz="1800" dirty="0" smtClean="0"/>
              <a:t>northern Spain </a:t>
            </a:r>
            <a:r>
              <a:rPr lang="en-US" sz="1800" dirty="0"/>
              <a:t>overcome social and economic poverty after Spanish Civil </a:t>
            </a:r>
            <a:r>
              <a:rPr lang="en-US" sz="1800" dirty="0" smtClean="0"/>
              <a:t>War.  He’s on the left.  On the right is a bakery </a:t>
            </a:r>
            <a:r>
              <a:rPr lang="en-US" sz="1800" dirty="0"/>
              <a:t>chain </a:t>
            </a:r>
            <a:r>
              <a:rPr lang="en-US" sz="1800" dirty="0" smtClean="0"/>
              <a:t>named for him in </a:t>
            </a:r>
            <a:r>
              <a:rPr lang="en-US" sz="1800" dirty="0"/>
              <a:t>San </a:t>
            </a:r>
            <a:r>
              <a:rPr lang="en-US" sz="1800" dirty="0" smtClean="0"/>
              <a:t>Francisco.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13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1781</Words>
  <Application>Microsoft Office PowerPoint</Application>
  <PresentationFormat>On-screen Show (16:9)</PresentationFormat>
  <Paragraphs>154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modern</vt:lpstr>
      <vt:lpstr> </vt:lpstr>
      <vt:lpstr>PowerPoint Presentation</vt:lpstr>
      <vt:lpstr>PowerPoint Presentation</vt:lpstr>
      <vt:lpstr>PowerPoint Presentation</vt:lpstr>
      <vt:lpstr>PowerPoint Presentation</vt:lpstr>
      <vt:lpstr>Our Proposal: Promote Widespread Entrepreneurship through Development of Cooperative Enterprises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do we need to do to copy their success in Michigan?</vt:lpstr>
      <vt:lpstr>We Propose the Following Cooperative-Related Learning Modules Need To Be Offered at Michigan Colleges &amp; Universities Serving Distressed Communities</vt:lpstr>
      <vt:lpstr>PowerPoint Presentation</vt:lpstr>
      <vt:lpstr>2. Citizenship, Ownership, Democracy and Participation</vt:lpstr>
      <vt:lpstr>3. Changing Culture</vt:lpstr>
      <vt:lpstr>4. Financing &amp; Employee Ownership</vt:lpstr>
      <vt:lpstr>5. The Law &amp; Regulation</vt:lpstr>
      <vt:lpstr>6. Open-Book Management </vt:lpstr>
      <vt:lpstr>7. The Roles of Boards &amp; Worker Assemblies</vt:lpstr>
      <vt:lpstr>8. Creating and ‘Idea Driven’ Enterprise</vt:lpstr>
      <vt:lpstr>Conclusion – We can do it!</vt:lpstr>
      <vt:lpstr>Selected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of Cooperative Enterprises in Universities Serving Distressed Communities in the U.S. State in Michigan</dc:title>
  <dc:creator>Edward C. Lorenz</dc:creator>
  <cp:lastModifiedBy>Valued Acer Customer</cp:lastModifiedBy>
  <cp:revision>65</cp:revision>
  <cp:lastPrinted>2014-07-14T14:19:35Z</cp:lastPrinted>
  <dcterms:modified xsi:type="dcterms:W3CDTF">2014-08-25T18:29:47Z</dcterms:modified>
</cp:coreProperties>
</file>