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7" r:id="rId5"/>
    <p:sldId id="270" r:id="rId6"/>
    <p:sldId id="258" r:id="rId7"/>
    <p:sldId id="264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59" r:id="rId17"/>
    <p:sldId id="260" r:id="rId18"/>
    <p:sldId id="261" r:id="rId19"/>
    <p:sldId id="262" r:id="rId20"/>
    <p:sldId id="265" r:id="rId21"/>
    <p:sldId id="266" r:id="rId22"/>
    <p:sldId id="268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6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C5-9294-4157-B7B1-5CDA26087D1C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7091-2F48-4203-A1DA-FE40A0F44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C5-9294-4157-B7B1-5CDA26087D1C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7091-2F48-4203-A1DA-FE40A0F44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C5-9294-4157-B7B1-5CDA26087D1C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7091-2F48-4203-A1DA-FE40A0F44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C5-9294-4157-B7B1-5CDA26087D1C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7091-2F48-4203-A1DA-FE40A0F44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C5-9294-4157-B7B1-5CDA26087D1C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7091-2F48-4203-A1DA-FE40A0F44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C5-9294-4157-B7B1-5CDA26087D1C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7091-2F48-4203-A1DA-FE40A0F44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C5-9294-4157-B7B1-5CDA26087D1C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7091-2F48-4203-A1DA-FE40A0F44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C5-9294-4157-B7B1-5CDA26087D1C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7091-2F48-4203-A1DA-FE40A0F44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C5-9294-4157-B7B1-5CDA26087D1C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7091-2F48-4203-A1DA-FE40A0F44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C5-9294-4157-B7B1-5CDA26087D1C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7091-2F48-4203-A1DA-FE40A0F44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C5-9294-4157-B7B1-5CDA26087D1C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7091-2F48-4203-A1DA-FE40A0F44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FFC5-9294-4157-B7B1-5CDA26087D1C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7091-2F48-4203-A1DA-FE40A0F44C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Stage-Based Mapping of Regional Economic and Business Development Resources and Gaps in the Upper Peninsula of Michigan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077200" cy="3886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Jim Baker, PhD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Exec. Dir., Innovation and Industry Engagement and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Adjunct Lecturer, School of Business and Economics, Michigan Tech</a:t>
            </a:r>
          </a:p>
          <a:p>
            <a:pPr>
              <a:spcBef>
                <a:spcPts val="0"/>
              </a:spcBef>
            </a:pPr>
            <a:endParaRPr lang="en-US" sz="7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Jon </a:t>
            </a:r>
            <a:r>
              <a:rPr lang="en-US" sz="1600" dirty="0" err="1" smtClean="0">
                <a:solidFill>
                  <a:schemeClr val="tx1"/>
                </a:solidFill>
              </a:rPr>
              <a:t>Leinonen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Program Director, MTEC SmartZone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Adjunct Lecturer, School of Business and Economics, Michigan Tech</a:t>
            </a:r>
          </a:p>
          <a:p>
            <a:pPr>
              <a:spcBef>
                <a:spcPts val="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Matt Matteson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Student Intern, Michigan Tech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Innovate Michigan Summit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Lansing, MI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September 4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, 2013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planning</a:t>
            </a:r>
          </a:p>
          <a:p>
            <a:pPr lvl="1"/>
            <a:r>
              <a:rPr lang="en-US" dirty="0" smtClean="0"/>
              <a:t>Now how do we do this?</a:t>
            </a:r>
          </a:p>
          <a:p>
            <a:pPr lvl="1"/>
            <a:r>
              <a:rPr lang="en-US" dirty="0" smtClean="0"/>
              <a:t>More than fundraising</a:t>
            </a:r>
          </a:p>
          <a:p>
            <a:pPr lvl="1"/>
            <a:r>
              <a:rPr lang="en-US" dirty="0" smtClean="0"/>
              <a:t>Purposeful Networking </a:t>
            </a:r>
          </a:p>
          <a:p>
            <a:pPr lvl="1"/>
            <a:r>
              <a:rPr lang="en-US" dirty="0" smtClean="0"/>
              <a:t>Space/facilities planning</a:t>
            </a:r>
          </a:p>
          <a:p>
            <a:pPr lvl="1"/>
            <a:endParaRPr lang="en-US" dirty="0"/>
          </a:p>
          <a:p>
            <a:r>
              <a:rPr lang="en-US" dirty="0" smtClean="0"/>
              <a:t>Framing and closing in the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0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Phase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Market Entry</a:t>
            </a:r>
          </a:p>
          <a:p>
            <a:pPr lvl="1"/>
            <a:r>
              <a:rPr lang="en-US" dirty="0" smtClean="0"/>
              <a:t>Business validated by actual customers</a:t>
            </a:r>
          </a:p>
          <a:p>
            <a:pPr lvl="1"/>
            <a:r>
              <a:rPr lang="en-US" dirty="0" smtClean="0"/>
              <a:t>Scaling production</a:t>
            </a:r>
          </a:p>
          <a:p>
            <a:pPr lvl="1"/>
            <a:r>
              <a:rPr lang="en-US" dirty="0" smtClean="0"/>
              <a:t>Team moves from building the business to moving product</a:t>
            </a:r>
          </a:p>
          <a:p>
            <a:pPr lvl="1"/>
            <a:endParaRPr lang="en-US" dirty="0"/>
          </a:p>
          <a:p>
            <a:r>
              <a:rPr lang="en-US" dirty="0" smtClean="0"/>
              <a:t>Finish carpentry, landscaping, driveway.</a:t>
            </a:r>
          </a:p>
        </p:txBody>
      </p:sp>
    </p:spTree>
    <p:extLst>
      <p:ext uri="{BB962C8B-B14F-4D97-AF65-F5344CB8AC3E}">
        <p14:creationId xmlns:p14="http://schemas.microsoft.com/office/powerpoint/2010/main" val="230705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Phase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Scaling toward financial sustainability</a:t>
            </a:r>
          </a:p>
          <a:p>
            <a:pPr lvl="1"/>
            <a:r>
              <a:rPr lang="en-US" dirty="0" smtClean="0"/>
              <a:t>Customer and strategic partner expansion</a:t>
            </a:r>
          </a:p>
          <a:p>
            <a:pPr lvl="1"/>
            <a:r>
              <a:rPr lang="en-US" dirty="0" smtClean="0"/>
              <a:t>Team development </a:t>
            </a:r>
          </a:p>
          <a:p>
            <a:pPr lvl="1"/>
            <a:endParaRPr lang="en-US" dirty="0"/>
          </a:p>
          <a:p>
            <a:r>
              <a:rPr lang="en-US" dirty="0" smtClean="0"/>
              <a:t>Internal decorating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3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Phase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Sustainability</a:t>
            </a:r>
          </a:p>
          <a:p>
            <a:pPr lvl="1"/>
            <a:r>
              <a:rPr lang="en-US" dirty="0" smtClean="0"/>
              <a:t>Keeping things going and looking for the next thing.</a:t>
            </a:r>
          </a:p>
          <a:p>
            <a:pPr lvl="1"/>
            <a:r>
              <a:rPr lang="en-US" dirty="0" smtClean="0"/>
              <a:t>Sound operational principles </a:t>
            </a:r>
          </a:p>
          <a:p>
            <a:pPr lvl="2"/>
            <a:r>
              <a:rPr lang="en-US" dirty="0" smtClean="0"/>
              <a:t>Finance</a:t>
            </a:r>
          </a:p>
          <a:p>
            <a:pPr lvl="2"/>
            <a:r>
              <a:rPr lang="en-US" dirty="0" smtClean="0"/>
              <a:t>HR</a:t>
            </a:r>
          </a:p>
          <a:p>
            <a:pPr lvl="2"/>
            <a:r>
              <a:rPr lang="en-US" dirty="0" smtClean="0"/>
              <a:t>Etc.</a:t>
            </a:r>
          </a:p>
          <a:p>
            <a:pPr lvl="2"/>
            <a:endParaRPr lang="en-US" dirty="0"/>
          </a:p>
          <a:p>
            <a:r>
              <a:rPr lang="en-US" dirty="0" smtClean="0"/>
              <a:t>Preventative maintenance and watching the weather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6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</a:t>
            </a:r>
          </a:p>
          <a:p>
            <a:r>
              <a:rPr lang="en-US" dirty="0" smtClean="0"/>
              <a:t>Funding</a:t>
            </a:r>
          </a:p>
          <a:p>
            <a:r>
              <a:rPr lang="en-US" dirty="0" smtClean="0"/>
              <a:t>Talent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Networking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5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Identified within each phase and relevant resource categories</a:t>
            </a:r>
          </a:p>
          <a:p>
            <a:pPr lvl="1"/>
            <a:r>
              <a:rPr lang="en-US" dirty="0" smtClean="0"/>
              <a:t>Why you need to think about it</a:t>
            </a:r>
          </a:p>
          <a:p>
            <a:pPr lvl="1"/>
            <a:r>
              <a:rPr lang="en-US" dirty="0" smtClean="0"/>
              <a:t>Where can you fill </a:t>
            </a:r>
            <a:r>
              <a:rPr lang="en-US" smtClean="0"/>
              <a:t>the gap</a:t>
            </a:r>
          </a:p>
          <a:p>
            <a:pPr lvl="1"/>
            <a:r>
              <a:rPr lang="en-US" smtClean="0"/>
              <a:t>What </a:t>
            </a:r>
            <a:r>
              <a:rPr lang="en-US" dirty="0" smtClean="0"/>
              <a:t>you need to plan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97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Navigation: Table of Contents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Table of Contents with clearly identified headers</a:t>
            </a:r>
          </a:p>
          <a:p>
            <a:r>
              <a:rPr lang="en-US" dirty="0" smtClean="0"/>
              <a:t>Easy to read, binder formatted page numbers to provide ease in finding information.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49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11127" t="30208" r="50220" b="8333"/>
          <a:stretch>
            <a:fillRect/>
          </a:stretch>
        </p:blipFill>
        <p:spPr bwMode="auto">
          <a:xfrm>
            <a:off x="6629400" y="4800600"/>
            <a:ext cx="1371600" cy="122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14861" t="34375" r="3734" b="21875"/>
          <a:stretch>
            <a:fillRect/>
          </a:stretch>
        </p:blipFill>
        <p:spPr bwMode="auto">
          <a:xfrm>
            <a:off x="609600" y="1447800"/>
            <a:ext cx="756557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Navigation: Acronym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Demystifies economic jargon for entrepreneurs </a:t>
            </a:r>
          </a:p>
          <a:p>
            <a:pPr lvl="1"/>
            <a:r>
              <a:rPr lang="en-US" dirty="0" smtClean="0"/>
              <a:t>Entrepreneurs may be unfamiliar with the many acronyms of the small business world.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23958" r="3367" b="23281"/>
          <a:stretch>
            <a:fillRect/>
          </a:stretch>
        </p:blipFill>
        <p:spPr bwMode="auto">
          <a:xfrm>
            <a:off x="609600" y="3124200"/>
            <a:ext cx="784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Navigation: Index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 clear map of where individual resources are throughout the document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16667" r="3953" b="21022"/>
          <a:stretch>
            <a:fillRect/>
          </a:stretch>
        </p:blipFill>
        <p:spPr bwMode="auto">
          <a:xfrm>
            <a:off x="533400" y="2590800"/>
            <a:ext cx="80253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2738" t="24170" r="29786" b="11376"/>
          <a:stretch/>
        </p:blipFill>
        <p:spPr>
          <a:xfrm>
            <a:off x="609600" y="1364953"/>
            <a:ext cx="7866416" cy="4959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Graphics Showing Phase Overlap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4191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fund or service provided for the Western Upper Peninsula is outlined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linked are the Talent, Operational Support, Training, Networking and appropriate Business Competitions for each stage of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Resource networks </a:t>
            </a:r>
            <a:r>
              <a:rPr lang="en-US" dirty="0" smtClean="0"/>
              <a:t>for support of early stage companies in the Western Upper Peninsula are:</a:t>
            </a:r>
          </a:p>
          <a:p>
            <a:pPr lvl="1"/>
            <a:r>
              <a:rPr lang="en-US" b="1" dirty="0" smtClean="0"/>
              <a:t>Robust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But difficult to understand </a:t>
            </a:r>
            <a:r>
              <a:rPr lang="en-US" b="1" dirty="0" smtClean="0"/>
              <a:t>comprehensively</a:t>
            </a:r>
          </a:p>
          <a:p>
            <a:pPr lvl="1"/>
            <a:r>
              <a:rPr lang="en-US" b="1" dirty="0" smtClean="0"/>
              <a:t>Finite</a:t>
            </a:r>
          </a:p>
          <a:p>
            <a:pPr lvl="2"/>
            <a:r>
              <a:rPr lang="en-US" dirty="0" smtClean="0"/>
              <a:t>Most effectively and appropriately applied at the right </a:t>
            </a:r>
            <a:r>
              <a:rPr lang="en-US" b="1" dirty="0" smtClean="0"/>
              <a:t>phase </a:t>
            </a:r>
            <a:r>
              <a:rPr lang="en-US" dirty="0" smtClean="0"/>
              <a:t>in the company’s development</a:t>
            </a:r>
          </a:p>
          <a:p>
            <a:pPr lvl="1"/>
            <a:r>
              <a:rPr lang="en-US" dirty="0" smtClean="0"/>
              <a:t>Have </a:t>
            </a:r>
            <a:r>
              <a:rPr lang="en-US" b="1" dirty="0" smtClean="0"/>
              <a:t>Gaps</a:t>
            </a:r>
          </a:p>
          <a:p>
            <a:pPr lvl="2"/>
            <a:r>
              <a:rPr lang="en-US" dirty="0" smtClean="0"/>
              <a:t>That must be planned for addressing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25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iped Right Arrow 8"/>
          <p:cNvSpPr/>
          <p:nvPr/>
        </p:nvSpPr>
        <p:spPr>
          <a:xfrm rot="5400000">
            <a:off x="-1288533" y="1288533"/>
            <a:ext cx="4495800" cy="1918734"/>
          </a:xfrm>
          <a:prstGeom prst="stripedRightArrow">
            <a:avLst>
              <a:gd name="adj1" fmla="val 50000"/>
              <a:gd name="adj2" fmla="val 6588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496" t="18520" r="21603" b="10768"/>
          <a:stretch>
            <a:fillRect/>
          </a:stretch>
        </p:blipFill>
        <p:spPr bwMode="auto">
          <a:xfrm>
            <a:off x="1524000" y="1219200"/>
            <a:ext cx="7257143" cy="52551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Phase-by-Phase Outlines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04800" y="304800"/>
            <a:ext cx="1066800" cy="990600"/>
          </a:xfrm>
          <a:prstGeom prst="wedgeRectCallout">
            <a:avLst>
              <a:gd name="adj1" fmla="val 70239"/>
              <a:gd name="adj2" fmla="val 72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Number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304800" y="1600200"/>
            <a:ext cx="1066800" cy="990600"/>
          </a:xfrm>
          <a:prstGeom prst="wedgeRectCallout">
            <a:avLst>
              <a:gd name="adj1" fmla="val 70239"/>
              <a:gd name="adj2" fmla="val 72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Section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304800" y="2895600"/>
            <a:ext cx="1066800" cy="990600"/>
          </a:xfrm>
          <a:prstGeom prst="wedgeRectCallout">
            <a:avLst>
              <a:gd name="adj1" fmla="val 70239"/>
              <a:gd name="adj2" fmla="val 72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Section Relevant Programs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Tables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</a:t>
            </a:r>
          </a:p>
          <a:p>
            <a:r>
              <a:rPr lang="en-US" dirty="0" smtClean="0"/>
              <a:t>Abbreviations</a:t>
            </a:r>
          </a:p>
          <a:p>
            <a:r>
              <a:rPr lang="en-US" dirty="0" smtClean="0"/>
              <a:t>Eligibility</a:t>
            </a:r>
          </a:p>
          <a:p>
            <a:r>
              <a:rPr lang="en-US" dirty="0" smtClean="0"/>
              <a:t>Available Funds</a:t>
            </a:r>
          </a:p>
          <a:p>
            <a:r>
              <a:rPr lang="en-US" dirty="0" smtClean="0"/>
              <a:t>Purpose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0122" t="21887" r="27282" b="7401"/>
          <a:stretch>
            <a:fillRect/>
          </a:stretch>
        </p:blipFill>
        <p:spPr bwMode="auto">
          <a:xfrm>
            <a:off x="3429000" y="1371600"/>
            <a:ext cx="5442857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of Venture Firms and Angel Investors</a:t>
            </a:r>
          </a:p>
          <a:p>
            <a:r>
              <a:rPr lang="en-US" dirty="0" smtClean="0"/>
              <a:t>Industrial Parks in the Western Upper Peninsula</a:t>
            </a:r>
          </a:p>
          <a:p>
            <a:r>
              <a:rPr lang="en-US" dirty="0" err="1" smtClean="0"/>
              <a:t>CATeam</a:t>
            </a:r>
            <a:r>
              <a:rPr lang="en-US" dirty="0" smtClean="0"/>
              <a:t> Funds Available</a:t>
            </a:r>
          </a:p>
          <a:p>
            <a:r>
              <a:rPr lang="en-US" dirty="0" smtClean="0"/>
              <a:t>CAP Participating Banks</a:t>
            </a:r>
          </a:p>
          <a:p>
            <a:r>
              <a:rPr lang="en-US" dirty="0" smtClean="0"/>
              <a:t>Scenarios for Development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Example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84" t="16836" r="14030" b="4034"/>
          <a:stretch>
            <a:fillRect/>
          </a:stretch>
        </p:blipFill>
        <p:spPr bwMode="auto">
          <a:xfrm>
            <a:off x="351817" y="1447800"/>
            <a:ext cx="8356060" cy="510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Mapping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Stage Companies in the Western Upper Peninsula companies </a:t>
            </a:r>
            <a:r>
              <a:rPr lang="en-US" u="sng" dirty="0" smtClean="0"/>
              <a:t>struggle</a:t>
            </a:r>
            <a:r>
              <a:rPr lang="en-US" dirty="0" smtClean="0"/>
              <a:t> to grow from time to time</a:t>
            </a:r>
          </a:p>
          <a:p>
            <a:pPr lvl="1"/>
            <a:r>
              <a:rPr lang="en-US" dirty="0" smtClean="0"/>
              <a:t>This is a “</a:t>
            </a:r>
            <a:r>
              <a:rPr lang="en-US" i="1" dirty="0" smtClean="0"/>
              <a:t>help</a:t>
            </a:r>
            <a:r>
              <a:rPr lang="en-US" dirty="0" smtClean="0"/>
              <a:t>” book for company “next steps”</a:t>
            </a:r>
          </a:p>
          <a:p>
            <a:pPr lvl="1"/>
            <a:r>
              <a:rPr lang="en-US" dirty="0" smtClean="0"/>
              <a:t>Overlays </a:t>
            </a:r>
            <a:r>
              <a:rPr lang="en-US" b="1" dirty="0" smtClean="0"/>
              <a:t>resources</a:t>
            </a:r>
            <a:r>
              <a:rPr lang="en-US" dirty="0" smtClean="0"/>
              <a:t> based on </a:t>
            </a:r>
            <a:r>
              <a:rPr lang="en-US" b="1" dirty="0" smtClean="0"/>
              <a:t>company phase</a:t>
            </a:r>
          </a:p>
          <a:p>
            <a:pPr lvl="1"/>
            <a:r>
              <a:rPr lang="en-US" dirty="0" smtClean="0"/>
              <a:t>Shows multi-phase programs graphically</a:t>
            </a:r>
          </a:p>
          <a:p>
            <a:pPr lvl="1"/>
            <a:r>
              <a:rPr lang="en-US" dirty="0" smtClean="0"/>
              <a:t>Provides acronym clarification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Resource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presented to early stage companies</a:t>
            </a:r>
          </a:p>
          <a:p>
            <a:pPr lvl="1"/>
            <a:r>
              <a:rPr lang="en-US" dirty="0" smtClean="0"/>
              <a:t>Map of where to turn next</a:t>
            </a:r>
          </a:p>
          <a:p>
            <a:pPr lvl="1"/>
            <a:r>
              <a:rPr lang="en-US" dirty="0" smtClean="0"/>
              <a:t>Examples of procedure</a:t>
            </a:r>
          </a:p>
          <a:p>
            <a:r>
              <a:rPr lang="en-US" dirty="0" smtClean="0"/>
              <a:t>Entrepreneurs</a:t>
            </a:r>
          </a:p>
          <a:p>
            <a:pPr lvl="1"/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Perspective</a:t>
            </a:r>
          </a:p>
          <a:p>
            <a:r>
              <a:rPr lang="en-US" dirty="0" smtClean="0"/>
              <a:t>For those who don’t use all available resources and are interested in finding more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Map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Connect </a:t>
            </a:r>
            <a:r>
              <a:rPr lang="en-US" b="1" dirty="0"/>
              <a:t>resources</a:t>
            </a:r>
            <a:r>
              <a:rPr lang="en-US" dirty="0"/>
              <a:t> to companies </a:t>
            </a:r>
            <a:r>
              <a:rPr lang="en-US" dirty="0" smtClean="0"/>
              <a:t>efficiently</a:t>
            </a:r>
          </a:p>
          <a:p>
            <a:pPr lvl="1"/>
            <a:r>
              <a:rPr lang="en-US" b="1" dirty="0" smtClean="0"/>
              <a:t>Reduce </a:t>
            </a:r>
            <a:r>
              <a:rPr lang="en-US" b="1" dirty="0"/>
              <a:t>time spent searching</a:t>
            </a:r>
            <a:r>
              <a:rPr lang="en-US" dirty="0"/>
              <a:t> for </a:t>
            </a:r>
            <a:r>
              <a:rPr lang="en-US" dirty="0" smtClean="0"/>
              <a:t>information</a:t>
            </a:r>
          </a:p>
          <a:p>
            <a:pPr lvl="2"/>
            <a:r>
              <a:rPr lang="en-US" dirty="0" smtClean="0"/>
              <a:t>By companies and by service providers</a:t>
            </a:r>
          </a:p>
          <a:p>
            <a:r>
              <a:rPr lang="en-US" dirty="0" smtClean="0"/>
              <a:t>Reinforce </a:t>
            </a:r>
            <a:r>
              <a:rPr lang="en-US" b="1" dirty="0" smtClean="0"/>
              <a:t>Stage-based</a:t>
            </a:r>
            <a:r>
              <a:rPr lang="en-US" dirty="0" smtClean="0"/>
              <a:t> resource deployment</a:t>
            </a:r>
          </a:p>
          <a:p>
            <a:pPr lvl="1"/>
            <a:r>
              <a:rPr lang="en-US" dirty="0" smtClean="0"/>
              <a:t>You need a hammer before a paintbrush</a:t>
            </a:r>
          </a:p>
          <a:p>
            <a:r>
              <a:rPr lang="en-US" dirty="0" smtClean="0"/>
              <a:t>Highlight potential </a:t>
            </a:r>
            <a:r>
              <a:rPr lang="en-US" b="1" dirty="0" smtClean="0"/>
              <a:t>Gaps</a:t>
            </a:r>
            <a:r>
              <a:rPr lang="en-US" dirty="0" smtClean="0"/>
              <a:t> in the regional resource network</a:t>
            </a:r>
          </a:p>
          <a:p>
            <a:pPr lvl="1"/>
            <a:r>
              <a:rPr lang="en-US" dirty="0" smtClean="0"/>
              <a:t>Plan for and allocate time and effort to engage resources outside the local region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7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Growth of company broken into six phases (0-5)</a:t>
            </a:r>
          </a:p>
          <a:p>
            <a:r>
              <a:rPr lang="en-US" dirty="0" smtClean="0"/>
              <a:t>Navigation tools</a:t>
            </a:r>
          </a:p>
          <a:p>
            <a:pPr lvl="1"/>
            <a:r>
              <a:rPr lang="en-US" dirty="0" smtClean="0"/>
              <a:t>Table of Contents</a:t>
            </a:r>
          </a:p>
          <a:p>
            <a:pPr lvl="1"/>
            <a:r>
              <a:rPr lang="en-US" dirty="0" smtClean="0"/>
              <a:t>Acronym Guide</a:t>
            </a:r>
          </a:p>
          <a:p>
            <a:pPr lvl="1"/>
            <a:r>
              <a:rPr lang="en-US" dirty="0" smtClean="0"/>
              <a:t>Index</a:t>
            </a:r>
          </a:p>
          <a:p>
            <a:r>
              <a:rPr lang="en-US" dirty="0" smtClean="0"/>
              <a:t>Graphics identifying multi-phase resources</a:t>
            </a:r>
          </a:p>
          <a:p>
            <a:r>
              <a:rPr lang="en-US" dirty="0" smtClean="0"/>
              <a:t>Phase-by-phase outlines</a:t>
            </a:r>
          </a:p>
          <a:p>
            <a:pPr lvl="1"/>
            <a:r>
              <a:rPr lang="en-US" dirty="0" smtClean="0"/>
              <a:t>Specific, Individual Focus</a:t>
            </a:r>
          </a:p>
          <a:p>
            <a:r>
              <a:rPr lang="en-US" dirty="0" smtClean="0"/>
              <a:t>Tables provide funding clarity</a:t>
            </a:r>
          </a:p>
          <a:p>
            <a:r>
              <a:rPr lang="en-US" dirty="0" smtClean="0"/>
              <a:t>Appendices for additional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Company Growth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stages are developed and outlined to introduce context for company developmental issues and related resources.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4514" t="20203" r="3618" b="17776"/>
          <a:stretch>
            <a:fillRect/>
          </a:stretch>
        </p:blipFill>
        <p:spPr bwMode="auto">
          <a:xfrm>
            <a:off x="685800" y="3124200"/>
            <a:ext cx="7871883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Idea/Discovery </a:t>
            </a:r>
          </a:p>
          <a:p>
            <a:pPr lvl="1"/>
            <a:r>
              <a:rPr lang="en-US" dirty="0" smtClean="0"/>
              <a:t>You have something but you aren’t sure what yet</a:t>
            </a:r>
          </a:p>
          <a:p>
            <a:pPr lvl="1"/>
            <a:r>
              <a:rPr lang="en-US" dirty="0" smtClean="0"/>
              <a:t>Technical Feasibility/Proof of Concept</a:t>
            </a:r>
          </a:p>
          <a:p>
            <a:pPr lvl="1"/>
            <a:r>
              <a:rPr lang="en-US" dirty="0" smtClean="0"/>
              <a:t>Market Feasibility</a:t>
            </a:r>
          </a:p>
          <a:p>
            <a:pPr lvl="1"/>
            <a:r>
              <a:rPr lang="en-US" dirty="0" smtClean="0"/>
              <a:t>Team Development</a:t>
            </a:r>
          </a:p>
          <a:p>
            <a:pPr lvl="1"/>
            <a:endParaRPr lang="en-US" dirty="0" smtClean="0"/>
          </a:p>
          <a:p>
            <a:r>
              <a:rPr lang="en-US" sz="4000" i="1" dirty="0" smtClean="0"/>
              <a:t>Finding </a:t>
            </a:r>
            <a:r>
              <a:rPr lang="en-US" sz="4000" i="1" dirty="0"/>
              <a:t>a suitable lot and clearing it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882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Startup </a:t>
            </a:r>
            <a:endParaRPr lang="en-US" dirty="0"/>
          </a:p>
          <a:p>
            <a:pPr lvl="1"/>
            <a:r>
              <a:rPr lang="en-US" dirty="0" smtClean="0"/>
              <a:t>You know what the opportunity is and kick it off.</a:t>
            </a:r>
          </a:p>
          <a:p>
            <a:pPr lvl="1"/>
            <a:r>
              <a:rPr lang="en-US" dirty="0" smtClean="0"/>
              <a:t>Team Recruitment and Development</a:t>
            </a:r>
          </a:p>
          <a:p>
            <a:pPr lvl="1"/>
            <a:r>
              <a:rPr lang="en-US" dirty="0" smtClean="0"/>
              <a:t>Developmental Networking</a:t>
            </a:r>
          </a:p>
          <a:p>
            <a:pPr lvl="1"/>
            <a:r>
              <a:rPr lang="en-US" dirty="0"/>
              <a:t>Early stage bootstrap funding </a:t>
            </a:r>
          </a:p>
          <a:p>
            <a:pPr lvl="1"/>
            <a:endParaRPr lang="en-US" dirty="0"/>
          </a:p>
          <a:p>
            <a:r>
              <a:rPr lang="en-US" sz="4000" i="1" dirty="0" smtClean="0"/>
              <a:t>Digging the hole and pouring the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0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389</TotalTime>
  <Words>656</Words>
  <Application>Microsoft Office PowerPoint</Application>
  <PresentationFormat>On-screen Show (4:3)</PresentationFormat>
  <Paragraphs>151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Stage-Based Mapping of Regional Economic and Business Development Resources and Gaps in the Upper Peninsula of Michigan</vt:lpstr>
      <vt:lpstr>Background and Motivation</vt:lpstr>
      <vt:lpstr>Resource Mapping Project</vt:lpstr>
      <vt:lpstr>Uses of Resource Map</vt:lpstr>
      <vt:lpstr>Resource Map Outcomes</vt:lpstr>
      <vt:lpstr>Structure of Document</vt:lpstr>
      <vt:lpstr>Phases of Company Growth</vt:lpstr>
      <vt:lpstr>Startup Phase 1</vt:lpstr>
      <vt:lpstr>Startup Phase 1</vt:lpstr>
      <vt:lpstr>Startup Phase 2</vt:lpstr>
      <vt:lpstr>Startup Phase 3</vt:lpstr>
      <vt:lpstr>Startup Phase 4</vt:lpstr>
      <vt:lpstr>Startup Phase 5 </vt:lpstr>
      <vt:lpstr>Resource Categories</vt:lpstr>
      <vt:lpstr>Gaps</vt:lpstr>
      <vt:lpstr>Navigation: Table of Contents</vt:lpstr>
      <vt:lpstr>Navigation: Acronym Guide</vt:lpstr>
      <vt:lpstr>Navigation: Index </vt:lpstr>
      <vt:lpstr>Graphics Showing Phase Overlap</vt:lpstr>
      <vt:lpstr>Phase-by-Phase Outlines</vt:lpstr>
      <vt:lpstr>Focused Tables</vt:lpstr>
      <vt:lpstr>Appendices</vt:lpstr>
      <vt:lpstr>Appendix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Matteson;Jim Baker</dc:creator>
  <cp:keywords>Research;Company Development</cp:keywords>
  <cp:lastModifiedBy>Jennifer Bruen</cp:lastModifiedBy>
  <cp:revision>32</cp:revision>
  <dcterms:created xsi:type="dcterms:W3CDTF">2013-08-29T12:06:55Z</dcterms:created>
  <dcterms:modified xsi:type="dcterms:W3CDTF">2014-06-23T20:17:05Z</dcterms:modified>
</cp:coreProperties>
</file>