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50"/>
  </p:notesMasterIdLst>
  <p:handoutMasterIdLst>
    <p:handoutMasterId r:id="rId51"/>
  </p:handoutMasterIdLst>
  <p:sldIdLst>
    <p:sldId id="300" r:id="rId2"/>
    <p:sldId id="342" r:id="rId3"/>
    <p:sldId id="439" r:id="rId4"/>
    <p:sldId id="449" r:id="rId5"/>
    <p:sldId id="450" r:id="rId6"/>
    <p:sldId id="317" r:id="rId7"/>
    <p:sldId id="316" r:id="rId8"/>
    <p:sldId id="285" r:id="rId9"/>
    <p:sldId id="441" r:id="rId10"/>
    <p:sldId id="389" r:id="rId11"/>
    <p:sldId id="412" r:id="rId12"/>
    <p:sldId id="442" r:id="rId13"/>
    <p:sldId id="443" r:id="rId14"/>
    <p:sldId id="340" r:id="rId15"/>
    <p:sldId id="341" r:id="rId16"/>
    <p:sldId id="447" r:id="rId17"/>
    <p:sldId id="440" r:id="rId18"/>
    <p:sldId id="357" r:id="rId19"/>
    <p:sldId id="503" r:id="rId20"/>
    <p:sldId id="504" r:id="rId21"/>
    <p:sldId id="505" r:id="rId22"/>
    <p:sldId id="506" r:id="rId23"/>
    <p:sldId id="507" r:id="rId24"/>
    <p:sldId id="534" r:id="rId25"/>
    <p:sldId id="525" r:id="rId26"/>
    <p:sldId id="526" r:id="rId27"/>
    <p:sldId id="431" r:id="rId28"/>
    <p:sldId id="509" r:id="rId29"/>
    <p:sldId id="512" r:id="rId30"/>
    <p:sldId id="513" r:id="rId31"/>
    <p:sldId id="514" r:id="rId32"/>
    <p:sldId id="515" r:id="rId33"/>
    <p:sldId id="516" r:id="rId34"/>
    <p:sldId id="527" r:id="rId35"/>
    <p:sldId id="518" r:id="rId36"/>
    <p:sldId id="519" r:id="rId37"/>
    <p:sldId id="520" r:id="rId38"/>
    <p:sldId id="521" r:id="rId39"/>
    <p:sldId id="522" r:id="rId40"/>
    <p:sldId id="510" r:id="rId41"/>
    <p:sldId id="318" r:id="rId42"/>
    <p:sldId id="338" r:id="rId43"/>
    <p:sldId id="320" r:id="rId44"/>
    <p:sldId id="472" r:id="rId45"/>
    <p:sldId id="319" r:id="rId46"/>
    <p:sldId id="325" r:id="rId47"/>
    <p:sldId id="532" r:id="rId48"/>
    <p:sldId id="533" r:id="rId49"/>
  </p:sldIdLst>
  <p:sldSz cx="9144000" cy="6858000" type="screen4x3"/>
  <p:notesSz cx="6858000" cy="9144000"/>
  <p:custDataLst>
    <p:tags r:id="rId5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6666"/>
    <a:srgbClr val="008080"/>
    <a:srgbClr val="FF99FF"/>
    <a:srgbClr val="3066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5" autoAdjust="0"/>
    <p:restoredTop sz="79127" autoAdjust="0"/>
  </p:normalViewPr>
  <p:slideViewPr>
    <p:cSldViewPr>
      <p:cViewPr>
        <p:scale>
          <a:sx n="85" d="100"/>
          <a:sy n="85" d="100"/>
        </p:scale>
        <p:origin x="-444"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334"/>
    </p:cViewPr>
  </p:sorterViewPr>
  <p:notesViewPr>
    <p:cSldViewPr>
      <p:cViewPr>
        <p:scale>
          <a:sx n="100" d="100"/>
          <a:sy n="100" d="100"/>
        </p:scale>
        <p:origin x="-163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dt" sz="quarter" idx="1"/>
          </p:nvPr>
        </p:nvSpPr>
        <p:spPr bwMode="auto">
          <a:xfrm>
            <a:off x="388651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vl1pPr>
          </a:lstStyle>
          <a:p>
            <a:pPr>
              <a:defRPr/>
            </a:pPr>
            <a:endParaRPr lang="en-US" dirty="0"/>
          </a:p>
        </p:txBody>
      </p:sp>
      <p:sp>
        <p:nvSpPr>
          <p:cNvPr id="20485" name="Rectangle 5"/>
          <p:cNvSpPr>
            <a:spLocks noGrp="1" noChangeArrowheads="1"/>
          </p:cNvSpPr>
          <p:nvPr>
            <p:ph type="sldNum" sz="quarter" idx="3"/>
          </p:nvPr>
        </p:nvSpPr>
        <p:spPr bwMode="auto">
          <a:xfrm>
            <a:off x="388651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vl1pPr>
          </a:lstStyle>
          <a:p>
            <a:pPr>
              <a:defRPr/>
            </a:pPr>
            <a:fld id="{97A217A8-5EA2-4425-A460-2F46C766093A}" type="slidenum">
              <a:rPr lang="en-US"/>
              <a:pPr>
                <a:defRPr/>
              </a:pPr>
              <a:t>‹#›</a:t>
            </a:fld>
            <a:endParaRPr lang="en-US" dirty="0"/>
          </a:p>
        </p:txBody>
      </p:sp>
      <p:sp>
        <p:nvSpPr>
          <p:cNvPr id="5" name="Header Placeholder 4"/>
          <p:cNvSpPr>
            <a:spLocks noGrp="1"/>
          </p:cNvSpPr>
          <p:nvPr>
            <p:ph type="hdr" sz="quarter"/>
          </p:nvPr>
        </p:nvSpPr>
        <p:spPr>
          <a:xfrm>
            <a:off x="0" y="0"/>
            <a:ext cx="3733800" cy="457200"/>
          </a:xfrm>
          <a:prstGeom prst="rect">
            <a:avLst/>
          </a:prstGeom>
        </p:spPr>
        <p:txBody>
          <a:bodyPr vert="horz" lIns="91440" tIns="45720" rIns="91440" bIns="45720" rtlCol="0"/>
          <a:lstStyle>
            <a:lvl1pPr algn="l">
              <a:defRPr sz="1200"/>
            </a:lvl1pPr>
          </a:lstStyle>
          <a:p>
            <a:r>
              <a:rPr lang="en-US" dirty="0" smtClean="0"/>
              <a:t>MSU EDA Regional Innovation Summit on Community Economy Group	9/6/2012</a:t>
            </a:r>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a:lvl1pPr>
          </a:lstStyle>
          <a:p>
            <a:pPr>
              <a:defRPr/>
            </a:pPr>
            <a:endParaRPr lang="en-US" dirty="0"/>
          </a:p>
        </p:txBody>
      </p:sp>
      <p:sp>
        <p:nvSpPr>
          <p:cNvPr id="18435" name="Rectangle 3"/>
          <p:cNvSpPr>
            <a:spLocks noGrp="1" noChangeArrowheads="1"/>
          </p:cNvSpPr>
          <p:nvPr>
            <p:ph type="dt" idx="1"/>
          </p:nvPr>
        </p:nvSpPr>
        <p:spPr bwMode="auto">
          <a:xfrm>
            <a:off x="3886510" y="0"/>
            <a:ext cx="2971490" cy="45704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8" name="Rectangle 6"/>
          <p:cNvSpPr>
            <a:spLocks noGrp="1" noChangeArrowheads="1"/>
          </p:cNvSpPr>
          <p:nvPr>
            <p:ph type="ftr" sz="quarter" idx="4"/>
          </p:nvPr>
        </p:nvSpPr>
        <p:spPr bwMode="auto">
          <a:xfrm>
            <a:off x="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a:lvl1pPr>
          </a:lstStyle>
          <a:p>
            <a:pPr>
              <a:defRPr/>
            </a:pPr>
            <a:r>
              <a:rPr lang="en-US" dirty="0" smtClean="0"/>
              <a:t>Olson MLMA EO 4-19-12</a:t>
            </a:r>
            <a:endParaRPr lang="en-US" dirty="0"/>
          </a:p>
        </p:txBody>
      </p:sp>
      <p:sp>
        <p:nvSpPr>
          <p:cNvPr id="18439" name="Rectangle 7"/>
          <p:cNvSpPr>
            <a:spLocks noGrp="1" noChangeArrowheads="1"/>
          </p:cNvSpPr>
          <p:nvPr>
            <p:ph type="sldNum" sz="quarter" idx="5"/>
          </p:nvPr>
        </p:nvSpPr>
        <p:spPr bwMode="auto">
          <a:xfrm>
            <a:off x="3886510" y="8686957"/>
            <a:ext cx="2971490" cy="457044"/>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vl1pPr>
          </a:lstStyle>
          <a:p>
            <a:pPr>
              <a:defRPr/>
            </a:pPr>
            <a:fld id="{7B5D8E6E-5946-42D5-B66F-FD76A08B6E6F}"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5021" y="4342699"/>
            <a:ext cx="5027959" cy="4114956"/>
          </a:xfrm>
          <a:prstGeom prst="rect">
            <a:avLst/>
          </a:prstGeom>
        </p:spPr>
        <p:txBody>
          <a:bodyPr lIns="89620" tIns="44810" rIns="89620" bIns="44810">
            <a:normAutofit/>
          </a:bodyPr>
          <a:lstStyle/>
          <a:p>
            <a:endParaRPr lang="en-US" dirty="0"/>
          </a:p>
        </p:txBody>
      </p:sp>
      <p:sp>
        <p:nvSpPr>
          <p:cNvPr id="4" name="Slide Number Placeholder 3"/>
          <p:cNvSpPr>
            <a:spLocks noGrp="1"/>
          </p:cNvSpPr>
          <p:nvPr>
            <p:ph type="sldNum" sz="quarter" idx="10"/>
          </p:nvPr>
        </p:nvSpPr>
        <p:spPr/>
        <p:txBody>
          <a:bodyPr/>
          <a:lstStyle/>
          <a:p>
            <a:pPr>
              <a:defRPr/>
            </a:pPr>
            <a:fld id="{7B5D8E6E-5946-42D5-B66F-FD76A08B6E6F}"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Olson MLMA EO 4-19-12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endParaRPr lang="en-US" dirty="0">
              <a:latin typeface="Times New Roman" charset="0"/>
            </a:endParaRPr>
          </a:p>
        </p:txBody>
      </p:sp>
      <p:sp>
        <p:nvSpPr>
          <p:cNvPr id="62468" name="Slide Number Placeholder 3"/>
          <p:cNvSpPr>
            <a:spLocks noGrp="1"/>
          </p:cNvSpPr>
          <p:nvPr>
            <p:ph type="sldNum" sz="quarter" idx="5"/>
          </p:nvPr>
        </p:nvSpPr>
        <p:spPr>
          <a:noFill/>
        </p:spPr>
        <p:txBody>
          <a:bodyPr/>
          <a:lstStyle/>
          <a:p>
            <a:fld id="{F41D4E01-77F5-FC41-8303-6E173E8260D3}" type="slidenum">
              <a:rPr lang="en-US"/>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endParaRPr lang="en-US" dirty="0">
              <a:latin typeface="Times New Roman" charset="0"/>
            </a:endParaRPr>
          </a:p>
        </p:txBody>
      </p:sp>
      <p:sp>
        <p:nvSpPr>
          <p:cNvPr id="63492" name="Slide Number Placeholder 3"/>
          <p:cNvSpPr>
            <a:spLocks noGrp="1"/>
          </p:cNvSpPr>
          <p:nvPr>
            <p:ph type="sldNum" sz="quarter" idx="5"/>
          </p:nvPr>
        </p:nvSpPr>
        <p:spPr>
          <a:noFill/>
        </p:spPr>
        <p:txBody>
          <a:bodyPr/>
          <a:lstStyle/>
          <a:p>
            <a:fld id="{7165623A-F485-4B4A-906D-3D19EDC32F26}" type="slidenum">
              <a:rPr lang="en-US"/>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685800" y="4343400"/>
            <a:ext cx="5486400" cy="4114800"/>
          </a:xfrm>
          <a:prstGeom prst="rect">
            <a:avLst/>
          </a:prstGeom>
          <a:noFill/>
          <a:ln/>
        </p:spPr>
        <p:txBody>
          <a:bodyPr lIns="91431" tIns="45716" rIns="91431" bIns="45716"/>
          <a:lstStyle/>
          <a:p>
            <a:pPr eaLnBrk="1" hangingPunct="1"/>
            <a:endParaRPr lang="en-US" dirty="0" smtClean="0"/>
          </a:p>
        </p:txBody>
      </p:sp>
      <p:sp>
        <p:nvSpPr>
          <p:cNvPr id="32772" name="Slide Number Placeholder 3"/>
          <p:cNvSpPr>
            <a:spLocks noGrp="1"/>
          </p:cNvSpPr>
          <p:nvPr>
            <p:ph type="sldNum" sz="quarter" idx="5"/>
          </p:nvPr>
        </p:nvSpPr>
        <p:spPr>
          <a:noFill/>
        </p:spPr>
        <p:txBody>
          <a:bodyPr/>
          <a:lstStyle/>
          <a:p>
            <a:pPr defTabSz="914300"/>
            <a:fld id="{4EAF6EB1-9B53-47D2-9797-37C76EF5FA5D}" type="slidenum">
              <a:rPr lang="en-US" smtClean="0"/>
              <a:pPr defTabSz="914300"/>
              <a:t>14</a:t>
            </a:fld>
            <a:endParaRPr lang="en-US" dirty="0" smtClean="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685800" y="4343400"/>
            <a:ext cx="5486400" cy="4114800"/>
          </a:xfrm>
          <a:prstGeom prst="rect">
            <a:avLst/>
          </a:prstGeom>
          <a:noFill/>
          <a:ln/>
        </p:spPr>
        <p:txBody>
          <a:bodyPr lIns="91431" tIns="45716" rIns="91431" bIns="45716"/>
          <a:lstStyle/>
          <a:p>
            <a:endParaRPr lang="en-US" dirty="0" smtClean="0"/>
          </a:p>
        </p:txBody>
      </p:sp>
      <p:sp>
        <p:nvSpPr>
          <p:cNvPr id="59396" name="Slide Number Placeholder 3"/>
          <p:cNvSpPr>
            <a:spLocks noGrp="1"/>
          </p:cNvSpPr>
          <p:nvPr>
            <p:ph type="sldNum" sz="quarter" idx="5"/>
          </p:nvPr>
        </p:nvSpPr>
        <p:spPr>
          <a:noFill/>
        </p:spPr>
        <p:txBody>
          <a:bodyPr/>
          <a:lstStyle/>
          <a:p>
            <a:pPr defTabSz="914300"/>
            <a:fld id="{B06B8864-A969-4978-8257-E878357E7982}" type="slidenum">
              <a:rPr lang="en-US" smtClean="0"/>
              <a:pPr defTabSz="914300"/>
              <a:t>15</a:t>
            </a:fld>
            <a:endParaRPr lang="en-US" dirty="0" smtClean="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endParaRPr lang="en-US" dirty="0">
              <a:latin typeface="Times New Roman" charset="0"/>
            </a:endParaRPr>
          </a:p>
        </p:txBody>
      </p:sp>
      <p:sp>
        <p:nvSpPr>
          <p:cNvPr id="67588" name="Slide Number Placeholder 3"/>
          <p:cNvSpPr>
            <a:spLocks noGrp="1"/>
          </p:cNvSpPr>
          <p:nvPr>
            <p:ph type="sldNum" sz="quarter" idx="5"/>
          </p:nvPr>
        </p:nvSpPr>
        <p:spPr>
          <a:noFill/>
        </p:spPr>
        <p:txBody>
          <a:bodyPr/>
          <a:lstStyle/>
          <a:p>
            <a:fld id="{2DEC9A45-C9E2-5A43-BB38-B35E46EDE125}" type="slidenum">
              <a:rPr lang="en-US"/>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2838"/>
            <a:fld id="{74817C29-0B02-43A1-A35F-7607DCD3A5CD}" type="slidenum">
              <a:rPr lang="en-US" smtClean="0">
                <a:latin typeface="Calibri" pitchFamily="34" charset="0"/>
              </a:rPr>
              <a:pPr defTabSz="912838"/>
              <a:t>18</a:t>
            </a:fld>
            <a:endParaRPr lang="en-US" dirty="0" smtClean="0">
              <a:latin typeface="Calibri"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endParaRPr lang="en-US" dirty="0">
              <a:latin typeface="Times New Roman" charset="0"/>
            </a:endParaRPr>
          </a:p>
        </p:txBody>
      </p:sp>
      <p:sp>
        <p:nvSpPr>
          <p:cNvPr id="44036" name="Slide Number Placeholder 3"/>
          <p:cNvSpPr>
            <a:spLocks noGrp="1"/>
          </p:cNvSpPr>
          <p:nvPr>
            <p:ph type="sldNum" sz="quarter" idx="5"/>
          </p:nvPr>
        </p:nvSpPr>
        <p:spPr>
          <a:noFill/>
        </p:spPr>
        <p:txBody>
          <a:bodyPr/>
          <a:lstStyle/>
          <a:p>
            <a:fld id="{AFDF36C9-F838-6F4D-919C-46C4F486A70D}" type="slidenum">
              <a:rPr lang="en-US">
                <a:latin typeface="Calibri" charset="0"/>
              </a:rPr>
              <a:pPr/>
              <a:t>21</a:t>
            </a:fld>
            <a:endParaRPr lang="en-US"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pPr eaLnBrk="1" hangingPunct="1">
              <a:spcBef>
                <a:spcPct val="0"/>
              </a:spcBef>
            </a:pPr>
            <a:endParaRPr lang="en-US" dirty="0">
              <a:latin typeface="Times New Roman" charset="0"/>
            </a:endParaRPr>
          </a:p>
        </p:txBody>
      </p:sp>
      <p:sp>
        <p:nvSpPr>
          <p:cNvPr id="45060" name="Slide Number Placeholder 3"/>
          <p:cNvSpPr>
            <a:spLocks noGrp="1"/>
          </p:cNvSpPr>
          <p:nvPr>
            <p:ph type="sldNum" sz="quarter" idx="5"/>
          </p:nvPr>
        </p:nvSpPr>
        <p:spPr>
          <a:noFill/>
        </p:spPr>
        <p:txBody>
          <a:bodyPr/>
          <a:lstStyle/>
          <a:p>
            <a:fld id="{BFA5249A-D77E-BB49-9017-DA4B9A30D7EB}" type="slidenum">
              <a:rPr lang="en-US">
                <a:latin typeface="Calibri" charset="0"/>
              </a:rPr>
              <a:pPr/>
              <a:t>22</a:t>
            </a:fld>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endParaRPr lang="en-US" dirty="0">
              <a:latin typeface="Times New Roman" charset="0"/>
            </a:endParaRPr>
          </a:p>
        </p:txBody>
      </p:sp>
      <p:sp>
        <p:nvSpPr>
          <p:cNvPr id="46084" name="Slide Number Placeholder 3"/>
          <p:cNvSpPr>
            <a:spLocks noGrp="1"/>
          </p:cNvSpPr>
          <p:nvPr>
            <p:ph type="sldNum" sz="quarter" idx="5"/>
          </p:nvPr>
        </p:nvSpPr>
        <p:spPr>
          <a:noFill/>
        </p:spPr>
        <p:txBody>
          <a:bodyPr/>
          <a:lstStyle/>
          <a:p>
            <a:fld id="{60F23801-2D9C-AD45-99F5-8DF8BF62EC81}" type="slidenum">
              <a:rPr lang="en-US">
                <a:latin typeface="Calibri" charset="0"/>
              </a:rPr>
              <a:pPr/>
              <a:t>23</a:t>
            </a:fld>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342699"/>
            <a:ext cx="5487020" cy="4114956"/>
          </a:xfrm>
          <a:prstGeom prst="rect">
            <a:avLst/>
          </a:prstGeom>
        </p:spPr>
        <p:txBody>
          <a:bodyPr lIns="89620" tIns="44810" rIns="89620" bIns="44810">
            <a:normAutofit/>
          </a:bodyPr>
          <a:lstStyle/>
          <a:p>
            <a:endParaRPr lang="en-US" dirty="0"/>
          </a:p>
        </p:txBody>
      </p:sp>
      <p:sp>
        <p:nvSpPr>
          <p:cNvPr id="4" name="Slide Number Placeholder 3"/>
          <p:cNvSpPr>
            <a:spLocks noGrp="1"/>
          </p:cNvSpPr>
          <p:nvPr>
            <p:ph type="sldNum" sz="quarter" idx="10"/>
          </p:nvPr>
        </p:nvSpPr>
        <p:spPr/>
        <p:txBody>
          <a:bodyPr/>
          <a:lstStyle/>
          <a:p>
            <a:pPr>
              <a:defRPr/>
            </a:pPr>
            <a:fld id="{7B5D8E6E-5946-42D5-B66F-FD76A08B6E6F}"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Olson MLMA EO 4-19-12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825C2FB-E46F-794C-9536-D95DE9B053E8}" type="slidenum">
              <a:rPr lang="en-US"/>
              <a:pPr/>
              <a:t>27</a:t>
            </a:fld>
            <a:endParaRPr lang="en-US" dirty="0"/>
          </a:p>
        </p:txBody>
      </p:sp>
      <p:sp>
        <p:nvSpPr>
          <p:cNvPr id="61443" name="Rectangle 7"/>
          <p:cNvSpPr txBox="1">
            <a:spLocks noGrp="1" noChangeArrowheads="1"/>
          </p:cNvSpPr>
          <p:nvPr/>
        </p:nvSpPr>
        <p:spPr bwMode="auto">
          <a:xfrm>
            <a:off x="3884753" y="8683994"/>
            <a:ext cx="2971697" cy="458447"/>
          </a:xfrm>
          <a:prstGeom prst="rect">
            <a:avLst/>
          </a:prstGeom>
          <a:noFill/>
          <a:ln w="9525">
            <a:noFill/>
            <a:miter lim="800000"/>
            <a:headEnd/>
            <a:tailEnd/>
          </a:ln>
        </p:spPr>
        <p:txBody>
          <a:bodyPr lIns="91286" tIns="45643" rIns="91286" bIns="45643" anchor="b">
            <a:prstTxWarp prst="textNoShape">
              <a:avLst/>
            </a:prstTxWarp>
          </a:bodyPr>
          <a:lstStyle/>
          <a:p>
            <a:pPr algn="r" defTabSz="912946"/>
            <a:fld id="{5CC92054-2B58-B149-8A75-9618DA895A54}" type="slidenum">
              <a:rPr lang="en-US" sz="1200">
                <a:latin typeface="Arial" charset="0"/>
                <a:ea typeface="Arial" charset="0"/>
                <a:cs typeface="Arial" charset="0"/>
              </a:rPr>
              <a:pPr algn="r" defTabSz="912946"/>
              <a:t>27</a:t>
            </a:fld>
            <a:endParaRPr lang="en-US" sz="1200" dirty="0">
              <a:latin typeface="Arial" charset="0"/>
              <a:ea typeface="Arial" charset="0"/>
              <a:cs typeface="Arial" charset="0"/>
            </a:endParaRPr>
          </a:p>
        </p:txBody>
      </p:sp>
      <p:sp>
        <p:nvSpPr>
          <p:cNvPr id="6144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1445" name="Rectangle 3"/>
          <p:cNvSpPr>
            <a:spLocks noGrp="1" noChangeArrowheads="1"/>
          </p:cNvSpPr>
          <p:nvPr>
            <p:ph type="body" idx="1"/>
          </p:nvPr>
        </p:nvSpPr>
        <p:spPr>
          <a:xfrm>
            <a:off x="686731" y="4342777"/>
            <a:ext cx="5484540" cy="4115111"/>
          </a:xfrm>
          <a:prstGeom prst="rect">
            <a:avLst/>
          </a:prstGeom>
          <a:noFill/>
          <a:ln>
            <a:solidFill>
              <a:srgbClr val="000000"/>
            </a:solidFill>
          </a:ln>
        </p:spPr>
        <p:txBody>
          <a:bodyPr lIns="91286" tIns="45643" rIns="91286" bIns="45643"/>
          <a:lstStyle/>
          <a:p>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pPr eaLnBrk="1" hangingPunct="1"/>
            <a:endParaRPr lang="en-US" dirty="0">
              <a:latin typeface="Times New Roman" charset="0"/>
            </a:endParaRPr>
          </a:p>
        </p:txBody>
      </p:sp>
      <p:sp>
        <p:nvSpPr>
          <p:cNvPr id="50180" name="Slide Number Placeholder 3"/>
          <p:cNvSpPr>
            <a:spLocks noGrp="1"/>
          </p:cNvSpPr>
          <p:nvPr>
            <p:ph type="sldNum" sz="quarter" idx="5"/>
          </p:nvPr>
        </p:nvSpPr>
        <p:spPr>
          <a:noFill/>
        </p:spPr>
        <p:txBody>
          <a:bodyPr/>
          <a:lstStyle/>
          <a:p>
            <a:fld id="{D31C045B-7ADA-6146-BA5E-FB2BC8391148}" type="slidenum">
              <a:rPr lang="en-US">
                <a:latin typeface="Calibri" charset="0"/>
              </a:rPr>
              <a:pPr/>
              <a:t>28</a:t>
            </a:fld>
            <a:endParaRPr lang="en-US"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685180" y="4342777"/>
            <a:ext cx="5487640" cy="4115111"/>
          </a:xfrm>
          <a:prstGeom prst="rect">
            <a:avLst/>
          </a:prstGeom>
          <a:noFill/>
          <a:ln/>
        </p:spPr>
        <p:txBody>
          <a:bodyPr lIns="89584" tIns="44792" rIns="89584" bIns="44792"/>
          <a:lstStyle/>
          <a:p>
            <a:pPr eaLnBrk="1" hangingPunct="1">
              <a:spcBef>
                <a:spcPct val="0"/>
              </a:spcBef>
            </a:pPr>
            <a:endParaRPr lang="en-US" dirty="0">
              <a:latin typeface="Times New Roman" charset="0"/>
            </a:endParaRPr>
          </a:p>
        </p:txBody>
      </p:sp>
      <p:sp>
        <p:nvSpPr>
          <p:cNvPr id="47108" name="Slide Number Placeholder 3"/>
          <p:cNvSpPr>
            <a:spLocks noGrp="1"/>
          </p:cNvSpPr>
          <p:nvPr>
            <p:ph type="sldNum" sz="quarter" idx="5"/>
          </p:nvPr>
        </p:nvSpPr>
        <p:spPr>
          <a:noFill/>
        </p:spPr>
        <p:txBody>
          <a:bodyPr/>
          <a:lstStyle/>
          <a:p>
            <a:pPr defTabSz="911390"/>
            <a:fld id="{C6B5CD2C-DC87-714D-829E-2A1FDCB2C894}" type="slidenum">
              <a:rPr lang="en-US">
                <a:latin typeface="Calibri" charset="0"/>
              </a:rPr>
              <a:pPr defTabSz="911390"/>
              <a:t>29</a:t>
            </a:fld>
            <a:endParaRPr lang="en-US"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1F046-D3B8-624F-8D64-BD751F603600}" type="slidenum">
              <a:rPr lang="en-US"/>
              <a:pPr/>
              <a:t>30</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685800" y="4343400"/>
            <a:ext cx="5486400" cy="4114800"/>
          </a:xfrm>
          <a:prstGeom prst="rect">
            <a:avLst/>
          </a:prstGeom>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3FDAE-8DEC-4C46-94D9-67762F43D39F}" type="slidenum">
              <a:rPr lang="en-US"/>
              <a:pPr/>
              <a:t>31</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685800" y="4343400"/>
            <a:ext cx="5486400" cy="4114800"/>
          </a:xfrm>
          <a:prstGeom prst="rect">
            <a:avLst/>
          </a:prstGeom>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40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41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85000" lnSpcReduction="10000"/>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42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650D8-9829-4BA2-A81E-41A77CA46C9B}" type="slidenum">
              <a:rPr lang="en-US"/>
              <a:pPr/>
              <a:t>43</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685800" y="4343400"/>
            <a:ext cx="5486400" cy="4114800"/>
          </a:xfrm>
          <a:prstGeom prst="rect">
            <a:avLst/>
          </a:prstGeom>
        </p:spPr>
        <p:txBody>
          <a:bodyPr lIns="91431" tIns="45716" rIns="91431" bIns="45716"/>
          <a:lstStyle/>
          <a:p>
            <a:endParaRPr lang="en-US" dirty="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882B4-348A-4C80-9860-128688850B0B}" type="slidenum">
              <a:rPr lang="en-US"/>
              <a:pPr/>
              <a:t>44</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0" y="4343400"/>
            <a:ext cx="5486400" cy="4114800"/>
          </a:xfrm>
          <a:prstGeom prst="rect">
            <a:avLst/>
          </a:prstGeom>
        </p:spPr>
        <p:txBody>
          <a:bodyPr lIns="91431" tIns="45716" rIns="91431" bIns="45716"/>
          <a:lstStyle/>
          <a:p>
            <a:endParaRPr lang="en-US" dirty="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D2759-743B-489A-8D4C-77976EAB951D}" type="slidenum">
              <a:rPr lang="en-US"/>
              <a:pPr/>
              <a:t>45</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343400"/>
            <a:ext cx="5486400" cy="4114800"/>
          </a:xfrm>
          <a:prstGeom prst="rect">
            <a:avLst/>
          </a:prstGeom>
        </p:spPr>
        <p:txBody>
          <a:bodyPr lIns="91431" tIns="45716" rIns="91431" bIns="45716"/>
          <a:lstStyle/>
          <a:p>
            <a:endParaRPr lang="en-US" dirty="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E567-8001-452D-9E95-4CCA2FB7452A}" type="slidenum">
              <a:rPr lang="en-US"/>
              <a:pPr/>
              <a:t>46</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685800" y="4343400"/>
            <a:ext cx="5486400" cy="4114800"/>
          </a:xfrm>
          <a:prstGeom prst="rect">
            <a:avLst/>
          </a:prstGeom>
        </p:spPr>
        <p:txBody>
          <a:bodyPr lIns="91431" tIns="45716" rIns="91431" bIns="45716"/>
          <a:lstStyle/>
          <a:p>
            <a:endParaRPr lang="en-US" dirty="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bwMode="auto">
          <a:xfrm>
            <a:off x="914400" y="4343400"/>
            <a:ext cx="5029200" cy="4114800"/>
          </a:xfrm>
          <a:prstGeom prst="rect">
            <a:avLst/>
          </a:prstGeom>
          <a:noFill/>
          <a:ln>
            <a:miter lim="800000"/>
            <a:headEnd/>
            <a:tailEnd/>
          </a:ln>
        </p:spPr>
        <p:txBody>
          <a:bodyPr lIns="89620" tIns="44810" rIns="89620" bIns="44810"/>
          <a:lstStyle/>
          <a:p>
            <a:endParaRPr lang="en-US" dirty="0" smtClean="0"/>
          </a:p>
        </p:txBody>
      </p:sp>
      <p:sp>
        <p:nvSpPr>
          <p:cNvPr id="90115" name="Slide Number Placeholder 3"/>
          <p:cNvSpPr>
            <a:spLocks noGrp="1"/>
          </p:cNvSpPr>
          <p:nvPr>
            <p:ph type="sldNum" sz="quarter" idx="5"/>
          </p:nvPr>
        </p:nvSpPr>
        <p:spPr>
          <a:noFill/>
        </p:spPr>
        <p:txBody>
          <a:bodyPr/>
          <a:lstStyle/>
          <a:p>
            <a:fld id="{2DF7B7F9-207B-4AEA-A914-03BBD699DC9B}" type="slidenum">
              <a:rPr lang="en-US"/>
              <a:pPr/>
              <a:t>48</a:t>
            </a:fld>
            <a:endParaRPr lang="en-US" dirty="0"/>
          </a:p>
        </p:txBody>
      </p:sp>
      <p:sp>
        <p:nvSpPr>
          <p:cNvPr id="90116" name="Footer Placeholder 4"/>
          <p:cNvSpPr>
            <a:spLocks noGrp="1"/>
          </p:cNvSpPr>
          <p:nvPr>
            <p:ph type="ftr" sz="quarter" idx="4"/>
          </p:nvPr>
        </p:nvSpPr>
        <p:spPr>
          <a:noFill/>
        </p:spPr>
        <p:txBody>
          <a:bodyPr/>
          <a:lstStyle/>
          <a:p>
            <a:r>
              <a:rPr lang="en-US" dirty="0">
                <a:ea typeface="ＭＳ Ｐゴシック" charset="-128"/>
              </a:rPr>
              <a:t>Olson MLMA EO 4-19-12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685800" y="4343400"/>
            <a:ext cx="5486400" cy="4114800"/>
          </a:xfrm>
          <a:prstGeom prst="rect">
            <a:avLst/>
          </a:prstGeom>
          <a:noFill/>
        </p:spPr>
        <p:txBody>
          <a:bodyPr lIns="91431" tIns="45716" rIns="91431" bIns="45716"/>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78C0D970-A6E0-4FA5-A807-2EF29FFF6718}" type="slidenum">
              <a:rPr lang="en-US" smtClean="0">
                <a:latin typeface="Calibri" pitchFamily="34" charset="0"/>
              </a:rPr>
              <a:pPr/>
              <a:t>5</a:t>
            </a:fld>
            <a:endParaRPr lang="en-US" dirty="0" smtClean="0">
              <a:latin typeface="Calibri" pitchFamily="34" charset="0"/>
            </a:endParaRPr>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685800" y="4343400"/>
            <a:ext cx="5486400" cy="4114800"/>
          </a:xfrm>
          <a:prstGeom prst="rect">
            <a:avLst/>
          </a:prstGeom>
          <a:noFill/>
          <a:ln/>
        </p:spPr>
        <p:txBody>
          <a:bodyPr lIns="91431" tIns="45716" rIns="91431" bIns="45716">
            <a:normAutofit fontScale="85000" lnSpcReduction="20000"/>
          </a:bodyPr>
          <a:lstStyle/>
          <a:p>
            <a:endParaRPr lang="en-US" dirty="0" smtClean="0"/>
          </a:p>
        </p:txBody>
      </p:sp>
      <p:sp>
        <p:nvSpPr>
          <p:cNvPr id="60420" name="Slide Number Placeholder 3"/>
          <p:cNvSpPr>
            <a:spLocks noGrp="1"/>
          </p:cNvSpPr>
          <p:nvPr>
            <p:ph type="sldNum" sz="quarter" idx="5"/>
          </p:nvPr>
        </p:nvSpPr>
        <p:spPr>
          <a:noFill/>
        </p:spPr>
        <p:txBody>
          <a:bodyPr/>
          <a:lstStyle/>
          <a:p>
            <a:pPr defTabSz="914300"/>
            <a:fld id="{555CCCD8-8BFE-4370-872C-EE8B08BFD18D}" type="slidenum">
              <a:rPr lang="en-US" smtClean="0"/>
              <a:pPr defTabSz="914300"/>
              <a:t>6</a:t>
            </a:fld>
            <a:endParaRPr lang="en-US" dirty="0" smtClean="0"/>
          </a:p>
        </p:txBody>
      </p:sp>
      <p:sp>
        <p:nvSpPr>
          <p:cNvPr id="5" name="Footer Placeholder 4"/>
          <p:cNvSpPr>
            <a:spLocks noGrp="1"/>
          </p:cNvSpPr>
          <p:nvPr>
            <p:ph type="ftr" sz="quarter" idx="10"/>
          </p:nvPr>
        </p:nvSpPr>
        <p:spPr/>
        <p:txBody>
          <a:bodyPr/>
          <a:lstStyle/>
          <a:p>
            <a:pPr>
              <a:defRPr/>
            </a:pPr>
            <a:r>
              <a:rPr lang="en-US" dirty="0" smtClean="0"/>
              <a:t>Olson MLMA EO 4-19-12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5021" y="4342699"/>
            <a:ext cx="5027959" cy="4114956"/>
          </a:xfrm>
          <a:prstGeom prst="rect">
            <a:avLst/>
          </a:prstGeom>
        </p:spPr>
        <p:txBody>
          <a:bodyPr lIns="89620" tIns="44810" rIns="89620" bIns="44810">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7B5D8E6E-5946-42D5-B66F-FD76A08B6E6F}"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Olson MLMA EO 4-19-12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Olson MLMA EO 4-19-12</a:t>
            </a:r>
            <a:endParaRPr lang="en-US" dirty="0"/>
          </a:p>
        </p:txBody>
      </p:sp>
      <p:sp>
        <p:nvSpPr>
          <p:cNvPr id="5" name="Slide Number Placeholder 4"/>
          <p:cNvSpPr>
            <a:spLocks noGrp="1"/>
          </p:cNvSpPr>
          <p:nvPr>
            <p:ph type="sldNum" sz="quarter" idx="11"/>
          </p:nvPr>
        </p:nvSpPr>
        <p:spPr/>
        <p:txBody>
          <a:bodyPr/>
          <a:lstStyle/>
          <a:p>
            <a:pPr>
              <a:defRPr/>
            </a:pPr>
            <a:fld id="{7B5D8E6E-5946-42D5-B66F-FD76A08B6E6F}"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4501"/>
            <a:fld id="{D6E7577D-8B79-4D6C-B5A2-10A513EE1EF9}" type="slidenum">
              <a:rPr lang="en-US" smtClean="0"/>
              <a:pPr defTabSz="914501"/>
              <a:t>11</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180" y="4342777"/>
            <a:ext cx="5487640" cy="4115111"/>
          </a:xfrm>
          <a:prstGeom prst="rect">
            <a:avLst/>
          </a:prstGeom>
          <a:noFill/>
          <a:ln/>
        </p:spPr>
        <p:txBody>
          <a:bodyPr lIns="89584" tIns="44792" rIns="89584" bIns="44792"/>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60000"/>
                    <a:lumOff val="4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381000" y="6477000"/>
            <a:ext cx="2133600" cy="212725"/>
          </a:xfrm>
          <a:prstGeom prst="rect">
            <a:avLst/>
          </a:prstGeom>
        </p:spPr>
        <p:txBody>
          <a:bodyPr/>
          <a:lstStyle/>
          <a:p>
            <a:fld id="{2D7B3B9A-B08F-4837-9625-3E7ADB24F2D9}" type="datetimeFigureOut">
              <a:rPr lang="en-US" smtClean="0"/>
              <a:pPr/>
              <a:t>10/22/2012</a:t>
            </a:fld>
            <a:endParaRPr lang="en-US" dirty="0"/>
          </a:p>
        </p:txBody>
      </p:sp>
      <p:sp>
        <p:nvSpPr>
          <p:cNvPr id="19" name="Footer Placeholder 18"/>
          <p:cNvSpPr>
            <a:spLocks noGrp="1"/>
          </p:cNvSpPr>
          <p:nvPr>
            <p:ph type="ftr" sz="quarter" idx="11"/>
          </p:nvPr>
        </p:nvSpPr>
        <p:spPr/>
        <p:txBody>
          <a:bodyPr/>
          <a:lstStyle/>
          <a:p>
            <a:pPr algn="ctr"/>
            <a:fld id="{1B930FCD-09FC-4E13-8D72-C4B421D86F62}" type="slidenum">
              <a:rPr lang="en-US" smtClean="0"/>
              <a:pPr algn="ctr"/>
              <a:t>‹#›</a:t>
            </a:fld>
            <a:endParaRPr lang="en-US" dirty="0"/>
          </a:p>
        </p:txBody>
      </p:sp>
      <p:sp>
        <p:nvSpPr>
          <p:cNvPr id="27" name="Slide Number Placeholder 26"/>
          <p:cNvSpPr>
            <a:spLocks noGrp="1"/>
          </p:cNvSpPr>
          <p:nvPr>
            <p:ph type="sldNum" sz="quarter" idx="12"/>
          </p:nvPr>
        </p:nvSpPr>
        <p:spPr>
          <a:xfrm>
            <a:off x="533400" y="5867401"/>
            <a:ext cx="1676400" cy="761999"/>
          </a:xfrm>
        </p:spPr>
        <p:txBody>
          <a:bodyPr/>
          <a:lstStyle>
            <a:lvl1pPr>
              <a:defRPr>
                <a:solidFill>
                  <a:srgbClr val="306623"/>
                </a:solidFill>
                <a:latin typeface="Arial Narrow" pitchFamily="34" charset="0"/>
              </a:defRPr>
            </a:lvl1pPr>
          </a:lstStyle>
          <a:p>
            <a:pPr>
              <a:spcBef>
                <a:spcPts val="0"/>
              </a:spcBef>
              <a:spcAft>
                <a:spcPts val="0"/>
              </a:spcAft>
            </a:pPr>
            <a:r>
              <a:rPr lang="en-US" dirty="0" smtClean="0"/>
              <a:t>Center for  Community Based Enterprise</a:t>
            </a:r>
            <a:endParaRPr lang="en-US" dirty="0" smtClean="0">
              <a:ea typeface="Times New Roman"/>
            </a:endParaRPr>
          </a:p>
        </p:txBody>
      </p:sp>
      <p:sp>
        <p:nvSpPr>
          <p:cNvPr id="21506"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1505" name="Picture 1"/>
          <p:cNvPicPr>
            <a:picLocks noChangeAspect="1" noChangeArrowheads="1"/>
          </p:cNvPicPr>
          <p:nvPr userDrawn="1"/>
        </p:nvPicPr>
        <p:blipFill>
          <a:blip r:embed="rId2" cstate="screen"/>
          <a:srcRect/>
          <a:stretch>
            <a:fillRect/>
          </a:stretch>
        </p:blipFill>
        <p:spPr bwMode="auto">
          <a:xfrm>
            <a:off x="533400" y="5867400"/>
            <a:ext cx="1752600" cy="685800"/>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B7DFCF0-DABB-4F02-B64B-AA701202D96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r>
              <a:rPr lang="en-US" dirty="0"/>
              <a:t>www.c2be.org</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7740DA-CDF4-476D-A1CF-9F079495647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6324600" y="6172200"/>
            <a:ext cx="2133600" cy="533399"/>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pPr algn="ctr"/>
            <a:fld id="{545E3221-BC5F-4FBE-B394-FFB15CE13837}" type="slidenum">
              <a:rPr lang="en-US" smtClean="0"/>
              <a:pPr algn="ctr"/>
              <a:t>‹#›</a:t>
            </a:fld>
            <a:r>
              <a:rPr lang="en-US" dirty="0" smtClean="0"/>
              <a:t>www.esoplaw.com</a:t>
            </a:r>
            <a:endParaRPr lang="en-US" dirty="0"/>
          </a:p>
        </p:txBody>
      </p:sp>
      <p:pic>
        <p:nvPicPr>
          <p:cNvPr id="6" name="Picture 1"/>
          <p:cNvPicPr>
            <a:picLocks noChangeAspect="1" noChangeArrowheads="1"/>
          </p:cNvPicPr>
          <p:nvPr userDrawn="1"/>
        </p:nvPicPr>
        <p:blipFill>
          <a:blip r:embed="rId2" cstate="screen"/>
          <a:srcRect/>
          <a:stretch>
            <a:fillRect/>
          </a:stretch>
        </p:blipFill>
        <p:spPr bwMode="auto">
          <a:xfrm>
            <a:off x="533400" y="5867400"/>
            <a:ext cx="1752600" cy="685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54ACB-FA1A-4B41-B555-1872572255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654ACB-FA1A-4B41-B555-1872572255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6492875"/>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654ACB-FA1A-4B41-B555-1872572255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D654ACB-FA1A-4B41-B555-18725722555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54ACB-FA1A-4B41-B555-1872572255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33400" y="6492875"/>
            <a:ext cx="2133600" cy="365125"/>
          </a:xfrm>
          <a:prstGeom prst="rect">
            <a:avLst/>
          </a:prstGeom>
        </p:spPr>
        <p:txBody>
          <a:bodyPr/>
          <a:lstStyle/>
          <a:p>
            <a:fld id="{2D7B3B9A-B08F-4837-9625-3E7ADB24F2D9}" type="datetimeFigureOut">
              <a:rPr lang="en-US" smtClean="0"/>
              <a:pPr/>
              <a:t>10/22/2012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654ACB-FA1A-4B41-B555-1872572255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381000" y="190500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2667000" y="6096000"/>
            <a:ext cx="3352800" cy="457200"/>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smtClean="0"/>
              <a:t>www.esoplaw.com</a:t>
            </a:r>
            <a:endParaRPr lang="en-US" dirty="0"/>
          </a:p>
        </p:txBody>
      </p:sp>
      <p:sp>
        <p:nvSpPr>
          <p:cNvPr id="18" name="Slide Number Placeholder 17"/>
          <p:cNvSpPr>
            <a:spLocks noGrp="1"/>
          </p:cNvSpPr>
          <p:nvPr>
            <p:ph type="sldNum" sz="quarter" idx="4"/>
          </p:nvPr>
        </p:nvSpPr>
        <p:spPr>
          <a:xfrm>
            <a:off x="533400" y="6019801"/>
            <a:ext cx="762000" cy="381000"/>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654ACB-FA1A-4B41-B555-18725722555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5" name="Picture 5" descr="DGO_logo_cmyk.tif                                              00056590Macintosh HD                   BA4C29B5:"/>
          <p:cNvPicPr>
            <a:picLocks noChangeAspect="1" noChangeArrowheads="1"/>
          </p:cNvPicPr>
          <p:nvPr/>
        </p:nvPicPr>
        <p:blipFill>
          <a:blip r:embed="rId13" cstate="screen"/>
          <a:srcRect/>
          <a:stretch>
            <a:fillRect/>
          </a:stretch>
        </p:blipFill>
        <p:spPr bwMode="auto">
          <a:xfrm>
            <a:off x="6553200" y="5867400"/>
            <a:ext cx="19812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5000" b="1"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mcc.e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2b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info@c2b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a:xfrm>
            <a:off x="0" y="228600"/>
            <a:ext cx="8915400" cy="2133600"/>
          </a:xfrm>
        </p:spPr>
        <p:txBody>
          <a:bodyPr>
            <a:normAutofit/>
          </a:bodyPr>
          <a:lstStyle/>
          <a:p>
            <a:r>
              <a:rPr lang="en-US" sz="4900" dirty="0" smtClean="0">
                <a:solidFill>
                  <a:schemeClr val="tx1"/>
                </a:solidFill>
                <a:latin typeface="Arial Black" pitchFamily="34" charset="0"/>
              </a:rPr>
              <a:t>Mondragon in Detroit: </a:t>
            </a:r>
            <a:r>
              <a:rPr lang="en-US" sz="2800" dirty="0" smtClean="0">
                <a:solidFill>
                  <a:schemeClr val="tx1"/>
                </a:solidFill>
                <a:latin typeface="Arial Black" pitchFamily="34" charset="0"/>
              </a:rPr>
              <a:t>building a strong, green, community-based economy through cooperation</a:t>
            </a:r>
            <a:endParaRPr lang="en-US" sz="2800" b="1" dirty="0" smtClean="0">
              <a:solidFill>
                <a:srgbClr val="306623"/>
              </a:solidFill>
              <a:latin typeface="Arial Black" pitchFamily="34" charset="0"/>
            </a:endParaRPr>
          </a:p>
        </p:txBody>
      </p:sp>
      <p:sp>
        <p:nvSpPr>
          <p:cNvPr id="15363" name="Subtitle 6"/>
          <p:cNvSpPr>
            <a:spLocks noGrp="1"/>
          </p:cNvSpPr>
          <p:nvPr>
            <p:ph type="subTitle" idx="1"/>
          </p:nvPr>
        </p:nvSpPr>
        <p:spPr>
          <a:xfrm>
            <a:off x="533400" y="3276600"/>
            <a:ext cx="8153400" cy="2590800"/>
          </a:xfrm>
        </p:spPr>
        <p:txBody>
          <a:bodyPr>
            <a:normAutofit fontScale="25000" lnSpcReduction="20000"/>
          </a:bodyPr>
          <a:lstStyle/>
          <a:p>
            <a:endParaRPr lang="en-US" sz="1800" dirty="0" smtClean="0">
              <a:latin typeface="Arial" pitchFamily="34" charset="0"/>
              <a:cs typeface="Arial" pitchFamily="34" charset="0"/>
            </a:endParaRPr>
          </a:p>
          <a:p>
            <a:r>
              <a:rPr lang="en-US" sz="4800" dirty="0" smtClean="0">
                <a:latin typeface="Arial" pitchFamily="34" charset="0"/>
                <a:cs typeface="Arial" pitchFamily="34" charset="0"/>
              </a:rPr>
              <a:t>by</a:t>
            </a:r>
          </a:p>
          <a:p>
            <a:r>
              <a:rPr lang="en-US" sz="11200" dirty="0" smtClean="0">
                <a:latin typeface="Arial" pitchFamily="34" charset="0"/>
                <a:cs typeface="Arial" pitchFamily="34" charset="0"/>
              </a:rPr>
              <a:t> Attorney Deborah Groban Olson</a:t>
            </a:r>
          </a:p>
          <a:p>
            <a:r>
              <a:rPr lang="en-US" sz="11200" b="1" dirty="0" smtClean="0">
                <a:latin typeface="Arial" pitchFamily="34" charset="0"/>
                <a:cs typeface="Arial" pitchFamily="34" charset="0"/>
              </a:rPr>
              <a:t>Community Economy Group</a:t>
            </a:r>
          </a:p>
          <a:p>
            <a:r>
              <a:rPr lang="en-US" sz="8000" dirty="0" smtClean="0">
                <a:latin typeface="Arial" pitchFamily="34" charset="0"/>
                <a:cs typeface="Arial" pitchFamily="34" charset="0"/>
              </a:rPr>
              <a:t>(313) 331-7821 www.c2be.org  info@c2be.org</a:t>
            </a:r>
          </a:p>
          <a:p>
            <a:r>
              <a:rPr lang="en-US" sz="8000" dirty="0" smtClean="0">
                <a:latin typeface="Arial" pitchFamily="34" charset="0"/>
                <a:cs typeface="Arial" pitchFamily="34" charset="0"/>
              </a:rPr>
              <a:t>Michigan State University US Economic Development Administration Regional Economic Innovation Summit</a:t>
            </a:r>
          </a:p>
          <a:p>
            <a:r>
              <a:rPr lang="en-US" sz="8000" dirty="0" smtClean="0">
                <a:latin typeface="Arial" pitchFamily="34" charset="0"/>
                <a:cs typeface="Arial" pitchFamily="34" charset="0"/>
              </a:rPr>
              <a:t>    September 6, 2012 </a:t>
            </a:r>
            <a:endParaRPr lang="en-US" sz="9600" dirty="0" smtClean="0"/>
          </a:p>
        </p:txBody>
      </p:sp>
      <p:sp>
        <p:nvSpPr>
          <p:cNvPr id="15364" name="Footer Placeholder 3"/>
          <p:cNvSpPr>
            <a:spLocks noGrp="1"/>
          </p:cNvSpPr>
          <p:nvPr>
            <p:ph type="ftr" sz="quarter" idx="11"/>
          </p:nvPr>
        </p:nvSpPr>
        <p:spPr>
          <a:noFill/>
        </p:spPr>
        <p:txBody>
          <a:bodyPr/>
          <a:lstStyle/>
          <a:p>
            <a:endParaRPr lang="en-US" dirty="0" smtClean="0"/>
          </a:p>
        </p:txBody>
      </p:sp>
      <p:sp>
        <p:nvSpPr>
          <p:cNvPr id="15365" name="Slide Number Placeholder 4"/>
          <p:cNvSpPr>
            <a:spLocks noGrp="1"/>
          </p:cNvSpPr>
          <p:nvPr>
            <p:ph type="sldNum" sz="quarter" idx="12"/>
          </p:nvPr>
        </p:nvSpPr>
        <p:spPr>
          <a:noFill/>
        </p:spPr>
        <p:txBody>
          <a:bodyPr/>
          <a:lstStyle/>
          <a:p>
            <a:fld id="{963BAF59-95AE-417C-BE91-25C9659459B0}"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Mondragon Cooperative Corporation “Humanity at Work”</a:t>
            </a:r>
            <a:endParaRPr lang="en-US" dirty="0"/>
          </a:p>
        </p:txBody>
      </p:sp>
      <p:pic>
        <p:nvPicPr>
          <p:cNvPr id="3" name="Picture 3" descr="Aerial view of the Mondragon Cooperative.&#10;"/>
          <p:cNvPicPr>
            <a:picLocks noChangeAspect="1" noChangeArrowheads="1"/>
          </p:cNvPicPr>
          <p:nvPr/>
        </p:nvPicPr>
        <p:blipFill>
          <a:blip r:embed="rId3" cstate="screen"/>
          <a:srcRect/>
          <a:stretch>
            <a:fillRect/>
          </a:stretch>
        </p:blipFill>
        <p:spPr bwMode="auto">
          <a:xfrm>
            <a:off x="762000" y="1981200"/>
            <a:ext cx="7467600" cy="3810000"/>
          </a:xfrm>
          <a:prstGeom prst="rect">
            <a:avLst/>
          </a:prstGeom>
          <a:noFill/>
          <a:ln w="9525">
            <a:noFill/>
            <a:miter lim="800000"/>
            <a:headEnd/>
            <a:tailEnd/>
          </a:ln>
        </p:spPr>
      </p:pic>
      <p:pic>
        <p:nvPicPr>
          <p:cNvPr id="4" name="Picture 12" descr="Mondragon Cooperative logo"/>
          <p:cNvPicPr>
            <a:picLocks noChangeAspect="1" noChangeArrowheads="1"/>
          </p:cNvPicPr>
          <p:nvPr/>
        </p:nvPicPr>
        <p:blipFill>
          <a:blip r:embed="rId4" cstate="screen"/>
          <a:srcRect/>
          <a:stretch>
            <a:fillRect/>
          </a:stretch>
        </p:blipFill>
        <p:spPr bwMode="auto">
          <a:xfrm rot="5400000">
            <a:off x="3896518" y="4409282"/>
            <a:ext cx="849313" cy="361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endParaRPr lang="en-US" dirty="0" smtClean="0"/>
          </a:p>
          <a:p>
            <a:endParaRPr lang="en-US" dirty="0" smtClean="0"/>
          </a:p>
        </p:txBody>
      </p:sp>
      <p:sp>
        <p:nvSpPr>
          <p:cNvPr id="18435" name="Slide Number Placeholder 5"/>
          <p:cNvSpPr>
            <a:spLocks noGrp="1"/>
          </p:cNvSpPr>
          <p:nvPr>
            <p:ph type="sldNum" sz="quarter" idx="12"/>
          </p:nvPr>
        </p:nvSpPr>
        <p:spPr>
          <a:noFill/>
        </p:spPr>
        <p:txBody>
          <a:bodyPr/>
          <a:lstStyle/>
          <a:p>
            <a:fld id="{7A0B5AB7-6129-4CC6-A2B6-13FCEF2C9F74}" type="slidenum">
              <a:rPr lang="en-US" smtClean="0"/>
              <a:pPr/>
              <a:t>11</a:t>
            </a:fld>
            <a:endParaRPr lang="en-US" dirty="0" smtClean="0"/>
          </a:p>
        </p:txBody>
      </p:sp>
      <p:sp>
        <p:nvSpPr>
          <p:cNvPr id="18436" name="Rectangle 2"/>
          <p:cNvSpPr>
            <a:spLocks noGrp="1" noChangeArrowheads="1"/>
          </p:cNvSpPr>
          <p:nvPr>
            <p:ph type="title"/>
          </p:nvPr>
        </p:nvSpPr>
        <p:spPr>
          <a:xfrm>
            <a:off x="685800" y="381000"/>
            <a:ext cx="7772400" cy="1600200"/>
          </a:xfrm>
        </p:spPr>
        <p:txBody>
          <a:bodyPr>
            <a:normAutofit fontScale="90000"/>
          </a:bodyPr>
          <a:lstStyle/>
          <a:p>
            <a:pPr eaLnBrk="1" hangingPunct="1"/>
            <a:r>
              <a:rPr lang="en-US" sz="4000" dirty="0" smtClean="0"/>
              <a:t/>
            </a:r>
            <a:br>
              <a:rPr lang="en-US" sz="4000" dirty="0" smtClean="0"/>
            </a:br>
            <a:r>
              <a:rPr lang="en-US" sz="4000" dirty="0" smtClean="0"/>
              <a:t/>
            </a:r>
            <a:br>
              <a:rPr lang="en-US" sz="4000" dirty="0" smtClean="0"/>
            </a:br>
            <a:r>
              <a:rPr lang="en-US" sz="4000" dirty="0" smtClean="0"/>
              <a:t>Mondragon  Cooperative Corporation </a:t>
            </a:r>
            <a:r>
              <a:rPr lang="en-US" dirty="0" smtClean="0"/>
              <a:t/>
            </a:r>
            <a:br>
              <a:rPr lang="en-US" dirty="0" smtClean="0"/>
            </a:br>
            <a:r>
              <a:rPr lang="en-US" sz="2400" dirty="0" smtClean="0"/>
              <a:t>Timeline for building industrial co-op community</a:t>
            </a:r>
            <a:br>
              <a:rPr lang="en-US" sz="2400" dirty="0" smtClean="0"/>
            </a:br>
            <a:endParaRPr lang="en-US" sz="2400" dirty="0" smtClean="0"/>
          </a:p>
        </p:txBody>
      </p:sp>
      <p:sp>
        <p:nvSpPr>
          <p:cNvPr id="18437" name="Rectangle 3"/>
          <p:cNvSpPr>
            <a:spLocks noGrp="1" noChangeArrowheads="1"/>
          </p:cNvSpPr>
          <p:nvPr>
            <p:ph type="body" idx="1"/>
          </p:nvPr>
        </p:nvSpPr>
        <p:spPr>
          <a:xfrm>
            <a:off x="254000" y="1905000"/>
            <a:ext cx="8636000" cy="4191000"/>
          </a:xfrm>
        </p:spPr>
        <p:txBody>
          <a:bodyPr>
            <a:normAutofit fontScale="77500" lnSpcReduction="20000"/>
          </a:bodyPr>
          <a:lstStyle/>
          <a:p>
            <a:pPr eaLnBrk="1" hangingPunct="1">
              <a:lnSpc>
                <a:spcPct val="120000"/>
              </a:lnSpc>
            </a:pPr>
            <a:r>
              <a:rPr lang="en-US" sz="2000" dirty="0" smtClean="0"/>
              <a:t>1941 - Basque region of Spain - after capital bombed flat - Priest arrives teaching about independence through mutual self-reliance, self-managed businesses&amp; continuous education </a:t>
            </a:r>
          </a:p>
          <a:p>
            <a:pPr eaLnBrk="1" hangingPunct="1">
              <a:lnSpc>
                <a:spcPct val="120000"/>
              </a:lnSpc>
            </a:pPr>
            <a:r>
              <a:rPr lang="en-US" sz="2000" dirty="0" smtClean="0"/>
              <a:t>1943 - created a technical school for area youth to learn work skills</a:t>
            </a:r>
          </a:p>
          <a:p>
            <a:pPr eaLnBrk="1" hangingPunct="1">
              <a:lnSpc>
                <a:spcPct val="120000"/>
              </a:lnSpc>
            </a:pPr>
            <a:r>
              <a:rPr lang="en-US" sz="2000" dirty="0" smtClean="0"/>
              <a:t> 1956 -  first 5 graduates of the school borrowed $ from everyone in town to open the first business – making stoves. They purchased existing plant and equipment from a nearby town.</a:t>
            </a:r>
          </a:p>
          <a:p>
            <a:pPr eaLnBrk="1" hangingPunct="1">
              <a:lnSpc>
                <a:spcPct val="120000"/>
              </a:lnSpc>
            </a:pPr>
            <a:r>
              <a:rPr lang="en-US" sz="2000" dirty="0" smtClean="0"/>
              <a:t>1959 - created, Caja Laboral, co-op development bank with savings from co-ops and community members</a:t>
            </a:r>
          </a:p>
          <a:p>
            <a:pPr eaLnBrk="1" hangingPunct="1">
              <a:lnSpc>
                <a:spcPct val="120000"/>
              </a:lnSpc>
            </a:pPr>
            <a:r>
              <a:rPr lang="en-US" sz="2000" dirty="0" smtClean="0"/>
              <a:t>1959 - Bank created entrepreneurial division that provided R&amp;D for all group businesses &amp; hands-on lending</a:t>
            </a:r>
          </a:p>
          <a:p>
            <a:pPr eaLnBrk="1" hangingPunct="1">
              <a:lnSpc>
                <a:spcPct val="120000"/>
              </a:lnSpc>
            </a:pPr>
            <a:r>
              <a:rPr lang="en-US" sz="2000" dirty="0" smtClean="0"/>
              <a:t>1974 - created Ikerlan – technology R&amp;D center</a:t>
            </a:r>
          </a:p>
          <a:p>
            <a:pPr eaLnBrk="1" hangingPunct="1">
              <a:lnSpc>
                <a:spcPct val="120000"/>
              </a:lnSpc>
            </a:pPr>
            <a:r>
              <a:rPr lang="en-US" sz="2000" dirty="0" smtClean="0"/>
              <a:t>1991 -group of cooperatives incorporate as Mondragon Corporacion Cooperativa (MCC) </a:t>
            </a:r>
            <a:r>
              <a:rPr lang="en-US" sz="2000" dirty="0" smtClean="0">
                <a:hlinkClick r:id="rId3"/>
              </a:rPr>
              <a:t>www.mcc.es</a:t>
            </a:r>
            <a:endParaRPr lang="en-US" sz="2000" dirty="0" smtClean="0"/>
          </a:p>
          <a:p>
            <a:pPr>
              <a:lnSpc>
                <a:spcPct val="120000"/>
              </a:lnSpc>
            </a:pPr>
            <a:r>
              <a:rPr lang="en-US" sz="2000" dirty="0" smtClean="0"/>
              <a:t>2011  - 85,000 people working in 120 companies with €38 billion of assets and annual revenue of €13 billion.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Emilia Romagna </a:t>
            </a:r>
            <a:br>
              <a:rPr lang="en-US" dirty="0"/>
            </a:br>
            <a:r>
              <a:rPr lang="en-US" sz="2000" dirty="0"/>
              <a:t>Example of regional support/clustering CBE model </a:t>
            </a:r>
          </a:p>
        </p:txBody>
      </p:sp>
      <p:sp>
        <p:nvSpPr>
          <p:cNvPr id="29699" name="Footer Placeholder 3"/>
          <p:cNvSpPr>
            <a:spLocks noGrp="1"/>
          </p:cNvSpPr>
          <p:nvPr>
            <p:ph type="ftr" sz="quarter" idx="11"/>
          </p:nvPr>
        </p:nvSpPr>
        <p:spPr>
          <a:noFill/>
        </p:spPr>
        <p:txBody>
          <a:bodyPr/>
          <a:lstStyle/>
          <a:p>
            <a:endParaRPr lang="en-US" dirty="0"/>
          </a:p>
          <a:p>
            <a:endParaRPr lang="en-US" dirty="0"/>
          </a:p>
        </p:txBody>
      </p:sp>
      <p:sp>
        <p:nvSpPr>
          <p:cNvPr id="29700" name="Slide Number Placeholder 4"/>
          <p:cNvSpPr>
            <a:spLocks noGrp="1"/>
          </p:cNvSpPr>
          <p:nvPr>
            <p:ph type="sldNum" sz="quarter" idx="12"/>
          </p:nvPr>
        </p:nvSpPr>
        <p:spPr>
          <a:noFill/>
        </p:spPr>
        <p:txBody>
          <a:bodyPr/>
          <a:lstStyle/>
          <a:p>
            <a:fld id="{EA28A996-3B0D-FC43-94EA-DF2DC07DF2B1}" type="slidenum">
              <a:rPr lang="en-US"/>
              <a:pPr/>
              <a:t>12</a:t>
            </a:fld>
            <a:endParaRPr lang="en-US" dirty="0"/>
          </a:p>
        </p:txBody>
      </p:sp>
      <p:pic>
        <p:nvPicPr>
          <p:cNvPr id="29701" name="Content Placeholder 5" descr="Map of Italy, pinpoints Emilia Romagna, just north of Florence."/>
          <p:cNvPicPr>
            <a:picLocks noGrp="1" noChangeAspect="1" noChangeArrowheads="1"/>
          </p:cNvPicPr>
          <p:nvPr>
            <p:ph idx="1"/>
          </p:nvPr>
        </p:nvPicPr>
        <p:blipFill>
          <a:blip r:embed="rId3" cstate="screen"/>
          <a:srcRect t="10379" b="-19460"/>
          <a:stretch>
            <a:fillRect/>
          </a:stretch>
        </p:blipFill>
        <p:spPr>
          <a:xfrm>
            <a:off x="685800" y="2133600"/>
            <a:ext cx="7772400" cy="4572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7772400" cy="1066800"/>
          </a:xfrm>
        </p:spPr>
        <p:txBody>
          <a:bodyPr>
            <a:noAutofit/>
          </a:bodyPr>
          <a:lstStyle/>
          <a:p>
            <a:r>
              <a:rPr lang="en-US" sz="4000" dirty="0" smtClean="0"/>
              <a:t>Italian cooperation among diversity fits Metro Detroit </a:t>
            </a:r>
            <a:endParaRPr lang="en-US" sz="4000" dirty="0"/>
          </a:p>
        </p:txBody>
      </p:sp>
      <p:sp>
        <p:nvSpPr>
          <p:cNvPr id="30723" name="Content Placeholder 2"/>
          <p:cNvSpPr>
            <a:spLocks noGrp="1"/>
          </p:cNvSpPr>
          <p:nvPr>
            <p:ph idx="1"/>
          </p:nvPr>
        </p:nvSpPr>
        <p:spPr>
          <a:xfrm>
            <a:off x="685800" y="1600200"/>
            <a:ext cx="7772400" cy="4648200"/>
          </a:xfrm>
        </p:spPr>
        <p:txBody>
          <a:bodyPr/>
          <a:lstStyle/>
          <a:p>
            <a:r>
              <a:rPr lang="en-US" dirty="0"/>
              <a:t>Unlike Mondragon – in Emilia Romagna</a:t>
            </a:r>
          </a:p>
          <a:p>
            <a:r>
              <a:rPr lang="en-US" dirty="0"/>
              <a:t>Multiple company types collaborate</a:t>
            </a:r>
          </a:p>
          <a:p>
            <a:pPr lvl="1"/>
            <a:r>
              <a:rPr lang="en-US" sz="2400" dirty="0"/>
              <a:t>Family owned</a:t>
            </a:r>
          </a:p>
          <a:p>
            <a:pPr lvl="1"/>
            <a:r>
              <a:rPr lang="en-US" sz="2400" dirty="0"/>
              <a:t>Owned by communist cooperatives</a:t>
            </a:r>
          </a:p>
          <a:p>
            <a:pPr lvl="1"/>
            <a:r>
              <a:rPr lang="en-US" sz="2400" dirty="0"/>
              <a:t>Owned by Catholic cooperative</a:t>
            </a:r>
          </a:p>
          <a:p>
            <a:pPr lvl="1"/>
            <a:r>
              <a:rPr lang="en-US" sz="2400" dirty="0"/>
              <a:t>Owned by social democratic cooperatives</a:t>
            </a:r>
          </a:p>
          <a:p>
            <a:pPr lvl="1"/>
            <a:r>
              <a:rPr lang="en-US" sz="2400" dirty="0"/>
              <a:t>Some cooperatives own publicly traded companies</a:t>
            </a:r>
          </a:p>
          <a:p>
            <a:r>
              <a:rPr lang="en-US" dirty="0"/>
              <a:t>Co-op federations include all sectors:</a:t>
            </a:r>
          </a:p>
          <a:p>
            <a:pPr lvl="1"/>
            <a:r>
              <a:rPr lang="en-US" sz="2400" dirty="0"/>
              <a:t>Workers, consumers, agricultural, housing</a:t>
            </a:r>
          </a:p>
          <a:p>
            <a:r>
              <a:rPr lang="en-US" dirty="0"/>
              <a:t>Most companies are unionized</a:t>
            </a:r>
          </a:p>
          <a:p>
            <a:pPr lvl="1"/>
            <a:endParaRPr lang="en-US" dirty="0"/>
          </a:p>
        </p:txBody>
      </p:sp>
      <p:sp>
        <p:nvSpPr>
          <p:cNvPr id="30724" name="Footer Placeholder 3"/>
          <p:cNvSpPr>
            <a:spLocks noGrp="1"/>
          </p:cNvSpPr>
          <p:nvPr>
            <p:ph type="ftr" sz="quarter" idx="11"/>
          </p:nvPr>
        </p:nvSpPr>
        <p:spPr>
          <a:noFill/>
        </p:spPr>
        <p:txBody>
          <a:bodyPr/>
          <a:lstStyle/>
          <a:p>
            <a:endParaRPr lang="en-US" dirty="0"/>
          </a:p>
          <a:p>
            <a:endParaRPr lang="en-US" dirty="0"/>
          </a:p>
        </p:txBody>
      </p:sp>
      <p:sp>
        <p:nvSpPr>
          <p:cNvPr id="30725" name="Slide Number Placeholder 4"/>
          <p:cNvSpPr>
            <a:spLocks noGrp="1"/>
          </p:cNvSpPr>
          <p:nvPr>
            <p:ph type="sldNum" sz="quarter" idx="12"/>
          </p:nvPr>
        </p:nvSpPr>
        <p:spPr>
          <a:noFill/>
        </p:spPr>
        <p:txBody>
          <a:bodyPr/>
          <a:lstStyle/>
          <a:p>
            <a:fld id="{61239AAF-94B8-AF4E-8FEA-595B6AC82A86}"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304800" y="533400"/>
            <a:ext cx="8077200" cy="1219200"/>
          </a:xfrm>
        </p:spPr>
        <p:txBody>
          <a:bodyPr>
            <a:normAutofit fontScale="90000"/>
          </a:bodyPr>
          <a:lstStyle/>
          <a:p>
            <a:r>
              <a:rPr lang="en-US" dirty="0" smtClean="0"/>
              <a:t/>
            </a:r>
            <a:br>
              <a:rPr lang="en-US" dirty="0" smtClean="0"/>
            </a:br>
            <a:r>
              <a:rPr lang="en-US" sz="4900" dirty="0" smtClean="0"/>
              <a:t>Participative worker ownership =  </a:t>
            </a:r>
            <a:br>
              <a:rPr lang="en-US" sz="4900" dirty="0" smtClean="0"/>
            </a:br>
            <a:r>
              <a:rPr lang="en-US" sz="4900" dirty="0" smtClean="0"/>
              <a:t>successful job creation &amp; retention </a:t>
            </a:r>
          </a:p>
        </p:txBody>
      </p:sp>
      <p:sp>
        <p:nvSpPr>
          <p:cNvPr id="8195" name="Content Placeholder 6"/>
          <p:cNvSpPr>
            <a:spLocks noGrp="1"/>
          </p:cNvSpPr>
          <p:nvPr>
            <p:ph idx="4294967295"/>
          </p:nvPr>
        </p:nvSpPr>
        <p:spPr>
          <a:xfrm>
            <a:off x="0" y="1905000"/>
            <a:ext cx="9144000" cy="4343400"/>
          </a:xfrm>
        </p:spPr>
        <p:txBody>
          <a:bodyPr>
            <a:normAutofit/>
          </a:bodyPr>
          <a:lstStyle/>
          <a:p>
            <a:pPr lvl="1"/>
            <a:r>
              <a:rPr lang="en-US" sz="2400" b="1" dirty="0" smtClean="0"/>
              <a:t>Mondragon</a:t>
            </a:r>
            <a:r>
              <a:rPr lang="en-US" sz="2400" dirty="0" smtClean="0"/>
              <a:t>:  </a:t>
            </a:r>
            <a:r>
              <a:rPr lang="en-US" sz="2400" b="1" dirty="0" smtClean="0"/>
              <a:t>50 years from 0 to 85,000 jobs, </a:t>
            </a:r>
            <a:endParaRPr lang="en-US" dirty="0" smtClean="0"/>
          </a:p>
          <a:p>
            <a:pPr lvl="2"/>
            <a:r>
              <a:rPr lang="en-US" sz="2100" dirty="0" smtClean="0"/>
              <a:t> assets of 33 billion euro, </a:t>
            </a:r>
          </a:p>
          <a:p>
            <a:pPr lvl="2"/>
            <a:r>
              <a:rPr lang="en-US" sz="2100" dirty="0" smtClean="0"/>
              <a:t>2009 revenue 14.7 billion euro</a:t>
            </a:r>
            <a:endParaRPr lang="en-US" sz="2400" dirty="0" smtClean="0"/>
          </a:p>
          <a:p>
            <a:pPr lvl="1"/>
            <a:r>
              <a:rPr lang="en-US" sz="2400" b="1" dirty="0" smtClean="0"/>
              <a:t>Emilia Romagna </a:t>
            </a:r>
            <a:r>
              <a:rPr lang="en-US" sz="2400" dirty="0" smtClean="0"/>
              <a:t>– 8,000 worker coops </a:t>
            </a:r>
            <a:r>
              <a:rPr lang="en-US" dirty="0" smtClean="0"/>
              <a:t> + </a:t>
            </a:r>
            <a:r>
              <a:rPr lang="en-US" sz="2400" dirty="0" smtClean="0"/>
              <a:t> family businesses =</a:t>
            </a:r>
          </a:p>
          <a:p>
            <a:pPr lvl="2"/>
            <a:r>
              <a:rPr lang="en-US" sz="2000" dirty="0" smtClean="0"/>
              <a:t> </a:t>
            </a:r>
            <a:r>
              <a:rPr lang="en-US" sz="2000" b="1" dirty="0" smtClean="0"/>
              <a:t>7%</a:t>
            </a:r>
            <a:r>
              <a:rPr lang="en-US" sz="2000" dirty="0" smtClean="0"/>
              <a:t> of Italy’s population</a:t>
            </a:r>
          </a:p>
          <a:p>
            <a:pPr lvl="2"/>
            <a:r>
              <a:rPr lang="en-US" sz="2000" dirty="0" smtClean="0"/>
              <a:t>12% of exports</a:t>
            </a:r>
          </a:p>
          <a:p>
            <a:pPr lvl="2"/>
            <a:r>
              <a:rPr lang="en-US" sz="2000" dirty="0" smtClean="0"/>
              <a:t> </a:t>
            </a:r>
            <a:r>
              <a:rPr lang="en-US" sz="2000" b="1" dirty="0" smtClean="0"/>
              <a:t>30%</a:t>
            </a:r>
            <a:r>
              <a:rPr lang="en-US" sz="2000" dirty="0" smtClean="0"/>
              <a:t> of patents</a:t>
            </a:r>
          </a:p>
          <a:p>
            <a:pPr lvl="1"/>
            <a:r>
              <a:rPr lang="en-US" sz="2400" b="1" dirty="0" smtClean="0"/>
              <a:t>EBO</a:t>
            </a:r>
            <a:r>
              <a:rPr lang="en-US" sz="2400" dirty="0" smtClean="0"/>
              <a:t> – </a:t>
            </a:r>
            <a:r>
              <a:rPr lang="en-US" sz="2400" b="1" dirty="0" smtClean="0"/>
              <a:t>diversification through active worker ownership </a:t>
            </a:r>
            <a:r>
              <a:rPr lang="en-US" sz="2400" dirty="0" smtClean="0"/>
              <a:t>– from mining equipment to recycling equipment &amp; medical devices </a:t>
            </a:r>
            <a:r>
              <a:rPr lang="en-US" sz="2400" b="1" dirty="0" smtClean="0"/>
              <a:t>– tripled business in 5 years</a:t>
            </a:r>
          </a:p>
          <a:p>
            <a:pPr lvl="1"/>
            <a:endParaRPr lang="en-US" sz="2400" dirty="0" smtClean="0"/>
          </a:p>
          <a:p>
            <a:pPr lvl="1" eaLnBrk="1" hangingPunct="1"/>
            <a:endParaRPr lang="en-US" sz="2400" dirty="0" smtClean="0"/>
          </a:p>
          <a:p>
            <a:pPr lvl="1" eaLnBrk="1" hangingPunct="1"/>
            <a:endParaRPr lang="en-US" sz="2000" dirty="0" smtClean="0"/>
          </a:p>
          <a:p>
            <a:pPr lvl="1" eaLnBrk="1" hangingPunct="1"/>
            <a:endParaRPr lang="en-US" dirty="0" smtClean="0"/>
          </a:p>
          <a:p>
            <a:pPr eaLnBrk="1" hangingPunct="1"/>
            <a:endParaRPr lang="en-US" dirty="0" smtClean="0"/>
          </a:p>
        </p:txBody>
      </p:sp>
      <p:sp>
        <p:nvSpPr>
          <p:cNvPr id="8196" name="Footer Placeholder 3"/>
          <p:cNvSpPr>
            <a:spLocks noGrp="1"/>
          </p:cNvSpPr>
          <p:nvPr>
            <p:ph type="ftr" sz="quarter" idx="11"/>
          </p:nvPr>
        </p:nvSpPr>
        <p:spPr>
          <a:noFill/>
        </p:spPr>
        <p:txBody>
          <a:bodyPr/>
          <a:lstStyle/>
          <a:p>
            <a:endParaRPr lang="en-US" dirty="0" smtClean="0"/>
          </a:p>
          <a:p>
            <a:endParaRPr lang="en-US" dirty="0" smtClean="0"/>
          </a:p>
        </p:txBody>
      </p:sp>
      <p:sp>
        <p:nvSpPr>
          <p:cNvPr id="8197" name="Slide Number Placeholder 4"/>
          <p:cNvSpPr>
            <a:spLocks noGrp="1"/>
          </p:cNvSpPr>
          <p:nvPr>
            <p:ph type="sldNum" sz="quarter" idx="4294967295"/>
          </p:nvPr>
        </p:nvSpPr>
        <p:spPr>
          <a:xfrm>
            <a:off x="838200" y="6400800"/>
            <a:ext cx="457200" cy="457200"/>
          </a:xfrm>
          <a:noFill/>
        </p:spPr>
        <p:txBody>
          <a:bodyPr/>
          <a:lstStyle/>
          <a:p>
            <a:fld id="{4A47A526-C11A-43E5-AB3B-22CEF3DA70F7}"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762000"/>
            <a:ext cx="8763000" cy="1066800"/>
          </a:xfrm>
        </p:spPr>
        <p:txBody>
          <a:bodyPr>
            <a:noAutofit/>
          </a:bodyPr>
          <a:lstStyle/>
          <a:p>
            <a:r>
              <a:rPr lang="en-US" sz="4000" dirty="0" smtClean="0"/>
              <a:t>Ongoing support &amp; resource sharing </a:t>
            </a:r>
            <a:br>
              <a:rPr lang="en-US" sz="4000" dirty="0" smtClean="0"/>
            </a:br>
            <a:r>
              <a:rPr lang="en-US" sz="4000" dirty="0" smtClean="0"/>
              <a:t>creates more successful start- ups</a:t>
            </a:r>
          </a:p>
        </p:txBody>
      </p:sp>
      <p:sp>
        <p:nvSpPr>
          <p:cNvPr id="26627" name="Content Placeholder 2"/>
          <p:cNvSpPr>
            <a:spLocks noGrp="1"/>
          </p:cNvSpPr>
          <p:nvPr>
            <p:ph idx="4294967295"/>
          </p:nvPr>
        </p:nvSpPr>
        <p:spPr>
          <a:xfrm>
            <a:off x="217488" y="1905000"/>
            <a:ext cx="8599487" cy="4114800"/>
          </a:xfrm>
        </p:spPr>
        <p:txBody>
          <a:bodyPr/>
          <a:lstStyle/>
          <a:p>
            <a:pPr>
              <a:defRPr/>
            </a:pPr>
            <a:r>
              <a:rPr lang="en-US" sz="2400" dirty="0" smtClean="0"/>
              <a:t>Well funded &amp; staffed support centers provide ongoing assistance with accounting, legal, business plans</a:t>
            </a:r>
          </a:p>
          <a:p>
            <a:pPr>
              <a:defRPr/>
            </a:pPr>
            <a:r>
              <a:rPr lang="en-US" sz="2400" dirty="0" smtClean="0"/>
              <a:t>Much more support than US incubators</a:t>
            </a:r>
          </a:p>
          <a:p>
            <a:pPr>
              <a:defRPr/>
            </a:pPr>
            <a:r>
              <a:rPr lang="en-US" sz="2400" dirty="0" smtClean="0"/>
              <a:t>Saiolan Start-up center at Mondragon University</a:t>
            </a:r>
          </a:p>
          <a:p>
            <a:pPr lvl="1">
              <a:defRPr/>
            </a:pPr>
            <a:r>
              <a:rPr lang="en-US" sz="2000" dirty="0" smtClean="0"/>
              <a:t>Started in 1980’s</a:t>
            </a:r>
          </a:p>
          <a:p>
            <a:pPr lvl="1">
              <a:defRPr/>
            </a:pPr>
            <a:r>
              <a:rPr lang="en-US" sz="2000" dirty="0" smtClean="0"/>
              <a:t>89% of its start-ups are still in business 5 years later</a:t>
            </a:r>
          </a:p>
          <a:p>
            <a:pPr lvl="1">
              <a:defRPr/>
            </a:pPr>
            <a:r>
              <a:rPr lang="en-US" sz="2000" dirty="0" smtClean="0"/>
              <a:t>83% are still in business 10 years later</a:t>
            </a:r>
          </a:p>
          <a:p>
            <a:pPr marL="514350" indent="-457200">
              <a:defRPr/>
            </a:pPr>
            <a:r>
              <a:rPr lang="en-US" sz="2400" dirty="0" smtClean="0"/>
              <a:t>US system – 1 out of 5 start-ups is alive in 5 years</a:t>
            </a:r>
          </a:p>
          <a:p>
            <a:pPr marL="514350" indent="-457200">
              <a:defRPr/>
            </a:pPr>
            <a:r>
              <a:rPr lang="en-US" sz="2400" dirty="0" smtClean="0"/>
              <a:t>Detroit Community Co-ops (DCC) - following Mondragon model – users own support system</a:t>
            </a:r>
          </a:p>
          <a:p>
            <a:pPr lvl="1">
              <a:defRPr/>
            </a:pPr>
            <a:endParaRPr lang="en-US" sz="1800" dirty="0" smtClean="0"/>
          </a:p>
          <a:p>
            <a:pPr>
              <a:defRPr/>
            </a:pPr>
            <a:endParaRPr lang="en-US" dirty="0" smtClean="0"/>
          </a:p>
        </p:txBody>
      </p:sp>
      <p:sp>
        <p:nvSpPr>
          <p:cNvPr id="26628" name="Footer Placeholder 3"/>
          <p:cNvSpPr>
            <a:spLocks noGrp="1"/>
          </p:cNvSpPr>
          <p:nvPr>
            <p:ph type="ftr" sz="quarter" idx="11"/>
          </p:nvPr>
        </p:nvSpPr>
        <p:spPr>
          <a:noFill/>
        </p:spPr>
        <p:txBody>
          <a:bodyPr/>
          <a:lstStyle/>
          <a:p>
            <a:endParaRPr lang="en-US" dirty="0" smtClean="0"/>
          </a:p>
          <a:p>
            <a:endParaRPr lang="en-US" dirty="0" smtClean="0"/>
          </a:p>
        </p:txBody>
      </p:sp>
      <p:sp>
        <p:nvSpPr>
          <p:cNvPr id="26629" name="Slide Number Placeholder 4"/>
          <p:cNvSpPr>
            <a:spLocks noGrp="1"/>
          </p:cNvSpPr>
          <p:nvPr>
            <p:ph type="sldNum" sz="quarter" idx="4294967295"/>
          </p:nvPr>
        </p:nvSpPr>
        <p:spPr>
          <a:xfrm>
            <a:off x="838200" y="6400800"/>
            <a:ext cx="457200" cy="457200"/>
          </a:xfrm>
          <a:noFill/>
        </p:spPr>
        <p:txBody>
          <a:bodyPr/>
          <a:lstStyle/>
          <a:p>
            <a:fld id="{469C8B0C-6E03-4696-A54C-7B356050DF2C}"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dirty="0"/>
              <a:t>Clustered small companies have large market impact</a:t>
            </a:r>
          </a:p>
        </p:txBody>
      </p:sp>
      <p:sp>
        <p:nvSpPr>
          <p:cNvPr id="33795" name="Content Placeholder 2"/>
          <p:cNvSpPr>
            <a:spLocks noGrp="1"/>
          </p:cNvSpPr>
          <p:nvPr>
            <p:ph idx="1"/>
          </p:nvPr>
        </p:nvSpPr>
        <p:spPr/>
        <p:txBody>
          <a:bodyPr/>
          <a:lstStyle/>
          <a:p>
            <a:r>
              <a:rPr lang="en-US" sz="2800" dirty="0"/>
              <a:t>Wal-Mart avoids Italy due to competition from Coopitalia (Italy’s largest retailer)</a:t>
            </a:r>
          </a:p>
          <a:p>
            <a:r>
              <a:rPr lang="en-US" sz="2800" dirty="0"/>
              <a:t>Coopitalia </a:t>
            </a:r>
          </a:p>
          <a:p>
            <a:pPr lvl="1"/>
            <a:r>
              <a:rPr lang="en-US" sz="2000" dirty="0"/>
              <a:t>comprised of 169 local retail co-ops &amp;</a:t>
            </a:r>
          </a:p>
          <a:p>
            <a:pPr lvl="1"/>
            <a:r>
              <a:rPr lang="en-US" sz="2000" dirty="0"/>
              <a:t>4 million consumer members</a:t>
            </a:r>
          </a:p>
          <a:p>
            <a:pPr lvl="1"/>
            <a:r>
              <a:rPr lang="en-US" sz="2000" dirty="0"/>
              <a:t>highly decentralized &amp; democratic</a:t>
            </a:r>
          </a:p>
          <a:p>
            <a:r>
              <a:rPr lang="en-US" sz="2800" dirty="0"/>
              <a:t>Unipol – Italy’s 3</a:t>
            </a:r>
            <a:r>
              <a:rPr lang="en-US" sz="2800" baseline="30000" dirty="0"/>
              <a:t>rd</a:t>
            </a:r>
            <a:r>
              <a:rPr lang="en-US" sz="2800" dirty="0"/>
              <a:t> largest insurance company is owned by cooperatives, trade unions, farmers &amp; family business owners</a:t>
            </a:r>
          </a:p>
        </p:txBody>
      </p:sp>
      <p:sp>
        <p:nvSpPr>
          <p:cNvPr id="33796" name="Footer Placeholder 3"/>
          <p:cNvSpPr>
            <a:spLocks noGrp="1"/>
          </p:cNvSpPr>
          <p:nvPr>
            <p:ph type="ftr" sz="quarter" idx="11"/>
          </p:nvPr>
        </p:nvSpPr>
        <p:spPr>
          <a:noFill/>
        </p:spPr>
        <p:txBody>
          <a:bodyPr/>
          <a:lstStyle/>
          <a:p>
            <a:endParaRPr lang="en-US" dirty="0"/>
          </a:p>
          <a:p>
            <a:endParaRPr lang="en-US" dirty="0"/>
          </a:p>
        </p:txBody>
      </p:sp>
      <p:sp>
        <p:nvSpPr>
          <p:cNvPr id="33797" name="Slide Number Placeholder 4"/>
          <p:cNvSpPr>
            <a:spLocks noGrp="1"/>
          </p:cNvSpPr>
          <p:nvPr>
            <p:ph type="sldNum" sz="quarter" idx="12"/>
          </p:nvPr>
        </p:nvSpPr>
        <p:spPr>
          <a:noFill/>
        </p:spPr>
        <p:txBody>
          <a:bodyPr/>
          <a:lstStyle/>
          <a:p>
            <a:fld id="{D474F1C1-AAA9-2842-B7A7-54A0D4A4F161}"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648712"/>
          </a:xfrm>
        </p:spPr>
        <p:txBody>
          <a:bodyPr>
            <a:normAutofit/>
          </a:bodyPr>
          <a:lstStyle/>
          <a:p>
            <a:r>
              <a:rPr lang="en-US" dirty="0" smtClean="0"/>
              <a:t>What are community-based enterprises?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28600" y="685800"/>
            <a:ext cx="8661400" cy="609600"/>
          </a:xfrm>
        </p:spPr>
        <p:txBody>
          <a:bodyPr>
            <a:normAutofit fontScale="90000"/>
          </a:bodyPr>
          <a:lstStyle/>
          <a:p>
            <a:pPr eaLnBrk="1" hangingPunct="1"/>
            <a:r>
              <a:rPr lang="en-US" sz="4400" dirty="0" smtClean="0"/>
              <a:t>Community-based enterprise (CBE)</a:t>
            </a:r>
          </a:p>
        </p:txBody>
      </p:sp>
      <p:sp>
        <p:nvSpPr>
          <p:cNvPr id="5125" name="Rectangle 3"/>
          <p:cNvSpPr>
            <a:spLocks noGrp="1" noChangeArrowheads="1"/>
          </p:cNvSpPr>
          <p:nvPr>
            <p:ph idx="4294967295"/>
          </p:nvPr>
        </p:nvSpPr>
        <p:spPr>
          <a:xfrm>
            <a:off x="152400" y="1371600"/>
            <a:ext cx="8343900" cy="4876800"/>
          </a:xfrm>
        </p:spPr>
        <p:txBody>
          <a:bodyPr>
            <a:normAutofit/>
          </a:bodyPr>
          <a:lstStyle/>
          <a:p>
            <a:pPr lvl="1" eaLnBrk="1" hangingPunct="1">
              <a:buNone/>
            </a:pPr>
            <a:r>
              <a:rPr lang="en-US" sz="2800" dirty="0" smtClean="0">
                <a:cs typeface="Times New Roman" pitchFamily="18" charset="0"/>
              </a:rPr>
              <a:t>Definition</a:t>
            </a:r>
          </a:p>
          <a:p>
            <a:pPr lvl="1" eaLnBrk="1" hangingPunct="1"/>
            <a:r>
              <a:rPr lang="en-US" sz="2800" dirty="0" smtClean="0">
                <a:cs typeface="Times New Roman" pitchFamily="18" charset="0"/>
              </a:rPr>
              <a:t>Sustainable</a:t>
            </a:r>
          </a:p>
          <a:p>
            <a:pPr lvl="1" eaLnBrk="1" hangingPunct="1"/>
            <a:r>
              <a:rPr lang="en-US" sz="2800" dirty="0" smtClean="0">
                <a:cs typeface="Times New Roman" pitchFamily="18" charset="0"/>
              </a:rPr>
              <a:t>Locally rooted</a:t>
            </a:r>
          </a:p>
          <a:p>
            <a:pPr lvl="1" eaLnBrk="1" hangingPunct="1"/>
            <a:r>
              <a:rPr lang="en-US" sz="2800" dirty="0" smtClean="0">
                <a:cs typeface="Times New Roman" pitchFamily="18" charset="0"/>
              </a:rPr>
              <a:t>Intentionally structured to provide community benefits; and</a:t>
            </a:r>
          </a:p>
          <a:p>
            <a:pPr lvl="1" eaLnBrk="1" hangingPunct="1"/>
            <a:r>
              <a:rPr lang="en-US" sz="2800" dirty="0" smtClean="0">
                <a:cs typeface="Times New Roman" pitchFamily="18" charset="0"/>
              </a:rPr>
              <a:t>Committed to paying living wages</a:t>
            </a:r>
          </a:p>
          <a:p>
            <a:pPr lvl="1" eaLnBrk="1" hangingPunct="1">
              <a:buNone/>
            </a:pPr>
            <a:r>
              <a:rPr lang="en-US" sz="2800" dirty="0" smtClean="0">
                <a:cs typeface="Times New Roman" pitchFamily="18" charset="0"/>
              </a:rPr>
              <a:t>Legal form irrelevant</a:t>
            </a:r>
          </a:p>
          <a:p>
            <a:pPr lvl="1" eaLnBrk="1" hangingPunct="1"/>
            <a:endParaRPr lang="en-US" sz="2800" dirty="0" smtClean="0">
              <a:cs typeface="Times New Roman" pitchFamily="18" charset="0"/>
            </a:endParaRPr>
          </a:p>
        </p:txBody>
      </p:sp>
      <p:sp>
        <p:nvSpPr>
          <p:cNvPr id="5122" name="Footer Placeholder 4"/>
          <p:cNvSpPr>
            <a:spLocks noGrp="1"/>
          </p:cNvSpPr>
          <p:nvPr>
            <p:ph type="ftr" sz="quarter" idx="11"/>
          </p:nvPr>
        </p:nvSpPr>
        <p:spPr>
          <a:noFill/>
        </p:spPr>
        <p:txBody>
          <a:bodyPr/>
          <a:lstStyle/>
          <a:p>
            <a:endParaRPr lang="en-US" dirty="0" smtClean="0">
              <a:latin typeface="Calibri" pitchFamily="34" charset="0"/>
            </a:endParaRPr>
          </a:p>
          <a:p>
            <a:endParaRPr lang="en-US" dirty="0" smtClean="0">
              <a:latin typeface="Calibri" pitchFamily="34" charset="0"/>
            </a:endParaRPr>
          </a:p>
        </p:txBody>
      </p:sp>
      <p:sp>
        <p:nvSpPr>
          <p:cNvPr id="5123" name="Slide Number Placeholder 5"/>
          <p:cNvSpPr>
            <a:spLocks noGrp="1"/>
          </p:cNvSpPr>
          <p:nvPr>
            <p:ph type="sldNum" sz="quarter" idx="4294967295"/>
          </p:nvPr>
        </p:nvSpPr>
        <p:spPr>
          <a:xfrm>
            <a:off x="838200" y="6400800"/>
            <a:ext cx="457200" cy="457200"/>
          </a:xfrm>
          <a:noFill/>
        </p:spPr>
        <p:txBody>
          <a:bodyPr/>
          <a:lstStyle/>
          <a:p>
            <a:fld id="{EBB77091-79BC-4C08-9C5A-697A0733D81A}" type="slidenum">
              <a:rPr lang="en-US" smtClean="0">
                <a:latin typeface="Calibri" pitchFamily="34" charset="0"/>
              </a:rPr>
              <a:pPr/>
              <a:t>18</a:t>
            </a:fld>
            <a:endParaRPr lang="en-US" dirty="0" smtClean="0">
              <a:latin typeface="Calibri" pitchFamily="34" charset="0"/>
            </a:endParaRPr>
          </a:p>
        </p:txBody>
      </p:sp>
      <p:pic>
        <p:nvPicPr>
          <p:cNvPr id="6" name="Content Placeholder 5" descr="Tekeila Colbert, Chelsey Hall, Autumn Bennett and Malika Holling greet visitors to the “D-Town” garden after an afternoon of tilling. ERIC CAMPBELL PHOTO"/>
          <p:cNvPicPr>
            <a:picLocks/>
          </p:cNvPicPr>
          <p:nvPr/>
        </p:nvPicPr>
        <p:blipFill>
          <a:blip r:embed="rId3" cstate="screen"/>
          <a:srcRect/>
          <a:stretch>
            <a:fillRect/>
          </a:stretch>
        </p:blipFill>
        <p:spPr>
          <a:xfrm>
            <a:off x="5181600" y="1295401"/>
            <a:ext cx="3276600" cy="1752599"/>
          </a:xfrm>
          <a:prstGeom prst="rect">
            <a:avLst/>
          </a:prstGeom>
        </p:spPr>
      </p:pic>
      <p:pic>
        <p:nvPicPr>
          <p:cNvPr id="7" name="Picture 4" descr="Slows Bar BQ Courtyard"/>
          <p:cNvPicPr>
            <a:picLocks noChangeAspect="1" noChangeArrowheads="1"/>
          </p:cNvPicPr>
          <p:nvPr/>
        </p:nvPicPr>
        <p:blipFill>
          <a:blip r:embed="rId4" cstate="screen"/>
          <a:srcRect/>
          <a:stretch>
            <a:fillRect/>
          </a:stretch>
        </p:blipFill>
        <p:spPr>
          <a:xfrm>
            <a:off x="457200" y="5029200"/>
            <a:ext cx="3581400" cy="1524000"/>
          </a:xfrm>
          <a:prstGeom prst="rect">
            <a:avLst/>
          </a:prstGeom>
        </p:spPr>
      </p:pic>
      <p:sp>
        <p:nvSpPr>
          <p:cNvPr id="8" name="TextBox 7"/>
          <p:cNvSpPr txBox="1"/>
          <p:nvPr/>
        </p:nvSpPr>
        <p:spPr>
          <a:xfrm>
            <a:off x="4038600" y="6096001"/>
            <a:ext cx="2209800" cy="276999"/>
          </a:xfrm>
          <a:prstGeom prst="rect">
            <a:avLst/>
          </a:prstGeom>
          <a:noFill/>
        </p:spPr>
        <p:txBody>
          <a:bodyPr wrap="square" rtlCol="0">
            <a:spAutoFit/>
          </a:bodyPr>
          <a:lstStyle/>
          <a:p>
            <a:r>
              <a:rPr lang="en-US" sz="1200" dirty="0" smtClean="0"/>
              <a:t>Slows Bar BQ Courtyard </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743712"/>
          </a:xfrm>
        </p:spPr>
        <p:txBody>
          <a:bodyPr>
            <a:noAutofit/>
          </a:bodyPr>
          <a:lstStyle/>
          <a:p>
            <a:r>
              <a:rPr lang="en-US" sz="4400" dirty="0" smtClean="0"/>
              <a:t>Community Economy Group entities</a:t>
            </a:r>
            <a:endParaRPr lang="en-US" sz="4400" dirty="0"/>
          </a:p>
        </p:txBody>
      </p:sp>
      <p:sp>
        <p:nvSpPr>
          <p:cNvPr id="3" name="Rectangle 2"/>
          <p:cNvSpPr/>
          <p:nvPr/>
        </p:nvSpPr>
        <p:spPr>
          <a:xfrm>
            <a:off x="381000" y="2057400"/>
            <a:ext cx="6477000" cy="2431435"/>
          </a:xfrm>
          <a:prstGeom prst="rect">
            <a:avLst/>
          </a:prstGeom>
        </p:spPr>
        <p:txBody>
          <a:bodyPr wrap="square">
            <a:spAutoFit/>
          </a:bodyPr>
          <a:lstStyle/>
          <a:p>
            <a:r>
              <a:rPr lang="en-US" sz="3200" b="1" dirty="0" smtClean="0">
                <a:solidFill>
                  <a:srgbClr val="306623"/>
                </a:solidFill>
                <a:latin typeface="Tahoma"/>
                <a:cs typeface="Tahoma"/>
              </a:rPr>
              <a:t>Center for Community-Based Enterprise, Inc</a:t>
            </a:r>
            <a:r>
              <a:rPr lang="en-US" sz="2000" dirty="0" smtClean="0"/>
              <a:t>.</a:t>
            </a:r>
          </a:p>
          <a:p>
            <a:pPr>
              <a:buFont typeface="Arial"/>
              <a:buChar char="•"/>
            </a:pPr>
            <a:endParaRPr lang="en-US" dirty="0" smtClean="0"/>
          </a:p>
          <a:p>
            <a:r>
              <a:rPr lang="en-US" sz="3200" b="1" dirty="0" smtClean="0">
                <a:solidFill>
                  <a:srgbClr val="306623"/>
                </a:solidFill>
                <a:latin typeface="Silom"/>
                <a:cs typeface="Silom"/>
              </a:rPr>
              <a:t>Detroit Community Cooperative </a:t>
            </a:r>
            <a:endParaRPr lang="en-US" sz="3200" b="1" dirty="0">
              <a:solidFill>
                <a:srgbClr val="306623"/>
              </a:solidFill>
              <a:latin typeface="Silom"/>
              <a:cs typeface="Silom"/>
            </a:endParaRPr>
          </a:p>
        </p:txBody>
      </p:sp>
      <p:pic>
        <p:nvPicPr>
          <p:cNvPr id="5" name="Picture 4" descr="C2BE logo"/>
          <p:cNvPicPr/>
          <p:nvPr/>
        </p:nvPicPr>
        <p:blipFill>
          <a:blip r:embed="rId2" cstate="screen"/>
          <a:srcRect/>
          <a:stretch>
            <a:fillRect/>
          </a:stretch>
        </p:blipFill>
        <p:spPr bwMode="auto">
          <a:xfrm>
            <a:off x="6858000" y="2133600"/>
            <a:ext cx="1787525" cy="622300"/>
          </a:xfrm>
          <a:prstGeom prst="rect">
            <a:avLst/>
          </a:prstGeom>
          <a:noFill/>
          <a:ln w="9525">
            <a:noFill/>
            <a:miter lim="800000"/>
            <a:headEnd/>
            <a:tailEnd/>
          </a:ln>
        </p:spPr>
      </p:pic>
      <p:pic>
        <p:nvPicPr>
          <p:cNvPr id="6" name="Picture 5" descr="Detroit Community Cooperative logo&#10;"/>
          <p:cNvPicPr/>
          <p:nvPr/>
        </p:nvPicPr>
        <p:blipFill>
          <a:blip r:embed="rId3" cstate="screen"/>
          <a:srcRect/>
          <a:stretch>
            <a:fillRect/>
          </a:stretch>
        </p:blipFill>
        <p:spPr bwMode="auto">
          <a:xfrm>
            <a:off x="6629400" y="2895600"/>
            <a:ext cx="2200275" cy="1905000"/>
          </a:xfrm>
          <a:prstGeom prst="rect">
            <a:avLst/>
          </a:prstGeom>
          <a:noFill/>
          <a:ln w="9525">
            <a:noFill/>
            <a:miter lim="800000"/>
            <a:headEnd/>
            <a:tailEnd/>
          </a:ln>
        </p:spPr>
      </p:pic>
      <p:grpSp>
        <p:nvGrpSpPr>
          <p:cNvPr id="4" name="Group 3"/>
          <p:cNvGrpSpPr>
            <a:grpSpLocks/>
          </p:cNvGrpSpPr>
          <p:nvPr/>
        </p:nvGrpSpPr>
        <p:grpSpPr bwMode="auto">
          <a:xfrm>
            <a:off x="-36" y="4419600"/>
            <a:ext cx="6884987" cy="2081213"/>
            <a:chOff x="1086764" y="1093622"/>
            <a:chExt cx="30175" cy="5343"/>
          </a:xfrm>
        </p:grpSpPr>
        <p:sp>
          <p:nvSpPr>
            <p:cNvPr id="175108" name="Rectangle 4"/>
            <p:cNvSpPr>
              <a:spLocks noChangeArrowheads="1" noChangeShapeType="1"/>
            </p:cNvSpPr>
            <p:nvPr/>
          </p:nvSpPr>
          <p:spPr bwMode="auto">
            <a:xfrm>
              <a:off x="1086764" y="1093622"/>
              <a:ext cx="17634" cy="5324"/>
            </a:xfrm>
            <a:prstGeom prst="rect">
              <a:avLst/>
            </a:prstGeom>
            <a:gradFill rotWithShape="1">
              <a:gsLst>
                <a:gs pos="0">
                  <a:srgbClr val="D7E1CC"/>
                </a:gs>
                <a:gs pos="100000">
                  <a:srgbClr val="FFFFFF"/>
                </a:gs>
              </a:gsLst>
              <a:lin ang="0" scaled="1"/>
            </a:gra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09" name="Rectangle 5" descr="IngenuityUS, L3C logo"/>
            <p:cNvSpPr>
              <a:spLocks noChangeArrowheads="1" noChangeShapeType="1"/>
            </p:cNvSpPr>
            <p:nvPr/>
          </p:nvSpPr>
          <p:spPr bwMode="auto">
            <a:xfrm>
              <a:off x="1092107" y="1094958"/>
              <a:ext cx="24832" cy="2672"/>
            </a:xfrm>
            <a:prstGeom prst="rect">
              <a:avLst/>
            </a:prstGeom>
            <a:solidFill>
              <a:srgbClr val="336600"/>
            </a:solidFill>
            <a:ln w="0">
              <a:noFill/>
              <a:miter lim="800000"/>
              <a:headEnd/>
              <a:tailEnd/>
            </a:ln>
            <a:effectLst/>
          </p:spPr>
          <p:txBody>
            <a:bodyPr vert="horz" wrap="square" lIns="36576" tIns="36576" rIns="36576" bIns="36576" numCol="1" anchor="t" anchorCtr="0" compatLnSpc="1">
              <a:prstTxWarp prst="textNoShape">
                <a:avLst/>
              </a:prstTxWarp>
            </a:bodyPr>
            <a:lstStyle/>
            <a:p>
              <a:r>
                <a:rPr lang="en-US" dirty="0" smtClean="0">
                  <a:solidFill>
                    <a:schemeClr val="bg1"/>
                  </a:solidFill>
                </a:rPr>
                <a:t>    </a:t>
              </a:r>
              <a:r>
                <a:rPr lang="en-US" sz="3600" dirty="0" smtClean="0">
                  <a:solidFill>
                    <a:schemeClr val="bg1"/>
                  </a:solidFill>
                </a:rPr>
                <a:t> IngenuityUS, L3C</a:t>
              </a:r>
              <a:endParaRPr lang="en-US" sz="3600" dirty="0">
                <a:solidFill>
                  <a:schemeClr val="bg1"/>
                </a:solidFill>
              </a:endParaRPr>
            </a:p>
          </p:txBody>
        </p:sp>
        <p:sp>
          <p:nvSpPr>
            <p:cNvPr id="175110" name="Rectangle 6"/>
            <p:cNvSpPr>
              <a:spLocks noChangeArrowheads="1" noChangeShapeType="1"/>
            </p:cNvSpPr>
            <p:nvPr/>
          </p:nvSpPr>
          <p:spPr bwMode="auto">
            <a:xfrm>
              <a:off x="1091439" y="1094958"/>
              <a:ext cx="1336" cy="1336"/>
            </a:xfrm>
            <a:prstGeom prst="rect">
              <a:avLst/>
            </a:prstGeom>
            <a:solidFill>
              <a:srgbClr val="AEC299"/>
            </a:solidFill>
            <a:ln w="0">
              <a:noFill/>
              <a:miter lim="800000"/>
              <a:headEnd/>
              <a:tailEnd/>
            </a:ln>
            <a:effectLst/>
          </p:spPr>
          <p:txBody>
            <a:bodyPr vert="horz" wrap="square" lIns="36576" tIns="36576" rIns="36576" bIns="36576" numCol="1" anchor="t" anchorCtr="0" compatLnSpc="1">
              <a:prstTxWarp prst="textNoShape">
                <a:avLst/>
              </a:prstTxWarp>
            </a:bodyPr>
            <a:lstStyle/>
            <a:p>
              <a:r>
                <a:rPr lang="en-US" dirty="0" smtClean="0"/>
                <a:t>    I</a:t>
              </a:r>
              <a:endParaRPr lang="en-US" dirty="0"/>
            </a:p>
          </p:txBody>
        </p:sp>
        <p:sp>
          <p:nvSpPr>
            <p:cNvPr id="175111" name="Rectangle 7"/>
            <p:cNvSpPr>
              <a:spLocks noChangeArrowheads="1" noChangeShapeType="1"/>
            </p:cNvSpPr>
            <p:nvPr/>
          </p:nvSpPr>
          <p:spPr bwMode="auto">
            <a:xfrm>
              <a:off x="1092107" y="1093622"/>
              <a:ext cx="1336" cy="1336"/>
            </a:xfrm>
            <a:prstGeom prst="rect">
              <a:avLst/>
            </a:prstGeom>
            <a:solidFill>
              <a:srgbClr val="D7E1CC"/>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12" name="Rectangle 8"/>
            <p:cNvSpPr>
              <a:spLocks noChangeArrowheads="1" noChangeShapeType="1"/>
            </p:cNvSpPr>
            <p:nvPr/>
          </p:nvSpPr>
          <p:spPr bwMode="auto">
            <a:xfrm>
              <a:off x="1090772" y="1094958"/>
              <a:ext cx="1335" cy="1336"/>
            </a:xfrm>
            <a:prstGeom prst="rect">
              <a:avLst/>
            </a:prstGeom>
            <a:solidFill>
              <a:srgbClr val="D7E1CC"/>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13" name="Rectangle 9"/>
            <p:cNvSpPr>
              <a:spLocks noChangeArrowheads="1" noChangeShapeType="1"/>
            </p:cNvSpPr>
            <p:nvPr/>
          </p:nvSpPr>
          <p:spPr bwMode="auto">
            <a:xfrm>
              <a:off x="1089436" y="1096294"/>
              <a:ext cx="1336" cy="1336"/>
            </a:xfrm>
            <a:prstGeom prst="rect">
              <a:avLst/>
            </a:prstGeom>
            <a:solidFill>
              <a:srgbClr val="D7E1CC"/>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14" name="Rectangle 10"/>
            <p:cNvSpPr>
              <a:spLocks noChangeArrowheads="1" noChangeShapeType="1"/>
            </p:cNvSpPr>
            <p:nvPr/>
          </p:nvSpPr>
          <p:spPr bwMode="auto">
            <a:xfrm>
              <a:off x="1090772" y="1096294"/>
              <a:ext cx="1335" cy="1336"/>
            </a:xfrm>
            <a:prstGeom prst="rect">
              <a:avLst/>
            </a:prstGeom>
            <a:solidFill>
              <a:srgbClr val="AEC299"/>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15" name="Rectangle 11"/>
            <p:cNvSpPr>
              <a:spLocks noChangeArrowheads="1" noChangeShapeType="1"/>
            </p:cNvSpPr>
            <p:nvPr/>
          </p:nvSpPr>
          <p:spPr bwMode="auto">
            <a:xfrm>
              <a:off x="1089436" y="1097630"/>
              <a:ext cx="1336" cy="1335"/>
            </a:xfrm>
            <a:prstGeom prst="rect">
              <a:avLst/>
            </a:prstGeom>
            <a:solidFill>
              <a:srgbClr val="AEC299"/>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75116" name="Rectangle 12"/>
            <p:cNvSpPr>
              <a:spLocks noChangeArrowheads="1" noChangeShapeType="1"/>
            </p:cNvSpPr>
            <p:nvPr/>
          </p:nvSpPr>
          <p:spPr bwMode="auto">
            <a:xfrm>
              <a:off x="1088100" y="1094958"/>
              <a:ext cx="1336" cy="1336"/>
            </a:xfrm>
            <a:prstGeom prst="rect">
              <a:avLst/>
            </a:prstGeom>
            <a:solidFill>
              <a:srgbClr val="336600"/>
            </a:solidFill>
            <a:ln w="0">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Unique value of our strategy</a:t>
            </a:r>
            <a:endParaRPr lang="en-US" dirty="0"/>
          </a:p>
        </p:txBody>
      </p:sp>
      <p:sp>
        <p:nvSpPr>
          <p:cNvPr id="3" name="Content Placeholder 2"/>
          <p:cNvSpPr>
            <a:spLocks noGrp="1"/>
          </p:cNvSpPr>
          <p:nvPr>
            <p:ph idx="4294967295"/>
          </p:nvPr>
        </p:nvSpPr>
        <p:spPr>
          <a:xfrm>
            <a:off x="0" y="1371600"/>
            <a:ext cx="8610600" cy="5135563"/>
          </a:xfrm>
        </p:spPr>
        <p:txBody>
          <a:bodyPr>
            <a:normAutofit/>
          </a:bodyPr>
          <a:lstStyle/>
          <a:p>
            <a:r>
              <a:rPr lang="en-US" dirty="0" smtClean="0"/>
              <a:t>Worker owned companies </a:t>
            </a:r>
          </a:p>
          <a:p>
            <a:pPr lvl="1"/>
            <a:r>
              <a:rPr lang="en-US" dirty="0" smtClean="0"/>
              <a:t>Are more successful at surviving &amp; thriving</a:t>
            </a:r>
          </a:p>
          <a:p>
            <a:pPr lvl="1"/>
            <a:r>
              <a:rPr lang="en-US" dirty="0" smtClean="0"/>
              <a:t>Innovate rather than laying off their workers-owners</a:t>
            </a:r>
          </a:p>
          <a:p>
            <a:pPr lvl="1"/>
            <a:r>
              <a:rPr lang="en-US" dirty="0" smtClean="0"/>
              <a:t>Stay in the community</a:t>
            </a:r>
          </a:p>
          <a:p>
            <a:r>
              <a:rPr lang="en-US" dirty="0" smtClean="0"/>
              <a:t>Collaboration among such companies makes them stronger</a:t>
            </a:r>
          </a:p>
          <a:p>
            <a:r>
              <a:rPr lang="en-US" dirty="0" smtClean="0"/>
              <a:t>Community Economy Group’s  </a:t>
            </a:r>
            <a:r>
              <a:rPr lang="en-US" b="1" dirty="0" smtClean="0"/>
              <a:t>strategy of building a cooperative of community-based businesses </a:t>
            </a:r>
            <a:r>
              <a:rPr lang="en-US" dirty="0" smtClean="0"/>
              <a:t>is based on large, successful examples &amp; uses Detroit’s maker-strength to make locally-rooted businesses &amp; jobs</a:t>
            </a:r>
          </a:p>
          <a:p>
            <a:r>
              <a:rPr lang="en-US" dirty="0" smtClean="0"/>
              <a:t>Our story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066800"/>
          </a:xfrm>
        </p:spPr>
        <p:txBody>
          <a:bodyPr>
            <a:normAutofit fontScale="90000"/>
          </a:bodyPr>
          <a:lstStyle/>
          <a:p>
            <a:r>
              <a:rPr lang="en-US" dirty="0" smtClean="0"/>
              <a:t/>
            </a:r>
            <a:br>
              <a:rPr lang="en-US" dirty="0" smtClean="0"/>
            </a:br>
            <a:r>
              <a:rPr lang="en-US" dirty="0" smtClean="0"/>
              <a:t>Community Economy Group entities</a:t>
            </a:r>
            <a:endParaRPr lang="en-US" dirty="0"/>
          </a:p>
        </p:txBody>
      </p:sp>
      <p:sp>
        <p:nvSpPr>
          <p:cNvPr id="3" name="Rectangle 2"/>
          <p:cNvSpPr/>
          <p:nvPr/>
        </p:nvSpPr>
        <p:spPr>
          <a:xfrm>
            <a:off x="304800" y="1524000"/>
            <a:ext cx="8458200" cy="3970318"/>
          </a:xfrm>
          <a:prstGeom prst="rect">
            <a:avLst/>
          </a:prstGeom>
        </p:spPr>
        <p:txBody>
          <a:bodyPr wrap="square">
            <a:spAutoFit/>
          </a:bodyPr>
          <a:lstStyle/>
          <a:p>
            <a:pPr>
              <a:buFont typeface="Arial" pitchFamily="34" charset="0"/>
              <a:buChar char="•"/>
            </a:pPr>
            <a:r>
              <a:rPr lang="en-US" sz="2800" b="1" dirty="0" smtClean="0">
                <a:latin typeface="+mn-lt"/>
              </a:rPr>
              <a:t>Center for Community Based Enterprise </a:t>
            </a:r>
            <a:r>
              <a:rPr lang="en-US" sz="2800" dirty="0" smtClean="0">
                <a:latin typeface="+mn-lt"/>
              </a:rPr>
              <a:t>(C2BE)</a:t>
            </a:r>
          </a:p>
          <a:p>
            <a:pPr lvl="1">
              <a:buFont typeface="Arial" pitchFamily="34" charset="0"/>
              <a:buChar char="•"/>
            </a:pPr>
            <a:r>
              <a:rPr lang="en-US" dirty="0" smtClean="0">
                <a:latin typeface="+mn-lt"/>
              </a:rPr>
              <a:t>education &amp; technical assistance on best practices</a:t>
            </a:r>
            <a:endParaRPr lang="en-US" sz="2800" dirty="0" smtClean="0">
              <a:latin typeface="+mn-lt"/>
            </a:endParaRPr>
          </a:p>
          <a:p>
            <a:pPr>
              <a:buFont typeface="Arial" pitchFamily="34" charset="0"/>
              <a:buChar char="•"/>
            </a:pPr>
            <a:r>
              <a:rPr lang="en-US" sz="2800" b="1" dirty="0" smtClean="0">
                <a:latin typeface="+mn-lt"/>
              </a:rPr>
              <a:t>Ingenuity US, L3C (IUS)</a:t>
            </a:r>
          </a:p>
          <a:p>
            <a:pPr lvl="1">
              <a:buFont typeface="Arial"/>
              <a:buChar char="•"/>
            </a:pPr>
            <a:r>
              <a:rPr lang="en-US" dirty="0" smtClean="0">
                <a:latin typeface="+mn-lt"/>
              </a:rPr>
              <a:t>a social enterprise that exemplifies our values</a:t>
            </a:r>
          </a:p>
          <a:p>
            <a:pPr lvl="1">
              <a:buFont typeface="Arial"/>
              <a:buChar char="•"/>
            </a:pPr>
            <a:r>
              <a:rPr lang="en-US" dirty="0" smtClean="0"/>
              <a:t>shared business resource for inventors</a:t>
            </a:r>
          </a:p>
          <a:p>
            <a:pPr lvl="1">
              <a:buFont typeface="Arial"/>
              <a:buChar char="•"/>
            </a:pPr>
            <a:r>
              <a:rPr lang="en-US" dirty="0" smtClean="0"/>
              <a:t>using rich local technical knowledge &amp; resources</a:t>
            </a:r>
            <a:endParaRPr lang="en-US" dirty="0" smtClean="0">
              <a:latin typeface="+mn-lt"/>
            </a:endParaRPr>
          </a:p>
          <a:p>
            <a:pPr>
              <a:buFont typeface="Arial" pitchFamily="34" charset="0"/>
              <a:buChar char="•"/>
            </a:pPr>
            <a:r>
              <a:rPr lang="en-US" sz="2800" b="1" dirty="0" smtClean="0">
                <a:latin typeface="+mn-lt"/>
              </a:rPr>
              <a:t>Detroit Community Cooperative (DCC)</a:t>
            </a:r>
          </a:p>
          <a:p>
            <a:pPr lvl="1">
              <a:buFont typeface="Arial" pitchFamily="34" charset="0"/>
              <a:buChar char="•"/>
            </a:pPr>
            <a:r>
              <a:rPr lang="en-US" dirty="0" smtClean="0">
                <a:latin typeface="+mn-lt"/>
              </a:rPr>
              <a:t>platform for individuals, businesses &amp; non-profits</a:t>
            </a:r>
          </a:p>
          <a:p>
            <a:pPr lvl="1">
              <a:buFont typeface="Arial" pitchFamily="34" charset="0"/>
              <a:buChar char="•"/>
            </a:pPr>
            <a:r>
              <a:rPr lang="en-US" dirty="0" smtClean="0">
                <a:latin typeface="+mn-lt"/>
              </a:rPr>
              <a:t>to implement cooperative practices/ resource sharing </a:t>
            </a:r>
          </a:p>
          <a:p>
            <a:pPr lvl="1">
              <a:buFont typeface="Arial" pitchFamily="34" charset="0"/>
              <a:buChar char="•"/>
            </a:pPr>
            <a:r>
              <a:rPr lang="en-US" dirty="0" smtClean="0">
                <a:latin typeface="+mn-lt"/>
              </a:rPr>
              <a:t>business members to own their support system</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81000"/>
            <a:ext cx="7772400" cy="685800"/>
          </a:xfrm>
        </p:spPr>
        <p:txBody>
          <a:bodyPr>
            <a:normAutofit fontScale="90000"/>
          </a:bodyPr>
          <a:lstStyle/>
          <a:p>
            <a:r>
              <a:rPr lang="en-US" dirty="0" smtClean="0"/>
              <a:t>CE Group accomplishments</a:t>
            </a:r>
            <a:endParaRPr lang="en-US" dirty="0"/>
          </a:p>
        </p:txBody>
      </p:sp>
      <p:sp>
        <p:nvSpPr>
          <p:cNvPr id="11267" name="Content Placeholder 2"/>
          <p:cNvSpPr>
            <a:spLocks noGrp="1"/>
          </p:cNvSpPr>
          <p:nvPr>
            <p:ph idx="1"/>
          </p:nvPr>
        </p:nvSpPr>
        <p:spPr>
          <a:xfrm>
            <a:off x="393700" y="1066800"/>
            <a:ext cx="8313738" cy="5181600"/>
          </a:xfrm>
        </p:spPr>
        <p:txBody>
          <a:bodyPr>
            <a:normAutofit fontScale="92500" lnSpcReduction="10000"/>
          </a:bodyPr>
          <a:lstStyle/>
          <a:p>
            <a:r>
              <a:rPr lang="en-US" sz="2400" dirty="0"/>
              <a:t>2005 IUS conceived to save jobs in Delphi bankruptcy</a:t>
            </a:r>
          </a:p>
          <a:p>
            <a:r>
              <a:rPr lang="en-US" sz="2400" dirty="0"/>
              <a:t>2006 Bootstrap Detroit founded</a:t>
            </a:r>
          </a:p>
          <a:p>
            <a:r>
              <a:rPr lang="en-US" sz="2400" dirty="0"/>
              <a:t>2007 C2BE incorporated &amp; received 501(c)3 </a:t>
            </a:r>
            <a:r>
              <a:rPr lang="en-US" sz="2400" dirty="0" smtClean="0"/>
              <a:t>status</a:t>
            </a:r>
          </a:p>
          <a:p>
            <a:r>
              <a:rPr lang="en-US" sz="2400" dirty="0" smtClean="0"/>
              <a:t>2007 Scan of CBE Innovations Applicable to Detroit</a:t>
            </a:r>
            <a:endParaRPr lang="en-US" sz="2400" dirty="0"/>
          </a:p>
          <a:p>
            <a:r>
              <a:rPr lang="en-US" sz="2400" dirty="0"/>
              <a:t>2009 Ingenuity US, L3C founded – &amp; pre-feasibility study on Freeaire ™</a:t>
            </a:r>
          </a:p>
          <a:p>
            <a:r>
              <a:rPr lang="en-US" sz="2400" dirty="0"/>
              <a:t>2009 </a:t>
            </a:r>
            <a:r>
              <a:rPr lang="en-US" sz="2400" dirty="0" smtClean="0"/>
              <a:t>– C2BE 19 </a:t>
            </a:r>
            <a:r>
              <a:rPr lang="en-US" sz="2400" dirty="0"/>
              <a:t>educational events, initial grant funding; community grocery coalition </a:t>
            </a:r>
            <a:r>
              <a:rPr lang="en-US" sz="2400" dirty="0" smtClean="0"/>
              <a:t>&amp; IUS auto </a:t>
            </a:r>
            <a:r>
              <a:rPr lang="en-US" sz="2400" dirty="0"/>
              <a:t>task force projects </a:t>
            </a:r>
          </a:p>
          <a:p>
            <a:r>
              <a:rPr lang="en-US" sz="2400" dirty="0"/>
              <a:t>2010 </a:t>
            </a:r>
            <a:r>
              <a:rPr lang="en-US" sz="2400" dirty="0" smtClean="0"/>
              <a:t>USSF CBE workshop &amp; tour </a:t>
            </a:r>
            <a:r>
              <a:rPr lang="en-US" sz="2400" dirty="0"/>
              <a:t>launched </a:t>
            </a:r>
            <a:r>
              <a:rPr lang="en-US" sz="2400" i="1" dirty="0"/>
              <a:t>withDetroit</a:t>
            </a:r>
            <a:r>
              <a:rPr lang="en-US" sz="2400" dirty="0"/>
              <a:t>  &amp; fix-up events, Spaulding </a:t>
            </a:r>
            <a:r>
              <a:rPr lang="en-US" sz="2400" dirty="0" smtClean="0"/>
              <a:t>Court, </a:t>
            </a:r>
            <a:r>
              <a:rPr lang="en-US" sz="2400" dirty="0"/>
              <a:t>Assistance to New Starlight </a:t>
            </a:r>
            <a:r>
              <a:rPr lang="en-US" sz="2400" dirty="0" smtClean="0"/>
              <a:t>CDC</a:t>
            </a:r>
          </a:p>
          <a:p>
            <a:r>
              <a:rPr lang="en-US" sz="2400" dirty="0" smtClean="0"/>
              <a:t>2011 C2BE organizing &amp; incubating Detroit Community Co-op</a:t>
            </a:r>
          </a:p>
          <a:p>
            <a:r>
              <a:rPr lang="en-US" sz="2400" dirty="0" smtClean="0"/>
              <a:t>2012 Education &amp; development support for Sew Detroit Co-op</a:t>
            </a:r>
          </a:p>
          <a:p>
            <a:r>
              <a:rPr lang="en-US" sz="2400" dirty="0" smtClean="0"/>
              <a:t>2012 IUS has 2 member-created products &amp; is ramping up to develop and market them</a:t>
            </a:r>
            <a:endParaRPr lang="en-US" sz="2400" dirty="0"/>
          </a:p>
        </p:txBody>
      </p:sp>
      <p:sp>
        <p:nvSpPr>
          <p:cNvPr id="11268" name="Footer Placeholder 3"/>
          <p:cNvSpPr>
            <a:spLocks noGrp="1"/>
          </p:cNvSpPr>
          <p:nvPr>
            <p:ph type="ftr" sz="quarter" idx="11"/>
          </p:nvPr>
        </p:nvSpPr>
        <p:spPr>
          <a:noFill/>
        </p:spPr>
        <p:txBody>
          <a:bodyPr/>
          <a:lstStyle/>
          <a:p>
            <a:endParaRPr lang="en-US" dirty="0">
              <a:latin typeface="Calibri" charset="0"/>
            </a:endParaRPr>
          </a:p>
          <a:p>
            <a:endParaRPr lang="en-US" dirty="0">
              <a:latin typeface="Calibri" charset="0"/>
            </a:endParaRPr>
          </a:p>
        </p:txBody>
      </p:sp>
      <p:sp>
        <p:nvSpPr>
          <p:cNvPr id="11269" name="Slide Number Placeholder 4"/>
          <p:cNvSpPr>
            <a:spLocks noGrp="1"/>
          </p:cNvSpPr>
          <p:nvPr>
            <p:ph type="sldNum" sz="quarter" idx="12"/>
          </p:nvPr>
        </p:nvSpPr>
        <p:spPr>
          <a:noFill/>
        </p:spPr>
        <p:txBody>
          <a:bodyPr/>
          <a:lstStyle/>
          <a:p>
            <a:r>
              <a:rPr lang="en-US" dirty="0" smtClean="0">
                <a:latin typeface="Calibri" charset="0"/>
              </a:rPr>
              <a:t>2012</a:t>
            </a:r>
            <a:fld id="{5D125E38-A0A8-9C4A-B768-D8AA0523874F}" type="slidenum">
              <a:rPr lang="en-US" smtClean="0">
                <a:latin typeface="Calibri" charset="0"/>
              </a:rPr>
              <a:pPr/>
              <a:t>21</a:t>
            </a:fld>
            <a:endParaRPr lang="en-US" dirty="0">
              <a:latin typeface="Calibri" charset="0"/>
            </a:endParaRPr>
          </a:p>
        </p:txBody>
      </p:sp>
      <p:pic>
        <p:nvPicPr>
          <p:cNvPr id="11270" name="Picture 8"/>
          <p:cNvPicPr>
            <a:picLocks noChangeAspect="1" noChangeArrowheads="1"/>
          </p:cNvPicPr>
          <p:nvPr/>
        </p:nvPicPr>
        <p:blipFill>
          <a:blip r:embed="rId3" cstate="screen"/>
          <a:srcRect/>
          <a:stretch>
            <a:fillRect/>
          </a:stretch>
        </p:blipFill>
        <p:spPr bwMode="auto">
          <a:xfrm>
            <a:off x="3581400" y="6248400"/>
            <a:ext cx="175260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endParaRPr lang="en-US" dirty="0">
              <a:latin typeface="Calibri" charset="0"/>
            </a:endParaRPr>
          </a:p>
          <a:p>
            <a:endParaRPr lang="en-US" dirty="0">
              <a:latin typeface="Calibri" charset="0"/>
            </a:endParaRPr>
          </a:p>
        </p:txBody>
      </p:sp>
      <p:sp>
        <p:nvSpPr>
          <p:cNvPr id="12291" name="Slide Number Placeholder 5"/>
          <p:cNvSpPr>
            <a:spLocks noGrp="1"/>
          </p:cNvSpPr>
          <p:nvPr>
            <p:ph type="sldNum" sz="quarter" idx="12"/>
          </p:nvPr>
        </p:nvSpPr>
        <p:spPr>
          <a:noFill/>
        </p:spPr>
        <p:txBody>
          <a:bodyPr/>
          <a:lstStyle/>
          <a:p>
            <a:fld id="{738F3B2E-CE79-6F42-9DA9-8169B816CEF6}" type="slidenum">
              <a:rPr lang="en-US">
                <a:latin typeface="Calibri" charset="0"/>
              </a:rPr>
              <a:pPr/>
              <a:t>22</a:t>
            </a:fld>
            <a:endParaRPr lang="en-US" dirty="0">
              <a:latin typeface="Calibri" charset="0"/>
            </a:endParaRPr>
          </a:p>
        </p:txBody>
      </p:sp>
      <p:sp>
        <p:nvSpPr>
          <p:cNvPr id="12292" name="Rectangle 2"/>
          <p:cNvSpPr>
            <a:spLocks noGrp="1" noChangeArrowheads="1"/>
          </p:cNvSpPr>
          <p:nvPr>
            <p:ph type="title"/>
          </p:nvPr>
        </p:nvSpPr>
        <p:spPr>
          <a:xfrm>
            <a:off x="685800" y="1"/>
            <a:ext cx="7772400" cy="1371600"/>
          </a:xfrm>
        </p:spPr>
        <p:txBody>
          <a:bodyPr/>
          <a:lstStyle/>
          <a:p>
            <a:pPr eaLnBrk="1" hangingPunct="1"/>
            <a:r>
              <a:rPr lang="en-US" dirty="0" smtClean="0"/>
              <a:t>C2BE education projects</a:t>
            </a:r>
            <a:endParaRPr lang="en-US" dirty="0"/>
          </a:p>
        </p:txBody>
      </p:sp>
      <p:sp>
        <p:nvSpPr>
          <p:cNvPr id="12293" name="Rectangle 3"/>
          <p:cNvSpPr>
            <a:spLocks noGrp="1" noChangeArrowheads="1"/>
          </p:cNvSpPr>
          <p:nvPr>
            <p:ph type="body" idx="1"/>
          </p:nvPr>
        </p:nvSpPr>
        <p:spPr>
          <a:xfrm>
            <a:off x="685800" y="1371600"/>
            <a:ext cx="7772400" cy="4876800"/>
          </a:xfrm>
        </p:spPr>
        <p:txBody>
          <a:bodyPr>
            <a:normAutofit fontScale="92500" lnSpcReduction="20000"/>
          </a:bodyPr>
          <a:lstStyle/>
          <a:p>
            <a:pPr eaLnBrk="1" hangingPunct="1"/>
            <a:r>
              <a:rPr lang="en-US" sz="2400" dirty="0"/>
              <a:t>CBE 2009 -19</a:t>
            </a:r>
            <a:r>
              <a:rPr lang="en-US" sz="2400" dirty="0" smtClean="0"/>
              <a:t> </a:t>
            </a:r>
            <a:r>
              <a:rPr lang="en-US" sz="2400" b="1" dirty="0" smtClean="0"/>
              <a:t>Speaker Series </a:t>
            </a:r>
            <a:r>
              <a:rPr lang="en-US" sz="2400" b="1" dirty="0"/>
              <a:t>for Skillman &amp; LISC neighborhoods </a:t>
            </a:r>
            <a:r>
              <a:rPr lang="en-US" sz="2400" dirty="0"/>
              <a:t>in churches, community centers,  unions halls &amp; universities (including  10 w/ MCC, 3 on Evergreen, UFCW, USW/ MCC)</a:t>
            </a:r>
          </a:p>
          <a:p>
            <a:pPr eaLnBrk="1" hangingPunct="1"/>
            <a:r>
              <a:rPr lang="en-US" sz="2400" b="1" dirty="0"/>
              <a:t>Community Grocery Coalition  </a:t>
            </a:r>
            <a:r>
              <a:rPr lang="en-US" sz="2400" dirty="0"/>
              <a:t>pre-feasibility study &amp; developing structure for the community owned grocery </a:t>
            </a:r>
            <a:r>
              <a:rPr lang="en-US" sz="2400" dirty="0" smtClean="0"/>
              <a:t>store</a:t>
            </a:r>
          </a:p>
          <a:p>
            <a:pPr>
              <a:lnSpc>
                <a:spcPct val="90000"/>
              </a:lnSpc>
            </a:pPr>
            <a:r>
              <a:rPr lang="en-US" sz="2353" b="1" dirty="0" smtClean="0"/>
              <a:t>Resource for CDCs</a:t>
            </a:r>
          </a:p>
          <a:p>
            <a:pPr lvl="1">
              <a:lnSpc>
                <a:spcPct val="90000"/>
              </a:lnSpc>
              <a:buFontTx/>
              <a:buChar char="-"/>
            </a:pPr>
            <a:r>
              <a:rPr lang="en-US" sz="1700" dirty="0" smtClean="0"/>
              <a:t>Corktown Residents Council – Friends of Spaulding Court – work exchange/  community solidarity investing - $6,000 loan, volunteer work &amp; living space</a:t>
            </a:r>
          </a:p>
          <a:p>
            <a:pPr lvl="1">
              <a:lnSpc>
                <a:spcPct val="90000"/>
              </a:lnSpc>
              <a:buFontTx/>
              <a:buChar char="-"/>
            </a:pPr>
            <a:r>
              <a:rPr lang="en-US" sz="1700" dirty="0" smtClean="0"/>
              <a:t>Vanguard CDC – developing neighborhood business cooperative program</a:t>
            </a:r>
          </a:p>
          <a:p>
            <a:pPr lvl="1">
              <a:lnSpc>
                <a:spcPct val="90000"/>
              </a:lnSpc>
              <a:buFontTx/>
              <a:buChar char="-"/>
            </a:pPr>
            <a:r>
              <a:rPr lang="en-US" sz="1700" dirty="0" smtClean="0"/>
              <a:t>New Starlight Baptist Church – playground, housing, geo-thermal development</a:t>
            </a:r>
            <a:endParaRPr lang="en-US" dirty="0" smtClean="0"/>
          </a:p>
          <a:p>
            <a:pPr lvl="1">
              <a:lnSpc>
                <a:spcPct val="90000"/>
              </a:lnSpc>
              <a:buFontTx/>
              <a:buChar char="-"/>
            </a:pPr>
            <a:r>
              <a:rPr lang="en-US" sz="1647" dirty="0" smtClean="0"/>
              <a:t>Concept paper for LISC on green construction  business consultants for CDOs </a:t>
            </a:r>
          </a:p>
          <a:p>
            <a:pPr eaLnBrk="1" hangingPunct="1"/>
            <a:r>
              <a:rPr lang="en-US" sz="2400" dirty="0" smtClean="0"/>
              <a:t>2010 US Social Forum – </a:t>
            </a:r>
            <a:r>
              <a:rPr lang="en-US" sz="2400" b="1" dirty="0" smtClean="0"/>
              <a:t>Workshops &amp; Tours </a:t>
            </a:r>
            <a:r>
              <a:rPr lang="en-US" sz="2400" dirty="0" smtClean="0"/>
              <a:t>featuring local CBEs</a:t>
            </a:r>
          </a:p>
          <a:p>
            <a:pPr eaLnBrk="1" hangingPunct="1"/>
            <a:r>
              <a:rPr lang="en-US" sz="2400" dirty="0" smtClean="0"/>
              <a:t>2011 – </a:t>
            </a:r>
            <a:r>
              <a:rPr lang="en-US" sz="2400" b="1" dirty="0" smtClean="0"/>
              <a:t>Business Needs Survey</a:t>
            </a:r>
            <a:r>
              <a:rPr lang="en-US" sz="2400" dirty="0" smtClean="0"/>
              <a:t> of 95 NorthEnd &amp; Willis Village businesses re: business services co-op w/ Vanguard CDC</a:t>
            </a:r>
          </a:p>
        </p:txBody>
      </p:sp>
      <p:pic>
        <p:nvPicPr>
          <p:cNvPr id="12294" name="Picture 8"/>
          <p:cNvPicPr>
            <a:picLocks noChangeAspect="1" noChangeArrowheads="1"/>
          </p:cNvPicPr>
          <p:nvPr/>
        </p:nvPicPr>
        <p:blipFill>
          <a:blip r:embed="rId3" cstate="screen"/>
          <a:srcRect/>
          <a:stretch>
            <a:fillRect/>
          </a:stretch>
        </p:blipFill>
        <p:spPr bwMode="auto">
          <a:xfrm>
            <a:off x="3581400" y="6248400"/>
            <a:ext cx="1752600" cy="51435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oto of participants at CBE Week"/>
          <p:cNvPicPr>
            <a:picLocks noChangeAspect="1" noChangeArrowheads="1"/>
          </p:cNvPicPr>
          <p:nvPr/>
        </p:nvPicPr>
        <p:blipFill>
          <a:blip r:embed="rId3" cstate="screen"/>
          <a:srcRect/>
          <a:stretch>
            <a:fillRect/>
          </a:stretch>
        </p:blipFill>
        <p:spPr bwMode="auto">
          <a:xfrm>
            <a:off x="5334000" y="1066800"/>
            <a:ext cx="3581400" cy="2014538"/>
          </a:xfrm>
          <a:prstGeom prst="rect">
            <a:avLst/>
          </a:prstGeom>
          <a:noFill/>
          <a:ln w="9525">
            <a:noFill/>
            <a:miter lim="800000"/>
            <a:headEnd/>
            <a:tailEnd/>
          </a:ln>
        </p:spPr>
      </p:pic>
      <p:pic>
        <p:nvPicPr>
          <p:cNvPr id="5" name="Picture 2" descr="Photo of presenter at CBE Week"/>
          <p:cNvPicPr>
            <a:picLocks noChangeAspect="1" noChangeArrowheads="1"/>
          </p:cNvPicPr>
          <p:nvPr/>
        </p:nvPicPr>
        <p:blipFill>
          <a:blip r:embed="rId4" cstate="screen"/>
          <a:srcRect/>
          <a:stretch>
            <a:fillRect/>
          </a:stretch>
        </p:blipFill>
        <p:spPr bwMode="auto">
          <a:xfrm>
            <a:off x="3200400" y="1600200"/>
            <a:ext cx="2765908" cy="1652588"/>
          </a:xfrm>
          <a:prstGeom prst="rect">
            <a:avLst/>
          </a:prstGeom>
          <a:noFill/>
          <a:ln w="9525">
            <a:noFill/>
            <a:miter lim="800000"/>
            <a:headEnd/>
            <a:tailEnd/>
          </a:ln>
          <a:effectLst/>
          <a:scene3d>
            <a:camera prst="orthographicFront">
              <a:rot lat="0" lon="0" rev="16200000"/>
            </a:camera>
            <a:lightRig rig="threePt" dir="t"/>
          </a:scene3d>
        </p:spPr>
      </p:pic>
      <p:pic>
        <p:nvPicPr>
          <p:cNvPr id="13316" name="Picture 2" descr="Photo of participants at CBE Week"/>
          <p:cNvPicPr>
            <a:picLocks noChangeAspect="1" noChangeArrowheads="1"/>
          </p:cNvPicPr>
          <p:nvPr/>
        </p:nvPicPr>
        <p:blipFill>
          <a:blip r:embed="rId5" cstate="screen"/>
          <a:srcRect/>
          <a:stretch>
            <a:fillRect/>
          </a:stretch>
        </p:blipFill>
        <p:spPr bwMode="auto">
          <a:xfrm>
            <a:off x="228600" y="2590800"/>
            <a:ext cx="3581400" cy="2014538"/>
          </a:xfrm>
          <a:prstGeom prst="rect">
            <a:avLst/>
          </a:prstGeom>
          <a:noFill/>
          <a:ln w="9525">
            <a:noFill/>
            <a:miter lim="800000"/>
            <a:headEnd/>
            <a:tailEnd/>
          </a:ln>
        </p:spPr>
      </p:pic>
      <p:pic>
        <p:nvPicPr>
          <p:cNvPr id="13317" name="Picture 2" descr="Photo of participants at CBE Week"/>
          <p:cNvPicPr>
            <a:picLocks noChangeAspect="1" noChangeArrowheads="1"/>
          </p:cNvPicPr>
          <p:nvPr/>
        </p:nvPicPr>
        <p:blipFill>
          <a:blip r:embed="rId6" cstate="screen"/>
          <a:srcRect/>
          <a:stretch>
            <a:fillRect/>
          </a:stretch>
        </p:blipFill>
        <p:spPr bwMode="auto">
          <a:xfrm>
            <a:off x="228600" y="1066800"/>
            <a:ext cx="3570288" cy="1649413"/>
          </a:xfrm>
          <a:prstGeom prst="rect">
            <a:avLst/>
          </a:prstGeom>
          <a:noFill/>
          <a:ln w="9525">
            <a:noFill/>
            <a:miter lim="800000"/>
            <a:headEnd/>
            <a:tailEnd/>
          </a:ln>
        </p:spPr>
      </p:pic>
      <p:pic>
        <p:nvPicPr>
          <p:cNvPr id="13318" name="Picture 2"/>
          <p:cNvPicPr>
            <a:picLocks noChangeAspect="1" noChangeArrowheads="1"/>
          </p:cNvPicPr>
          <p:nvPr/>
        </p:nvPicPr>
        <p:blipFill>
          <a:blip r:embed="rId7" cstate="screen"/>
          <a:srcRect/>
          <a:stretch>
            <a:fillRect/>
          </a:stretch>
        </p:blipFill>
        <p:spPr bwMode="auto">
          <a:xfrm>
            <a:off x="5867400" y="2743200"/>
            <a:ext cx="3057525" cy="1957388"/>
          </a:xfrm>
          <a:prstGeom prst="rect">
            <a:avLst/>
          </a:prstGeom>
          <a:noFill/>
          <a:ln w="9525">
            <a:noFill/>
            <a:miter lim="800000"/>
            <a:headEnd/>
            <a:tailEnd/>
          </a:ln>
        </p:spPr>
      </p:pic>
      <p:pic>
        <p:nvPicPr>
          <p:cNvPr id="13319" name="Picture 2" descr="Photo of presenter at CBE Week"/>
          <p:cNvPicPr>
            <a:picLocks noChangeAspect="1" noChangeArrowheads="1"/>
          </p:cNvPicPr>
          <p:nvPr/>
        </p:nvPicPr>
        <p:blipFill>
          <a:blip r:embed="rId8" cstate="screen"/>
          <a:srcRect/>
          <a:stretch>
            <a:fillRect/>
          </a:stretch>
        </p:blipFill>
        <p:spPr bwMode="auto">
          <a:xfrm>
            <a:off x="5316538" y="4495800"/>
            <a:ext cx="3616325" cy="2033588"/>
          </a:xfrm>
          <a:prstGeom prst="rect">
            <a:avLst/>
          </a:prstGeom>
          <a:noFill/>
          <a:ln w="9525">
            <a:noFill/>
            <a:miter lim="800000"/>
            <a:headEnd/>
            <a:tailEnd/>
          </a:ln>
        </p:spPr>
      </p:pic>
      <p:pic>
        <p:nvPicPr>
          <p:cNvPr id="13320" name="Picture 2" descr="Photo of participants at CBE Week"/>
          <p:cNvPicPr>
            <a:picLocks noChangeAspect="1" noChangeArrowheads="1"/>
          </p:cNvPicPr>
          <p:nvPr/>
        </p:nvPicPr>
        <p:blipFill>
          <a:blip r:embed="rId9" cstate="screen"/>
          <a:srcRect/>
          <a:stretch>
            <a:fillRect/>
          </a:stretch>
        </p:blipFill>
        <p:spPr bwMode="auto">
          <a:xfrm>
            <a:off x="2971800" y="3962400"/>
            <a:ext cx="3394075" cy="2544763"/>
          </a:xfrm>
          <a:prstGeom prst="rect">
            <a:avLst/>
          </a:prstGeom>
          <a:noFill/>
          <a:ln w="9525">
            <a:noFill/>
            <a:miter lim="800000"/>
            <a:headEnd/>
            <a:tailEnd/>
          </a:ln>
        </p:spPr>
      </p:pic>
      <p:pic>
        <p:nvPicPr>
          <p:cNvPr id="13321" name="Picture 2" descr="Photo of participants at CBE Week"/>
          <p:cNvPicPr>
            <a:picLocks noChangeAspect="1" noChangeArrowheads="1"/>
          </p:cNvPicPr>
          <p:nvPr/>
        </p:nvPicPr>
        <p:blipFill>
          <a:blip r:embed="rId10" cstate="screen"/>
          <a:srcRect/>
          <a:stretch>
            <a:fillRect/>
          </a:stretch>
        </p:blipFill>
        <p:spPr bwMode="auto">
          <a:xfrm>
            <a:off x="230188" y="4572000"/>
            <a:ext cx="2870200" cy="1916113"/>
          </a:xfrm>
          <a:prstGeom prst="rect">
            <a:avLst/>
          </a:prstGeom>
          <a:noFill/>
          <a:ln w="9525">
            <a:noFill/>
            <a:miter lim="800000"/>
            <a:headEnd/>
            <a:tailEnd/>
          </a:ln>
        </p:spPr>
      </p:pic>
      <p:pic>
        <p:nvPicPr>
          <p:cNvPr id="13322" name="Picture 2" descr="Photo of presenter at CBE Week"/>
          <p:cNvPicPr>
            <a:picLocks noChangeAspect="1" noChangeArrowheads="1"/>
          </p:cNvPicPr>
          <p:nvPr/>
        </p:nvPicPr>
        <p:blipFill>
          <a:blip r:embed="rId11" cstate="screen"/>
          <a:srcRect/>
          <a:stretch>
            <a:fillRect/>
          </a:stretch>
        </p:blipFill>
        <p:spPr bwMode="auto">
          <a:xfrm>
            <a:off x="2895600" y="2667000"/>
            <a:ext cx="3573463" cy="2009775"/>
          </a:xfrm>
          <a:prstGeom prst="rect">
            <a:avLst/>
          </a:prstGeom>
          <a:noFill/>
          <a:ln w="9525">
            <a:noFill/>
            <a:miter lim="800000"/>
            <a:headEnd/>
            <a:tailEnd/>
          </a:ln>
        </p:spPr>
      </p:pic>
      <p:sp>
        <p:nvSpPr>
          <p:cNvPr id="12" name="Title 11"/>
          <p:cNvSpPr>
            <a:spLocks noGrp="1"/>
          </p:cNvSpPr>
          <p:nvPr>
            <p:ph type="title"/>
          </p:nvPr>
        </p:nvSpPr>
        <p:spPr>
          <a:xfrm>
            <a:off x="304800" y="0"/>
            <a:ext cx="8991600" cy="1143000"/>
          </a:xfrm>
        </p:spPr>
        <p:txBody>
          <a:bodyPr>
            <a:normAutofit fontScale="90000"/>
          </a:bodyPr>
          <a:lstStyle/>
          <a:p>
            <a:r>
              <a:rPr lang="en-US" sz="5400" dirty="0" smtClean="0">
                <a:solidFill>
                  <a:srgbClr val="006600"/>
                </a:solidFill>
                <a:latin typeface="Berlin Sans FB Demi" pitchFamily="34" charset="0"/>
              </a:rPr>
              <a:t>We did 19 events on CBE Week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C2BE links cooperators</a:t>
            </a:r>
            <a:endParaRPr lang="en-US" dirty="0"/>
          </a:p>
        </p:txBody>
      </p:sp>
      <p:sp>
        <p:nvSpPr>
          <p:cNvPr id="3" name="Content Placeholder 2"/>
          <p:cNvSpPr>
            <a:spLocks noGrp="1"/>
          </p:cNvSpPr>
          <p:nvPr>
            <p:ph idx="1"/>
          </p:nvPr>
        </p:nvSpPr>
        <p:spPr>
          <a:xfrm>
            <a:off x="381000" y="1600200"/>
            <a:ext cx="8229600" cy="4693920"/>
          </a:xfrm>
        </p:spPr>
        <p:txBody>
          <a:bodyPr>
            <a:normAutofit fontScale="47500" lnSpcReduction="20000"/>
          </a:bodyPr>
          <a:lstStyle/>
          <a:p>
            <a:endParaRPr lang="en-US" sz="2800" dirty="0" smtClean="0"/>
          </a:p>
          <a:p>
            <a:pPr>
              <a:buNone/>
            </a:pPr>
            <a:r>
              <a:rPr lang="en-US" sz="4400" dirty="0" smtClean="0"/>
              <a:t>C2BE links local people to national &amp; regional co-op &amp; worker ownership resources, education &amp; scholarships including</a:t>
            </a:r>
            <a:r>
              <a:rPr lang="en-US" sz="3300" dirty="0" smtClean="0"/>
              <a:t>:</a:t>
            </a:r>
          </a:p>
          <a:p>
            <a:pPr>
              <a:buNone/>
            </a:pPr>
            <a:endParaRPr lang="en-US" sz="3300" dirty="0" smtClean="0"/>
          </a:p>
          <a:p>
            <a:pPr lvl="1"/>
            <a:r>
              <a:rPr lang="en-US" sz="3800" dirty="0" smtClean="0"/>
              <a:t>Arizmendi Bakery Association </a:t>
            </a:r>
          </a:p>
          <a:p>
            <a:pPr lvl="1"/>
            <a:r>
              <a:rPr lang="en-US" sz="3800" dirty="0" smtClean="0"/>
              <a:t>Association of Co-op Educators  </a:t>
            </a:r>
          </a:p>
          <a:p>
            <a:pPr lvl="1"/>
            <a:r>
              <a:rPr lang="en-US" sz="3800" dirty="0" smtClean="0"/>
              <a:t>Circle Pines Center</a:t>
            </a:r>
          </a:p>
          <a:p>
            <a:pPr lvl="1"/>
            <a:r>
              <a:rPr lang="en-US" sz="3800" dirty="0" smtClean="0"/>
              <a:t>Community-Wealth.org</a:t>
            </a:r>
          </a:p>
          <a:p>
            <a:pPr lvl="1"/>
            <a:r>
              <a:rPr lang="en-US" sz="3800" dirty="0" smtClean="0"/>
              <a:t>Cooperation Works – Co-op Developer Training</a:t>
            </a:r>
          </a:p>
          <a:p>
            <a:pPr lvl="1"/>
            <a:r>
              <a:rPr lang="en-US" sz="3800" dirty="0" smtClean="0"/>
              <a:t>Equitable Pioneers </a:t>
            </a:r>
          </a:p>
          <a:p>
            <a:pPr lvl="1"/>
            <a:r>
              <a:rPr lang="en-US" sz="3800" dirty="0" smtClean="0"/>
              <a:t>International Conference on Cooperative Economics – Quebec</a:t>
            </a:r>
          </a:p>
          <a:p>
            <a:pPr lvl="1"/>
            <a:r>
              <a:rPr lang="en-US" sz="3800" dirty="0" smtClean="0"/>
              <a:t>International Cooperative Alliance</a:t>
            </a:r>
          </a:p>
          <a:p>
            <a:pPr lvl="1"/>
            <a:r>
              <a:rPr lang="en-US" sz="3800" dirty="0" smtClean="0"/>
              <a:t>Mondragon Cooperative Corporation</a:t>
            </a:r>
          </a:p>
          <a:p>
            <a:pPr lvl="1"/>
            <a:r>
              <a:rPr lang="en-US" sz="3800" dirty="0" smtClean="0"/>
              <a:t>National Center for Employee Ownership</a:t>
            </a:r>
          </a:p>
          <a:p>
            <a:pPr lvl="1"/>
            <a:r>
              <a:rPr lang="en-US" sz="3800" dirty="0" smtClean="0"/>
              <a:t>National Cooperative Business Association </a:t>
            </a:r>
          </a:p>
          <a:p>
            <a:pPr lvl="1"/>
            <a:r>
              <a:rPr lang="en-US" sz="3800" dirty="0" smtClean="0"/>
              <a:t>Ohio Employee Ownership Center </a:t>
            </a:r>
          </a:p>
          <a:p>
            <a:pPr lvl="1"/>
            <a:r>
              <a:rPr lang="en-US" sz="3800" dirty="0" smtClean="0"/>
              <a:t>US Federation of Worker Co-ops </a:t>
            </a:r>
          </a:p>
          <a:p>
            <a:pPr lvl="1">
              <a:buNone/>
            </a:pPr>
            <a:endParaRPr lang="en-US" sz="3300" dirty="0" smtClean="0"/>
          </a:p>
          <a:p>
            <a:pPr lvl="1"/>
            <a:endParaRPr lang="en-US" sz="3300" dirty="0" smtClean="0"/>
          </a:p>
          <a:p>
            <a:pPr lvl="1"/>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000" dirty="0" smtClean="0"/>
              <a:t>C2BE helps build co-ops</a:t>
            </a:r>
            <a:endParaRPr lang="en-US" sz="4000" dirty="0"/>
          </a:p>
        </p:txBody>
      </p:sp>
      <p:sp>
        <p:nvSpPr>
          <p:cNvPr id="4" name="Content Placeholder 3"/>
          <p:cNvSpPr>
            <a:spLocks noGrp="1"/>
          </p:cNvSpPr>
          <p:nvPr>
            <p:ph idx="1"/>
          </p:nvPr>
        </p:nvSpPr>
        <p:spPr>
          <a:xfrm>
            <a:off x="381000" y="1143000"/>
            <a:ext cx="8382000" cy="5151120"/>
          </a:xfrm>
        </p:spPr>
        <p:txBody>
          <a:bodyPr>
            <a:noAutofit/>
          </a:bodyPr>
          <a:lstStyle/>
          <a:p>
            <a:pPr>
              <a:buNone/>
            </a:pPr>
            <a:r>
              <a:rPr lang="en-US" b="1" dirty="0" smtClean="0"/>
              <a:t>2011-12 - Detroit Community Co-op</a:t>
            </a:r>
          </a:p>
          <a:p>
            <a:pPr lvl="1"/>
            <a:r>
              <a:rPr lang="en-US" sz="2000" dirty="0" smtClean="0"/>
              <a:t>Convening organizations that became DCC</a:t>
            </a:r>
          </a:p>
          <a:p>
            <a:pPr lvl="1"/>
            <a:r>
              <a:rPr lang="en-US" sz="2000" dirty="0" smtClean="0"/>
              <a:t>10 monthly networking &amp; education events – potlucks</a:t>
            </a:r>
          </a:p>
          <a:p>
            <a:pPr lvl="1"/>
            <a:r>
              <a:rPr lang="en-US" sz="2000" dirty="0" smtClean="0"/>
              <a:t>Helping DCC Structure &amp; Management Committees to create Declaration of Interdependence &amp; co-op structure</a:t>
            </a:r>
          </a:p>
          <a:p>
            <a:pPr lvl="1"/>
            <a:r>
              <a:rPr lang="en-US" sz="2000" dirty="0" smtClean="0"/>
              <a:t>Providing website, creating &amp; managing listserv </a:t>
            </a:r>
          </a:p>
          <a:p>
            <a:pPr lvl="1"/>
            <a:r>
              <a:rPr lang="en-US" sz="2000" dirty="0" smtClean="0"/>
              <a:t>Finding established businesses interested in assisting start-ups &amp; creating the business services package</a:t>
            </a:r>
          </a:p>
          <a:p>
            <a:pPr lvl="1"/>
            <a:r>
              <a:rPr lang="en-US" sz="2000" dirty="0" smtClean="0"/>
              <a:t>Helping DCC leadership develop marketing/ membership plan</a:t>
            </a:r>
          </a:p>
          <a:p>
            <a:pPr>
              <a:buNone/>
            </a:pPr>
            <a:r>
              <a:rPr lang="en-US" sz="2800" b="1" dirty="0" smtClean="0"/>
              <a:t>2012 – SewDetroit Co-op </a:t>
            </a:r>
          </a:p>
          <a:p>
            <a:pPr lvl="1"/>
            <a:r>
              <a:rPr lang="en-US" sz="2000" dirty="0" smtClean="0"/>
              <a:t>Research on worker co-op models</a:t>
            </a:r>
          </a:p>
          <a:p>
            <a:pPr lvl="1"/>
            <a:r>
              <a:rPr lang="en-US" sz="2000" dirty="0" smtClean="0"/>
              <a:t>Education for developers &amp; workers on pros &amp; cons of models</a:t>
            </a:r>
          </a:p>
          <a:p>
            <a:pPr lvl="1"/>
            <a:r>
              <a:rPr lang="en-US" sz="2000" dirty="0" smtClean="0"/>
              <a:t>Assistance in creating co-op structure </a:t>
            </a:r>
          </a:p>
          <a:p>
            <a:pPr lvl="1"/>
            <a:r>
              <a:rPr lang="en-US" sz="2000" dirty="0" smtClean="0"/>
              <a:t>Ongoing co-op education for workers &amp; developers</a:t>
            </a:r>
          </a:p>
          <a:p>
            <a:pPr lvl="1"/>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972312"/>
          </a:xfrm>
        </p:spPr>
        <p:txBody>
          <a:bodyPr/>
          <a:lstStyle/>
          <a:p>
            <a:r>
              <a:rPr lang="en-US" dirty="0" smtClean="0"/>
              <a:t>C2BE desired future projects</a:t>
            </a:r>
            <a:endParaRPr lang="en-US" dirty="0"/>
          </a:p>
        </p:txBody>
      </p:sp>
      <p:sp>
        <p:nvSpPr>
          <p:cNvPr id="5" name="Content Placeholder 4"/>
          <p:cNvSpPr>
            <a:spLocks noGrp="1"/>
          </p:cNvSpPr>
          <p:nvPr>
            <p:ph idx="1"/>
          </p:nvPr>
        </p:nvSpPr>
        <p:spPr>
          <a:xfrm>
            <a:off x="381000" y="1676400"/>
            <a:ext cx="8229600" cy="4617720"/>
          </a:xfrm>
        </p:spPr>
        <p:txBody>
          <a:bodyPr>
            <a:normAutofit lnSpcReduction="10000"/>
          </a:bodyPr>
          <a:lstStyle/>
          <a:p>
            <a:pPr>
              <a:buNone/>
            </a:pPr>
            <a:r>
              <a:rPr lang="en-US" sz="2800" dirty="0" smtClean="0"/>
              <a:t>Seeking resources to build capacity for CBE technical assistance &amp; education center to:</a:t>
            </a:r>
          </a:p>
          <a:p>
            <a:r>
              <a:rPr lang="en-US" sz="2000" dirty="0" smtClean="0"/>
              <a:t>Continue assistance to CBEs, co-ops &amp; economic developers</a:t>
            </a:r>
          </a:p>
          <a:p>
            <a:pPr lvl="0"/>
            <a:r>
              <a:rPr lang="en-US" sz="1900" dirty="0" smtClean="0"/>
              <a:t>Create simple templates for Michigan worker co-ops and CBEs  </a:t>
            </a:r>
          </a:p>
          <a:p>
            <a:pPr lvl="0"/>
            <a:r>
              <a:rPr lang="en-US" sz="1900" dirty="0" smtClean="0"/>
              <a:t>Create CBE organizers roundtable</a:t>
            </a:r>
          </a:p>
          <a:p>
            <a:r>
              <a:rPr lang="en-US" sz="1900" dirty="0" smtClean="0"/>
              <a:t>Integrate DCC &amp; co-op development into SE Michigan economic development/ job creation eco-system</a:t>
            </a:r>
          </a:p>
          <a:p>
            <a:pPr lvl="0"/>
            <a:r>
              <a:rPr lang="en-US" sz="1900" dirty="0" smtClean="0"/>
              <a:t>Collaborate with job placement programs to provide worker  ownership  opportunities to unemployed </a:t>
            </a:r>
          </a:p>
          <a:p>
            <a:r>
              <a:rPr lang="en-US" sz="1900" dirty="0" smtClean="0"/>
              <a:t>Create co-op school for adults &amp; youth</a:t>
            </a:r>
          </a:p>
          <a:p>
            <a:r>
              <a:rPr lang="en-US" sz="1900" dirty="0" smtClean="0"/>
              <a:t>Provide business owners succession planning via worker ownership</a:t>
            </a:r>
          </a:p>
          <a:p>
            <a:r>
              <a:rPr lang="en-US" sz="1900" dirty="0" smtClean="0"/>
              <a:t>Events CBE week, CBE tours</a:t>
            </a:r>
          </a:p>
          <a:p>
            <a:r>
              <a:rPr lang="en-US" sz="1900" dirty="0" smtClean="0"/>
              <a:t>Update </a:t>
            </a:r>
            <a:r>
              <a:rPr lang="en-US" sz="1900" i="1" dirty="0" smtClean="0"/>
              <a:t>Scan of Detroit CBEs</a:t>
            </a:r>
            <a:endParaRPr lang="en-US" sz="1900" dirty="0" smtClean="0"/>
          </a:p>
          <a:p>
            <a:pPr lvl="0"/>
            <a:r>
              <a:rPr lang="en-US" sz="1900" dirty="0" smtClean="0"/>
              <a:t>Anchor institution economic empowerment strategy</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28674" name="Slide Number Placeholder 3"/>
          <p:cNvSpPr>
            <a:spLocks noGrp="1"/>
          </p:cNvSpPr>
          <p:nvPr>
            <p:ph type="sldNum" sz="quarter" idx="4294967295"/>
          </p:nvPr>
        </p:nvSpPr>
        <p:spPr>
          <a:xfrm>
            <a:off x="0" y="6019800"/>
            <a:ext cx="762000" cy="381000"/>
          </a:xfrm>
          <a:noFill/>
        </p:spPr>
        <p:txBody>
          <a:bodyPr/>
          <a:lstStyle/>
          <a:p>
            <a:fld id="{1C57955B-E35D-784A-966F-28CA98EC5D76}" type="slidenum">
              <a:rPr lang="en-US"/>
              <a:pPr/>
              <a:t>27</a:t>
            </a:fld>
            <a:endParaRPr lang="en-US" dirty="0"/>
          </a:p>
        </p:txBody>
      </p:sp>
      <p:sp>
        <p:nvSpPr>
          <p:cNvPr id="28675" name="Rectangle 2"/>
          <p:cNvSpPr>
            <a:spLocks noChangeArrowheads="1"/>
          </p:cNvSpPr>
          <p:nvPr/>
        </p:nvSpPr>
        <p:spPr bwMode="auto">
          <a:xfrm>
            <a:off x="0" y="0"/>
            <a:ext cx="9144000" cy="6934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sz="1800" dirty="0">
              <a:latin typeface="Arial" charset="0"/>
              <a:ea typeface="Arial" charset="0"/>
              <a:cs typeface="Arial" charset="0"/>
            </a:endParaRPr>
          </a:p>
        </p:txBody>
      </p:sp>
      <p:sp>
        <p:nvSpPr>
          <p:cNvPr id="28676" name="Text Box 4"/>
          <p:cNvSpPr txBox="1">
            <a:spLocks noChangeArrowheads="1"/>
          </p:cNvSpPr>
          <p:nvPr/>
        </p:nvSpPr>
        <p:spPr bwMode="auto">
          <a:xfrm>
            <a:off x="381000" y="3962400"/>
            <a:ext cx="8763000" cy="976313"/>
          </a:xfrm>
          <a:prstGeom prst="rect">
            <a:avLst/>
          </a:prstGeom>
          <a:solidFill>
            <a:schemeClr val="bg1">
              <a:alpha val="67058"/>
            </a:schemeClr>
          </a:solidFill>
          <a:ln w="9525">
            <a:noFill/>
            <a:miter lim="800000"/>
            <a:headEnd/>
            <a:tailEnd/>
          </a:ln>
        </p:spPr>
        <p:txBody>
          <a:bodyPr>
            <a:prstTxWarp prst="textNoShape">
              <a:avLst/>
            </a:prstTxWarp>
            <a:spAutoFit/>
          </a:bodyPr>
          <a:lstStyle/>
          <a:p>
            <a:pPr marL="457200" indent="-457200"/>
            <a:r>
              <a:rPr lang="en-US" b="1" u="sng" dirty="0">
                <a:solidFill>
                  <a:srgbClr val="008000"/>
                </a:solidFill>
                <a:latin typeface="Arial" charset="0"/>
                <a:ea typeface="Arial" charset="0"/>
                <a:cs typeface="Arial" charset="0"/>
              </a:rPr>
              <a:t>Planning &amp; Development  </a:t>
            </a:r>
            <a:endParaRPr lang="en-US" dirty="0">
              <a:latin typeface="CG Omega" pitchFamily="34" charset="0"/>
              <a:ea typeface="Arial" charset="0"/>
              <a:cs typeface="Arial" charset="0"/>
            </a:endParaRPr>
          </a:p>
          <a:p>
            <a:pPr marL="457200" indent="-457200"/>
            <a:r>
              <a:rPr lang="en-US" sz="1800" b="1" dirty="0">
                <a:latin typeface="CG Omega" pitchFamily="34" charset="0"/>
                <a:ea typeface="Arial" charset="0"/>
                <a:cs typeface="Arial" charset="0"/>
              </a:rPr>
              <a:t>   Three to Four Next Generation Businesses</a:t>
            </a:r>
            <a:r>
              <a:rPr lang="en-US" sz="1800" dirty="0">
                <a:latin typeface="CG Omega" pitchFamily="34" charset="0"/>
                <a:ea typeface="Arial" charset="0"/>
                <a:cs typeface="Arial" charset="0"/>
              </a:rPr>
              <a:t> </a:t>
            </a:r>
            <a:r>
              <a:rPr lang="en-US" sz="1800" b="1" dirty="0">
                <a:latin typeface="CG Omega" pitchFamily="34" charset="0"/>
                <a:ea typeface="Arial" charset="0"/>
                <a:cs typeface="Arial" charset="0"/>
              </a:rPr>
              <a:t>in Pipeline </a:t>
            </a:r>
            <a:r>
              <a:rPr lang="en-US" sz="1600" dirty="0">
                <a:latin typeface="CG Omega" pitchFamily="34" charset="0"/>
                <a:ea typeface="Arial" charset="0"/>
                <a:cs typeface="Arial" charset="0"/>
              </a:rPr>
              <a:t>(launch 2 per year); </a:t>
            </a:r>
            <a:r>
              <a:rPr lang="en-US" sz="1600" b="1" dirty="0">
                <a:latin typeface="CG Omega" pitchFamily="34" charset="0"/>
                <a:ea typeface="Arial" charset="0"/>
                <a:cs typeface="Arial" charset="0"/>
              </a:rPr>
              <a:t>goal in five years: 10 business, 500 employee-owners</a:t>
            </a:r>
            <a:endParaRPr lang="en-US" sz="1600" dirty="0">
              <a:latin typeface="CG Omega" pitchFamily="34" charset="0"/>
              <a:ea typeface="Arial" charset="0"/>
              <a:cs typeface="Arial" charset="0"/>
            </a:endParaRPr>
          </a:p>
        </p:txBody>
      </p:sp>
      <p:pic>
        <p:nvPicPr>
          <p:cNvPr id="28677" name="Picture 10" descr="Photo of Googleplex building"/>
          <p:cNvPicPr>
            <a:picLocks noChangeAspect="1" noChangeArrowheads="1"/>
          </p:cNvPicPr>
          <p:nvPr/>
        </p:nvPicPr>
        <p:blipFill>
          <a:blip r:embed="rId3" cstate="screen">
            <a:lum bright="6000"/>
          </a:blip>
          <a:srcRect/>
          <a:stretch>
            <a:fillRect/>
          </a:stretch>
        </p:blipFill>
        <p:spPr bwMode="auto">
          <a:xfrm>
            <a:off x="6096000" y="4897438"/>
            <a:ext cx="2362200" cy="1731962"/>
          </a:xfrm>
          <a:prstGeom prst="rect">
            <a:avLst/>
          </a:prstGeom>
          <a:noFill/>
          <a:ln w="9525">
            <a:noFill/>
            <a:miter lim="800000"/>
            <a:headEnd/>
            <a:tailEnd/>
          </a:ln>
        </p:spPr>
      </p:pic>
      <p:pic>
        <p:nvPicPr>
          <p:cNvPr id="28678" name="Picture 13" descr="103006~Hydroponic-lettuce-is-grown-in-an-acre-of-greenhouse-troughs-Posters"/>
          <p:cNvPicPr>
            <a:picLocks noChangeAspect="1" noChangeArrowheads="1"/>
          </p:cNvPicPr>
          <p:nvPr/>
        </p:nvPicPr>
        <p:blipFill>
          <a:blip r:embed="rId4" cstate="screen"/>
          <a:srcRect/>
          <a:stretch>
            <a:fillRect/>
          </a:stretch>
        </p:blipFill>
        <p:spPr bwMode="auto">
          <a:xfrm>
            <a:off x="304800" y="4914900"/>
            <a:ext cx="2438400" cy="1714500"/>
          </a:xfrm>
          <a:prstGeom prst="rect">
            <a:avLst/>
          </a:prstGeom>
          <a:noFill/>
          <a:ln w="9525">
            <a:noFill/>
            <a:miter lim="800000"/>
            <a:headEnd/>
            <a:tailEnd/>
          </a:ln>
        </p:spPr>
      </p:pic>
      <p:sp>
        <p:nvSpPr>
          <p:cNvPr id="28679" name="Text Box 17"/>
          <p:cNvSpPr txBox="1">
            <a:spLocks noChangeArrowheads="1"/>
          </p:cNvSpPr>
          <p:nvPr/>
        </p:nvSpPr>
        <p:spPr bwMode="auto">
          <a:xfrm>
            <a:off x="457200" y="1555750"/>
            <a:ext cx="5638800" cy="2438400"/>
          </a:xfrm>
          <a:prstGeom prst="rect">
            <a:avLst/>
          </a:prstGeom>
          <a:solidFill>
            <a:schemeClr val="bg1">
              <a:alpha val="67058"/>
            </a:schemeClr>
          </a:solidFill>
          <a:ln w="9525">
            <a:noFill/>
            <a:miter lim="800000"/>
            <a:headEnd/>
            <a:tailEnd/>
          </a:ln>
        </p:spPr>
        <p:txBody>
          <a:bodyPr>
            <a:prstTxWarp prst="textNoShape">
              <a:avLst/>
            </a:prstTxWarp>
            <a:spAutoFit/>
          </a:bodyPr>
          <a:lstStyle/>
          <a:p>
            <a:pPr marL="457200" indent="-457200"/>
            <a:r>
              <a:rPr lang="en-US" b="1" u="sng" dirty="0">
                <a:solidFill>
                  <a:srgbClr val="008000"/>
                </a:solidFill>
                <a:latin typeface="CG Omega" pitchFamily="34" charset="0"/>
                <a:ea typeface="Arial" charset="0"/>
                <a:cs typeface="Arial" charset="0"/>
              </a:rPr>
              <a:t>Launching in 2009-2010 </a:t>
            </a:r>
            <a:endParaRPr lang="en-US" b="1" u="sng" dirty="0">
              <a:latin typeface="CG Omega" pitchFamily="34" charset="0"/>
              <a:ea typeface="Arial" charset="0"/>
              <a:cs typeface="Arial" charset="0"/>
            </a:endParaRPr>
          </a:p>
          <a:p>
            <a:pPr marL="457200" indent="-457200">
              <a:buFontTx/>
              <a:buAutoNum type="arabicPeriod"/>
            </a:pPr>
            <a:r>
              <a:rPr lang="en-US" sz="2000" dirty="0">
                <a:latin typeface="CG Omega" pitchFamily="34" charset="0"/>
                <a:ea typeface="Arial" charset="0"/>
                <a:cs typeface="Arial" charset="0"/>
              </a:rPr>
              <a:t>Evergreen Cooperative Laundry (ECL)</a:t>
            </a:r>
            <a:endParaRPr lang="en-US" sz="2000" dirty="0">
              <a:solidFill>
                <a:srgbClr val="FF0000"/>
              </a:solidFill>
              <a:latin typeface="CG Omega" pitchFamily="34" charset="0"/>
              <a:ea typeface="Arial" charset="0"/>
              <a:cs typeface="Arial" charset="0"/>
            </a:endParaRPr>
          </a:p>
          <a:p>
            <a:pPr marL="457200" indent="-457200">
              <a:buFontTx/>
              <a:buAutoNum type="arabicPeriod"/>
            </a:pPr>
            <a:r>
              <a:rPr lang="en-US" sz="2000" dirty="0">
                <a:latin typeface="CG Omega" pitchFamily="34" charset="0"/>
                <a:ea typeface="Arial" charset="0"/>
                <a:cs typeface="Arial" charset="0"/>
              </a:rPr>
              <a:t>Ohio Cooperative Solar (OCS)</a:t>
            </a:r>
            <a:endParaRPr lang="en-US" sz="2000" dirty="0">
              <a:latin typeface="Arial" charset="0"/>
              <a:ea typeface="Arial" charset="0"/>
              <a:cs typeface="Arial" charset="0"/>
            </a:endParaRPr>
          </a:p>
          <a:p>
            <a:pPr marL="457200" indent="-457200">
              <a:buFontTx/>
              <a:buAutoNum type="arabicPeriod"/>
            </a:pPr>
            <a:r>
              <a:rPr lang="en-US" sz="2000" dirty="0">
                <a:latin typeface="CG Omega" pitchFamily="34" charset="0"/>
                <a:ea typeface="Arial" charset="0"/>
                <a:cs typeface="Arial" charset="0"/>
              </a:rPr>
              <a:t>Green City Growers Cooperative (GCGC)</a:t>
            </a:r>
          </a:p>
          <a:p>
            <a:pPr marL="457200" indent="-457200">
              <a:buFontTx/>
              <a:buAutoNum type="arabicPeriod"/>
            </a:pPr>
            <a:r>
              <a:rPr lang="en-US" sz="2000" dirty="0">
                <a:latin typeface="CG Omega" pitchFamily="34" charset="0"/>
                <a:ea typeface="Arial" charset="0"/>
                <a:cs typeface="Arial" charset="0"/>
              </a:rPr>
              <a:t>GUC Neighborhood Voice </a:t>
            </a:r>
          </a:p>
          <a:p>
            <a:pPr marL="457200" indent="-457200"/>
            <a:endParaRPr lang="en-US" sz="1000" dirty="0">
              <a:latin typeface="CG Omega" pitchFamily="34" charset="0"/>
              <a:ea typeface="Arial" charset="0"/>
              <a:cs typeface="Arial" charset="0"/>
            </a:endParaRPr>
          </a:p>
          <a:p>
            <a:pPr marL="457200" indent="-457200"/>
            <a:r>
              <a:rPr lang="en-US" sz="2000" u="sng" dirty="0">
                <a:latin typeface="CG Omega" pitchFamily="34" charset="0"/>
                <a:ea typeface="Arial" charset="0"/>
                <a:cs typeface="Arial" charset="0"/>
              </a:rPr>
              <a:t>Secondary Cooperatives</a:t>
            </a:r>
          </a:p>
          <a:p>
            <a:pPr marL="457200" indent="-457200">
              <a:buFontTx/>
              <a:buAutoNum type="arabicPeriod"/>
            </a:pPr>
            <a:r>
              <a:rPr lang="en-US" sz="2000" dirty="0">
                <a:latin typeface="CG Omega" pitchFamily="34" charset="0"/>
                <a:ea typeface="Arial" charset="0"/>
                <a:cs typeface="Arial" charset="0"/>
              </a:rPr>
              <a:t>Evergreen Business Services (EBS)</a:t>
            </a:r>
          </a:p>
        </p:txBody>
      </p:sp>
      <p:pic>
        <p:nvPicPr>
          <p:cNvPr id="28680" name="Picture 20" descr="Photo of man inspecting plants&#10;"/>
          <p:cNvPicPr>
            <a:picLocks noChangeAspect="1" noChangeArrowheads="1"/>
          </p:cNvPicPr>
          <p:nvPr/>
        </p:nvPicPr>
        <p:blipFill>
          <a:blip r:embed="rId5" cstate="screen"/>
          <a:srcRect b="8310"/>
          <a:stretch>
            <a:fillRect/>
          </a:stretch>
        </p:blipFill>
        <p:spPr bwMode="auto">
          <a:xfrm>
            <a:off x="2971800" y="4953000"/>
            <a:ext cx="2743200" cy="1662113"/>
          </a:xfrm>
          <a:prstGeom prst="rect">
            <a:avLst/>
          </a:prstGeom>
          <a:noFill/>
          <a:ln w="9525">
            <a:noFill/>
            <a:miter lim="800000"/>
            <a:headEnd/>
            <a:tailEnd/>
          </a:ln>
        </p:spPr>
      </p:pic>
      <p:pic>
        <p:nvPicPr>
          <p:cNvPr id="28681" name="Picture 8" descr="Photo of machinery at Evergreen Cooperative Laundry"/>
          <p:cNvPicPr>
            <a:picLocks noChangeAspect="1" noChangeArrowheads="1"/>
          </p:cNvPicPr>
          <p:nvPr/>
        </p:nvPicPr>
        <p:blipFill>
          <a:blip r:embed="rId6" cstate="screen"/>
          <a:srcRect/>
          <a:stretch>
            <a:fillRect/>
          </a:stretch>
        </p:blipFill>
        <p:spPr bwMode="auto">
          <a:xfrm>
            <a:off x="6096000" y="2057400"/>
            <a:ext cx="2438400" cy="1828800"/>
          </a:xfrm>
          <a:prstGeom prst="rect">
            <a:avLst/>
          </a:prstGeom>
          <a:noFill/>
          <a:ln w="9525">
            <a:noFill/>
            <a:miter lim="800000"/>
            <a:headEnd/>
            <a:tailEnd/>
          </a:ln>
        </p:spPr>
      </p:pic>
      <p:pic>
        <p:nvPicPr>
          <p:cNvPr id="28682" name="Picture 9" descr="Photo of men at Evergreen Cooperative Laundry Facility"/>
          <p:cNvPicPr>
            <a:picLocks noChangeAspect="1" noChangeArrowheads="1"/>
          </p:cNvPicPr>
          <p:nvPr/>
        </p:nvPicPr>
        <p:blipFill>
          <a:blip r:embed="rId7" cstate="screen"/>
          <a:srcRect/>
          <a:stretch>
            <a:fillRect/>
          </a:stretch>
        </p:blipFill>
        <p:spPr bwMode="auto">
          <a:xfrm>
            <a:off x="6019800" y="152400"/>
            <a:ext cx="2438400" cy="1828800"/>
          </a:xfrm>
          <a:prstGeom prst="rect">
            <a:avLst/>
          </a:prstGeom>
          <a:noFill/>
          <a:ln w="9525">
            <a:noFill/>
            <a:miter lim="800000"/>
            <a:headEnd/>
            <a:tailEnd/>
          </a:ln>
        </p:spPr>
      </p:pic>
      <p:pic>
        <p:nvPicPr>
          <p:cNvPr id="28683" name="Picture 10" descr="EvergreenCoopsBtmMED_300RGB"/>
          <p:cNvPicPr>
            <a:picLocks noChangeAspect="1" noChangeArrowheads="1"/>
          </p:cNvPicPr>
          <p:nvPr/>
        </p:nvPicPr>
        <p:blipFill>
          <a:blip r:embed="rId8" cstate="screen"/>
          <a:srcRect/>
          <a:stretch>
            <a:fillRect/>
          </a:stretch>
        </p:blipFill>
        <p:spPr bwMode="auto">
          <a:xfrm>
            <a:off x="457200" y="158750"/>
            <a:ext cx="4724400" cy="1289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9563"/>
            <a:ext cx="7772400" cy="1139825"/>
          </a:xfrm>
        </p:spPr>
        <p:txBody>
          <a:bodyPr/>
          <a:lstStyle/>
          <a:p>
            <a:pPr eaLnBrk="1" hangingPunct="1"/>
            <a:r>
              <a:rPr lang="en-US" dirty="0"/>
              <a:t>Ingenuity </a:t>
            </a:r>
            <a:r>
              <a:rPr lang="en-US" dirty="0" smtClean="0"/>
              <a:t>US</a:t>
            </a:r>
            <a:endParaRPr lang="en-US" dirty="0"/>
          </a:p>
        </p:txBody>
      </p:sp>
      <p:sp>
        <p:nvSpPr>
          <p:cNvPr id="17411" name="Content Placeholder 2"/>
          <p:cNvSpPr>
            <a:spLocks noGrp="1"/>
          </p:cNvSpPr>
          <p:nvPr>
            <p:ph idx="1"/>
          </p:nvPr>
        </p:nvSpPr>
        <p:spPr>
          <a:xfrm>
            <a:off x="685800" y="1524000"/>
            <a:ext cx="7772400" cy="4724400"/>
          </a:xfrm>
        </p:spPr>
        <p:txBody>
          <a:bodyPr>
            <a:normAutofit fontScale="85000" lnSpcReduction="20000"/>
          </a:bodyPr>
          <a:lstStyle/>
          <a:p>
            <a:pPr eaLnBrk="1" hangingPunct="1">
              <a:lnSpc>
                <a:spcPct val="80000"/>
              </a:lnSpc>
            </a:pPr>
            <a:r>
              <a:rPr lang="en-US" sz="2500" dirty="0"/>
              <a:t>L3C – </a:t>
            </a:r>
            <a:r>
              <a:rPr lang="en-US" sz="2500" dirty="0" smtClean="0"/>
              <a:t>Social </a:t>
            </a:r>
            <a:r>
              <a:rPr lang="en-US" sz="2500" dirty="0"/>
              <a:t>M</a:t>
            </a:r>
            <a:r>
              <a:rPr lang="en-US" sz="2500" dirty="0" smtClean="0"/>
              <a:t>ission</a:t>
            </a:r>
            <a:endParaRPr lang="en-US" sz="2500" dirty="0"/>
          </a:p>
          <a:p>
            <a:pPr lvl="1" eaLnBrk="1" hangingPunct="1">
              <a:lnSpc>
                <a:spcPct val="120000"/>
              </a:lnSpc>
            </a:pPr>
            <a:r>
              <a:rPr lang="en-US" sz="2000" dirty="0"/>
              <a:t>Create businesses in communities with high unemployment</a:t>
            </a:r>
          </a:p>
          <a:p>
            <a:pPr lvl="1" eaLnBrk="1" hangingPunct="1">
              <a:lnSpc>
                <a:spcPct val="120000"/>
              </a:lnSpc>
            </a:pPr>
            <a:r>
              <a:rPr lang="en-US" sz="2000" dirty="0"/>
              <a:t>Half of profit goes to building or creating CBEs</a:t>
            </a:r>
          </a:p>
          <a:p>
            <a:pPr lvl="1" eaLnBrk="1" hangingPunct="1">
              <a:lnSpc>
                <a:spcPct val="80000"/>
              </a:lnSpc>
              <a:buFontTx/>
              <a:buNone/>
            </a:pPr>
            <a:endParaRPr lang="en-US" sz="2000" dirty="0"/>
          </a:p>
          <a:p>
            <a:pPr eaLnBrk="1" hangingPunct="1">
              <a:lnSpc>
                <a:spcPct val="80000"/>
              </a:lnSpc>
            </a:pPr>
            <a:r>
              <a:rPr lang="en-US" sz="2500" dirty="0"/>
              <a:t>Community Business Developer </a:t>
            </a:r>
            <a:endParaRPr lang="en-US" sz="2500" dirty="0" smtClean="0"/>
          </a:p>
          <a:p>
            <a:pPr lvl="1">
              <a:lnSpc>
                <a:spcPct val="80000"/>
              </a:lnSpc>
            </a:pPr>
            <a:r>
              <a:rPr lang="en-US" sz="1800" dirty="0" smtClean="0"/>
              <a:t>Creating a </a:t>
            </a:r>
            <a:r>
              <a:rPr lang="en-US" sz="1800" dirty="0"/>
              <a:t>business </a:t>
            </a:r>
            <a:r>
              <a:rPr lang="en-US" sz="1800" dirty="0" smtClean="0"/>
              <a:t>core for </a:t>
            </a:r>
            <a:r>
              <a:rPr lang="en-US" sz="1800" dirty="0"/>
              <a:t>Detroit</a:t>
            </a:r>
            <a:r>
              <a:rPr lang="en-US" sz="1800" dirty="0" smtClean="0"/>
              <a:t> community-based economy</a:t>
            </a:r>
          </a:p>
          <a:p>
            <a:pPr lvl="1" eaLnBrk="1" hangingPunct="1">
              <a:lnSpc>
                <a:spcPct val="80000"/>
              </a:lnSpc>
              <a:buFontTx/>
              <a:buNone/>
            </a:pPr>
            <a:endParaRPr lang="en-US" sz="2000" dirty="0" smtClean="0"/>
          </a:p>
          <a:p>
            <a:pPr eaLnBrk="1" hangingPunct="1">
              <a:lnSpc>
                <a:spcPct val="80000"/>
              </a:lnSpc>
            </a:pPr>
            <a:r>
              <a:rPr lang="en-US" sz="2500" dirty="0"/>
              <a:t> </a:t>
            </a:r>
            <a:r>
              <a:rPr lang="en-US" sz="2500" dirty="0" smtClean="0"/>
              <a:t>Community Innovation </a:t>
            </a:r>
            <a:r>
              <a:rPr lang="en-US" sz="2500" dirty="0"/>
              <a:t>Broker </a:t>
            </a:r>
            <a:endParaRPr lang="en-US" sz="2500" dirty="0" smtClean="0"/>
          </a:p>
          <a:p>
            <a:pPr lvl="1">
              <a:lnSpc>
                <a:spcPct val="120000"/>
              </a:lnSpc>
            </a:pPr>
            <a:r>
              <a:rPr lang="en-US" sz="1900" dirty="0" smtClean="0"/>
              <a:t>Seeks </a:t>
            </a:r>
            <a:r>
              <a:rPr lang="en-US" sz="1900" dirty="0"/>
              <a:t>viable business opportunities that can pay living wages, such as proprietary products, local resource based products &amp; </a:t>
            </a:r>
            <a:r>
              <a:rPr lang="en-US" sz="1900" dirty="0" smtClean="0"/>
              <a:t>services</a:t>
            </a:r>
          </a:p>
          <a:p>
            <a:pPr lvl="1">
              <a:lnSpc>
                <a:spcPct val="120000"/>
              </a:lnSpc>
            </a:pPr>
            <a:r>
              <a:rPr lang="en-US" sz="1900" dirty="0" smtClean="0"/>
              <a:t>Coordinating triple bottom line businesses &amp; opportunities suited to a specific location</a:t>
            </a:r>
          </a:p>
          <a:p>
            <a:pPr lvl="1">
              <a:lnSpc>
                <a:spcPct val="80000"/>
              </a:lnSpc>
              <a:buNone/>
            </a:pPr>
            <a:endParaRPr lang="en-US" sz="1800" dirty="0"/>
          </a:p>
          <a:p>
            <a:r>
              <a:rPr lang="en-US" sz="2500" dirty="0" smtClean="0"/>
              <a:t>Product Criteria</a:t>
            </a:r>
          </a:p>
          <a:p>
            <a:pPr lvl="1"/>
            <a:r>
              <a:rPr lang="en-US" sz="1800" dirty="0" smtClean="0"/>
              <a:t>Can be done in Detroit using high school educated labor</a:t>
            </a:r>
          </a:p>
          <a:p>
            <a:pPr lvl="1"/>
            <a:r>
              <a:rPr lang="en-US" sz="1800" dirty="0" smtClean="0"/>
              <a:t>Market enables company financial viability while paying living wages</a:t>
            </a:r>
          </a:p>
          <a:p>
            <a:pPr lvl="1"/>
            <a:r>
              <a:rPr lang="en-US" sz="1800" dirty="0" smtClean="0"/>
              <a:t>Sustainable product</a:t>
            </a:r>
          </a:p>
          <a:p>
            <a:pPr lvl="1"/>
            <a:r>
              <a:rPr lang="en-US" sz="1800" dirty="0" smtClean="0"/>
              <a:t>Intended to become employee owned</a:t>
            </a:r>
            <a:endParaRPr lang="en-US" sz="2000" dirty="0" smtClean="0"/>
          </a:p>
          <a:p>
            <a:pPr eaLnBrk="1" hangingPunct="1">
              <a:lnSpc>
                <a:spcPct val="80000"/>
              </a:lnSpc>
            </a:pPr>
            <a:endParaRPr lang="en-US" sz="2500" dirty="0"/>
          </a:p>
        </p:txBody>
      </p:sp>
      <p:pic>
        <p:nvPicPr>
          <p:cNvPr id="17412" name="Picture 8"/>
          <p:cNvPicPr>
            <a:picLocks noChangeAspect="1" noChangeArrowheads="1"/>
          </p:cNvPicPr>
          <p:nvPr/>
        </p:nvPicPr>
        <p:blipFill>
          <a:blip r:embed="rId3" cstate="screen"/>
          <a:srcRect/>
          <a:stretch>
            <a:fillRect/>
          </a:stretch>
        </p:blipFill>
        <p:spPr bwMode="auto">
          <a:xfrm>
            <a:off x="3581400" y="6248400"/>
            <a:ext cx="175260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228600" y="228600"/>
            <a:ext cx="8610600" cy="1066800"/>
          </a:xfrm>
        </p:spPr>
        <p:txBody>
          <a:bodyPr>
            <a:normAutofit fontScale="90000"/>
          </a:bodyPr>
          <a:lstStyle/>
          <a:p>
            <a:pPr eaLnBrk="1" hangingPunct="1"/>
            <a:r>
              <a:rPr lang="en-US" dirty="0" smtClean="0"/>
              <a:t> IngenuityUS seeks rooted products</a:t>
            </a:r>
            <a:endParaRPr lang="en-US" dirty="0"/>
          </a:p>
        </p:txBody>
      </p:sp>
      <p:sp>
        <p:nvSpPr>
          <p:cNvPr id="14339" name="Content Placeholder 6"/>
          <p:cNvSpPr>
            <a:spLocks noGrp="1"/>
          </p:cNvSpPr>
          <p:nvPr>
            <p:ph idx="1"/>
          </p:nvPr>
        </p:nvSpPr>
        <p:spPr>
          <a:xfrm>
            <a:off x="685800" y="1295400"/>
            <a:ext cx="7772400" cy="4953000"/>
          </a:xfrm>
        </p:spPr>
        <p:txBody>
          <a:bodyPr>
            <a:normAutofit/>
          </a:bodyPr>
          <a:lstStyle/>
          <a:p>
            <a:r>
              <a:rPr lang="en-US" sz="2400" dirty="0" smtClean="0"/>
              <a:t>2005 IUS conceived to save jobs in </a:t>
            </a:r>
            <a:r>
              <a:rPr lang="en-US" sz="2400" b="1" dirty="0" smtClean="0"/>
              <a:t>Delphi bankruptcy</a:t>
            </a:r>
          </a:p>
          <a:p>
            <a:r>
              <a:rPr lang="en-US" sz="2400" dirty="0" smtClean="0"/>
              <a:t>2009 Ingenuity US, L3C founded – &amp; pre-feasibility study on </a:t>
            </a:r>
            <a:r>
              <a:rPr lang="en-US" sz="2400" b="1" dirty="0" smtClean="0"/>
              <a:t>Freeaire ™</a:t>
            </a:r>
          </a:p>
          <a:p>
            <a:r>
              <a:rPr lang="en-US" sz="2400" dirty="0" smtClean="0"/>
              <a:t>2009 proposal to the </a:t>
            </a:r>
            <a:r>
              <a:rPr lang="en-US" sz="2400" b="1" dirty="0" smtClean="0"/>
              <a:t>Auto Task Force to get GM &amp; Chrysler to license out their green technology </a:t>
            </a:r>
            <a:r>
              <a:rPr lang="en-US" sz="2400" dirty="0" smtClean="0"/>
              <a:t>to make more jobs in Michigan; may renew in 2010 re: GM IPO</a:t>
            </a:r>
          </a:p>
          <a:p>
            <a:r>
              <a:rPr lang="en-US" sz="2400" dirty="0" smtClean="0"/>
              <a:t>2007 – 2012 </a:t>
            </a:r>
            <a:r>
              <a:rPr lang="en-US" sz="2400" b="1" dirty="0" smtClean="0"/>
              <a:t>pre-feasibility studies </a:t>
            </a:r>
            <a:r>
              <a:rPr lang="en-US" sz="2400" dirty="0" smtClean="0"/>
              <a:t>on 12 potential products </a:t>
            </a:r>
          </a:p>
          <a:p>
            <a:r>
              <a:rPr lang="en-US" sz="2400" dirty="0" smtClean="0"/>
              <a:t>2012 IUS has </a:t>
            </a:r>
            <a:r>
              <a:rPr lang="en-US" sz="2400" b="1" dirty="0" smtClean="0"/>
              <a:t>2 member-created products that meet criteria</a:t>
            </a:r>
            <a:r>
              <a:rPr lang="en-US" sz="2400" dirty="0" smtClean="0"/>
              <a:t> &amp; is ramping up to develop and market t</a:t>
            </a:r>
            <a:r>
              <a:rPr lang="en-US" sz="2000" dirty="0" smtClean="0"/>
              <a:t>hem</a:t>
            </a:r>
            <a:endParaRPr lang="en-US" sz="2000" dirty="0"/>
          </a:p>
        </p:txBody>
      </p:sp>
      <p:sp>
        <p:nvSpPr>
          <p:cNvPr id="14340" name="Footer Placeholder 3"/>
          <p:cNvSpPr>
            <a:spLocks noGrp="1"/>
          </p:cNvSpPr>
          <p:nvPr>
            <p:ph type="ftr" sz="quarter" idx="11"/>
          </p:nvPr>
        </p:nvSpPr>
        <p:spPr>
          <a:noFill/>
        </p:spPr>
        <p:txBody>
          <a:bodyPr/>
          <a:lstStyle/>
          <a:p>
            <a:endParaRPr lang="en-US" dirty="0">
              <a:latin typeface="Calibri" charset="0"/>
            </a:endParaRPr>
          </a:p>
          <a:p>
            <a:endParaRPr lang="en-US" dirty="0">
              <a:latin typeface="Calibri" charset="0"/>
            </a:endParaRPr>
          </a:p>
        </p:txBody>
      </p:sp>
      <p:sp>
        <p:nvSpPr>
          <p:cNvPr id="14341" name="Slide Number Placeholder 4"/>
          <p:cNvSpPr>
            <a:spLocks noGrp="1"/>
          </p:cNvSpPr>
          <p:nvPr>
            <p:ph type="sldNum" sz="quarter" idx="12"/>
          </p:nvPr>
        </p:nvSpPr>
        <p:spPr>
          <a:noFill/>
        </p:spPr>
        <p:txBody>
          <a:bodyPr/>
          <a:lstStyle/>
          <a:p>
            <a:fld id="{EEC1370D-AADC-E741-BF28-EA28AFDC49BD}" type="slidenum">
              <a:rPr lang="en-US">
                <a:latin typeface="Calibri" charset="0"/>
              </a:rPr>
              <a:pPr/>
              <a:t>29</a:t>
            </a:fld>
            <a:endParaRPr lang="en-US" dirty="0">
              <a:latin typeface="Calibri" charset="0"/>
            </a:endParaRPr>
          </a:p>
        </p:txBody>
      </p:sp>
      <p:pic>
        <p:nvPicPr>
          <p:cNvPr id="14342" name="Picture 8"/>
          <p:cNvPicPr>
            <a:picLocks noChangeAspect="1" noChangeArrowheads="1"/>
          </p:cNvPicPr>
          <p:nvPr/>
        </p:nvPicPr>
        <p:blipFill>
          <a:blip r:embed="rId3" cstate="screen"/>
          <a:srcRect/>
          <a:stretch>
            <a:fillRect/>
          </a:stretch>
        </p:blipFill>
        <p:spPr bwMode="auto">
          <a:xfrm>
            <a:off x="3581400" y="6248400"/>
            <a:ext cx="175260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normAutofit/>
          </a:bodyPr>
          <a:lstStyle/>
          <a:p>
            <a:r>
              <a:rPr lang="en-US" dirty="0" smtClean="0"/>
              <a:t>Why do we need a community-based economy in Michigan?</a:t>
            </a:r>
            <a:endParaRPr lang="en-US" dirty="0"/>
          </a:p>
        </p:txBody>
      </p:sp>
      <p:sp>
        <p:nvSpPr>
          <p:cNvPr id="3" name="Content Placeholder 2"/>
          <p:cNvSpPr>
            <a:spLocks noGrp="1"/>
          </p:cNvSpPr>
          <p:nvPr>
            <p:ph idx="1"/>
          </p:nvPr>
        </p:nvSpPr>
        <p:spPr>
          <a:xfrm>
            <a:off x="381000" y="2667000"/>
            <a:ext cx="8229600" cy="3627120"/>
          </a:xfrm>
        </p:spPr>
        <p:txBody>
          <a:bodyPr/>
          <a:lstStyle/>
          <a:p>
            <a:pPr>
              <a:buNone/>
            </a:pPr>
            <a:r>
              <a:rPr lang="en-US" sz="2800" dirty="0" smtClean="0"/>
              <a:t>21</a:t>
            </a:r>
            <a:r>
              <a:rPr lang="en-US" sz="2800" baseline="30000" dirty="0" smtClean="0"/>
              <a:t>st</a:t>
            </a:r>
            <a:r>
              <a:rPr lang="en-US" sz="2800" dirty="0" smtClean="0"/>
              <a:t> century challenges</a:t>
            </a:r>
          </a:p>
          <a:p>
            <a:r>
              <a:rPr lang="en-US" dirty="0" smtClean="0"/>
              <a:t>Job scarcity</a:t>
            </a:r>
          </a:p>
          <a:p>
            <a:r>
              <a:rPr lang="en-US" dirty="0" smtClean="0"/>
              <a:t>Global companies, the core of the SE Michigan economy, are primarily creating jobs in other countries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Photo of green Quarnge Chair"/>
          <p:cNvPicPr>
            <a:picLocks noChangeAspect="1" noChangeArrowheads="1"/>
          </p:cNvPicPr>
          <p:nvPr/>
        </p:nvPicPr>
        <p:blipFill>
          <a:blip r:embed="rId3" cstate="screen"/>
          <a:srcRect/>
          <a:stretch>
            <a:fillRect/>
          </a:stretch>
        </p:blipFill>
        <p:spPr bwMode="auto">
          <a:xfrm>
            <a:off x="4800600" y="1143000"/>
            <a:ext cx="3905587" cy="4198155"/>
          </a:xfrm>
          <a:prstGeom prst="rect">
            <a:avLst/>
          </a:prstGeom>
          <a:noFill/>
        </p:spPr>
      </p:pic>
      <p:sp>
        <p:nvSpPr>
          <p:cNvPr id="3079" name="Rectangle 7"/>
          <p:cNvSpPr>
            <a:spLocks noGrp="1" noChangeArrowheads="1"/>
          </p:cNvSpPr>
          <p:nvPr>
            <p:ph type="title"/>
          </p:nvPr>
        </p:nvSpPr>
        <p:spPr>
          <a:xfrm>
            <a:off x="304800" y="685800"/>
            <a:ext cx="3733800" cy="3810000"/>
          </a:xfrm>
          <a:noFill/>
          <a:ln/>
        </p:spPr>
        <p:txBody>
          <a:bodyPr>
            <a:normAutofit/>
          </a:bodyPr>
          <a:lstStyle/>
          <a:p>
            <a:r>
              <a:rPr lang="en-US" sz="4000" dirty="0" smtClean="0"/>
              <a:t/>
            </a:r>
            <a:br>
              <a:rPr lang="en-US" sz="4000" dirty="0" smtClean="0"/>
            </a:br>
            <a:r>
              <a:rPr lang="en-US" sz="4000" dirty="0" smtClean="0"/>
              <a:t>Quarnge Chair</a:t>
            </a:r>
            <a:r>
              <a:rPr lang="en-US" sz="4000" b="0" dirty="0" smtClean="0">
                <a:latin typeface="+mn-lt"/>
              </a:rPr>
              <a:t/>
            </a:r>
            <a:br>
              <a:rPr lang="en-US" sz="4000" b="0" dirty="0" smtClean="0">
                <a:latin typeface="+mn-lt"/>
              </a:rPr>
            </a:br>
            <a:r>
              <a:rPr lang="en-US" sz="2400" b="0" dirty="0" smtClean="0">
                <a:solidFill>
                  <a:schemeClr val="tx1"/>
                </a:solidFill>
                <a:latin typeface="+mn-lt"/>
              </a:rPr>
              <a:t>IUS product designed by Alan Kaniarz</a:t>
            </a:r>
            <a:endParaRPr lang="en-US" sz="2400" b="0" dirty="0">
              <a:solidFill>
                <a:schemeClr val="tx1"/>
              </a:solidFill>
              <a:latin typeface="+mn-lt"/>
            </a:endParaRPr>
          </a:p>
        </p:txBody>
      </p:sp>
      <p:sp>
        <p:nvSpPr>
          <p:cNvPr id="4" name="TextBox 3"/>
          <p:cNvSpPr txBox="1"/>
          <p:nvPr/>
        </p:nvSpPr>
        <p:spPr>
          <a:xfrm>
            <a:off x="228600" y="838200"/>
            <a:ext cx="3067268" cy="707886"/>
          </a:xfrm>
          <a:prstGeom prst="rect">
            <a:avLst/>
          </a:prstGeom>
          <a:noFill/>
        </p:spPr>
        <p:txBody>
          <a:bodyPr wrap="square" rtlCol="0">
            <a:spAutoFit/>
          </a:bodyPr>
          <a:lstStyle/>
          <a:p>
            <a:r>
              <a:rPr lang="en-US" sz="4000" dirty="0" smtClean="0"/>
              <a:t>Möbellink</a:t>
            </a:r>
            <a:r>
              <a:rPr lang="en-US" sz="1400" dirty="0" smtClean="0"/>
              <a:t>TM</a:t>
            </a:r>
            <a:endParaRPr lang="en-US" sz="1400" dirty="0"/>
          </a:p>
        </p:txBody>
      </p:sp>
      <p:sp>
        <p:nvSpPr>
          <p:cNvPr id="5" name="TextBox 4"/>
          <p:cNvSpPr txBox="1"/>
          <p:nvPr/>
        </p:nvSpPr>
        <p:spPr>
          <a:xfrm>
            <a:off x="152399" y="1752600"/>
            <a:ext cx="3657601" cy="830997"/>
          </a:xfrm>
          <a:prstGeom prst="rect">
            <a:avLst/>
          </a:prstGeom>
          <a:noFill/>
        </p:spPr>
        <p:txBody>
          <a:bodyPr wrap="square" rtlCol="0">
            <a:spAutoFit/>
          </a:bodyPr>
          <a:lstStyle/>
          <a:p>
            <a:r>
              <a:rPr lang="en-US" dirty="0" smtClean="0">
                <a:latin typeface="Constantia"/>
              </a:rPr>
              <a:t>Modern furniture</a:t>
            </a:r>
          </a:p>
          <a:p>
            <a:r>
              <a:rPr lang="en-US" dirty="0" smtClean="0">
                <a:latin typeface="Constantia"/>
              </a:rPr>
              <a:t> designed by Alan Kaniarz</a:t>
            </a:r>
            <a:endParaRPr lang="en-US" dirty="0">
              <a:latin typeface="Constantia"/>
            </a:endParaRPr>
          </a:p>
        </p:txBody>
      </p:sp>
    </p:spTree>
  </p:cSld>
  <p:clrMapOvr>
    <a:masterClrMapping/>
  </p:clrMapOvr>
  <p:transition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04088"/>
            <a:ext cx="8229600" cy="1048512"/>
          </a:xfrm>
        </p:spPr>
        <p:txBody>
          <a:bodyPr/>
          <a:lstStyle/>
          <a:p>
            <a:r>
              <a:rPr lang="en-US" dirty="0"/>
              <a:t>Dif lounge</a:t>
            </a:r>
          </a:p>
        </p:txBody>
      </p:sp>
      <p:sp>
        <p:nvSpPr>
          <p:cNvPr id="6147" name="Rectangle 3"/>
          <p:cNvSpPr>
            <a:spLocks noGrp="1" noChangeArrowheads="1"/>
          </p:cNvSpPr>
          <p:nvPr>
            <p:ph type="body" idx="1"/>
          </p:nvPr>
        </p:nvSpPr>
        <p:spPr>
          <a:xfrm>
            <a:off x="381000" y="1676400"/>
            <a:ext cx="8229600" cy="4617720"/>
          </a:xfrm>
        </p:spPr>
        <p:txBody>
          <a:bodyPr/>
          <a:lstStyle/>
          <a:p>
            <a:pPr>
              <a:buNone/>
            </a:pPr>
            <a:r>
              <a:rPr lang="en-US" dirty="0" smtClean="0"/>
              <a:t>IUS product designed </a:t>
            </a:r>
            <a:r>
              <a:rPr lang="en-US" dirty="0"/>
              <a:t>by Alan Kaniarz</a:t>
            </a:r>
          </a:p>
        </p:txBody>
      </p:sp>
      <p:pic>
        <p:nvPicPr>
          <p:cNvPr id="6148" name="Picture 4" descr="Photo of Dif Lounge, showing an oddly-shaped structure composed of many thin, bent pieces of wood"/>
          <p:cNvPicPr>
            <a:picLocks noChangeAspect="1" noChangeArrowheads="1"/>
          </p:cNvPicPr>
          <p:nvPr/>
        </p:nvPicPr>
        <p:blipFill>
          <a:blip r:embed="rId3" cstate="screen"/>
          <a:srcRect/>
          <a:stretch>
            <a:fillRect/>
          </a:stretch>
        </p:blipFill>
        <p:spPr bwMode="auto">
          <a:xfrm>
            <a:off x="2286000" y="2438400"/>
            <a:ext cx="5374258" cy="3200400"/>
          </a:xfrm>
          <a:prstGeom prst="rect">
            <a:avLst/>
          </a:prstGeom>
          <a:noFill/>
        </p:spPr>
      </p:pic>
    </p:spTree>
  </p:cSld>
  <p:clrMapOvr>
    <a:masterClrMapping/>
  </p:clrMapOvr>
  <p:transition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4038600" cy="1554162"/>
          </a:xfrm>
        </p:spPr>
        <p:txBody>
          <a:bodyPr/>
          <a:lstStyle/>
          <a:p>
            <a:r>
              <a:rPr lang="en-US" dirty="0"/>
              <a:t>ZagZig Chair</a:t>
            </a:r>
          </a:p>
        </p:txBody>
      </p:sp>
      <p:sp>
        <p:nvSpPr>
          <p:cNvPr id="38915" name="Rectangle 3"/>
          <p:cNvSpPr>
            <a:spLocks noGrp="1" noChangeArrowheads="1"/>
          </p:cNvSpPr>
          <p:nvPr>
            <p:ph type="body" idx="1"/>
          </p:nvPr>
        </p:nvSpPr>
        <p:spPr>
          <a:xfrm>
            <a:off x="457200" y="2209800"/>
            <a:ext cx="3581400" cy="1752600"/>
          </a:xfrm>
        </p:spPr>
        <p:txBody>
          <a:bodyPr/>
          <a:lstStyle/>
          <a:p>
            <a:pPr>
              <a:buNone/>
            </a:pPr>
            <a:r>
              <a:rPr lang="en-US" dirty="0" smtClean="0"/>
              <a:t>IIUS  product </a:t>
            </a:r>
          </a:p>
          <a:p>
            <a:pPr>
              <a:buNone/>
            </a:pPr>
            <a:r>
              <a:rPr lang="en-US" dirty="0" smtClean="0"/>
              <a:t>designed </a:t>
            </a:r>
            <a:r>
              <a:rPr lang="en-US" dirty="0"/>
              <a:t>by Alan Kaniarz</a:t>
            </a:r>
          </a:p>
        </p:txBody>
      </p:sp>
      <p:pic>
        <p:nvPicPr>
          <p:cNvPr id="38916" name="Picture 4" descr="Photo of ZigZag Chair, showing an oddly-shaped structure composed of many thin, angled pieces of wood"/>
          <p:cNvPicPr>
            <a:picLocks noChangeAspect="1" noChangeArrowheads="1"/>
          </p:cNvPicPr>
          <p:nvPr/>
        </p:nvPicPr>
        <p:blipFill>
          <a:blip r:embed="rId2" cstate="screen"/>
          <a:srcRect/>
          <a:stretch>
            <a:fillRect/>
          </a:stretch>
        </p:blipFill>
        <p:spPr bwMode="auto">
          <a:xfrm>
            <a:off x="4953000" y="1219200"/>
            <a:ext cx="4007145" cy="5486400"/>
          </a:xfrm>
          <a:prstGeom prst="rect">
            <a:avLst/>
          </a:prstGeom>
          <a:noFill/>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dirty="0" smtClean="0"/>
              <a:t>IUS Product – </a:t>
            </a:r>
            <a:br>
              <a:rPr lang="en-US" dirty="0" smtClean="0"/>
            </a:br>
            <a:r>
              <a:rPr lang="en-US" dirty="0" smtClean="0"/>
              <a:t>BikeCity cargo bike -designer</a:t>
            </a:r>
            <a:br>
              <a:rPr lang="en-US" dirty="0" smtClean="0"/>
            </a:br>
            <a:r>
              <a:rPr lang="en-US" dirty="0" smtClean="0"/>
              <a:t>Juan Martinez</a:t>
            </a:r>
            <a:endParaRPr lang="en-US" dirty="0"/>
          </a:p>
        </p:txBody>
      </p:sp>
      <p:pic>
        <p:nvPicPr>
          <p:cNvPr id="3" name="Picture 2" descr="Photo of Juan Martinez riding his Bike City Cargo bike in front of Detroit's TechShop"/>
          <p:cNvPicPr>
            <a:picLocks noChangeAspect="1"/>
          </p:cNvPicPr>
          <p:nvPr/>
        </p:nvPicPr>
        <p:blipFill>
          <a:blip r:embed="rId2" cstate="screen"/>
          <a:stretch>
            <a:fillRect/>
          </a:stretch>
        </p:blipFill>
        <p:spPr>
          <a:xfrm>
            <a:off x="-228600" y="0"/>
            <a:ext cx="10287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dirty="0" smtClean="0"/>
              <a:t/>
            </a:r>
            <a:br>
              <a:rPr lang="en-US" dirty="0" smtClean="0"/>
            </a:br>
            <a:r>
              <a:rPr lang="en-US" dirty="0" smtClean="0"/>
              <a:t>IUS building core business</a:t>
            </a:r>
            <a:endParaRPr lang="en-US" dirty="0"/>
          </a:p>
        </p:txBody>
      </p:sp>
      <p:sp>
        <p:nvSpPr>
          <p:cNvPr id="5" name="Content Placeholder 4"/>
          <p:cNvSpPr>
            <a:spLocks noGrp="1"/>
          </p:cNvSpPr>
          <p:nvPr>
            <p:ph idx="1"/>
          </p:nvPr>
        </p:nvSpPr>
        <p:spPr/>
        <p:txBody>
          <a:bodyPr>
            <a:normAutofit/>
          </a:bodyPr>
          <a:lstStyle/>
          <a:p>
            <a:pPr lvl="0"/>
            <a:r>
              <a:rPr lang="en-US" dirty="0" smtClean="0"/>
              <a:t>Supporting, developing, marketing inventor/member products</a:t>
            </a:r>
          </a:p>
          <a:p>
            <a:r>
              <a:rPr lang="en-US" dirty="0" smtClean="0"/>
              <a:t>Creating attractive, sustainable inventor membership</a:t>
            </a:r>
          </a:p>
          <a:p>
            <a:r>
              <a:rPr lang="en-US" dirty="0" smtClean="0"/>
              <a:t>Developing  systematic methods to generate more members,  products, businesses</a:t>
            </a:r>
          </a:p>
          <a:p>
            <a:pPr lvl="0"/>
            <a:r>
              <a:rPr lang="en-US" dirty="0" smtClean="0"/>
              <a:t>Developing Detroit as a  center of green manufacturing by mining its dormant IP resources</a:t>
            </a:r>
          </a:p>
          <a:p>
            <a:r>
              <a:rPr lang="en-US" dirty="0" smtClean="0"/>
              <a:t>Social Investment Fund</a:t>
            </a:r>
          </a:p>
          <a:p>
            <a:pPr lvl="0"/>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Roving potluck dinner- organizing tool  Detroit Community Co-op (DCC)  </a:t>
            </a:r>
            <a:endParaRPr lang="en-US" sz="4000" dirty="0"/>
          </a:p>
        </p:txBody>
      </p:sp>
      <p:pic>
        <p:nvPicPr>
          <p:cNvPr id="4" name="Picture 3" descr="Photo of potluck attendees at Motor City Bligh Busters"/>
          <p:cNvPicPr>
            <a:picLocks noChangeAspect="1"/>
          </p:cNvPicPr>
          <p:nvPr/>
        </p:nvPicPr>
        <p:blipFill>
          <a:blip r:embed="rId2" cstate="screen"/>
          <a:stretch>
            <a:fillRect/>
          </a:stretch>
        </p:blipFill>
        <p:spPr>
          <a:xfrm>
            <a:off x="1219200" y="1981200"/>
            <a:ext cx="6781800" cy="3747837"/>
          </a:xfrm>
          <a:prstGeom prst="rect">
            <a:avLst/>
          </a:prstGeom>
        </p:spPr>
      </p:pic>
      <p:sp>
        <p:nvSpPr>
          <p:cNvPr id="6" name="TextBox 5"/>
          <p:cNvSpPr txBox="1"/>
          <p:nvPr/>
        </p:nvSpPr>
        <p:spPr>
          <a:xfrm>
            <a:off x="4800600" y="4876800"/>
            <a:ext cx="3200400" cy="830997"/>
          </a:xfrm>
          <a:prstGeom prst="rect">
            <a:avLst/>
          </a:prstGeom>
          <a:solidFill>
            <a:srgbClr val="D9D9D9">
              <a:alpha val="45098"/>
            </a:srgbClr>
          </a:solidFill>
        </p:spPr>
        <p:txBody>
          <a:bodyPr wrap="square" rtlCol="0">
            <a:spAutoFit/>
          </a:bodyPr>
          <a:lstStyle/>
          <a:p>
            <a:r>
              <a:rPr lang="en-US" dirty="0" smtClean="0"/>
              <a:t>Potluck at Motor City Blight Busters 6/6/12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819912"/>
          </a:xfrm>
        </p:spPr>
        <p:txBody>
          <a:bodyPr>
            <a:noAutofit/>
          </a:bodyPr>
          <a:lstStyle/>
          <a:p>
            <a:r>
              <a:rPr lang="en-US" sz="3200" dirty="0" smtClean="0"/>
              <a:t>Detroit Community Co-op creates</a:t>
            </a:r>
            <a:br>
              <a:rPr lang="en-US" sz="3200" dirty="0" smtClean="0"/>
            </a:br>
            <a:r>
              <a:rPr lang="en-US" sz="3200" dirty="0" smtClean="0"/>
              <a:t>grassroots resource sharing platform  </a:t>
            </a:r>
            <a:endParaRPr lang="en-US" sz="3200" dirty="0"/>
          </a:p>
        </p:txBody>
      </p:sp>
      <p:sp>
        <p:nvSpPr>
          <p:cNvPr id="3" name="Rectangle 2"/>
          <p:cNvSpPr/>
          <p:nvPr/>
        </p:nvSpPr>
        <p:spPr>
          <a:xfrm>
            <a:off x="457200" y="1600200"/>
            <a:ext cx="8458200" cy="3785652"/>
          </a:xfrm>
          <a:prstGeom prst="rect">
            <a:avLst/>
          </a:prstGeom>
        </p:spPr>
        <p:txBody>
          <a:bodyPr wrap="square">
            <a:spAutoFit/>
          </a:bodyPr>
          <a:lstStyle/>
          <a:p>
            <a:r>
              <a:rPr lang="en-US" sz="3200" dirty="0" smtClean="0">
                <a:latin typeface="Constantia" pitchFamily="18" charset="0"/>
              </a:rPr>
              <a:t>Mission:</a:t>
            </a:r>
          </a:p>
          <a:p>
            <a:pPr>
              <a:buFont typeface="Arial" pitchFamily="34" charset="0"/>
              <a:buChar char="•"/>
            </a:pPr>
            <a:r>
              <a:rPr lang="en-US" sz="3200" dirty="0" smtClean="0">
                <a:latin typeface="Constantia" pitchFamily="18" charset="0"/>
              </a:rPr>
              <a:t>Encourage, enable and educate about collaborative action as a way to build a healthy, sustainable, and inclusive local economy; </a:t>
            </a:r>
          </a:p>
          <a:p>
            <a:pPr>
              <a:buFont typeface="Arial" pitchFamily="34" charset="0"/>
              <a:buChar char="•"/>
            </a:pPr>
            <a:r>
              <a:rPr lang="en-US" sz="3200" dirty="0" smtClean="0">
                <a:latin typeface="Constantia" pitchFamily="18" charset="0"/>
              </a:rPr>
              <a:t> Meet members’ needs - providing quality products &amp; services at reduced prices</a:t>
            </a:r>
          </a:p>
          <a:p>
            <a:pPr>
              <a:buFont typeface="Arial" pitchFamily="34" charset="0"/>
              <a:buChar char="•"/>
            </a:pPr>
            <a:endParaRPr lang="en-US" dirty="0" smtClean="0"/>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839200" cy="819912"/>
          </a:xfrm>
        </p:spPr>
        <p:txBody>
          <a:bodyPr>
            <a:noAutofit/>
          </a:bodyPr>
          <a:lstStyle/>
          <a:p>
            <a:r>
              <a:rPr lang="en-US" sz="3200" dirty="0" smtClean="0"/>
              <a:t>Detroit Community Co-op creates</a:t>
            </a:r>
            <a:br>
              <a:rPr lang="en-US" sz="3200" dirty="0" smtClean="0"/>
            </a:br>
            <a:r>
              <a:rPr lang="en-US" sz="3200" dirty="0" smtClean="0"/>
              <a:t>grassroots resource sharing platform </a:t>
            </a:r>
            <a:endParaRPr lang="en-US" sz="3200" dirty="0"/>
          </a:p>
        </p:txBody>
      </p:sp>
      <p:sp>
        <p:nvSpPr>
          <p:cNvPr id="3" name="Rectangle 2"/>
          <p:cNvSpPr/>
          <p:nvPr/>
        </p:nvSpPr>
        <p:spPr>
          <a:xfrm>
            <a:off x="228600" y="1447800"/>
            <a:ext cx="8686800" cy="4770537"/>
          </a:xfrm>
          <a:prstGeom prst="rect">
            <a:avLst/>
          </a:prstGeom>
        </p:spPr>
        <p:txBody>
          <a:bodyPr wrap="square">
            <a:spAutoFit/>
          </a:bodyPr>
          <a:lstStyle/>
          <a:p>
            <a:pPr>
              <a:buFont typeface="Arial" pitchFamily="34" charset="0"/>
              <a:buChar char="•"/>
            </a:pPr>
            <a:r>
              <a:rPr lang="en-US" sz="2800" dirty="0" smtClean="0">
                <a:latin typeface="+mn-lt"/>
              </a:rPr>
              <a:t> Members: </a:t>
            </a:r>
            <a:r>
              <a:rPr lang="en-US" dirty="0" smtClean="0">
                <a:latin typeface="+mn-lt"/>
              </a:rPr>
              <a:t>businesses, organizations &amp; individuals</a:t>
            </a:r>
          </a:p>
          <a:p>
            <a:pPr>
              <a:buFont typeface="Arial" pitchFamily="34" charset="0"/>
              <a:buChar char="•"/>
            </a:pPr>
            <a:r>
              <a:rPr lang="en-US" sz="2800" dirty="0" smtClean="0">
                <a:latin typeface="+mn-lt"/>
              </a:rPr>
              <a:t> Benefits: </a:t>
            </a:r>
            <a:r>
              <a:rPr lang="en-US" dirty="0" smtClean="0">
                <a:latin typeface="+mn-lt"/>
              </a:rPr>
              <a:t>quality business &amp; consumer products, services &amp; information</a:t>
            </a:r>
          </a:p>
          <a:p>
            <a:pPr lvl="1">
              <a:buFont typeface="Arial" pitchFamily="34" charset="0"/>
              <a:buChar char="•"/>
            </a:pPr>
            <a:r>
              <a:rPr lang="en-US" sz="2000" dirty="0" smtClean="0">
                <a:latin typeface="+mn-lt"/>
              </a:rPr>
              <a:t> at a discount</a:t>
            </a:r>
          </a:p>
          <a:p>
            <a:pPr lvl="1">
              <a:buFont typeface="Arial" pitchFamily="34" charset="0"/>
              <a:buChar char="•"/>
            </a:pPr>
            <a:r>
              <a:rPr lang="en-US" sz="2000" dirty="0" smtClean="0">
                <a:latin typeface="+mn-lt"/>
              </a:rPr>
              <a:t> or through co-op hours, work exchange or barter</a:t>
            </a:r>
          </a:p>
          <a:p>
            <a:pPr lvl="1">
              <a:buFont typeface="Arial" pitchFamily="34" charset="0"/>
              <a:buChar char="•"/>
            </a:pPr>
            <a:r>
              <a:rPr lang="en-US" sz="2000" dirty="0" smtClean="0">
                <a:latin typeface="+mn-lt"/>
              </a:rPr>
              <a:t>1 vote/ person</a:t>
            </a:r>
          </a:p>
          <a:p>
            <a:pPr lvl="1">
              <a:buFont typeface="Arial" pitchFamily="34" charset="0"/>
              <a:buChar char="•"/>
            </a:pPr>
            <a:r>
              <a:rPr lang="en-US" sz="2000" dirty="0" smtClean="0">
                <a:latin typeface="+mn-lt"/>
              </a:rPr>
              <a:t> find collaborators in business/job creatio</a:t>
            </a:r>
            <a:r>
              <a:rPr lang="en-US" dirty="0" smtClean="0">
                <a:latin typeface="+mn-lt"/>
              </a:rPr>
              <a:t>n</a:t>
            </a:r>
          </a:p>
          <a:p>
            <a:pPr>
              <a:buFont typeface="Arial" pitchFamily="34" charset="0"/>
              <a:buChar char="•"/>
            </a:pPr>
            <a:r>
              <a:rPr lang="en-US" sz="2800" dirty="0" smtClean="0">
                <a:latin typeface="+mn-lt"/>
              </a:rPr>
              <a:t>Obligations:</a:t>
            </a:r>
          </a:p>
          <a:p>
            <a:pPr lvl="1">
              <a:buFont typeface="Arial" pitchFamily="34" charset="0"/>
              <a:buChar char="•"/>
            </a:pPr>
            <a:r>
              <a:rPr lang="en-US" sz="2000" dirty="0" smtClean="0">
                <a:latin typeface="+mn-lt"/>
              </a:rPr>
              <a:t>volunteer 4 hrs/month to help co-op or other members</a:t>
            </a:r>
          </a:p>
          <a:p>
            <a:pPr lvl="1">
              <a:buFont typeface="Arial" pitchFamily="34" charset="0"/>
              <a:buChar char="•"/>
            </a:pPr>
            <a:r>
              <a:rPr lang="en-US" sz="2000" dirty="0" smtClean="0">
                <a:latin typeface="+mn-lt"/>
              </a:rPr>
              <a:t> pay dues</a:t>
            </a:r>
          </a:p>
          <a:p>
            <a:pPr lvl="1">
              <a:buFont typeface="Arial" pitchFamily="34" charset="0"/>
              <a:buChar char="•"/>
            </a:pPr>
            <a:r>
              <a:rPr lang="en-US" sz="2000" dirty="0" smtClean="0">
                <a:latin typeface="+mn-lt"/>
              </a:rPr>
              <a:t> business members share 2% of co-op generated revenue</a:t>
            </a:r>
          </a:p>
          <a:p>
            <a:pPr>
              <a:buFont typeface="Arial" pitchFamily="34" charset="0"/>
              <a:buChar char="•"/>
            </a:pPr>
            <a:r>
              <a:rPr lang="en-US" sz="2800" dirty="0" smtClean="0">
                <a:latin typeface="Constantia" pitchFamily="18" charset="0"/>
              </a:rPr>
              <a:t>Membership applications </a:t>
            </a:r>
            <a:r>
              <a:rPr lang="en-US" sz="2800" dirty="0" smtClean="0">
                <a:latin typeface="Constantia" pitchFamily="18" charset="0"/>
                <a:hlinkClick r:id="rId3"/>
              </a:rPr>
              <a:t>www.c2be.org</a:t>
            </a:r>
            <a:r>
              <a:rPr lang="en-US" sz="2800" dirty="0" smtClean="0">
                <a:latin typeface="Constantia" pitchFamily="18" charset="0"/>
              </a:rPr>
              <a:t> </a:t>
            </a:r>
            <a:endParaRPr lang="en-US" sz="2800" b="1" dirty="0" smtClean="0">
              <a:latin typeface="Constantia" pitchFamily="18" charset="0"/>
            </a:endParaRPr>
          </a:p>
          <a:p>
            <a:pPr lvl="1">
              <a:buFont typeface="Arial" pitchFamily="34" charset="0"/>
              <a:buChar char="•"/>
            </a:pPr>
            <a:endParaRPr lang="en-US" sz="2000" dirty="0" smtClean="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Diverse DCC founding members</a:t>
            </a:r>
            <a:endParaRPr lang="en-US" dirty="0"/>
          </a:p>
        </p:txBody>
      </p:sp>
      <p:sp>
        <p:nvSpPr>
          <p:cNvPr id="3" name="Rectangle 2"/>
          <p:cNvSpPr/>
          <p:nvPr/>
        </p:nvSpPr>
        <p:spPr>
          <a:xfrm>
            <a:off x="304800" y="1371600"/>
            <a:ext cx="8382000" cy="3908762"/>
          </a:xfrm>
          <a:prstGeom prst="rect">
            <a:avLst/>
          </a:prstGeom>
        </p:spPr>
        <p:txBody>
          <a:bodyPr wrap="square">
            <a:spAutoFit/>
          </a:bodyPr>
          <a:lstStyle/>
          <a:p>
            <a:r>
              <a:rPr lang="en-US" sz="2000" dirty="0" smtClean="0">
                <a:latin typeface="+mn-lt"/>
              </a:rPr>
              <a:t>Better Detroit Youth Movement, Brightmoor Alliance, Center for Community Based Enterprise, Church of the Messiah, City Mission, Congressman Hansen Clarke, ConnectPay, Creative Community Pathways, Detroit Black Pages Newspaper, Fresh Corner Café, Highland Park Business Association, IngenuityUS,l3c, Michigan Alliance of TimeBanks, Maggie’s Organics/ Clean Clothes, Inc., Michigan Urban Farming Initiative,  Motor City Blight Busters, New Liberty Baptist Church, Pioneer Building, Project L.I.V.E., Sustainable Community Farms,  United Neighborhood Initiatives, Williams Acosta, PLLC, Gregory Hicks, Richard Hillier, Jacquise Purifoy, Esq., Salam Rida, Tom Stephens, Maria Martin-Thomas</a:t>
            </a:r>
          </a:p>
          <a:p>
            <a:pPr>
              <a:buFont typeface="Arial" pitchFamily="34" charset="0"/>
              <a:buChar char="•"/>
            </a:pPr>
            <a:endParaRPr lang="en-US" sz="2800" b="1" dirty="0" smtClean="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04088"/>
            <a:ext cx="8153400" cy="896112"/>
          </a:xfrm>
        </p:spPr>
        <p:txBody>
          <a:bodyPr>
            <a:normAutofit fontScale="90000"/>
          </a:bodyPr>
          <a:lstStyle/>
          <a:p>
            <a:r>
              <a:rPr lang="en-US" dirty="0" smtClean="0"/>
              <a:t>Co-ops &amp; CBEs growing in Detroit</a:t>
            </a:r>
            <a:endParaRPr lang="en-US" dirty="0"/>
          </a:p>
        </p:txBody>
      </p:sp>
      <p:sp>
        <p:nvSpPr>
          <p:cNvPr id="4" name="Content Placeholder 3"/>
          <p:cNvSpPr>
            <a:spLocks noGrp="1"/>
          </p:cNvSpPr>
          <p:nvPr>
            <p:ph sz="half" idx="1"/>
          </p:nvPr>
        </p:nvSpPr>
        <p:spPr/>
        <p:txBody>
          <a:bodyPr>
            <a:normAutofit fontScale="70000" lnSpcReduction="20000"/>
          </a:bodyPr>
          <a:lstStyle/>
          <a:p>
            <a:pPr>
              <a:buNone/>
            </a:pPr>
            <a:r>
              <a:rPr lang="en-US" sz="3300" b="1" dirty="0" smtClean="0"/>
              <a:t>Existing</a:t>
            </a:r>
          </a:p>
          <a:p>
            <a:pPr>
              <a:buFont typeface="Arial" pitchFamily="34" charset="0"/>
              <a:buChar char="•"/>
            </a:pPr>
            <a:r>
              <a:rPr lang="en-US" sz="2400" dirty="0" smtClean="0"/>
              <a:t>Detroit Black Food Security Network</a:t>
            </a:r>
          </a:p>
          <a:p>
            <a:pPr lvl="1">
              <a:buFont typeface="Arial" pitchFamily="34" charset="0"/>
              <a:buChar char="•"/>
            </a:pPr>
            <a:r>
              <a:rPr lang="en-US" dirty="0" smtClean="0"/>
              <a:t>Ujamaa Buying Club </a:t>
            </a:r>
          </a:p>
          <a:p>
            <a:pPr lvl="1">
              <a:buFont typeface="Arial" pitchFamily="34" charset="0"/>
              <a:buChar char="•"/>
            </a:pPr>
            <a:r>
              <a:rPr lang="en-US" dirty="0" smtClean="0"/>
              <a:t>D-Town Farm </a:t>
            </a:r>
          </a:p>
          <a:p>
            <a:pPr>
              <a:buFont typeface="Arial" pitchFamily="34" charset="0"/>
              <a:buChar char="•"/>
            </a:pPr>
            <a:r>
              <a:rPr lang="en-US" sz="2400" dirty="0" smtClean="0"/>
              <a:t> Omnicorp Detroit</a:t>
            </a:r>
          </a:p>
          <a:p>
            <a:pPr>
              <a:buFont typeface="Arial" pitchFamily="34" charset="0"/>
              <a:buChar char="•"/>
            </a:pPr>
            <a:r>
              <a:rPr lang="en-US" sz="2400" dirty="0" smtClean="0"/>
              <a:t>Grown in Detroit –</a:t>
            </a:r>
            <a:r>
              <a:rPr lang="en-US" sz="1900" dirty="0" smtClean="0"/>
              <a:t> food producers selling co-op thru Greening of Detroit</a:t>
            </a:r>
          </a:p>
          <a:p>
            <a:pPr>
              <a:buFont typeface="Arial" pitchFamily="34" charset="0"/>
              <a:buChar char="•"/>
            </a:pPr>
            <a:r>
              <a:rPr lang="en-US" sz="2400" dirty="0" smtClean="0"/>
              <a:t> Church of the Messiah -</a:t>
            </a:r>
            <a:r>
              <a:rPr lang="en-US" dirty="0" smtClean="0"/>
              <a:t>Mustard Tree Housing Co-op</a:t>
            </a:r>
          </a:p>
          <a:p>
            <a:pPr>
              <a:buFont typeface="Arial" pitchFamily="34" charset="0"/>
              <a:buChar char="•"/>
            </a:pPr>
            <a:r>
              <a:rPr lang="en-US" dirty="0" smtClean="0"/>
              <a:t>The Hub</a:t>
            </a:r>
          </a:p>
          <a:p>
            <a:pPr>
              <a:buFont typeface="Arial" pitchFamily="34" charset="0"/>
              <a:buChar char="•"/>
            </a:pPr>
            <a:r>
              <a:rPr lang="en-US" sz="2400" dirty="0" smtClean="0"/>
              <a:t>Community gardens</a:t>
            </a:r>
          </a:p>
          <a:p>
            <a:pPr>
              <a:buFont typeface="Arial" pitchFamily="34" charset="0"/>
              <a:buChar char="•"/>
            </a:pPr>
            <a:r>
              <a:rPr lang="en-US" sz="2400" dirty="0" smtClean="0"/>
              <a:t>Lafayette housing co-ops</a:t>
            </a:r>
          </a:p>
          <a:p>
            <a:pPr>
              <a:buFont typeface="Arial" pitchFamily="34" charset="0"/>
              <a:buChar char="•"/>
            </a:pPr>
            <a:r>
              <a:rPr lang="en-US" sz="2400" dirty="0" smtClean="0"/>
              <a:t>Cooperative services housing co-ops</a:t>
            </a:r>
          </a:p>
          <a:p>
            <a:r>
              <a:rPr lang="en-US" sz="2400" dirty="0" smtClean="0"/>
              <a:t>Credit unions</a:t>
            </a:r>
            <a:endParaRPr lang="en-US" dirty="0" smtClean="0"/>
          </a:p>
          <a:p>
            <a:endParaRPr lang="en-US" dirty="0"/>
          </a:p>
        </p:txBody>
      </p:sp>
      <p:sp>
        <p:nvSpPr>
          <p:cNvPr id="5" name="Content Placeholder 4"/>
          <p:cNvSpPr>
            <a:spLocks noGrp="1"/>
          </p:cNvSpPr>
          <p:nvPr>
            <p:ph sz="half" idx="2"/>
          </p:nvPr>
        </p:nvSpPr>
        <p:spPr/>
        <p:txBody>
          <a:bodyPr>
            <a:normAutofit fontScale="70000" lnSpcReduction="20000"/>
          </a:bodyPr>
          <a:lstStyle/>
          <a:p>
            <a:pPr>
              <a:buNone/>
            </a:pPr>
            <a:r>
              <a:rPr lang="en-US" sz="3300" b="1" dirty="0" smtClean="0"/>
              <a:t>Developing</a:t>
            </a:r>
          </a:p>
          <a:p>
            <a:pPr>
              <a:buFont typeface="Arial" pitchFamily="34" charset="0"/>
              <a:buChar char="•"/>
            </a:pPr>
            <a:r>
              <a:rPr lang="en-US" sz="2400" dirty="0" smtClean="0"/>
              <a:t>Food Lab – Good Food Entrepreneurs</a:t>
            </a:r>
          </a:p>
          <a:p>
            <a:pPr>
              <a:buFont typeface="Arial" pitchFamily="34" charset="0"/>
              <a:buChar char="•"/>
            </a:pPr>
            <a:r>
              <a:rPr lang="en-US" sz="2400" dirty="0" smtClean="0"/>
              <a:t>Church of the Messiah</a:t>
            </a:r>
          </a:p>
          <a:p>
            <a:pPr lvl="1">
              <a:buFont typeface="Arial" pitchFamily="34" charset="0"/>
              <a:buChar char="•"/>
            </a:pPr>
            <a:r>
              <a:rPr lang="en-US" dirty="0" smtClean="0"/>
              <a:t>Mt. Elliot Makerspace</a:t>
            </a:r>
          </a:p>
          <a:p>
            <a:pPr lvl="1">
              <a:buFont typeface="Arial" pitchFamily="34" charset="0"/>
              <a:buChar char="•"/>
            </a:pPr>
            <a:r>
              <a:rPr lang="en-US" dirty="0" smtClean="0"/>
              <a:t>Incubating landscaping/ lawn service co-op</a:t>
            </a:r>
          </a:p>
          <a:p>
            <a:pPr>
              <a:buFont typeface="Arial" pitchFamily="34" charset="0"/>
              <a:buChar char="•"/>
            </a:pPr>
            <a:r>
              <a:rPr lang="en-US" sz="2400" dirty="0" smtClean="0"/>
              <a:t>SewDetroit - sewing co-op</a:t>
            </a:r>
          </a:p>
          <a:p>
            <a:pPr>
              <a:buFont typeface="Arial" pitchFamily="34" charset="0"/>
              <a:buChar char="•"/>
            </a:pPr>
            <a:r>
              <a:rPr lang="en-US" sz="2400" dirty="0" smtClean="0"/>
              <a:t> City Mission fish farms</a:t>
            </a:r>
          </a:p>
          <a:p>
            <a:pPr>
              <a:buFont typeface="Arial" pitchFamily="34" charset="0"/>
              <a:buChar char="•"/>
            </a:pPr>
            <a:r>
              <a:rPr lang="en-US" sz="2400" dirty="0" smtClean="0"/>
              <a:t> Recovery Park </a:t>
            </a:r>
          </a:p>
          <a:p>
            <a:pPr>
              <a:buFont typeface="Arial" pitchFamily="34" charset="0"/>
              <a:buChar char="•"/>
            </a:pPr>
            <a:r>
              <a:rPr lang="en-US" sz="2400" dirty="0" smtClean="0"/>
              <a:t>Green Garage</a:t>
            </a:r>
          </a:p>
          <a:p>
            <a:pPr>
              <a:buFont typeface="Arial" pitchFamily="34" charset="0"/>
              <a:buChar char="•"/>
            </a:pPr>
            <a:r>
              <a:rPr lang="en-US" sz="2400" dirty="0" smtClean="0"/>
              <a:t>Creative Community Pathways –education co-ops</a:t>
            </a:r>
          </a:p>
          <a:p>
            <a:pPr>
              <a:buFont typeface="Arial" pitchFamily="34" charset="0"/>
              <a:buChar char="•"/>
            </a:pPr>
            <a:r>
              <a:rPr lang="en-US" sz="2400" dirty="0" smtClean="0"/>
              <a:t>Colors Restaurant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Autofit/>
          </a:bodyPr>
          <a:lstStyle/>
          <a:p>
            <a:r>
              <a:rPr lang="en-US" sz="4400" dirty="0" smtClean="0"/>
              <a:t>We have many strengths</a:t>
            </a:r>
            <a:endParaRPr lang="en-US" sz="4400" dirty="0"/>
          </a:p>
        </p:txBody>
      </p:sp>
      <p:sp>
        <p:nvSpPr>
          <p:cNvPr id="4" name="Content Placeholder 3"/>
          <p:cNvSpPr>
            <a:spLocks noGrp="1"/>
          </p:cNvSpPr>
          <p:nvPr>
            <p:ph sz="half" idx="4294967295"/>
          </p:nvPr>
        </p:nvSpPr>
        <p:spPr>
          <a:xfrm>
            <a:off x="228600" y="1676400"/>
            <a:ext cx="8610600" cy="4678363"/>
          </a:xfrm>
        </p:spPr>
        <p:txBody>
          <a:bodyPr>
            <a:normAutofit/>
          </a:bodyPr>
          <a:lstStyle/>
          <a:p>
            <a:pPr>
              <a:buNone/>
            </a:pPr>
            <a:r>
              <a:rPr lang="en-US" dirty="0" smtClean="0"/>
              <a:t>100 years of dependence on these companies leaves us with</a:t>
            </a:r>
          </a:p>
          <a:p>
            <a:pPr lvl="1"/>
            <a:r>
              <a:rPr lang="en-US" dirty="0" smtClean="0"/>
              <a:t>Many skilled makers</a:t>
            </a:r>
          </a:p>
          <a:p>
            <a:pPr lvl="1"/>
            <a:r>
              <a:rPr lang="en-US" dirty="0" smtClean="0"/>
              <a:t>25% of the green technology patents in the US are in Michigan</a:t>
            </a:r>
          </a:p>
          <a:p>
            <a:pPr lvl="1"/>
            <a:r>
              <a:rPr lang="en-US" dirty="0" smtClean="0"/>
              <a:t>Underutilized skills, equipment, technology, facilities &amp; IP</a:t>
            </a:r>
            <a:endParaRPr lang="en-US" sz="3600" dirty="0" smtClean="0"/>
          </a:p>
          <a:p>
            <a:pPr>
              <a:buNone/>
            </a:pPr>
            <a:r>
              <a:rPr lang="en-US" sz="3800" b="1" dirty="0" smtClean="0">
                <a:solidFill>
                  <a:srgbClr val="006666"/>
                </a:solidFill>
              </a:rPr>
              <a:t>But</a:t>
            </a:r>
            <a:r>
              <a:rPr lang="en-US" sz="3800" dirty="0" smtClean="0"/>
              <a:t> </a:t>
            </a:r>
            <a:r>
              <a:rPr lang="en-US" dirty="0" smtClean="0"/>
              <a:t>we have fewer experienced entrepreneurs</a:t>
            </a:r>
          </a:p>
          <a:p>
            <a:pPr lvl="1">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305800" cy="1447800"/>
          </a:xfrm>
        </p:spPr>
        <p:txBody>
          <a:bodyPr>
            <a:normAutofit fontScale="90000"/>
          </a:bodyPr>
          <a:lstStyle/>
          <a:p>
            <a:r>
              <a:rPr lang="en-US" dirty="0" smtClean="0"/>
              <a:t>IUS &amp; DCC values based on Mondragon</a:t>
            </a:r>
            <a:endParaRPr lang="en-US" dirty="0"/>
          </a:p>
        </p:txBody>
      </p:sp>
      <p:sp>
        <p:nvSpPr>
          <p:cNvPr id="4" name="Content Placeholder 3"/>
          <p:cNvSpPr>
            <a:spLocks noGrp="1"/>
          </p:cNvSpPr>
          <p:nvPr>
            <p:ph idx="1"/>
          </p:nvPr>
        </p:nvSpPr>
        <p:spPr>
          <a:xfrm>
            <a:off x="381000" y="1828800"/>
            <a:ext cx="8229600" cy="4465320"/>
          </a:xfrm>
        </p:spPr>
        <p:txBody>
          <a:bodyPr>
            <a:normAutofit fontScale="55000" lnSpcReduction="20000"/>
          </a:bodyPr>
          <a:lstStyle/>
          <a:p>
            <a:pPr>
              <a:buNone/>
            </a:pPr>
            <a:r>
              <a:rPr lang="en-US" dirty="0" smtClean="0"/>
              <a:t>We believe:</a:t>
            </a:r>
            <a:endParaRPr lang="en-US" b="1" dirty="0" smtClean="0"/>
          </a:p>
          <a:p>
            <a:pPr lvl="0"/>
            <a:r>
              <a:rPr lang="en-US" dirty="0" smtClean="0"/>
              <a:t>Every person desires dignity.</a:t>
            </a:r>
          </a:p>
          <a:p>
            <a:pPr lvl="0"/>
            <a:r>
              <a:rPr lang="en-US" dirty="0" smtClean="0"/>
              <a:t>Children are raised and educated by communities.</a:t>
            </a:r>
          </a:p>
          <a:p>
            <a:pPr lvl="0"/>
            <a:r>
              <a:rPr lang="en-US" dirty="0" smtClean="0"/>
              <a:t>Meaningful work, at living wages, is the foundation of dignity.</a:t>
            </a:r>
          </a:p>
          <a:p>
            <a:pPr lvl="0"/>
            <a:r>
              <a:rPr lang="en-US" dirty="0" smtClean="0"/>
              <a:t>Meaningful work includes participation in making decisions that affect ones’ work.</a:t>
            </a:r>
          </a:p>
          <a:p>
            <a:pPr lvl="0"/>
            <a:r>
              <a:rPr lang="en-US" dirty="0" smtClean="0"/>
              <a:t>Making good decisions about work requires acquiring necessary knowledge and skills.</a:t>
            </a:r>
          </a:p>
          <a:p>
            <a:pPr lvl="0"/>
            <a:r>
              <a:rPr lang="en-US" dirty="0" smtClean="0"/>
              <a:t>Workers and managers are equally responsible for creating an educated workforce.</a:t>
            </a:r>
          </a:p>
          <a:p>
            <a:pPr lvl="0"/>
            <a:r>
              <a:rPr lang="en-US" dirty="0" smtClean="0"/>
              <a:t>Self-respect and respect for others is the basis for community.</a:t>
            </a:r>
          </a:p>
          <a:p>
            <a:pPr lvl="0"/>
            <a:r>
              <a:rPr lang="en-US" dirty="0" smtClean="0"/>
              <a:t>People build community by working together for common aims, playing together, eating together and taking care of each other.</a:t>
            </a:r>
          </a:p>
          <a:p>
            <a:pPr lvl="0"/>
            <a:r>
              <a:rPr lang="en-US" dirty="0" smtClean="0"/>
              <a:t>Globalization of the economy is destroying much of the basis for community.</a:t>
            </a:r>
          </a:p>
          <a:p>
            <a:pPr lvl="0"/>
            <a:r>
              <a:rPr lang="en-US" dirty="0" smtClean="0"/>
              <a:t>All the skills and resources necessary to build a vibrant, sustainable community are available in Detroit and SE Michigan.</a:t>
            </a:r>
          </a:p>
          <a:p>
            <a:pPr lvl="0"/>
            <a:r>
              <a:rPr lang="en-US" dirty="0" smtClean="0"/>
              <a:t>Embracing change, and high quality, continuous education are necessary for building and sustaining an enterprise based community.</a:t>
            </a:r>
          </a:p>
          <a:p>
            <a:pPr lvl="0"/>
            <a:r>
              <a:rPr lang="en-US" dirty="0" smtClean="0"/>
              <a:t>Employee and community-based ownership provide long-term stability to enterprise-based communities.</a:t>
            </a:r>
          </a:p>
          <a:p>
            <a:pPr lvl="0"/>
            <a:r>
              <a:rPr lang="en-US" dirty="0" smtClean="0"/>
              <a:t>Creation and maintenance of such a community welcomes partnerships with privately owned businesses that respect our values.</a:t>
            </a:r>
          </a:p>
          <a:p>
            <a:pPr lvl="0"/>
            <a:r>
              <a:rPr lang="en-US" dirty="0" smtClean="0"/>
              <a:t>Our products will be earth and community friendly.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371600"/>
          </a:xfrm>
        </p:spPr>
        <p:txBody>
          <a:bodyPr>
            <a:normAutofit/>
          </a:bodyPr>
          <a:lstStyle/>
          <a:p>
            <a:r>
              <a:rPr lang="en-US" sz="4000" dirty="0" smtClean="0"/>
              <a:t>US examples of successful,  unionized worker owned  company</a:t>
            </a:r>
            <a:endParaRPr lang="en-US" sz="4000" dirty="0"/>
          </a:p>
        </p:txBody>
      </p:sp>
      <p:sp>
        <p:nvSpPr>
          <p:cNvPr id="3" name="Content Placeholder 2"/>
          <p:cNvSpPr>
            <a:spLocks noGrp="1"/>
          </p:cNvSpPr>
          <p:nvPr>
            <p:ph idx="4294967295"/>
          </p:nvPr>
        </p:nvSpPr>
        <p:spPr>
          <a:xfrm>
            <a:off x="457200" y="2819400"/>
            <a:ext cx="8229600" cy="3505200"/>
          </a:xfrm>
        </p:spPr>
        <p:txBody>
          <a:bodyPr>
            <a:normAutofit/>
          </a:bodyPr>
          <a:lstStyle/>
          <a:p>
            <a:r>
              <a:rPr lang="en-US" sz="3600" dirty="0" smtClean="0"/>
              <a:t>Homeland Grocery Stores – UFCW</a:t>
            </a:r>
          </a:p>
          <a:p>
            <a:r>
              <a:rPr lang="en-US" sz="3600" dirty="0" smtClean="0"/>
              <a:t>Maryland Brush Company – USW</a:t>
            </a:r>
          </a:p>
          <a:p>
            <a:pPr>
              <a:buNone/>
            </a:pPr>
            <a:endParaRPr lang="en-US" sz="3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UFCW &amp; HAC partnership to increase worker owned &amp; unionized stores</a:t>
            </a:r>
            <a:endParaRPr lang="en-US" sz="4000" dirty="0"/>
          </a:p>
        </p:txBody>
      </p:sp>
      <p:sp>
        <p:nvSpPr>
          <p:cNvPr id="3" name="Content Placeholder 2"/>
          <p:cNvSpPr>
            <a:spLocks noGrp="1"/>
          </p:cNvSpPr>
          <p:nvPr>
            <p:ph idx="4294967295"/>
          </p:nvPr>
        </p:nvSpPr>
        <p:spPr>
          <a:xfrm>
            <a:off x="228600" y="2133600"/>
            <a:ext cx="8915400" cy="3992563"/>
          </a:xfrm>
        </p:spPr>
        <p:txBody>
          <a:bodyPr/>
          <a:lstStyle/>
          <a:p>
            <a:r>
              <a:rPr lang="en-US" sz="2400" dirty="0" smtClean="0"/>
              <a:t>AWG bought stores in 2002 bankruptcy</a:t>
            </a:r>
          </a:p>
          <a:p>
            <a:r>
              <a:rPr lang="en-US" sz="2400" dirty="0" smtClean="0"/>
              <a:t>2011 HAC created to sell 100% ownership of s 76 stores + expansion stores to workers thru ESOP</a:t>
            </a:r>
          </a:p>
          <a:p>
            <a:r>
              <a:rPr lang="en-US" sz="2400" dirty="0" smtClean="0"/>
              <a:t>Employer sought to terminate UFCW’s defined benefit plan</a:t>
            </a:r>
          </a:p>
          <a:p>
            <a:r>
              <a:rPr lang="en-US" sz="2400" dirty="0" smtClean="0"/>
              <a:t>UFCW negotiated: </a:t>
            </a:r>
          </a:p>
          <a:p>
            <a:pPr lvl="1"/>
            <a:r>
              <a:rPr lang="en-US" sz="2000" dirty="0" smtClean="0"/>
              <a:t>New defined benefit plan</a:t>
            </a:r>
          </a:p>
          <a:p>
            <a:pPr lvl="1"/>
            <a:r>
              <a:rPr lang="en-US" sz="2000" dirty="0" smtClean="0"/>
              <a:t>ESOP participation for union members</a:t>
            </a:r>
          </a:p>
          <a:p>
            <a:pPr lvl="1"/>
            <a:r>
              <a:rPr lang="en-US" sz="2000" dirty="0" smtClean="0"/>
              <a:t>Union seats on board of directors</a:t>
            </a:r>
          </a:p>
          <a:p>
            <a:pPr lvl="1"/>
            <a:r>
              <a:rPr lang="en-US" sz="2000" dirty="0" smtClean="0"/>
              <a:t>Collective bargaining agreement covering any new stores </a:t>
            </a:r>
          </a:p>
          <a:p>
            <a:pPr lvl="1"/>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14400"/>
          </a:xfrm>
        </p:spPr>
        <p:txBody>
          <a:bodyPr>
            <a:normAutofit fontScale="90000"/>
          </a:bodyPr>
          <a:lstStyle/>
          <a:p>
            <a:r>
              <a:rPr lang="en-US" dirty="0" smtClean="0"/>
              <a:t>Maryland Brush Company (MBC)</a:t>
            </a:r>
            <a:endParaRPr lang="en-US" dirty="0"/>
          </a:p>
        </p:txBody>
      </p:sp>
      <p:pic>
        <p:nvPicPr>
          <p:cNvPr id="11267" name="Picture 3" descr="Photo of Maryland Brush Company&#10;"/>
          <p:cNvPicPr>
            <a:picLocks noGrp="1" noChangeAspect="1" noChangeArrowheads="1"/>
          </p:cNvPicPr>
          <p:nvPr>
            <p:ph idx="4294967295"/>
          </p:nvPr>
        </p:nvPicPr>
        <p:blipFill>
          <a:blip r:embed="rId3" cstate="screen"/>
          <a:stretch>
            <a:fillRect/>
          </a:stretch>
        </p:blipFill>
        <p:spPr>
          <a:xfrm>
            <a:off x="3276600" y="1676400"/>
            <a:ext cx="5410200" cy="4058964"/>
          </a:xfrm>
          <a:noFill/>
          <a:ln/>
        </p:spPr>
      </p:pic>
      <p:sp>
        <p:nvSpPr>
          <p:cNvPr id="3" name="Slide Number Placeholder 4"/>
          <p:cNvSpPr>
            <a:spLocks noGrp="1"/>
          </p:cNvSpPr>
          <p:nvPr>
            <p:ph type="sldNum" sz="quarter" idx="4294967295"/>
          </p:nvPr>
        </p:nvSpPr>
        <p:spPr>
          <a:xfrm>
            <a:off x="7010400" y="6245225"/>
            <a:ext cx="2133600" cy="476250"/>
          </a:xfrm>
        </p:spPr>
        <p:txBody>
          <a:bodyPr/>
          <a:lstStyle/>
          <a:p>
            <a:fld id="{0DC943D0-EEB0-45F7-A125-E1C848DA2F73}" type="slidenum">
              <a:rPr lang="en-US"/>
              <a:pPr/>
              <a:t>43</a:t>
            </a:fld>
            <a:endParaRPr lang="en-US" dirty="0"/>
          </a:p>
        </p:txBody>
      </p:sp>
      <p:sp>
        <p:nvSpPr>
          <p:cNvPr id="5" name="Rectangle 4"/>
          <p:cNvSpPr/>
          <p:nvPr/>
        </p:nvSpPr>
        <p:spPr>
          <a:xfrm>
            <a:off x="304800" y="1447288"/>
            <a:ext cx="3047999" cy="4247317"/>
          </a:xfrm>
          <a:prstGeom prst="rect">
            <a:avLst/>
          </a:prstGeom>
        </p:spPr>
        <p:txBody>
          <a:bodyPr wrap="square">
            <a:spAutoFit/>
          </a:bodyPr>
          <a:lstStyle/>
          <a:p>
            <a:pPr>
              <a:lnSpc>
                <a:spcPct val="90000"/>
              </a:lnSpc>
              <a:buFont typeface="Arial" pitchFamily="34" charset="0"/>
              <a:buChar char="•"/>
            </a:pPr>
            <a:r>
              <a:rPr lang="en-US" sz="3000" dirty="0" smtClean="0">
                <a:latin typeface="+mn-lt"/>
              </a:rPr>
              <a:t>Started in 1851</a:t>
            </a:r>
          </a:p>
          <a:p>
            <a:pPr>
              <a:lnSpc>
                <a:spcPct val="90000"/>
              </a:lnSpc>
              <a:buFont typeface="Arial" pitchFamily="34" charset="0"/>
              <a:buChar char="•"/>
            </a:pPr>
            <a:endParaRPr lang="en-US" sz="3000" dirty="0" smtClean="0">
              <a:latin typeface="+mn-lt"/>
            </a:endParaRPr>
          </a:p>
          <a:p>
            <a:pPr>
              <a:lnSpc>
                <a:spcPct val="90000"/>
              </a:lnSpc>
              <a:buFont typeface="Arial" pitchFamily="34" charset="0"/>
              <a:buChar char="•"/>
            </a:pPr>
            <a:r>
              <a:rPr lang="en-US" sz="3000" dirty="0" smtClean="0">
                <a:latin typeface="+mn-lt"/>
              </a:rPr>
              <a:t>Part of PPG Industries since 1904</a:t>
            </a:r>
          </a:p>
          <a:p>
            <a:pPr>
              <a:lnSpc>
                <a:spcPct val="90000"/>
              </a:lnSpc>
            </a:pPr>
            <a:endParaRPr lang="en-US" sz="3000" dirty="0" smtClean="0"/>
          </a:p>
          <a:p>
            <a:pPr>
              <a:lnSpc>
                <a:spcPct val="90000"/>
              </a:lnSpc>
              <a:buFont typeface="Arial" pitchFamily="34" charset="0"/>
              <a:buChar char="•"/>
            </a:pPr>
            <a:r>
              <a:rPr lang="en-US" sz="3000" dirty="0" smtClean="0"/>
              <a:t>1990 became 100%  worker owned USW ESOP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457200"/>
            <a:ext cx="8382000" cy="914400"/>
          </a:xfrm>
        </p:spPr>
        <p:txBody>
          <a:bodyPr>
            <a:noAutofit/>
          </a:bodyPr>
          <a:lstStyle/>
          <a:p>
            <a:r>
              <a:rPr lang="en-US" sz="3600" dirty="0" smtClean="0"/>
              <a:t>Maryland Brush: a rooted community asset</a:t>
            </a:r>
            <a:endParaRPr lang="en-US" sz="3600" dirty="0"/>
          </a:p>
        </p:txBody>
      </p:sp>
      <p:sp>
        <p:nvSpPr>
          <p:cNvPr id="93187" name="Rectangle 3"/>
          <p:cNvSpPr>
            <a:spLocks noGrp="1" noChangeArrowheads="1"/>
          </p:cNvSpPr>
          <p:nvPr>
            <p:ph idx="4294967295"/>
          </p:nvPr>
        </p:nvSpPr>
        <p:spPr>
          <a:xfrm>
            <a:off x="381000" y="1676400"/>
            <a:ext cx="8229600" cy="4267200"/>
          </a:xfrm>
        </p:spPr>
        <p:txBody>
          <a:bodyPr>
            <a:normAutofit/>
          </a:bodyPr>
          <a:lstStyle/>
          <a:p>
            <a:pPr>
              <a:lnSpc>
                <a:spcPct val="90000"/>
              </a:lnSpc>
            </a:pPr>
            <a:r>
              <a:rPr lang="en-US" sz="3300" dirty="0" smtClean="0"/>
              <a:t>Sees itself as long term community asset</a:t>
            </a:r>
          </a:p>
          <a:p>
            <a:pPr>
              <a:lnSpc>
                <a:spcPct val="90000"/>
              </a:lnSpc>
            </a:pPr>
            <a:r>
              <a:rPr lang="en-US" sz="3300" dirty="0" smtClean="0"/>
              <a:t>Must retain competitive edge to continue</a:t>
            </a:r>
            <a:endParaRPr lang="en-US" sz="2800" dirty="0" smtClean="0"/>
          </a:p>
          <a:p>
            <a:pPr lvl="1">
              <a:lnSpc>
                <a:spcPct val="90000"/>
              </a:lnSpc>
            </a:pPr>
            <a:r>
              <a:rPr lang="en-US" sz="2800" dirty="0" smtClean="0"/>
              <a:t>Maintains cash reserves</a:t>
            </a:r>
            <a:endParaRPr lang="en-US" dirty="0" smtClean="0"/>
          </a:p>
          <a:p>
            <a:pPr lvl="1">
              <a:lnSpc>
                <a:spcPct val="90000"/>
              </a:lnSpc>
            </a:pPr>
            <a:r>
              <a:rPr lang="en-US" sz="2800" dirty="0" smtClean="0"/>
              <a:t>Reinvests in company</a:t>
            </a:r>
          </a:p>
          <a:p>
            <a:pPr lvl="1">
              <a:lnSpc>
                <a:spcPct val="90000"/>
              </a:lnSpc>
            </a:pPr>
            <a:r>
              <a:rPr lang="en-US" sz="2800" dirty="0" smtClean="0"/>
              <a:t>Balances risk- protecting investment of older workers &amp; jobs needs of younger worker</a:t>
            </a:r>
          </a:p>
          <a:p>
            <a:pPr lvl="1">
              <a:lnSpc>
                <a:spcPct val="90000"/>
              </a:lnSpc>
            </a:pPr>
            <a:r>
              <a:rPr lang="en-US" sz="2800" dirty="0" smtClean="0"/>
              <a:t>Involve workers in all major decisions</a:t>
            </a:r>
            <a:endParaRPr lang="en-US" sz="2800" dirty="0"/>
          </a:p>
          <a:p>
            <a:pPr>
              <a:lnSpc>
                <a:spcPct val="90000"/>
              </a:lnSpc>
              <a:buFontTx/>
              <a:buNone/>
            </a:pPr>
            <a:endParaRPr lang="en-US" dirty="0"/>
          </a:p>
        </p:txBody>
      </p:sp>
      <p:sp>
        <p:nvSpPr>
          <p:cNvPr id="4" name="Slide Number Placeholder 5"/>
          <p:cNvSpPr>
            <a:spLocks noGrp="1"/>
          </p:cNvSpPr>
          <p:nvPr>
            <p:ph type="sldNum" sz="quarter" idx="4294967295"/>
          </p:nvPr>
        </p:nvSpPr>
        <p:spPr>
          <a:xfrm>
            <a:off x="838200" y="6400800"/>
            <a:ext cx="457200" cy="457200"/>
          </a:xfrm>
        </p:spPr>
        <p:txBody>
          <a:bodyPr/>
          <a:lstStyle/>
          <a:p>
            <a:fld id="{F349342C-C503-4BEB-B0CE-C49975CF34D5}" type="slidenum">
              <a:rPr lang="en-US"/>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8229600" cy="1371600"/>
          </a:xfrm>
        </p:spPr>
        <p:txBody>
          <a:bodyPr>
            <a:normAutofit/>
          </a:bodyPr>
          <a:lstStyle/>
          <a:p>
            <a:r>
              <a:rPr lang="en-US" sz="4000" dirty="0" smtClean="0"/>
              <a:t>Mature markets problem – Maryland Brush finds solar product</a:t>
            </a:r>
            <a:endParaRPr lang="en-US" sz="4000" dirty="0"/>
          </a:p>
        </p:txBody>
      </p:sp>
      <p:sp>
        <p:nvSpPr>
          <p:cNvPr id="69635" name="Rectangle 3"/>
          <p:cNvSpPr>
            <a:spLocks noGrp="1" noChangeArrowheads="1"/>
          </p:cNvSpPr>
          <p:nvPr>
            <p:ph idx="4294967295"/>
          </p:nvPr>
        </p:nvSpPr>
        <p:spPr>
          <a:xfrm>
            <a:off x="381000" y="2133600"/>
            <a:ext cx="7848600" cy="3962400"/>
          </a:xfrm>
        </p:spPr>
        <p:txBody>
          <a:bodyPr>
            <a:normAutofit/>
          </a:bodyPr>
          <a:lstStyle/>
          <a:p>
            <a:pPr>
              <a:lnSpc>
                <a:spcPct val="90000"/>
              </a:lnSpc>
            </a:pPr>
            <a:r>
              <a:rPr lang="en-US" dirty="0" smtClean="0"/>
              <a:t>Specializes in custom designed power brushes for:</a:t>
            </a:r>
          </a:p>
          <a:p>
            <a:pPr lvl="1"/>
            <a:r>
              <a:rPr lang="en-US" sz="2000" dirty="0" smtClean="0"/>
              <a:t>Steel industry</a:t>
            </a:r>
          </a:p>
          <a:p>
            <a:pPr lvl="1"/>
            <a:r>
              <a:rPr lang="en-US" sz="2000" dirty="0" smtClean="0"/>
              <a:t>Nonferrous metals industry</a:t>
            </a:r>
          </a:p>
          <a:p>
            <a:pPr lvl="1"/>
            <a:r>
              <a:rPr lang="en-US" sz="2000" dirty="0" smtClean="0"/>
              <a:t>Truck Tire retread industry</a:t>
            </a:r>
          </a:p>
          <a:p>
            <a:pPr lvl="1"/>
            <a:r>
              <a:rPr lang="en-US" sz="2000" dirty="0" smtClean="0"/>
              <a:t>Industrial distributor market</a:t>
            </a:r>
          </a:p>
          <a:p>
            <a:pPr lvl="1"/>
            <a:r>
              <a:rPr lang="en-US" sz="2000" dirty="0" smtClean="0"/>
              <a:t>Special machinery market</a:t>
            </a:r>
          </a:p>
          <a:p>
            <a:pPr lvl="1"/>
            <a:r>
              <a:rPr lang="en-US" sz="2000" dirty="0" smtClean="0"/>
              <a:t>Welding industry</a:t>
            </a:r>
          </a:p>
          <a:p>
            <a:pPr>
              <a:lnSpc>
                <a:spcPct val="90000"/>
              </a:lnSpc>
            </a:pPr>
            <a:r>
              <a:rPr lang="en-US" sz="2400" dirty="0" smtClean="0"/>
              <a:t>By 2007 - Maryland Brush Company knew it needed to diversify outside of the brush industry</a:t>
            </a:r>
          </a:p>
          <a:p>
            <a:r>
              <a:rPr lang="en-US" sz="2400" dirty="0" smtClean="0"/>
              <a:t>Finds new solar energy product</a:t>
            </a:r>
          </a:p>
          <a:p>
            <a:pPr>
              <a:buNone/>
            </a:pPr>
            <a:endParaRPr lang="en-US" sz="2800" dirty="0" smtClean="0"/>
          </a:p>
          <a:p>
            <a:pPr>
              <a:lnSpc>
                <a:spcPct val="90000"/>
              </a:lnSpc>
            </a:pPr>
            <a:endParaRPr lang="en-US" dirty="0" smtClean="0"/>
          </a:p>
          <a:p>
            <a:pPr>
              <a:lnSpc>
                <a:spcPct val="90000"/>
              </a:lnSpc>
              <a:buNone/>
            </a:pPr>
            <a:endParaRPr lang="en-US" dirty="0" smtClean="0"/>
          </a:p>
          <a:p>
            <a:pPr>
              <a:lnSpc>
                <a:spcPct val="90000"/>
              </a:lnSpc>
            </a:pPr>
            <a:endParaRPr lang="en-US" dirty="0" smtClean="0"/>
          </a:p>
        </p:txBody>
      </p:sp>
      <p:sp>
        <p:nvSpPr>
          <p:cNvPr id="4" name="Slide Number Placeholder 5"/>
          <p:cNvSpPr>
            <a:spLocks noGrp="1"/>
          </p:cNvSpPr>
          <p:nvPr>
            <p:ph type="sldNum" sz="quarter" idx="4294967295"/>
          </p:nvPr>
        </p:nvSpPr>
        <p:spPr>
          <a:xfrm>
            <a:off x="838200" y="6400800"/>
            <a:ext cx="457200" cy="457200"/>
          </a:xfrm>
        </p:spPr>
        <p:txBody>
          <a:bodyPr/>
          <a:lstStyle/>
          <a:p>
            <a:fld id="{292B8792-7C62-4AE2-B350-79A2CC7E0BBF}" type="slidenum">
              <a:rPr lang="en-US"/>
              <a:pPr/>
              <a:t>45</a:t>
            </a:fld>
            <a:endParaRPr lang="en-US" dirty="0"/>
          </a:p>
        </p:txBody>
      </p:sp>
      <p:pic>
        <p:nvPicPr>
          <p:cNvPr id="5" name="Picture 4" descr="Photo of Maryland Brush solar product"/>
          <p:cNvPicPr>
            <a:picLocks noChangeAspect="1" noChangeArrowheads="1"/>
          </p:cNvPicPr>
          <p:nvPr/>
        </p:nvPicPr>
        <p:blipFill>
          <a:blip r:embed="rId3" cstate="screen"/>
          <a:srcRect/>
          <a:stretch>
            <a:fillRect/>
          </a:stretch>
        </p:blipFill>
        <p:spPr bwMode="auto">
          <a:xfrm>
            <a:off x="5029200" y="2743200"/>
            <a:ext cx="2909888" cy="1981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38200"/>
            <a:ext cx="8229600" cy="1143000"/>
          </a:xfrm>
        </p:spPr>
        <p:txBody>
          <a:bodyPr>
            <a:normAutofit fontScale="90000"/>
          </a:bodyPr>
          <a:lstStyle/>
          <a:p>
            <a:r>
              <a:rPr lang="en-US" dirty="0" smtClean="0"/>
              <a:t>2010 MBC bought Photensity, now  called  “Skylouver”</a:t>
            </a:r>
            <a:endParaRPr lang="en-US" dirty="0"/>
          </a:p>
        </p:txBody>
      </p:sp>
      <p:sp>
        <p:nvSpPr>
          <p:cNvPr id="3" name="Slide Number Placeholder 3"/>
          <p:cNvSpPr>
            <a:spLocks noGrp="1"/>
          </p:cNvSpPr>
          <p:nvPr>
            <p:ph type="sldNum" sz="quarter" idx="4294967295"/>
          </p:nvPr>
        </p:nvSpPr>
        <p:spPr>
          <a:xfrm>
            <a:off x="8534400" y="6356350"/>
            <a:ext cx="609600" cy="365125"/>
          </a:xfrm>
        </p:spPr>
        <p:txBody>
          <a:bodyPr/>
          <a:lstStyle/>
          <a:p>
            <a:fld id="{63B32B25-39AF-4F44-9CF0-6FBA46EEC63A}" type="slidenum">
              <a:rPr lang="en-US"/>
              <a:pPr/>
              <a:t>46</a:t>
            </a:fld>
            <a:endParaRPr lang="en-US" dirty="0"/>
          </a:p>
        </p:txBody>
      </p:sp>
      <p:pic>
        <p:nvPicPr>
          <p:cNvPr id="104452" name="Picture 4" descr="Exploded view of dome&#10;"/>
          <p:cNvPicPr>
            <a:picLocks noChangeAspect="1" noChangeArrowheads="1"/>
          </p:cNvPicPr>
          <p:nvPr/>
        </p:nvPicPr>
        <p:blipFill>
          <a:blip r:embed="rId3" cstate="screen"/>
          <a:srcRect/>
          <a:stretch>
            <a:fillRect/>
          </a:stretch>
        </p:blipFill>
        <p:spPr bwMode="auto">
          <a:xfrm>
            <a:off x="0" y="2209800"/>
            <a:ext cx="4495800" cy="4413337"/>
          </a:xfrm>
          <a:prstGeom prst="rect">
            <a:avLst/>
          </a:prstGeom>
          <a:noFill/>
        </p:spPr>
      </p:pic>
      <p:pic>
        <p:nvPicPr>
          <p:cNvPr id="5" name="Picture 4" descr="Photo of men installing dome&#10;"/>
          <p:cNvPicPr>
            <a:picLocks noChangeAspect="1" noChangeArrowheads="1"/>
          </p:cNvPicPr>
          <p:nvPr/>
        </p:nvPicPr>
        <p:blipFill>
          <a:blip r:embed="rId4" cstate="screen"/>
          <a:srcRect/>
          <a:stretch>
            <a:fillRect/>
          </a:stretch>
        </p:blipFill>
        <p:spPr bwMode="auto">
          <a:xfrm>
            <a:off x="3200400" y="2209800"/>
            <a:ext cx="5257800" cy="4419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743712"/>
          </a:xfrm>
        </p:spPr>
        <p:txBody>
          <a:bodyPr>
            <a:noAutofit/>
          </a:bodyPr>
          <a:lstStyle/>
          <a:p>
            <a:r>
              <a:rPr lang="en-US" sz="4000" dirty="0" smtClean="0"/>
              <a:t>Policy support for worker ownership </a:t>
            </a:r>
            <a:endParaRPr lang="en-US" sz="4000" dirty="0"/>
          </a:p>
        </p:txBody>
      </p:sp>
      <p:sp>
        <p:nvSpPr>
          <p:cNvPr id="4" name="Content Placeholder 3"/>
          <p:cNvSpPr>
            <a:spLocks noGrp="1"/>
          </p:cNvSpPr>
          <p:nvPr>
            <p:ph idx="1"/>
          </p:nvPr>
        </p:nvSpPr>
        <p:spPr>
          <a:xfrm>
            <a:off x="381000" y="1447800"/>
            <a:ext cx="8229600" cy="4846320"/>
          </a:xfrm>
        </p:spPr>
        <p:txBody>
          <a:bodyPr>
            <a:normAutofit fontScale="92500" lnSpcReduction="10000"/>
          </a:bodyPr>
          <a:lstStyle/>
          <a:p>
            <a:r>
              <a:rPr lang="en-US" b="1" dirty="0" smtClean="0"/>
              <a:t>State employee ownership centers – </a:t>
            </a:r>
            <a:r>
              <a:rPr lang="en-US" dirty="0" smtClean="0"/>
              <a:t>OH, VT</a:t>
            </a:r>
          </a:p>
          <a:p>
            <a:r>
              <a:rPr lang="en-US" b="1" dirty="0" smtClean="0"/>
              <a:t>Work Act  - </a:t>
            </a:r>
            <a:r>
              <a:rPr lang="en-US" sz="1900" dirty="0" smtClean="0"/>
              <a:t>SB 3421  </a:t>
            </a:r>
            <a:r>
              <a:rPr lang="en-US" dirty="0" smtClean="0"/>
              <a:t>						2012</a:t>
            </a:r>
          </a:p>
          <a:p>
            <a:pPr lvl="1"/>
            <a:r>
              <a:rPr lang="en-US" dirty="0" smtClean="0"/>
              <a:t>to fund states to establish and expand employee ownership centers, such as C2BE, OEOC</a:t>
            </a:r>
          </a:p>
          <a:p>
            <a:r>
              <a:rPr lang="en-US" b="1" dirty="0" smtClean="0"/>
              <a:t>US Employee Ownership Bank Act </a:t>
            </a:r>
            <a:r>
              <a:rPr lang="en-US" dirty="0" smtClean="0"/>
              <a:t>– </a:t>
            </a:r>
            <a:r>
              <a:rPr lang="en-US" sz="2200" dirty="0" smtClean="0"/>
              <a:t>SB 3419</a:t>
            </a:r>
            <a:r>
              <a:rPr lang="en-US" dirty="0" smtClean="0"/>
              <a:t>		2012</a:t>
            </a:r>
          </a:p>
          <a:p>
            <a:pPr lvl="1"/>
            <a:r>
              <a:rPr lang="en-US" dirty="0" smtClean="0"/>
              <a:t>loans for employees to purchase a majority interest in a company and for majority-employee-owned companies to borrow funds to increase the amount of employee ownership or to expand operations that will preserve or increase employment.</a:t>
            </a:r>
          </a:p>
          <a:p>
            <a:r>
              <a:rPr lang="en-US" b="1" dirty="0" smtClean="0"/>
              <a:t>National Cooperative Development Act– </a:t>
            </a:r>
            <a:r>
              <a:rPr lang="en-US" sz="2200" dirty="0" smtClean="0"/>
              <a:t>HR 3677 </a:t>
            </a:r>
            <a:r>
              <a:rPr lang="en-US" b="1" dirty="0" smtClean="0"/>
              <a:t>- </a:t>
            </a:r>
            <a:r>
              <a:rPr lang="en-US" dirty="0" smtClean="0"/>
              <a:t>2011</a:t>
            </a:r>
          </a:p>
          <a:p>
            <a:pPr lvl="1"/>
            <a:r>
              <a:rPr lang="en-US" dirty="0" smtClean="0"/>
              <a:t>funds to support cooperative business development in underserved communities</a:t>
            </a:r>
          </a:p>
          <a:p>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
          <p:cNvSpPr>
            <a:spLocks noGrp="1"/>
          </p:cNvSpPr>
          <p:nvPr>
            <p:ph type="title"/>
          </p:nvPr>
        </p:nvSpPr>
        <p:spPr>
          <a:xfrm>
            <a:off x="457200" y="704088"/>
            <a:ext cx="8229600" cy="591312"/>
          </a:xfrm>
        </p:spPr>
        <p:txBody>
          <a:bodyPr>
            <a:normAutofit fontScale="90000"/>
          </a:bodyPr>
          <a:lstStyle/>
          <a:p>
            <a:r>
              <a:rPr lang="en-US" dirty="0" smtClean="0"/>
              <a:t>For more information contact</a:t>
            </a:r>
          </a:p>
        </p:txBody>
      </p:sp>
      <p:sp>
        <p:nvSpPr>
          <p:cNvPr id="52230" name="Footer Placeholder 3"/>
          <p:cNvSpPr>
            <a:spLocks noGrp="1"/>
          </p:cNvSpPr>
          <p:nvPr>
            <p:ph type="ftr" sz="quarter" idx="11"/>
          </p:nvPr>
        </p:nvSpPr>
        <p:spPr/>
        <p:txBody>
          <a:bodyPr/>
          <a:lstStyle/>
          <a:p>
            <a:pPr algn="l">
              <a:defRPr/>
            </a:pPr>
            <a:r>
              <a:rPr lang="en-US" dirty="0">
                <a:solidFill>
                  <a:schemeClr val="tx2">
                    <a:shade val="90000"/>
                  </a:schemeClr>
                </a:solidFill>
                <a:ea typeface="+mn-ea"/>
              </a:rPr>
              <a:t>www.esoplaw.com</a:t>
            </a:r>
          </a:p>
        </p:txBody>
      </p:sp>
      <p:sp>
        <p:nvSpPr>
          <p:cNvPr id="52231" name="Slide Number Placeholder 4"/>
          <p:cNvSpPr>
            <a:spLocks noGrp="1"/>
          </p:cNvSpPr>
          <p:nvPr>
            <p:ph type="sldNum" sz="quarter" idx="4294967295"/>
          </p:nvPr>
        </p:nvSpPr>
        <p:spPr>
          <a:xfrm>
            <a:off x="7239000" y="6248400"/>
            <a:ext cx="1905000" cy="457200"/>
          </a:xfrm>
        </p:spPr>
        <p:txBody>
          <a:bodyPr/>
          <a:lstStyle/>
          <a:p>
            <a:fld id="{34558AAF-1950-4C19-AF7F-F801AD61848B}" type="slidenum">
              <a:rPr lang="en-US"/>
              <a:pPr/>
              <a:t>48</a:t>
            </a:fld>
            <a:endParaRPr lang="en-US" dirty="0"/>
          </a:p>
        </p:txBody>
      </p:sp>
      <p:pic>
        <p:nvPicPr>
          <p:cNvPr id="50180" name="Picture 5" descr="DGO_logo_cmyk.tif                                              00056590Macintosh HD                   BA4C29B5:"/>
          <p:cNvPicPr>
            <a:picLocks noGrp="1" noChangeAspect="1" noChangeArrowheads="1"/>
          </p:cNvPicPr>
          <p:nvPr>
            <p:ph sz="half" idx="4294967295"/>
          </p:nvPr>
        </p:nvPicPr>
        <p:blipFill>
          <a:blip r:embed="rId3" cstate="screen"/>
          <a:srcRect/>
          <a:stretch>
            <a:fillRect/>
          </a:stretch>
        </p:blipFill>
        <p:spPr>
          <a:xfrm>
            <a:off x="304800" y="1981200"/>
            <a:ext cx="3352800" cy="1295400"/>
          </a:xfrm>
        </p:spPr>
      </p:pic>
      <p:sp>
        <p:nvSpPr>
          <p:cNvPr id="50181" name="TextBox 13"/>
          <p:cNvSpPr txBox="1">
            <a:spLocks noChangeArrowheads="1"/>
          </p:cNvSpPr>
          <p:nvPr/>
        </p:nvSpPr>
        <p:spPr bwMode="auto">
          <a:xfrm>
            <a:off x="914400" y="2895600"/>
            <a:ext cx="2819400" cy="1938338"/>
          </a:xfrm>
          <a:prstGeom prst="rect">
            <a:avLst/>
          </a:prstGeom>
          <a:noFill/>
          <a:ln w="9525">
            <a:noFill/>
            <a:miter lim="800000"/>
            <a:headEnd/>
            <a:tailEnd/>
          </a:ln>
        </p:spPr>
        <p:txBody>
          <a:bodyPr>
            <a:spAutoFit/>
          </a:bodyPr>
          <a:lstStyle/>
          <a:p>
            <a:endParaRPr lang="en-US" dirty="0"/>
          </a:p>
          <a:p>
            <a:r>
              <a:rPr lang="en-US" dirty="0">
                <a:latin typeface="Arial" pitchFamily="34" charset="0"/>
                <a:cs typeface="Arial" pitchFamily="34" charset="0"/>
              </a:rPr>
              <a:t>www.esoplaw.com</a:t>
            </a:r>
          </a:p>
          <a:p>
            <a:r>
              <a:rPr lang="en-US" dirty="0">
                <a:latin typeface="Arial" pitchFamily="34" charset="0"/>
                <a:cs typeface="Arial" pitchFamily="34" charset="0"/>
              </a:rPr>
              <a:t>dgo@esoplaw.com</a:t>
            </a:r>
          </a:p>
          <a:p>
            <a:r>
              <a:rPr lang="en-US" dirty="0">
                <a:latin typeface="Arial" pitchFamily="34" charset="0"/>
                <a:cs typeface="Arial" pitchFamily="34" charset="0"/>
              </a:rPr>
              <a:t>(313) 331-7821</a:t>
            </a:r>
          </a:p>
          <a:p>
            <a:r>
              <a:rPr lang="en-US" dirty="0">
                <a:latin typeface="Arial" pitchFamily="34" charset="0"/>
                <a:cs typeface="Arial" pitchFamily="34" charset="0"/>
              </a:rPr>
              <a:t>(313) 300-6517</a:t>
            </a:r>
          </a:p>
        </p:txBody>
      </p:sp>
      <p:sp>
        <p:nvSpPr>
          <p:cNvPr id="50182" name="Rectangle 2"/>
          <p:cNvSpPr>
            <a:spLocks noChangeArrowheads="1"/>
          </p:cNvSpPr>
          <p:nvPr/>
        </p:nvSpPr>
        <p:spPr bwMode="auto">
          <a:xfrm>
            <a:off x="4038600" y="1848531"/>
            <a:ext cx="4724400" cy="3231654"/>
          </a:xfrm>
          <a:prstGeom prst="rect">
            <a:avLst/>
          </a:prstGeom>
          <a:noFill/>
          <a:ln w="9525">
            <a:noFill/>
            <a:miter lim="800000"/>
            <a:headEnd/>
            <a:tailEnd/>
          </a:ln>
        </p:spPr>
        <p:txBody>
          <a:bodyPr wrap="square" anchor="ctr">
            <a:spAutoFit/>
          </a:bodyPr>
          <a:lstStyle/>
          <a:p>
            <a:pPr eaLnBrk="0" hangingPunct="0"/>
            <a:r>
              <a:rPr lang="en-US" sz="3600" b="1" dirty="0" smtClean="0">
                <a:solidFill>
                  <a:srgbClr val="306623"/>
                </a:solidFill>
                <a:latin typeface="Berlin Sans FB" pitchFamily="34" charset="0"/>
                <a:cs typeface="Calibri" pitchFamily="34" charset="0"/>
              </a:rPr>
              <a:t>Center for Community-Based Enterprise</a:t>
            </a:r>
            <a:endParaRPr lang="en-US" sz="3600" dirty="0">
              <a:latin typeface="Arial" pitchFamily="34" charset="0"/>
            </a:endParaRPr>
          </a:p>
          <a:p>
            <a:pPr eaLnBrk="0" hangingPunct="0"/>
            <a:r>
              <a:rPr lang="en-US" sz="1800" dirty="0">
                <a:latin typeface="Arial" pitchFamily="34" charset="0"/>
                <a:cs typeface="Calibri" pitchFamily="34" charset="0"/>
              </a:rPr>
              <a:t>(313) 331-7821 </a:t>
            </a:r>
            <a:endParaRPr lang="en-US" sz="1800" dirty="0">
              <a:latin typeface="Arial" pitchFamily="34" charset="0"/>
            </a:endParaRPr>
          </a:p>
          <a:p>
            <a:pPr eaLnBrk="0" hangingPunct="0"/>
            <a:r>
              <a:rPr lang="en-US" sz="2000" dirty="0">
                <a:latin typeface="Arial" pitchFamily="34" charset="0"/>
                <a:cs typeface="Calibri" pitchFamily="34" charset="0"/>
              </a:rPr>
              <a:t>www.c2be.org</a:t>
            </a:r>
          </a:p>
          <a:p>
            <a:pPr eaLnBrk="0" hangingPunct="0"/>
            <a:r>
              <a:rPr lang="en-US" sz="2000" dirty="0">
                <a:latin typeface="Arial" pitchFamily="34" charset="0"/>
                <a:hlinkClick r:id="rId4"/>
              </a:rPr>
              <a:t>info@c2be.org</a:t>
            </a:r>
            <a:endParaRPr lang="en-US" sz="2000" dirty="0">
              <a:latin typeface="Arial" pitchFamily="34" charset="0"/>
            </a:endParaRPr>
          </a:p>
          <a:p>
            <a:pPr eaLnBrk="0" hangingPunct="0"/>
            <a:r>
              <a:rPr lang="en-US" sz="2000" dirty="0">
                <a:latin typeface="Arial" pitchFamily="34" charset="0"/>
              </a:rPr>
              <a:t>dgolson@c2be.org</a:t>
            </a:r>
          </a:p>
          <a:p>
            <a:pPr eaLnBrk="0" hangingPunct="0"/>
            <a:endParaRPr lang="en-US" sz="1800"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normAutofit fontScale="90000"/>
          </a:bodyPr>
          <a:lstStyle/>
          <a:p>
            <a:r>
              <a:rPr lang="en-US" dirty="0" smtClean="0"/>
              <a:t>Lion’s share of green energy patents in Michigan</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C7735A-40A3-4F1F-B34E-70668749ED99}" type="slidenum">
              <a:rPr lang="en-US" smtClean="0"/>
              <a:pPr>
                <a:defRPr/>
              </a:pPr>
              <a:t>5</a:t>
            </a:fld>
            <a:endParaRPr lang="en-US" dirty="0"/>
          </a:p>
        </p:txBody>
      </p:sp>
      <p:pic>
        <p:nvPicPr>
          <p:cNvPr id="16387" name="Picture 2" descr="Clean Energy Patents Geographic Distribution 2002-2008. A pie chart shows the U.S. at roughly 50%, Japan at around 30%, Germany at roughly 10%, and then smaller slices for Canada, Korea, Taiwan, Denmark, France, Great Britain, Netherlands, Switzerland, Sweden, Italy, Australia, Israel and Other. The U.S. portion is expanded into a separate pie chart. It shows Michigan at around 25%, California, New York, and Other all at around 15-20%, Connecticut at around 10%, and progressively smaller slices for Texas, Illinois, Massachusetts, New Jersey, Florida, Washington, Minnesota, Ohio, Delaware, Oregon, Wash. D. C., Colorado, and New Mexico."/>
          <p:cNvPicPr>
            <a:picLocks noChangeAspect="1" noChangeArrowheads="1"/>
          </p:cNvPicPr>
          <p:nvPr/>
        </p:nvPicPr>
        <p:blipFill>
          <a:blip r:embed="rId3" cstate="screen"/>
          <a:srcRect/>
          <a:stretch>
            <a:fillRect/>
          </a:stretch>
        </p:blipFill>
        <p:spPr bwMode="auto">
          <a:xfrm>
            <a:off x="152400" y="1752600"/>
            <a:ext cx="863718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0"/>
            <a:ext cx="8229600" cy="1905000"/>
          </a:xfrm>
        </p:spPr>
        <p:txBody>
          <a:bodyPr>
            <a:normAutofit fontScale="90000"/>
          </a:bodyPr>
          <a:lstStyle/>
          <a:p>
            <a:r>
              <a:rPr lang="en-US" dirty="0" smtClean="0"/>
              <a:t>Ohio manufacturing job loss is less in worker owned sector  </a:t>
            </a:r>
            <a:r>
              <a:rPr lang="en-US" sz="1600" dirty="0" smtClean="0"/>
              <a:t>2000-2008</a:t>
            </a:r>
            <a:r>
              <a:rPr lang="en-US" dirty="0" smtClean="0"/>
              <a:t> </a:t>
            </a:r>
            <a:r>
              <a:rPr lang="en-US" sz="1200" dirty="0" smtClean="0"/>
              <a:t>Ohio ESOP Survey – Kent State University </a:t>
            </a:r>
          </a:p>
        </p:txBody>
      </p:sp>
      <p:sp>
        <p:nvSpPr>
          <p:cNvPr id="27651" name="Content Placeholder 2"/>
          <p:cNvSpPr>
            <a:spLocks noGrp="1"/>
          </p:cNvSpPr>
          <p:nvPr>
            <p:ph idx="4294967295"/>
          </p:nvPr>
        </p:nvSpPr>
        <p:spPr>
          <a:xfrm>
            <a:off x="1312863" y="2819400"/>
            <a:ext cx="7145337" cy="3429000"/>
          </a:xfrm>
        </p:spPr>
        <p:txBody>
          <a:bodyPr>
            <a:normAutofit/>
          </a:bodyPr>
          <a:lstStyle/>
          <a:p>
            <a:r>
              <a:rPr lang="en-US" sz="3200" b="1" dirty="0" smtClean="0"/>
              <a:t>29%</a:t>
            </a:r>
            <a:r>
              <a:rPr lang="en-US" sz="3200" dirty="0" smtClean="0"/>
              <a:t> overall</a:t>
            </a:r>
          </a:p>
          <a:p>
            <a:r>
              <a:rPr lang="en-US" sz="3200" b="1" dirty="0" smtClean="0"/>
              <a:t>1%</a:t>
            </a:r>
            <a:r>
              <a:rPr lang="en-US" sz="3200" dirty="0" smtClean="0"/>
              <a:t> Worker Owned Network</a:t>
            </a:r>
          </a:p>
          <a:p>
            <a:r>
              <a:rPr lang="en-US" sz="2400" dirty="0" smtClean="0"/>
              <a:t>Reasons:</a:t>
            </a:r>
          </a:p>
          <a:p>
            <a:pPr lvl="1"/>
            <a:r>
              <a:rPr lang="en-US" sz="2000" dirty="0" smtClean="0"/>
              <a:t>Far less likely to outsource</a:t>
            </a:r>
          </a:p>
          <a:p>
            <a:pPr lvl="1"/>
            <a:r>
              <a:rPr lang="en-US" sz="2000" dirty="0" smtClean="0"/>
              <a:t>Have avg. </a:t>
            </a:r>
            <a:r>
              <a:rPr lang="en-US" sz="2000" b="1" dirty="0" smtClean="0"/>
              <a:t>2x higher rates of capital investment</a:t>
            </a:r>
          </a:p>
          <a:p>
            <a:pPr lvl="1"/>
            <a:r>
              <a:rPr lang="en-US" sz="2000" dirty="0" smtClean="0"/>
              <a:t>More worker participation in making business decisions</a:t>
            </a:r>
          </a:p>
          <a:p>
            <a:endParaRPr lang="en-US" dirty="0" smtClean="0"/>
          </a:p>
        </p:txBody>
      </p:sp>
      <p:sp>
        <p:nvSpPr>
          <p:cNvPr id="18436" name="Footer Placeholder 7"/>
          <p:cNvSpPr>
            <a:spLocks noGrp="1"/>
          </p:cNvSpPr>
          <p:nvPr>
            <p:ph type="ftr" sz="quarter" idx="11"/>
          </p:nvPr>
        </p:nvSpPr>
        <p:spPr>
          <a:xfrm>
            <a:off x="6973888" y="6248400"/>
            <a:ext cx="1905000" cy="457200"/>
          </a:xfrm>
        </p:spPr>
        <p:txBody>
          <a:bodyPr/>
          <a:lstStyle/>
          <a:p>
            <a:pPr algn="r">
              <a:defRPr/>
            </a:pPr>
            <a:fld id="{C39603FD-7C95-4AAB-B4B0-CEA81BC5BD4D}" type="slidenum">
              <a:rPr lang="en-US" b="1" smtClean="0">
                <a:solidFill>
                  <a:srgbClr val="006600"/>
                </a:solidFill>
                <a:latin typeface="+mn-lt"/>
              </a:rPr>
              <a:pPr algn="r">
                <a:defRPr/>
              </a:pPr>
              <a:t>6</a:t>
            </a:fld>
            <a:endParaRPr lang="en-US" b="1" dirty="0" smtClean="0">
              <a:solidFill>
                <a:srgbClr val="00660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82000" cy="1008888"/>
          </a:xfrm>
        </p:spPr>
        <p:txBody>
          <a:bodyPr>
            <a:normAutofit fontScale="90000"/>
          </a:bodyPr>
          <a:lstStyle/>
          <a:p>
            <a:r>
              <a:rPr lang="en-US" sz="3600" dirty="0" smtClean="0"/>
              <a:t>Employee owned companies are 3 to 4 times less likely to lay off or lose workers</a:t>
            </a:r>
            <a:endParaRPr lang="en-US" sz="3600" dirty="0"/>
          </a:p>
        </p:txBody>
      </p:sp>
      <p:pic>
        <p:nvPicPr>
          <p:cNvPr id="3" name="Picture 2" descr="Table 2: Layoffs, and Turnover Intention 2002-2010. First column is percent reporting being laid off in last 12 months. Employee-owners: 2002: 3.0%, 2006: 2.3%, 2010: 2.6%. Non-employee owners: 2002: 9.3%, 2006: 8.6%, 2010: 12.1%. Second column is percent planning to look for a new job. Employee-owners: 2002: 13.3%, 2006: 12.2%, 2010: 12.9%. Non-employee owners: 2002: 22.8%, 2006: 19.4%, 2010: 24.9%."/>
          <p:cNvPicPr/>
          <p:nvPr/>
        </p:nvPicPr>
        <p:blipFill>
          <a:blip r:embed="rId3" cstate="screen"/>
          <a:srcRect/>
          <a:stretch>
            <a:fillRect/>
          </a:stretch>
        </p:blipFill>
        <p:spPr bwMode="auto">
          <a:xfrm>
            <a:off x="609600" y="1905000"/>
            <a:ext cx="7696199" cy="3581400"/>
          </a:xfrm>
          <a:prstGeom prst="rect">
            <a:avLst/>
          </a:prstGeom>
          <a:noFill/>
          <a:ln w="9525">
            <a:noFill/>
            <a:miter lim="800000"/>
            <a:headEnd/>
            <a:tailEnd/>
          </a:ln>
        </p:spPr>
      </p:pic>
      <p:sp>
        <p:nvSpPr>
          <p:cNvPr id="8" name="Rectangle 7"/>
          <p:cNvSpPr/>
          <p:nvPr/>
        </p:nvSpPr>
        <p:spPr>
          <a:xfrm>
            <a:off x="609600" y="5486401"/>
            <a:ext cx="7924800" cy="461665"/>
          </a:xfrm>
          <a:prstGeom prst="rect">
            <a:avLst/>
          </a:prstGeom>
        </p:spPr>
        <p:txBody>
          <a:bodyPr wrap="square">
            <a:spAutoFit/>
          </a:bodyPr>
          <a:lstStyle/>
          <a:p>
            <a:r>
              <a:rPr lang="en-US" sz="1200" dirty="0" smtClean="0"/>
              <a:t>From  </a:t>
            </a:r>
            <a:r>
              <a:rPr lang="en-US" sz="1200" i="1" dirty="0" smtClean="0"/>
              <a:t>2010 General Social Survey </a:t>
            </a:r>
            <a:r>
              <a:rPr lang="en-US" sz="1200" dirty="0" smtClean="0"/>
              <a:t>– table  used with permission from National Center for worker Ownership </a:t>
            </a:r>
            <a:r>
              <a:rPr lang="en-US" sz="1200" i="1" dirty="0" smtClean="0"/>
              <a:t>worker Ownership Report p</a:t>
            </a:r>
            <a:r>
              <a:rPr lang="en-US" sz="1200" dirty="0" smtClean="0"/>
              <a:t>. 6  March-April 2012</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032"/>
          <p:cNvSpPr>
            <a:spLocks noGrp="1" noChangeArrowheads="1"/>
          </p:cNvSpPr>
          <p:nvPr>
            <p:ph type="title"/>
          </p:nvPr>
        </p:nvSpPr>
        <p:spPr/>
        <p:txBody>
          <a:bodyPr>
            <a:normAutofit fontScale="90000"/>
          </a:bodyPr>
          <a:lstStyle/>
          <a:p>
            <a:pPr eaLnBrk="1" hangingPunct="1"/>
            <a:r>
              <a:rPr lang="en-US" dirty="0" smtClean="0"/>
              <a:t>Worker owned companies perform better</a:t>
            </a:r>
            <a:endParaRPr lang="en-US" b="1" dirty="0" smtClean="0"/>
          </a:p>
        </p:txBody>
      </p:sp>
      <p:sp>
        <p:nvSpPr>
          <p:cNvPr id="17410" name="Footer Placeholder 3"/>
          <p:cNvSpPr>
            <a:spLocks noGrp="1"/>
          </p:cNvSpPr>
          <p:nvPr>
            <p:ph type="ftr" sz="quarter" idx="11"/>
          </p:nvPr>
        </p:nvSpPr>
        <p:spPr>
          <a:noFill/>
        </p:spPr>
        <p:txBody>
          <a:bodyPr/>
          <a:lstStyle/>
          <a:p>
            <a:r>
              <a:rPr lang="en-US" dirty="0" smtClean="0"/>
              <a:t>Attorney Deborah Groban Olson</a:t>
            </a:r>
          </a:p>
          <a:p>
            <a:r>
              <a:rPr lang="en-US" dirty="0" smtClean="0"/>
              <a:t>www.esoplaw.com</a:t>
            </a:r>
          </a:p>
        </p:txBody>
      </p:sp>
      <p:sp>
        <p:nvSpPr>
          <p:cNvPr id="17411" name="Slide Number Placeholder 4"/>
          <p:cNvSpPr>
            <a:spLocks noGrp="1"/>
          </p:cNvSpPr>
          <p:nvPr>
            <p:ph type="sldNum" sz="quarter" idx="4294967295"/>
          </p:nvPr>
        </p:nvSpPr>
        <p:spPr>
          <a:xfrm>
            <a:off x="7239000" y="6248400"/>
            <a:ext cx="1905000" cy="457200"/>
          </a:xfrm>
          <a:noFill/>
        </p:spPr>
        <p:txBody>
          <a:bodyPr/>
          <a:lstStyle/>
          <a:p>
            <a:fld id="{D0C5CDB2-AC4B-46C5-A918-3AD2E7F4DD3D}" type="slidenum">
              <a:rPr lang="en-US" smtClean="0"/>
              <a:pPr/>
              <a:t>8</a:t>
            </a:fld>
            <a:endParaRPr lang="en-US" dirty="0" smtClean="0"/>
          </a:p>
        </p:txBody>
      </p:sp>
      <p:sp>
        <p:nvSpPr>
          <p:cNvPr id="17413" name="Rectangle 1034"/>
          <p:cNvSpPr>
            <a:spLocks noGrp="1" noChangeArrowheads="1"/>
          </p:cNvSpPr>
          <p:nvPr>
            <p:ph type="body" idx="4294967295"/>
          </p:nvPr>
        </p:nvSpPr>
        <p:spPr>
          <a:xfrm>
            <a:off x="457200" y="1981200"/>
            <a:ext cx="8039100" cy="4114800"/>
          </a:xfrm>
        </p:spPr>
        <p:txBody>
          <a:bodyPr>
            <a:normAutofit lnSpcReduction="10000"/>
          </a:bodyPr>
          <a:lstStyle/>
          <a:p>
            <a:pPr eaLnBrk="1" hangingPunct="1">
              <a:lnSpc>
                <a:spcPct val="120000"/>
              </a:lnSpc>
              <a:spcBef>
                <a:spcPct val="50000"/>
              </a:spcBef>
              <a:buClr>
                <a:schemeClr val="tx1"/>
              </a:buClr>
              <a:buFontTx/>
              <a:buNone/>
            </a:pPr>
            <a:r>
              <a:rPr lang="en-US" sz="2800" dirty="0" smtClean="0">
                <a:cs typeface="Arial" pitchFamily="34" charset="0"/>
              </a:rPr>
              <a:t>ESOP companies compared to comparables or themselves pre-ESOP</a:t>
            </a:r>
          </a:p>
          <a:p>
            <a:pPr lvl="1">
              <a:lnSpc>
                <a:spcPct val="90000"/>
              </a:lnSpc>
              <a:spcBef>
                <a:spcPct val="50000"/>
              </a:spcBef>
              <a:buClr>
                <a:schemeClr val="tx1"/>
              </a:buClr>
            </a:pPr>
            <a:r>
              <a:rPr lang="en-US" dirty="0" smtClean="0">
                <a:cs typeface="Arial" pitchFamily="34" charset="0"/>
              </a:rPr>
              <a:t>	Increase sales growth 2.4% faster</a:t>
            </a:r>
          </a:p>
          <a:p>
            <a:pPr lvl="1">
              <a:lnSpc>
                <a:spcPct val="90000"/>
              </a:lnSpc>
              <a:spcBef>
                <a:spcPct val="50000"/>
              </a:spcBef>
              <a:buClr>
                <a:schemeClr val="tx1"/>
              </a:buClr>
            </a:pPr>
            <a:r>
              <a:rPr lang="en-US" dirty="0" smtClean="0">
                <a:cs typeface="Arial" pitchFamily="34" charset="0"/>
              </a:rPr>
              <a:t>	Increased employment 2.3% per year</a:t>
            </a:r>
          </a:p>
          <a:p>
            <a:pPr lvl="1">
              <a:lnSpc>
                <a:spcPct val="90000"/>
              </a:lnSpc>
              <a:spcBef>
                <a:spcPct val="50000"/>
              </a:spcBef>
              <a:buClr>
                <a:schemeClr val="tx1"/>
              </a:buClr>
            </a:pPr>
            <a:r>
              <a:rPr lang="en-US" dirty="0" smtClean="0">
                <a:cs typeface="Arial" pitchFamily="34" charset="0"/>
              </a:rPr>
              <a:t>	Increased sales per worker 2.4%</a:t>
            </a:r>
          </a:p>
          <a:p>
            <a:pPr lvl="1">
              <a:lnSpc>
                <a:spcPct val="90000"/>
              </a:lnSpc>
              <a:spcBef>
                <a:spcPct val="50000"/>
              </a:spcBef>
              <a:buClr>
                <a:schemeClr val="tx1"/>
              </a:buClr>
            </a:pPr>
            <a:r>
              <a:rPr lang="en-US" dirty="0" smtClean="0">
                <a:cs typeface="Arial" pitchFamily="34" charset="0"/>
              </a:rPr>
              <a:t>	Continue in operation longer</a:t>
            </a:r>
          </a:p>
          <a:p>
            <a:pPr lvl="1" eaLnBrk="1" hangingPunct="1">
              <a:lnSpc>
                <a:spcPct val="90000"/>
              </a:lnSpc>
              <a:spcBef>
                <a:spcPct val="50000"/>
              </a:spcBef>
              <a:buClr>
                <a:schemeClr val="tx1"/>
              </a:buClr>
              <a:buNone/>
            </a:pPr>
            <a:endParaRPr lang="en-US" sz="2400" dirty="0" smtClean="0">
              <a:cs typeface="Arial" pitchFamily="34" charset="0"/>
            </a:endParaRPr>
          </a:p>
          <a:p>
            <a:pPr lvl="1" eaLnBrk="1" hangingPunct="1">
              <a:lnSpc>
                <a:spcPct val="90000"/>
              </a:lnSpc>
              <a:spcBef>
                <a:spcPct val="50000"/>
              </a:spcBef>
              <a:buClr>
                <a:schemeClr val="tx1"/>
              </a:buClr>
              <a:buFontTx/>
              <a:buNone/>
            </a:pPr>
            <a:r>
              <a:rPr lang="en-US" sz="1400" dirty="0" smtClean="0">
                <a:cs typeface="Arial" pitchFamily="34" charset="0"/>
              </a:rPr>
              <a:t>Source: 2001 Study by Dr. Douglas L. Kruse and Dr. Joseph R. Blasi, School of Management and Labor Relations at Rutgers University </a:t>
            </a:r>
            <a:endParaRPr lang="en-US"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1828800"/>
          </a:xfrm>
        </p:spPr>
        <p:txBody>
          <a:bodyPr>
            <a:noAutofit/>
          </a:bodyPr>
          <a:lstStyle/>
          <a:p>
            <a:r>
              <a:rPr lang="en-US" sz="4400" dirty="0" smtClean="0"/>
              <a:t>Major successful examples that inspired Detroit Community Economy Group</a:t>
            </a:r>
            <a:endParaRPr lang="en-US" sz="4400" dirty="0"/>
          </a:p>
        </p:txBody>
      </p:sp>
      <p:sp>
        <p:nvSpPr>
          <p:cNvPr id="3" name="TextBox 2"/>
          <p:cNvSpPr txBox="1"/>
          <p:nvPr/>
        </p:nvSpPr>
        <p:spPr>
          <a:xfrm>
            <a:off x="228601" y="2590800"/>
            <a:ext cx="8915400" cy="2554545"/>
          </a:xfrm>
          <a:prstGeom prst="rect">
            <a:avLst/>
          </a:prstGeom>
          <a:noFill/>
        </p:spPr>
        <p:txBody>
          <a:bodyPr wrap="square" rtlCol="0">
            <a:spAutoFit/>
          </a:bodyPr>
          <a:lstStyle/>
          <a:p>
            <a:pPr>
              <a:buFont typeface="Wingdings" charset="2"/>
              <a:buChar char="§"/>
            </a:pPr>
            <a:r>
              <a:rPr lang="en-US" sz="3200" dirty="0" smtClean="0"/>
              <a:t>Distressed communities have done this successfully</a:t>
            </a:r>
          </a:p>
          <a:p>
            <a:endParaRPr lang="en-US" sz="3200" dirty="0" smtClean="0"/>
          </a:p>
          <a:p>
            <a:pPr>
              <a:buFont typeface="Wingdings" charset="2"/>
              <a:buChar char="§"/>
            </a:pPr>
            <a:r>
              <a:rPr lang="en-US" sz="3200" dirty="0" smtClean="0"/>
              <a:t>Starting with worker owned &amp; controlled businesses</a:t>
            </a:r>
          </a:p>
          <a:p>
            <a:pPr>
              <a:buFont typeface="Wingdings" charset="2"/>
              <a:buChar char="§"/>
            </a:pPr>
            <a:endParaRPr lang="en-US" sz="3200" dirty="0" smtClean="0"/>
          </a:p>
          <a:p>
            <a:pPr>
              <a:buFont typeface="Wingdings" charset="2"/>
              <a:buChar char="§"/>
            </a:pPr>
            <a:r>
              <a:rPr lang="en-US" sz="3200" dirty="0" smtClean="0"/>
              <a:t>Building cooperative business resource core</a:t>
            </a:r>
            <a:endParaRPr lang="en-US" sz="3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ndragon in Detroit: building a strong, green, community-based economy through cooperation&amp;quot;&quot;/&gt;&lt;property id=&quot;20307&quot; value=&quot;300&quot;/&gt;&lt;/object&gt;&lt;object type=&quot;3&quot; unique_id=&quot;10005&quot;&gt;&lt;property id=&quot;20148&quot; value=&quot;5&quot;/&gt;&lt;property id=&quot;20300&quot; value=&quot;Slide 2 - &amp;quot;Unique value of our strategy&amp;quot;&quot;/&gt;&lt;property id=&quot;20307&quot; value=&quot;342&quot;/&gt;&lt;/object&gt;&lt;object type=&quot;3&quot; unique_id=&quot;10006&quot;&gt;&lt;property id=&quot;20148&quot; value=&quot;5&quot;/&gt;&lt;property id=&quot;20300&quot; value=&quot;Slide 3 - &amp;quot;Why do we need a community-based economy in Michigan?&amp;quot;&quot;/&gt;&lt;property id=&quot;20307&quot; value=&quot;439&quot;/&gt;&lt;/object&gt;&lt;object type=&quot;3&quot; unique_id=&quot;10007&quot;&gt;&lt;property id=&quot;20148&quot; value=&quot;5&quot;/&gt;&lt;property id=&quot;20300&quot; value=&quot;Slide 4 - &amp;quot;We have many strengths&amp;quot;&quot;/&gt;&lt;property id=&quot;20307&quot; value=&quot;449&quot;/&gt;&lt;/object&gt;&lt;object type=&quot;3&quot; unique_id=&quot;10008&quot;&gt;&lt;property id=&quot;20148&quot; value=&quot;5&quot;/&gt;&lt;property id=&quot;20300&quot; value=&quot;Slide 5 - &amp;quot;Lion’s share of green energy patents in Michigan&amp;quot;&quot;/&gt;&lt;property id=&quot;20307&quot; value=&quot;450&quot;/&gt;&lt;/object&gt;&lt;object type=&quot;3&quot; unique_id=&quot;10009&quot;&gt;&lt;property id=&quot;20148&quot; value=&quot;5&quot;/&gt;&lt;property id=&quot;20300&quot; value=&quot;Slide 6 - &amp;quot;Ohio manufacturing job loss is less in worker owned sector  2000-2008 Ohio ESOP Survey – Kent State University &amp;quot;&quot;/&gt;&lt;property id=&quot;20307&quot; value=&quot;317&quot;/&gt;&lt;/object&gt;&lt;object type=&quot;3&quot; unique_id=&quot;10010&quot;&gt;&lt;property id=&quot;20148&quot; value=&quot;5&quot;/&gt;&lt;property id=&quot;20300&quot; value=&quot;Slide 7 - &amp;quot;Employee owned companies are 3 to 4 times less likely to lay off or lose workers&amp;quot;&quot;/&gt;&lt;property id=&quot;20307&quot; value=&quot;316&quot;/&gt;&lt;/object&gt;&lt;object type=&quot;3&quot; unique_id=&quot;10011&quot;&gt;&lt;property id=&quot;20148&quot; value=&quot;5&quot;/&gt;&lt;property id=&quot;20300&quot; value=&quot;Slide 8 - &amp;quot;Worker owned companies perform better&amp;quot;&quot;/&gt;&lt;property id=&quot;20307&quot; value=&quot;285&quot;/&gt;&lt;/object&gt;&lt;object type=&quot;3&quot; unique_id=&quot;10012&quot;&gt;&lt;property id=&quot;20148&quot; value=&quot;5&quot;/&gt;&lt;property id=&quot;20300&quot; value=&quot;Slide 9 - &amp;quot;Major successful examples that inspired Detroit Community Economy Group&amp;quot;&quot;/&gt;&lt;property id=&quot;20307&quot; value=&quot;441&quot;/&gt;&lt;/object&gt;&lt;object type=&quot;3&quot; unique_id=&quot;10013&quot;&gt;&lt;property id=&quot;20148&quot; value=&quot;5&quot;/&gt;&lt;property id=&quot;20300&quot; value=&quot;Slide 10 - &amp;quot;Mondragon Cooperative Corporation “Humanity at Work”&amp;quot;&quot;/&gt;&lt;property id=&quot;20307&quot; value=&quot;389&quot;/&gt;&lt;/object&gt;&lt;object type=&quot;3&quot; unique_id=&quot;10014&quot;&gt;&lt;property id=&quot;20148&quot; value=&quot;5&quot;/&gt;&lt;property id=&quot;20300&quot; value=&quot;Slide 11 - &amp;quot;&amp;#x0D;&amp;#x0A;&amp;#x0D;&amp;#x0A;Mondragon  Cooperative Corporation &amp;#x0D;&amp;#x0A;Timeline for building industrial co-op community&amp;#x0D;&amp;#x0A;&amp;quot;&quot;/&gt;&lt;property id=&quot;20307&quot; value=&quot;412&quot;/&gt;&lt;/object&gt;&lt;object type=&quot;3&quot; unique_id=&quot;10015&quot;&gt;&lt;property id=&quot;20148&quot; value=&quot;5&quot;/&gt;&lt;property id=&quot;20300&quot; value=&quot;Slide 12 - &amp;quot;Emilia Romagna &amp;#x0D;&amp;#x0A;Example of regional support/clustering CBE model &amp;quot;&quot;/&gt;&lt;property id=&quot;20307&quot; value=&quot;442&quot;/&gt;&lt;/object&gt;&lt;object type=&quot;3&quot; unique_id=&quot;10016&quot;&gt;&lt;property id=&quot;20148&quot; value=&quot;5&quot;/&gt;&lt;property id=&quot;20300&quot; value=&quot;Slide 13 - &amp;quot;Italian cooperation among diversity fits Metro Detroit &amp;quot;&quot;/&gt;&lt;property id=&quot;20307&quot; value=&quot;443&quot;/&gt;&lt;/object&gt;&lt;object type=&quot;3&quot; unique_id=&quot;10017&quot;&gt;&lt;property id=&quot;20148&quot; value=&quot;5&quot;/&gt;&lt;property id=&quot;20300&quot; value=&quot;Slide 14 - &amp;quot;&amp;#x0D;&amp;#x0A;Participative worker ownership =  &amp;#x0D;&amp;#x0A;successful job creation &amp;amp; retention &amp;quot;&quot;/&gt;&lt;property id=&quot;20307&quot; value=&quot;340&quot;/&gt;&lt;/object&gt;&lt;object type=&quot;3&quot; unique_id=&quot;10018&quot;&gt;&lt;property id=&quot;20148&quot; value=&quot;5&quot;/&gt;&lt;property id=&quot;20300&quot; value=&quot;Slide 15 - &amp;quot;Ongoing support &amp;amp; resource sharing &amp;#x0D;&amp;#x0A;creates more successful start- ups&amp;quot;&quot;/&gt;&lt;property id=&quot;20307&quot; value=&quot;341&quot;/&gt;&lt;/object&gt;&lt;object type=&quot;3&quot; unique_id=&quot;10019&quot;&gt;&lt;property id=&quot;20148&quot; value=&quot;5&quot;/&gt;&lt;property id=&quot;20300&quot; value=&quot;Slide 16 - &amp;quot;Clustered small companies have large market impact&amp;quot;&quot;/&gt;&lt;property id=&quot;20307&quot; value=&quot;447&quot;/&gt;&lt;/object&gt;&lt;object type=&quot;3&quot; unique_id=&quot;10020&quot;&gt;&lt;property id=&quot;20148&quot; value=&quot;5&quot;/&gt;&lt;property id=&quot;20300&quot; value=&quot;Slide 17 - &amp;quot;What are community-based enterprises?&amp;quot;&quot;/&gt;&lt;property id=&quot;20307&quot; value=&quot;440&quot;/&gt;&lt;/object&gt;&lt;object type=&quot;3&quot; unique_id=&quot;10021&quot;&gt;&lt;property id=&quot;20148&quot; value=&quot;5&quot;/&gt;&lt;property id=&quot;20300&quot; value=&quot;Slide 18 - &amp;quot;Community-based enterprise (CBE)&amp;quot;&quot;/&gt;&lt;property id=&quot;20307&quot; value=&quot;357&quot;/&gt;&lt;/object&gt;&lt;object type=&quot;3&quot; unique_id=&quot;10022&quot;&gt;&lt;property id=&quot;20148&quot; value=&quot;5&quot;/&gt;&lt;property id=&quot;20300&quot; value=&quot;Slide 19 - &amp;quot;Community Economy Group entities&amp;quot;&quot;/&gt;&lt;property id=&quot;20307&quot; value=&quot;503&quot;/&gt;&lt;/object&gt;&lt;object type=&quot;3&quot; unique_id=&quot;10023&quot;&gt;&lt;property id=&quot;20148&quot; value=&quot;5&quot;/&gt;&lt;property id=&quot;20300&quot; value=&quot;Slide 20 - &amp;quot;&amp;#x0D;&amp;#x0A;Community Economy Group entities&amp;quot;&quot;/&gt;&lt;property id=&quot;20307&quot; value=&quot;504&quot;/&gt;&lt;/object&gt;&lt;object type=&quot;3&quot; unique_id=&quot;10024&quot;&gt;&lt;property id=&quot;20148&quot; value=&quot;5&quot;/&gt;&lt;property id=&quot;20300&quot; value=&quot;Slide 21 - &amp;quot;CE Group accomplishments&amp;quot;&quot;/&gt;&lt;property id=&quot;20307&quot; value=&quot;505&quot;/&gt;&lt;/object&gt;&lt;object type=&quot;3&quot; unique_id=&quot;10025&quot;&gt;&lt;property id=&quot;20148&quot; value=&quot;5&quot;/&gt;&lt;property id=&quot;20300&quot; value=&quot;Slide 22 - &amp;quot;C2BE education projects&amp;quot;&quot;/&gt;&lt;property id=&quot;20307&quot; value=&quot;506&quot;/&gt;&lt;/object&gt;&lt;object type=&quot;3&quot; unique_id=&quot;10026&quot;&gt;&lt;property id=&quot;20148&quot; value=&quot;5&quot;/&gt;&lt;property id=&quot;20300&quot; value=&quot;Slide 23 - &amp;quot;We did 19 events on CBE Week&amp;quot;&quot;/&gt;&lt;property id=&quot;20307&quot; value=&quot;507&quot;/&gt;&lt;/object&gt;&lt;object type=&quot;3&quot; unique_id=&quot;10027&quot;&gt;&lt;property id=&quot;20148&quot; value=&quot;5&quot;/&gt;&lt;property id=&quot;20300&quot; value=&quot;Slide 24 - &amp;quot;C2BE links cooperators&amp;quot;&quot;/&gt;&lt;property id=&quot;20307&quot; value=&quot;534&quot;/&gt;&lt;/object&gt;&lt;object type=&quot;3&quot; unique_id=&quot;10028&quot;&gt;&lt;property id=&quot;20148&quot; value=&quot;5&quot;/&gt;&lt;property id=&quot;20300&quot; value=&quot;Slide 25 - &amp;quot;C2BE helps build co-ops&amp;quot;&quot;/&gt;&lt;property id=&quot;20307&quot; value=&quot;525&quot;/&gt;&lt;/object&gt;&lt;object type=&quot;3&quot; unique_id=&quot;10029&quot;&gt;&lt;property id=&quot;20148&quot; value=&quot;5&quot;/&gt;&lt;property id=&quot;20300&quot; value=&quot;Slide 26 - &amp;quot;C2BE desired future projects&amp;quot;&quot;/&gt;&lt;property id=&quot;20307&quot; value=&quot;526&quot;/&gt;&lt;/object&gt;&lt;object type=&quot;3&quot; unique_id=&quot;10030&quot;&gt;&lt;property id=&quot;20148&quot; value=&quot;5&quot;/&gt;&lt;property id=&quot;20300&quot; value=&quot;Slide 27&quot;/&gt;&lt;property id=&quot;20307&quot; value=&quot;431&quot;/&gt;&lt;/object&gt;&lt;object type=&quot;3&quot; unique_id=&quot;10031&quot;&gt;&lt;property id=&quot;20148&quot; value=&quot;5&quot;/&gt;&lt;property id=&quot;20300&quot; value=&quot;Slide 28 - &amp;quot;Ingenuity US&amp;quot;&quot;/&gt;&lt;property id=&quot;20307&quot; value=&quot;509&quot;/&gt;&lt;/object&gt;&lt;object type=&quot;3&quot; unique_id=&quot;10032&quot;&gt;&lt;property id=&quot;20148&quot; value=&quot;5&quot;/&gt;&lt;property id=&quot;20300&quot; value=&quot;Slide 29 - &amp;quot; IngenuityUS seeks rooted products&amp;quot;&quot;/&gt;&lt;property id=&quot;20307&quot; value=&quot;512&quot;/&gt;&lt;/object&gt;&lt;object type=&quot;3&quot; unique_id=&quot;10033&quot;&gt;&lt;property id=&quot;20148&quot; value=&quot;5&quot;/&gt;&lt;property id=&quot;20300&quot; value=&quot;Slide 30 - &amp;quot;&amp;#x0D;&amp;#x0A;Quarnge Chair&amp;#x0D;&amp;#x0A;IUS product designed by Alan Kaniarz&amp;quot;&quot;/&gt;&lt;property id=&quot;20307&quot; value=&quot;513&quot;/&gt;&lt;/object&gt;&lt;object type=&quot;3&quot; unique_id=&quot;10034&quot;&gt;&lt;property id=&quot;20148&quot; value=&quot;5&quot;/&gt;&lt;property id=&quot;20300&quot; value=&quot;Slide 31 - &amp;quot;Dif lounge&amp;quot;&quot;/&gt;&lt;property id=&quot;20307&quot; value=&quot;514&quot;/&gt;&lt;/object&gt;&lt;object type=&quot;3&quot; unique_id=&quot;10035&quot;&gt;&lt;property id=&quot;20148&quot; value=&quot;5&quot;/&gt;&lt;property id=&quot;20300&quot; value=&quot;Slide 32 - &amp;quot;ZagZig Chair&amp;quot;&quot;/&gt;&lt;property id=&quot;20307&quot; value=&quot;515&quot;/&gt;&lt;/object&gt;&lt;object type=&quot;3&quot; unique_id=&quot;10036&quot;&gt;&lt;property id=&quot;20148&quot; value=&quot;5&quot;/&gt;&lt;property id=&quot;20300&quot; value=&quot;Slide 33 - &amp;quot;IUS Product – &amp;#x0D;&amp;#x0A;BikeCity cargo bike -designer&amp;#x0D;&amp;#x0A;Juan Martinez&amp;quot;&quot;/&gt;&lt;property id=&quot;20307&quot; value=&quot;516&quot;/&gt;&lt;/object&gt;&lt;object type=&quot;3&quot; unique_id=&quot;10037&quot;&gt;&lt;property id=&quot;20148&quot; value=&quot;5&quot;/&gt;&lt;property id=&quot;20300&quot; value=&quot;Slide 34 - &amp;quot;&amp;#x0D;&amp;#x0A;&amp;#x0D;&amp;#x0A;&amp;#x0D;&amp;#x0A;&amp;#x0D;&amp;#x0A;&amp;#x0D;&amp;#x0A;&amp;#x0D;&amp;#x0A;&amp;#x0D;&amp;#x0A;IUS building core business&amp;quot;&quot;/&gt;&lt;property id=&quot;20307&quot; value=&quot;527&quot;/&gt;&lt;/object&gt;&lt;object type=&quot;3&quot; unique_id=&quot;10038&quot;&gt;&lt;property id=&quot;20148&quot; value=&quot;5&quot;/&gt;&lt;property id=&quot;20300&quot; value=&quot;Slide 35 - &amp;quot;Roving potluck dinner- organizing tool  Detroit Community Co-op (DCC)  &amp;quot;&quot;/&gt;&lt;property id=&quot;20307&quot; value=&quot;518&quot;/&gt;&lt;/object&gt;&lt;object type=&quot;3&quot; unique_id=&quot;10039&quot;&gt;&lt;property id=&quot;20148&quot; value=&quot;5&quot;/&gt;&lt;property id=&quot;20300&quot; value=&quot;Slide 36 - &amp;quot;Detroit Community Co-op creates&amp;#x0D;&amp;#x0A;grassroots resource sharing platform  &amp;quot;&quot;/&gt;&lt;property id=&quot;20307&quot; value=&quot;519&quot;/&gt;&lt;/object&gt;&lt;object type=&quot;3&quot; unique_id=&quot;10040&quot;&gt;&lt;property id=&quot;20148&quot; value=&quot;5&quot;/&gt;&lt;property id=&quot;20300&quot; value=&quot;Slide 37 - &amp;quot;Detroit Community Co-op creates&amp;#x0D;&amp;#x0A;grassroots resource sharing platform &amp;quot;&quot;/&gt;&lt;property id=&quot;20307&quot; value=&quot;520&quot;/&gt;&lt;/object&gt;&lt;object type=&quot;3&quot; unique_id=&quot;10041&quot;&gt;&lt;property id=&quot;20148&quot; value=&quot;5&quot;/&gt;&lt;property id=&quot;20300&quot; value=&quot;Slide 38 - &amp;quot;Diverse DCC founding members&amp;quot;&quot;/&gt;&lt;property id=&quot;20307&quot; value=&quot;521&quot;/&gt;&lt;/object&gt;&lt;object type=&quot;3&quot; unique_id=&quot;10042&quot;&gt;&lt;property id=&quot;20148&quot; value=&quot;5&quot;/&gt;&lt;property id=&quot;20300&quot; value=&quot;Slide 39 - &amp;quot;Co-ops &amp;amp; CBEs growing in Detroit&amp;quot;&quot;/&gt;&lt;property id=&quot;20307&quot; value=&quot;522&quot;/&gt;&lt;/object&gt;&lt;object type=&quot;3&quot; unique_id=&quot;10043&quot;&gt;&lt;property id=&quot;20148&quot; value=&quot;5&quot;/&gt;&lt;property id=&quot;20300&quot; value=&quot;Slide 40 - &amp;quot;IUS &amp;amp; DCC values based on Mondragon&amp;quot;&quot;/&gt;&lt;property id=&quot;20307&quot; value=&quot;510&quot;/&gt;&lt;/object&gt;&lt;object type=&quot;3&quot; unique_id=&quot;10044&quot;&gt;&lt;property id=&quot;20148&quot; value=&quot;5&quot;/&gt;&lt;property id=&quot;20300&quot; value=&quot;Slide 41 - &amp;quot;US examples of successful,  unionized worker owned  company&amp;quot;&quot;/&gt;&lt;property id=&quot;20307&quot; value=&quot;318&quot;/&gt;&lt;/object&gt;&lt;object type=&quot;3&quot; unique_id=&quot;10045&quot;&gt;&lt;property id=&quot;20148&quot; value=&quot;5&quot;/&gt;&lt;property id=&quot;20300&quot; value=&quot;Slide 42 - &amp;quot;UFCW &amp;amp; HAC partnership to increase worker owned &amp;amp; unionized stores&amp;quot;&quot;/&gt;&lt;property id=&quot;20307&quot; value=&quot;338&quot;/&gt;&lt;/object&gt;&lt;object type=&quot;3&quot; unique_id=&quot;10046&quot;&gt;&lt;property id=&quot;20148&quot; value=&quot;5&quot;/&gt;&lt;property id=&quot;20300&quot; value=&quot;Slide 43 - &amp;quot;Maryland Brush Company (MBC)&amp;quot;&quot;/&gt;&lt;property id=&quot;20307&quot; value=&quot;320&quot;/&gt;&lt;/object&gt;&lt;object type=&quot;3&quot; unique_id=&quot;10047&quot;&gt;&lt;property id=&quot;20148&quot; value=&quot;5&quot;/&gt;&lt;property id=&quot;20300&quot; value=&quot;Slide 44 - &amp;quot;Maryland Brush: a rooted community asset&amp;quot;&quot;/&gt;&lt;property id=&quot;20307&quot; value=&quot;472&quot;/&gt;&lt;/object&gt;&lt;object type=&quot;3&quot; unique_id=&quot;10048&quot;&gt;&lt;property id=&quot;20148&quot; value=&quot;5&quot;/&gt;&lt;property id=&quot;20300&quot; value=&quot;Slide 45 - &amp;quot;Mature markets problem – Maryland Brush finds solar product&amp;quot;&quot;/&gt;&lt;property id=&quot;20307&quot; value=&quot;319&quot;/&gt;&lt;/object&gt;&lt;object type=&quot;3&quot; unique_id=&quot;10049&quot;&gt;&lt;property id=&quot;20148&quot; value=&quot;5&quot;/&gt;&lt;property id=&quot;20300&quot; value=&quot;Slide 46 - &amp;quot;2010 MBC bought Photensity, now  called  “Skylouver”&amp;quot;&quot;/&gt;&lt;property id=&quot;20307&quot; value=&quot;325&quot;/&gt;&lt;/object&gt;&lt;object type=&quot;3&quot; unique_id=&quot;10050&quot;&gt;&lt;property id=&quot;20148&quot; value=&quot;5&quot;/&gt;&lt;property id=&quot;20300&quot; value=&quot;Slide 47 - &amp;quot;Policy support for worker ownership &amp;quot;&quot;/&gt;&lt;property id=&quot;20307&quot; value=&quot;532&quot;/&gt;&lt;/object&gt;&lt;object type=&quot;3&quot; unique_id=&quot;10051&quot;&gt;&lt;property id=&quot;20148&quot; value=&quot;5&quot;/&gt;&lt;property id=&quot;20300&quot; value=&quot;Slide 48 - &amp;quot;For more information contact&amp;quot;&quot;/&gt;&lt;property id=&quot;20307&quot; value=&quot;53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12053</TotalTime>
  <Words>2694</Words>
  <Application>Microsoft Office PowerPoint</Application>
  <PresentationFormat>On-screen Show (4:3)</PresentationFormat>
  <Paragraphs>443</Paragraphs>
  <Slides>48</Slides>
  <Notes>37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Mondragon in Detroit: building a strong, green, community-based economy through cooperation</vt:lpstr>
      <vt:lpstr>Unique value of our strategy</vt:lpstr>
      <vt:lpstr>Why do we need a community-based economy in Michigan?</vt:lpstr>
      <vt:lpstr>We have many strengths</vt:lpstr>
      <vt:lpstr>Lion’s share of green energy patents in Michigan</vt:lpstr>
      <vt:lpstr>Ohio manufacturing job loss is less in worker owned sector  2000-2008 Ohio ESOP Survey – Kent State University </vt:lpstr>
      <vt:lpstr>Employee owned companies are 3 to 4 times less likely to lay off or lose workers</vt:lpstr>
      <vt:lpstr>Worker owned companies perform better</vt:lpstr>
      <vt:lpstr>Major successful examples that inspired Detroit Community Economy Group</vt:lpstr>
      <vt:lpstr>Mondragon Cooperative Corporation “Humanity at Work”</vt:lpstr>
      <vt:lpstr>  Mondragon  Cooperative Corporation  Timeline for building industrial co-op community </vt:lpstr>
      <vt:lpstr>Emilia Romagna  Example of regional support/clustering CBE model </vt:lpstr>
      <vt:lpstr>Italian cooperation among diversity fits Metro Detroit </vt:lpstr>
      <vt:lpstr> Participative worker ownership =   successful job creation &amp; retention </vt:lpstr>
      <vt:lpstr>Ongoing support &amp; resource sharing  creates more successful start- ups</vt:lpstr>
      <vt:lpstr>Clustered small companies have large market impact</vt:lpstr>
      <vt:lpstr>What are community-based enterprises?</vt:lpstr>
      <vt:lpstr>Community-based enterprise (CBE)</vt:lpstr>
      <vt:lpstr>Community Economy Group entities</vt:lpstr>
      <vt:lpstr> Community Economy Group entities</vt:lpstr>
      <vt:lpstr>CE Group accomplishments</vt:lpstr>
      <vt:lpstr>C2BE education projects</vt:lpstr>
      <vt:lpstr>We did 19 events on CBE Week</vt:lpstr>
      <vt:lpstr>C2BE links cooperators</vt:lpstr>
      <vt:lpstr>C2BE helps build co-ops</vt:lpstr>
      <vt:lpstr>C2BE desired future projects</vt:lpstr>
      <vt:lpstr>Slide 27</vt:lpstr>
      <vt:lpstr>Ingenuity US</vt:lpstr>
      <vt:lpstr> IngenuityUS seeks rooted products</vt:lpstr>
      <vt:lpstr> Quarnge Chair IUS product designed by Alan Kaniarz</vt:lpstr>
      <vt:lpstr>Dif lounge</vt:lpstr>
      <vt:lpstr>ZagZig Chair</vt:lpstr>
      <vt:lpstr>IUS Product –  BikeCity cargo bike -designer Juan Martinez</vt:lpstr>
      <vt:lpstr>       IUS building core business</vt:lpstr>
      <vt:lpstr>Roving potluck dinner- organizing tool  Detroit Community Co-op (DCC)  </vt:lpstr>
      <vt:lpstr>Detroit Community Co-op creates grassroots resource sharing platform  </vt:lpstr>
      <vt:lpstr>Detroit Community Co-op creates grassroots resource sharing platform </vt:lpstr>
      <vt:lpstr>Diverse DCC founding members</vt:lpstr>
      <vt:lpstr>Co-ops &amp; CBEs growing in Detroit</vt:lpstr>
      <vt:lpstr>IUS &amp; DCC values based on Mondragon</vt:lpstr>
      <vt:lpstr>US examples of successful,  unionized worker owned  company</vt:lpstr>
      <vt:lpstr>UFCW &amp; HAC partnership to increase worker owned &amp; unionized stores</vt:lpstr>
      <vt:lpstr>Maryland Brush Company (MBC)</vt:lpstr>
      <vt:lpstr>Maryland Brush: a rooted community asset</vt:lpstr>
      <vt:lpstr>Mature markets problem – Maryland Brush finds solar product</vt:lpstr>
      <vt:lpstr>2010 MBC bought Photensity, now  called  “Skylouver”</vt:lpstr>
      <vt:lpstr>Policy support for worker ownership </vt:lpstr>
      <vt:lpstr>For more information contact</vt:lpstr>
    </vt:vector>
  </TitlesOfParts>
  <Company>Groban Olson Attorney at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Groban Olson</dc:creator>
  <cp:lastModifiedBy>glp</cp:lastModifiedBy>
  <cp:revision>770</cp:revision>
  <dcterms:created xsi:type="dcterms:W3CDTF">2012-06-21T12:43:14Z</dcterms:created>
  <dcterms:modified xsi:type="dcterms:W3CDTF">2012-10-22T13:24:33Z</dcterms:modified>
</cp:coreProperties>
</file>