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257" r:id="rId6"/>
    <p:sldId id="280" r:id="rId7"/>
    <p:sldId id="279" r:id="rId8"/>
    <p:sldId id="281" r:id="rId9"/>
    <p:sldId id="28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5" r:id="rId18"/>
    <p:sldId id="293" r:id="rId19"/>
    <p:sldId id="294" r:id="rId20"/>
    <p:sldId id="295" r:id="rId21"/>
    <p:sldId id="297" r:id="rId22"/>
    <p:sldId id="283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3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</a:t>
            </a:r>
            <a:r>
              <a:rPr lang="en-US"/>
              <a:t>replace </a:t>
            </a:r>
            <a:r>
              <a:rPr lang="en-US" smtClean="0"/>
              <a:t>a picture</a:t>
            </a:r>
            <a:r>
              <a:rPr lang="en-US" dirty="0"/>
              <a:t>, just select and delete it. Then use the Insert Picture icon to replace it with one of your own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6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E:\VTS_01_1.VO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i.org/" TargetMode="External"/><Relationship Id="rId2" Type="http://schemas.openxmlformats.org/officeDocument/2006/relationships/hyperlink" Target="mailto:cherylp@genei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hyperlink" Target="mailto:ocie@ironbridgedev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Entrepreneurship:  A Call to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10, 2014</a:t>
            </a:r>
            <a:endParaRPr lang="en-US" dirty="0"/>
          </a:p>
        </p:txBody>
      </p:sp>
      <p:pic>
        <p:nvPicPr>
          <p:cNvPr id="7" name="Picture Placeholder 6" descr="2012 Judges-24.JPG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851"/>
          <a:stretch>
            <a:fillRect/>
          </a:stretch>
        </p:blipFill>
        <p:spPr/>
      </p:pic>
      <p:pic>
        <p:nvPicPr>
          <p:cNvPr id="8" name="Picture Placeholder 7" descr="GenE_Blue_letters_flat small (1).jpg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rcRect t="14" b="14"/>
          <a:stretch>
            <a:fillRect/>
          </a:stretch>
        </p:blipFill>
        <p:spPr>
          <a:xfrm>
            <a:off x="4146806" y="447121"/>
            <a:ext cx="3898389" cy="3851494"/>
          </a:xfrm>
        </p:spPr>
      </p:pic>
      <p:pic>
        <p:nvPicPr>
          <p:cNvPr id="9" name="Picture Placeholder 8" descr="Man and woman running on indoor track"/>
          <p:cNvPicPr>
            <a:picLocks noGrp="1"/>
          </p:cNvPicPr>
          <p:nvPr>
            <p:ph type="pic" idx="12"/>
          </p:nvPr>
        </p:nvPicPr>
        <p:blipFill>
          <a:blip r:embed="rId5" cstate="print"/>
          <a:srcRect l="32285" r="12820"/>
          <a:stretch>
            <a:fillRect/>
          </a:stretch>
        </p:blipFill>
        <p:spPr>
          <a:xfrm>
            <a:off x="8168640" y="0"/>
            <a:ext cx="4023360" cy="4745736"/>
          </a:xfr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one – Community Appraisal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Conduct Surveys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Identify pockets of entrepreneurial interest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Generate excitement regarding the value of youth entrepreneurship education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788782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3392" y="2068455"/>
            <a:ext cx="5632396" cy="24688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Two – Community Engagement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In-school Programs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Afterschool programs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Home School Families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Faith-based organizations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Community-based organizations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Organizations that serve at-risk, low-income and minority population</a:t>
            </a:r>
          </a:p>
        </p:txBody>
      </p:sp>
      <p:pic>
        <p:nvPicPr>
          <p:cNvPr id="6" name="Content Placeholder 5" descr="788782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3558" y="2068455"/>
            <a:ext cx="5232063" cy="24688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Three – Community planning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Utilize local leaders and coaches to: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Plan, operate, and evaluate community supported programs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788782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37342"/>
          <a:stretch>
            <a:fillRect/>
          </a:stretch>
        </p:blipFill>
        <p:spPr>
          <a:xfrm>
            <a:off x="6567430" y="1941845"/>
            <a:ext cx="4512706" cy="27848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Four – community Training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Certify educators/ facilitators in curricula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Curricula….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Is challenge-based 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Allow youth to discover their own interests, talents and abilities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Teaches youth to develop and implement a business venture</a:t>
            </a:r>
          </a:p>
        </p:txBody>
      </p:sp>
      <p:pic>
        <p:nvPicPr>
          <p:cNvPr id="6" name="Content Placeholder 5" descr="788782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6270900" y="2054387"/>
            <a:ext cx="5134068" cy="3657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Generation E Curricula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Expand entrepreneurial education for young people throughout Southeast Michigan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Curricula have been offered in more than 50 counties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Certified over 275 educators and facilitators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Reached more than 17,000 students over the past 10 years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image1.png"/>
          <p:cNvPicPr>
            <a:picLocks noGrp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4240" y="1936555"/>
            <a:ext cx="4495800" cy="3146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Step Five – Community Assistance/</a:t>
            </a:r>
            <a:br>
              <a:rPr lang="en-US" sz="3600" b="1" dirty="0" smtClean="0"/>
            </a:br>
            <a:r>
              <a:rPr lang="en-US" sz="3600" b="1" dirty="0" smtClean="0"/>
              <a:t>Sustainability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Builds a coordinated network of support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Internships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Job Shadowing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Assistance with business start-up funding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Works with communities to ensure sustainable, successful youth entrepreneurship programs </a:t>
            </a:r>
          </a:p>
        </p:txBody>
      </p:sp>
      <p:pic>
        <p:nvPicPr>
          <p:cNvPr id="6" name="Content Placeholder 5" descr="788782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3392" y="2333594"/>
            <a:ext cx="5632396" cy="19386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Review the critical “Players”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500"/>
            <a:ext cx="9144000" cy="51435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Arab Community Center for Economic and Social Services (ACCESS)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TechTown Detroit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(TechTown)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Michigan Women’s Foundation (MWF)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Michigan Economic Development Corp (MEDC)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New Economy Initiative (NEI)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University of Michigan – Dearborn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Church of the Messiah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Comerica Bank - CRA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Findings/Conclusions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Numerous opportunities exist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GenEI curricula and approach create and/or add value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Community economic development is well-supported by GenEI approach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99-00037_Opportunity_Made_in_Detroit_Logo_pro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486" y="1966279"/>
            <a:ext cx="4444445" cy="2946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References 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714500"/>
            <a:ext cx="9406597" cy="44577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Data Driven Detroit (2011).  State of the Detroit Child:  2012 Report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Bridgeland</a:t>
            </a:r>
            <a:r>
              <a:rPr lang="en-US" sz="2800" b="1" dirty="0" smtClean="0">
                <a:solidFill>
                  <a:schemeClr val="tx2"/>
                </a:solidFill>
              </a:rPr>
              <a:t>, J., </a:t>
            </a:r>
            <a:r>
              <a:rPr lang="en-US" sz="2800" b="1" dirty="0" err="1" smtClean="0">
                <a:solidFill>
                  <a:schemeClr val="tx2"/>
                </a:solidFill>
              </a:rPr>
              <a:t>Dilulia</a:t>
            </a:r>
            <a:r>
              <a:rPr lang="en-US" sz="2800" b="1" dirty="0" smtClean="0">
                <a:solidFill>
                  <a:schemeClr val="tx2"/>
                </a:solidFill>
              </a:rPr>
              <a:t>, J., Morison, K. (2006).  The silent epidemic:  Perspectives of high school dropout.  Retrieved at http://www.saanys.org/uploads/content/TheSilentEpidemic-ExecSum.pdf.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The Center for Michigan. (2010). Michigan’s defining the moment:  10,000 voices to transform our state.  Retrieved at http://www.thecenterformichigan.net/wp-content/uploads/2010/06/10000-voices.pdf.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Gen E?</a:t>
            </a:r>
            <a:endParaRPr lang="en-US" sz="3600" b="1" dirty="0"/>
          </a:p>
        </p:txBody>
      </p:sp>
      <p:pic>
        <p:nvPicPr>
          <p:cNvPr id="6" name="VTS_01_1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70142" y="1917602"/>
            <a:ext cx="4581378" cy="3436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Thank You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US Department of Commerce-Economic Development Administration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MSU EDA University Center of  Regional Economic Innovation</a:t>
            </a:r>
          </a:p>
        </p:txBody>
      </p:sp>
      <p:pic>
        <p:nvPicPr>
          <p:cNvPr id="8" name="Content Placeholder 7" descr="msu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456"/>
          <a:stretch>
            <a:fillRect/>
          </a:stretch>
        </p:blipFill>
        <p:spPr>
          <a:xfrm>
            <a:off x="1730315" y="4192520"/>
            <a:ext cx="5036235" cy="1983263"/>
          </a:xfr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9323" y="1513336"/>
            <a:ext cx="3092628" cy="30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Thank You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50831"/>
            <a:ext cx="4495800" cy="392594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Cheryl Peters (269) 441-1238</a:t>
            </a:r>
          </a:p>
          <a:p>
            <a:pPr lvl="1">
              <a:buNone/>
            </a:pPr>
            <a:r>
              <a:rPr lang="en-US" sz="2400" b="1" dirty="0" smtClean="0">
                <a:solidFill>
                  <a:schemeClr val="tx2"/>
                </a:solidFill>
                <a:hlinkClick r:id="rId2"/>
              </a:rPr>
              <a:t>cherylp@genei.org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sz="2400" b="1" dirty="0" smtClean="0">
                <a:solidFill>
                  <a:schemeClr val="tx2"/>
                </a:solidFill>
                <a:hlinkClick r:id="rId3"/>
              </a:rPr>
              <a:t>www.genei.org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64898"/>
            <a:ext cx="4495800" cy="391187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	</a:t>
            </a:r>
            <a:r>
              <a:rPr lang="en-US" sz="2400" b="1" dirty="0" err="1" smtClean="0">
                <a:solidFill>
                  <a:schemeClr val="tx2"/>
                </a:solidFill>
              </a:rPr>
              <a:t>Ocie</a:t>
            </a:r>
            <a:r>
              <a:rPr lang="en-US" sz="2400" b="1" dirty="0" smtClean="0">
                <a:solidFill>
                  <a:schemeClr val="tx2"/>
                </a:solidFill>
              </a:rPr>
              <a:t> Irons (248) 231-2210 </a:t>
            </a:r>
            <a:r>
              <a:rPr lang="en-US" sz="2400" b="1" dirty="0" smtClean="0">
                <a:solidFill>
                  <a:schemeClr val="tx2"/>
                </a:solidFill>
                <a:hlinkClick r:id="rId4"/>
              </a:rPr>
              <a:t>ocie@ironbridgedev.com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378" y="1626922"/>
            <a:ext cx="65003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28600">
              <a:lnSpc>
                <a:spcPct val="90000"/>
              </a:lnSpc>
              <a:spcBef>
                <a:spcPts val="1800"/>
              </a:spcBef>
              <a:buClr>
                <a:srgbClr val="000099"/>
              </a:buClr>
              <a:buSzPct val="100000"/>
            </a:pPr>
            <a:r>
              <a:rPr lang="en-US" sz="2800" b="1" dirty="0" smtClean="0">
                <a:solidFill>
                  <a:srgbClr val="000000"/>
                </a:solidFill>
              </a:rPr>
              <a:t>For more information, please contact us:</a:t>
            </a:r>
          </a:p>
        </p:txBody>
      </p:sp>
      <p:pic>
        <p:nvPicPr>
          <p:cNvPr id="6" name="Picture 5" descr="5.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6738" y="3784209"/>
            <a:ext cx="2725133" cy="2335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5865" y="1714514"/>
            <a:ext cx="4495800" cy="44622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Cheryl Peters, Executive Director</a:t>
            </a: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Ocie</a:t>
            </a:r>
            <a:r>
              <a:rPr lang="en-US" sz="2800" b="1" dirty="0" smtClean="0">
                <a:solidFill>
                  <a:schemeClr val="tx2"/>
                </a:solidFill>
              </a:rPr>
              <a:t> Irons,  Michigan Associate</a:t>
            </a:r>
          </a:p>
        </p:txBody>
      </p:sp>
      <p:pic>
        <p:nvPicPr>
          <p:cNvPr id="5" name="Content Placeholder 4" descr="GenE_Blue_letters_flat small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05700" y="1608235"/>
            <a:ext cx="3481929" cy="3383280"/>
          </a:xfr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Youth Entrepreneurship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Improved academic performance, school attendance; and educational attainment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Increased problem-solving and decision-making abilities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Improved interpersonal relationships, teamwork, money management, and public speaking skills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Job readiness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Enhanced social psychological development (self-esteem, ego development, self efficacy)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Perceived improved health status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When youth participate in  Entrepreneurship Programs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Interest in attending college increased 32 percent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Occupational aspiration increased 44 percent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Independent reading increased 4 percent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Leadership behavior increased 8.5 percent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Belief that attaining one’s goals is within one’s control increased</a:t>
            </a:r>
          </a:p>
          <a:p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fbexternal-a.akamaihd.net/safe_image.php?d=AQAf3p-oyWA6J_kP&amp;w=470&amp;h=246&amp;url=http%3A%2F%2Fimages.bwbx.io%2Fcms%2F2014-07-03%2F0703-kid-etrepreneurs-970.jpg&amp;cfs=1&amp;upscale&amp;sx=0&amp;sy=39&amp;sw=970&amp;sh=5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56281" y="2121878"/>
            <a:ext cx="4361067" cy="2893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Youth Entrepreneurship in Michigan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</a:rPr>
              <a:t>A better connection between education and the jobs of the new economy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Intensified focus on critical thinking skills to strengthen adaptability and problem-solving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Expanded entrepreneurial studies and nimble updating of programs to adjust to economic change </a:t>
            </a:r>
          </a:p>
          <a:p>
            <a:r>
              <a:rPr lang="en-US" sz="2200" b="1" dirty="0" smtClean="0">
                <a:solidFill>
                  <a:schemeClr val="tx2"/>
                </a:solidFill>
              </a:rPr>
              <a:t>Provide graduates who can quickly flow into Michigan’s workforce and remain in the state</a:t>
            </a:r>
          </a:p>
          <a:p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michiga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6216" y="1729481"/>
            <a:ext cx="4141160" cy="4249285"/>
          </a:xfr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Purpose and Intent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714500"/>
            <a:ext cx="4904936" cy="44622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Describe the related, Detroit-specific context and focus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Outline the key component and steps in the Generation E Institute entrepreneurial model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Review the critical “players” and discussions in Detroit that have occurred to make the GenEI model responsive to, reflective of and owned by neighborhoods and Non-governmental organizations (NGOs)in Detroit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Present findings and conclusions on moving the program from research and discussion, into action plans that impact and change the lives of Detroit youth. 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RondoCircle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2005" t="44074" r="15944" b="13470"/>
          <a:stretch>
            <a:fillRect/>
          </a:stretch>
        </p:blipFill>
        <p:spPr>
          <a:xfrm>
            <a:off x="6696221" y="1547446"/>
            <a:ext cx="4586068" cy="4476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Detroit-specific Context and focus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Establish relationships with foundations and organizations that have an interest in fostering an entrepreneurial culture in southeast Michigan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Create a committee or board of institutions, organizations, and individuals with an interest in developing strategies for promoting entrepreneurial mindsets among Detroit's youth.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Five Step Approach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Generation E Institute Entrepreneurial Model</a:t>
            </a:r>
            <a:endParaRPr lang="en-US" sz="3600" b="1" dirty="0"/>
          </a:p>
        </p:txBody>
      </p:sp>
      <p:pic>
        <p:nvPicPr>
          <p:cNvPr id="4" name="Content Placeholder 3" descr="stair+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734" b="22295"/>
          <a:stretch>
            <a:fillRect/>
          </a:stretch>
        </p:blipFill>
        <p:spPr>
          <a:xfrm>
            <a:off x="1414496" y="1631845"/>
            <a:ext cx="9317125" cy="40233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000099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Custom</PresentationFormat>
  <Paragraphs>94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Health Fitness 16x9</vt:lpstr>
      <vt:lpstr>Youth Entrepreneurship:  A Call to Action</vt:lpstr>
      <vt:lpstr>Thank You</vt:lpstr>
      <vt:lpstr>Introduction</vt:lpstr>
      <vt:lpstr>Why Youth Entrepreneurship</vt:lpstr>
      <vt:lpstr>When youth participate in  Entrepreneurship Programs</vt:lpstr>
      <vt:lpstr>Youth Entrepreneurship in Michigan</vt:lpstr>
      <vt:lpstr>Purpose and Intent</vt:lpstr>
      <vt:lpstr>Detroit-specific Context and focus</vt:lpstr>
      <vt:lpstr>Generation E Institute Entrepreneurial Model</vt:lpstr>
      <vt:lpstr>Step one – Community Appraisal</vt:lpstr>
      <vt:lpstr>Step Two – Community Engagement</vt:lpstr>
      <vt:lpstr>Step Three – Community planning</vt:lpstr>
      <vt:lpstr>Step Four – community Training</vt:lpstr>
      <vt:lpstr>Generation E Curricula</vt:lpstr>
      <vt:lpstr>Step Five – Community Assistance/ Sustainability</vt:lpstr>
      <vt:lpstr>Review the critical “Players”</vt:lpstr>
      <vt:lpstr>Findings/Conclusions</vt:lpstr>
      <vt:lpstr>References </vt:lpstr>
      <vt:lpstr>Why Gen E?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/>
  <cp:lastModifiedBy/>
  <cp:revision>2</cp:revision>
  <dcterms:created xsi:type="dcterms:W3CDTF">2012-05-23T03:10:19Z</dcterms:created>
  <dcterms:modified xsi:type="dcterms:W3CDTF">2014-08-06T17:16:26Z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