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9" r:id="rId2"/>
  </p:sldMasterIdLst>
  <p:notesMasterIdLst>
    <p:notesMasterId r:id="rId30"/>
  </p:notesMasterIdLst>
  <p:handoutMasterIdLst>
    <p:handoutMasterId r:id="rId31"/>
  </p:handoutMasterIdLst>
  <p:sldIdLst>
    <p:sldId id="256" r:id="rId3"/>
    <p:sldId id="312" r:id="rId4"/>
    <p:sldId id="273" r:id="rId5"/>
    <p:sldId id="314" r:id="rId6"/>
    <p:sldId id="280" r:id="rId7"/>
    <p:sldId id="281" r:id="rId8"/>
    <p:sldId id="282" r:id="rId9"/>
    <p:sldId id="316" r:id="rId10"/>
    <p:sldId id="291" r:id="rId11"/>
    <p:sldId id="294" r:id="rId12"/>
    <p:sldId id="297" r:id="rId13"/>
    <p:sldId id="283" r:id="rId14"/>
    <p:sldId id="289" r:id="rId15"/>
    <p:sldId id="287" r:id="rId16"/>
    <p:sldId id="288" r:id="rId17"/>
    <p:sldId id="278" r:id="rId18"/>
    <p:sldId id="304" r:id="rId19"/>
    <p:sldId id="306" r:id="rId20"/>
    <p:sldId id="307" r:id="rId21"/>
    <p:sldId id="311" r:id="rId22"/>
    <p:sldId id="309" r:id="rId23"/>
    <p:sldId id="308" r:id="rId24"/>
    <p:sldId id="303" r:id="rId25"/>
    <p:sldId id="315" r:id="rId26"/>
    <p:sldId id="305" r:id="rId27"/>
    <p:sldId id="279" r:id="rId28"/>
    <p:sldId id="264" r:id="rId29"/>
  </p:sldIdLst>
  <p:sldSz cx="12188825" cy="6858000"/>
  <p:notesSz cx="7053263" cy="93091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02" autoAdjust="0"/>
    <p:restoredTop sz="60437" autoAdjust="0"/>
  </p:normalViewPr>
  <p:slideViewPr>
    <p:cSldViewPr>
      <p:cViewPr>
        <p:scale>
          <a:sx n="65" d="100"/>
          <a:sy n="65" d="100"/>
        </p:scale>
        <p:origin x="-264" y="-120"/>
      </p:cViewPr>
      <p:guideLst>
        <p:guide orient="horz" pos="2160"/>
        <p:guide pos="3839"/>
      </p:guideLst>
    </p:cSldViewPr>
  </p:slideViewPr>
  <p:outlineViewPr>
    <p:cViewPr>
      <p:scale>
        <a:sx n="33" d="100"/>
        <a:sy n="33" d="100"/>
      </p:scale>
      <p:origin x="0" y="1770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02" y="-102"/>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7C6ACB66-EAB9-4D45-9F9C-28EA120D791D}" type="datetimeFigureOut">
              <a:rPr lang="en-US"/>
              <a:pPr/>
              <a:t>10/22/2012</a:t>
            </a:fld>
            <a:endParaRPr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92837A6B-DAA4-4C2D-AEAB-4E9E70095794}" type="slidenum">
              <a:rPr/>
              <a:pPr/>
              <a:t>‹#›</a:t>
            </a:fld>
            <a:endParaRPr dirty="0"/>
          </a:p>
        </p:txBody>
      </p:sp>
    </p:spTree>
    <p:extLst>
      <p:ext uri="{BB962C8B-B14F-4D97-AF65-F5344CB8AC3E}">
        <p14:creationId xmlns:p14="http://schemas.microsoft.com/office/powerpoint/2010/main" xmlns=""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879D970-AC71-40CF-8717-2E4EAB5207AF}" type="datetimeFigureOut">
              <a:rPr lang="en-US"/>
              <a:pPr/>
              <a:t>10/22/2012</a:t>
            </a:fld>
            <a:endParaRPr dirty="0"/>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3266150-FA26-45B5-BF0B-186B42A09DC9}" type="slidenum">
              <a:rPr/>
              <a:pPr/>
              <a:t>‹#›</a:t>
            </a:fld>
            <a:endParaRPr dirty="0"/>
          </a:p>
        </p:txBody>
      </p:sp>
    </p:spTree>
    <p:extLst>
      <p:ext uri="{BB962C8B-B14F-4D97-AF65-F5344CB8AC3E}">
        <p14:creationId xmlns:p14="http://schemas.microsoft.com/office/powerpoint/2010/main" xmlns=""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a:t>
            </a:fld>
            <a:endParaRPr lang="en-US" dirty="0"/>
          </a:p>
        </p:txBody>
      </p:sp>
    </p:spTree>
    <p:extLst>
      <p:ext uri="{BB962C8B-B14F-4D97-AF65-F5344CB8AC3E}">
        <p14:creationId xmlns:p14="http://schemas.microsoft.com/office/powerpoint/2010/main" xmlns="" val="344252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10</a:t>
            </a:fld>
            <a:endParaRPr lang="en-US" dirty="0"/>
          </a:p>
        </p:txBody>
      </p:sp>
    </p:spTree>
    <p:extLst>
      <p:ext uri="{BB962C8B-B14F-4D97-AF65-F5344CB8AC3E}">
        <p14:creationId xmlns:p14="http://schemas.microsoft.com/office/powerpoint/2010/main" xmlns="" val="159072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11</a:t>
            </a:fld>
            <a:endParaRPr lang="en-US" dirty="0"/>
          </a:p>
        </p:txBody>
      </p:sp>
    </p:spTree>
    <p:extLst>
      <p:ext uri="{BB962C8B-B14F-4D97-AF65-F5344CB8AC3E}">
        <p14:creationId xmlns:p14="http://schemas.microsoft.com/office/powerpoint/2010/main" xmlns="" val="159072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12</a:t>
            </a:fld>
            <a:endParaRPr lang="en-US" dirty="0"/>
          </a:p>
        </p:txBody>
      </p:sp>
    </p:spTree>
    <p:extLst>
      <p:ext uri="{BB962C8B-B14F-4D97-AF65-F5344CB8AC3E}">
        <p14:creationId xmlns:p14="http://schemas.microsoft.com/office/powerpoint/2010/main" xmlns="" val="229348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pPr/>
              <a:t>13</a:t>
            </a:fld>
            <a:endParaRPr lang="en-US" dirty="0"/>
          </a:p>
        </p:txBody>
      </p:sp>
    </p:spTree>
    <p:extLst>
      <p:ext uri="{BB962C8B-B14F-4D97-AF65-F5344CB8AC3E}">
        <p14:creationId xmlns:p14="http://schemas.microsoft.com/office/powerpoint/2010/main" xmlns="" val="16999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14</a:t>
            </a:fld>
            <a:endParaRPr lang="en-US" dirty="0"/>
          </a:p>
        </p:txBody>
      </p:sp>
    </p:spTree>
    <p:extLst>
      <p:ext uri="{BB962C8B-B14F-4D97-AF65-F5344CB8AC3E}">
        <p14:creationId xmlns:p14="http://schemas.microsoft.com/office/powerpoint/2010/main" xmlns="" val="38921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15</a:t>
            </a:fld>
            <a:endParaRPr lang="en-US" dirty="0"/>
          </a:p>
        </p:txBody>
      </p:sp>
      <p:pic>
        <p:nvPicPr>
          <p:cNvPr id="5" name="Picture 4" descr="C:\Users\Joel\Desktop\YouthBuildLogoLgW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7610" y="2396123"/>
            <a:ext cx="1250648" cy="1505618"/>
          </a:xfrm>
          <a:prstGeom prst="rect">
            <a:avLst/>
          </a:prstGeom>
          <a:noFill/>
          <a:ln>
            <a:noFill/>
          </a:ln>
        </p:spPr>
      </p:pic>
    </p:spTree>
    <p:extLst>
      <p:ext uri="{BB962C8B-B14F-4D97-AF65-F5344CB8AC3E}">
        <p14:creationId xmlns:p14="http://schemas.microsoft.com/office/powerpoint/2010/main" xmlns="" val="309630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03266150-FA26-45B5-BF0B-186B42A09DC9}" type="slidenum">
              <a:rPr lang="en-US" smtClean="0"/>
              <a:pPr/>
              <a:t>16</a:t>
            </a:fld>
            <a:endParaRPr lang="en-US" dirty="0"/>
          </a:p>
        </p:txBody>
      </p:sp>
    </p:spTree>
    <p:extLst>
      <p:ext uri="{BB962C8B-B14F-4D97-AF65-F5344CB8AC3E}">
        <p14:creationId xmlns:p14="http://schemas.microsoft.com/office/powerpoint/2010/main" xmlns="" val="185034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17</a:t>
            </a:fld>
            <a:endParaRPr lang="en-US" dirty="0"/>
          </a:p>
        </p:txBody>
      </p:sp>
    </p:spTree>
    <p:extLst>
      <p:ext uri="{BB962C8B-B14F-4D97-AF65-F5344CB8AC3E}">
        <p14:creationId xmlns:p14="http://schemas.microsoft.com/office/powerpoint/2010/main" xmlns="" val="2641476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defTabSz="934974">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pPr/>
              <a:t>18</a:t>
            </a:fld>
            <a:endParaRPr lang="en-US" dirty="0"/>
          </a:p>
        </p:txBody>
      </p:sp>
    </p:spTree>
    <p:extLst>
      <p:ext uri="{BB962C8B-B14F-4D97-AF65-F5344CB8AC3E}">
        <p14:creationId xmlns:p14="http://schemas.microsoft.com/office/powerpoint/2010/main" xmlns="" val="16999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a:defRPr/>
            </a:pPr>
            <a:endParaRPr lang="en-US" dirty="0">
              <a:effectLst/>
            </a:endParaRPr>
          </a:p>
        </p:txBody>
      </p:sp>
      <p:sp>
        <p:nvSpPr>
          <p:cNvPr id="4" name="Slide Number Placeholder 3"/>
          <p:cNvSpPr>
            <a:spLocks noGrp="1"/>
          </p:cNvSpPr>
          <p:nvPr>
            <p:ph type="sldNum" sz="quarter" idx="10"/>
          </p:nvPr>
        </p:nvSpPr>
        <p:spPr/>
        <p:txBody>
          <a:bodyPr/>
          <a:lstStyle/>
          <a:p>
            <a:fld id="{3A2CC701-D80A-463B-8415-A85485312088}" type="slidenum">
              <a:rPr lang="en-US" smtClean="0"/>
              <a:pPr/>
              <a:t>19</a:t>
            </a:fld>
            <a:endParaRPr lang="en-US" dirty="0"/>
          </a:p>
        </p:txBody>
      </p:sp>
    </p:spTree>
    <p:extLst>
      <p:ext uri="{BB962C8B-B14F-4D97-AF65-F5344CB8AC3E}">
        <p14:creationId xmlns:p14="http://schemas.microsoft.com/office/powerpoint/2010/main" xmlns=""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a:t>
            </a:fld>
            <a:endParaRPr lang="en-US" dirty="0"/>
          </a:p>
        </p:txBody>
      </p:sp>
    </p:spTree>
    <p:extLst>
      <p:ext uri="{BB962C8B-B14F-4D97-AF65-F5344CB8AC3E}">
        <p14:creationId xmlns:p14="http://schemas.microsoft.com/office/powerpoint/2010/main" xmlns="" val="987991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20</a:t>
            </a:fld>
            <a:endParaRPr lang="en-US" dirty="0"/>
          </a:p>
        </p:txBody>
      </p:sp>
    </p:spTree>
    <p:extLst>
      <p:ext uri="{BB962C8B-B14F-4D97-AF65-F5344CB8AC3E}">
        <p14:creationId xmlns:p14="http://schemas.microsoft.com/office/powerpoint/2010/main" xmlns="" val="37623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defTabSz="934974">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pPr/>
              <a:t>21</a:t>
            </a:fld>
            <a:endParaRPr lang="en-US" dirty="0"/>
          </a:p>
        </p:txBody>
      </p:sp>
    </p:spTree>
    <p:extLst>
      <p:ext uri="{BB962C8B-B14F-4D97-AF65-F5344CB8AC3E}">
        <p14:creationId xmlns:p14="http://schemas.microsoft.com/office/powerpoint/2010/main" xmlns="" val="16999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pPr/>
              <a:t>22</a:t>
            </a:fld>
            <a:endParaRPr lang="en-US" dirty="0"/>
          </a:p>
        </p:txBody>
      </p:sp>
    </p:spTree>
    <p:extLst>
      <p:ext uri="{BB962C8B-B14F-4D97-AF65-F5344CB8AC3E}">
        <p14:creationId xmlns:p14="http://schemas.microsoft.com/office/powerpoint/2010/main" xmlns="" val="16999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marL="0" marR="0" indent="0" algn="l" defTabSz="934974"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pPr/>
              <a:t>23</a:t>
            </a:fld>
            <a:endParaRPr lang="en-US" dirty="0"/>
          </a:p>
        </p:txBody>
      </p:sp>
    </p:spTree>
    <p:extLst>
      <p:ext uri="{BB962C8B-B14F-4D97-AF65-F5344CB8AC3E}">
        <p14:creationId xmlns:p14="http://schemas.microsoft.com/office/powerpoint/2010/main" xmlns="" val="169998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24</a:t>
            </a:fld>
            <a:endParaRPr lang="en-US" dirty="0"/>
          </a:p>
        </p:txBody>
      </p:sp>
    </p:spTree>
    <p:extLst>
      <p:ext uri="{BB962C8B-B14F-4D97-AF65-F5344CB8AC3E}">
        <p14:creationId xmlns:p14="http://schemas.microsoft.com/office/powerpoint/2010/main" xmlns="" val="3065975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25</a:t>
            </a:fld>
            <a:endParaRPr lang="en-US" dirty="0"/>
          </a:p>
        </p:txBody>
      </p:sp>
    </p:spTree>
    <p:extLst>
      <p:ext uri="{BB962C8B-B14F-4D97-AF65-F5344CB8AC3E}">
        <p14:creationId xmlns:p14="http://schemas.microsoft.com/office/powerpoint/2010/main" xmlns="" val="3382930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26</a:t>
            </a:fld>
            <a:endParaRPr lang="en-US" dirty="0"/>
          </a:p>
        </p:txBody>
      </p:sp>
    </p:spTree>
    <p:extLst>
      <p:ext uri="{BB962C8B-B14F-4D97-AF65-F5344CB8AC3E}">
        <p14:creationId xmlns:p14="http://schemas.microsoft.com/office/powerpoint/2010/main" xmlns="" val="987991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27</a:t>
            </a:fld>
            <a:endParaRPr lang="en-US" dirty="0"/>
          </a:p>
        </p:txBody>
      </p:sp>
    </p:spTree>
    <p:extLst>
      <p:ext uri="{BB962C8B-B14F-4D97-AF65-F5344CB8AC3E}">
        <p14:creationId xmlns:p14="http://schemas.microsoft.com/office/powerpoint/2010/main" xmlns="" val="32351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3</a:t>
            </a:fld>
            <a:endParaRPr lang="en-US" dirty="0"/>
          </a:p>
        </p:txBody>
      </p:sp>
    </p:spTree>
    <p:extLst>
      <p:ext uri="{BB962C8B-B14F-4D97-AF65-F5344CB8AC3E}">
        <p14:creationId xmlns:p14="http://schemas.microsoft.com/office/powerpoint/2010/main" xmlns="" val="396333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4</a:t>
            </a:fld>
            <a:endParaRPr lang="en-US" dirty="0"/>
          </a:p>
        </p:txBody>
      </p:sp>
    </p:spTree>
    <p:extLst>
      <p:ext uri="{BB962C8B-B14F-4D97-AF65-F5344CB8AC3E}">
        <p14:creationId xmlns:p14="http://schemas.microsoft.com/office/powerpoint/2010/main" xmlns="" val="402564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5</a:t>
            </a:fld>
            <a:endParaRPr lang="en-US" dirty="0"/>
          </a:p>
        </p:txBody>
      </p:sp>
    </p:spTree>
    <p:extLst>
      <p:ext uri="{BB962C8B-B14F-4D97-AF65-F5344CB8AC3E}">
        <p14:creationId xmlns:p14="http://schemas.microsoft.com/office/powerpoint/2010/main" xmlns="" val="335452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6</a:t>
            </a:fld>
            <a:endParaRPr lang="en-US" dirty="0"/>
          </a:p>
        </p:txBody>
      </p:sp>
    </p:spTree>
    <p:extLst>
      <p:ext uri="{BB962C8B-B14F-4D97-AF65-F5344CB8AC3E}">
        <p14:creationId xmlns:p14="http://schemas.microsoft.com/office/powerpoint/2010/main" xmlns="" val="306597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7</a:t>
            </a:fld>
            <a:endParaRPr lang="en-US" dirty="0"/>
          </a:p>
        </p:txBody>
      </p:sp>
    </p:spTree>
    <p:extLst>
      <p:ext uri="{BB962C8B-B14F-4D97-AF65-F5344CB8AC3E}">
        <p14:creationId xmlns:p14="http://schemas.microsoft.com/office/powerpoint/2010/main" xmlns="" val="208246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p>
        </p:txBody>
      </p:sp>
      <p:sp>
        <p:nvSpPr>
          <p:cNvPr id="4" name="Slide Number Placeholder 3"/>
          <p:cNvSpPr>
            <a:spLocks noGrp="1"/>
          </p:cNvSpPr>
          <p:nvPr>
            <p:ph type="sldNum" sz="quarter" idx="10"/>
          </p:nvPr>
        </p:nvSpPr>
        <p:spPr/>
        <p:txBody>
          <a:bodyPr/>
          <a:lstStyle/>
          <a:p>
            <a:fld id="{03266150-FA26-45B5-BF0B-186B42A09DC9}" type="slidenum">
              <a:rPr lang="en-US" smtClean="0"/>
              <a:pPr/>
              <a:t>8</a:t>
            </a:fld>
            <a:endParaRPr lang="en-US" dirty="0"/>
          </a:p>
        </p:txBody>
      </p:sp>
    </p:spTree>
    <p:extLst>
      <p:ext uri="{BB962C8B-B14F-4D97-AF65-F5344CB8AC3E}">
        <p14:creationId xmlns:p14="http://schemas.microsoft.com/office/powerpoint/2010/main" xmlns="" val="208246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9</a:t>
            </a:fld>
            <a:endParaRPr lang="en-US" dirty="0"/>
          </a:p>
        </p:txBody>
      </p:sp>
    </p:spTree>
    <p:extLst>
      <p:ext uri="{BB962C8B-B14F-4D97-AF65-F5344CB8AC3E}">
        <p14:creationId xmlns:p14="http://schemas.microsoft.com/office/powerpoint/2010/main" xmlns="" val="159072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015" y="1371600"/>
            <a:ext cx="1046613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015" y="3228536"/>
            <a:ext cx="10470201"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914402"/>
            <a:ext cx="2742486"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914402"/>
            <a:ext cx="802431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6952" y="1316736"/>
            <a:ext cx="10360501"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6952" y="2704664"/>
            <a:ext cx="10360501"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0969943"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441" y="1920085"/>
            <a:ext cx="538339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5986" y="1920085"/>
            <a:ext cx="538339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0969943"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1855248"/>
            <a:ext cx="5385514"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1754" y="1859758"/>
            <a:ext cx="538763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2514600"/>
            <a:ext cx="5385514"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1754" y="2514600"/>
            <a:ext cx="538763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1071516"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162" y="514352"/>
            <a:ext cx="3656648"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162" y="1676400"/>
            <a:ext cx="3656648"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5492" y="1676400"/>
            <a:ext cx="6813892"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3B167E-EA96-4147-81DE-549160052C2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19905" y="1108077"/>
            <a:ext cx="7008574"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10669399" y="5359769"/>
            <a:ext cx="207210"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812588" y="1176997"/>
            <a:ext cx="2949696"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588" y="2828785"/>
            <a:ext cx="2945633"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pPr/>
              <a:t>10/22/2012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6796" y="6356351"/>
            <a:ext cx="812588" cy="365125"/>
          </a:xfrm>
        </p:spPr>
        <p:txBody>
          <a:bodyPr/>
          <a:lstStyle/>
          <a:p>
            <a:fld id="{693B167E-EA96-4147-81DE-549160052C22}" type="slidenum">
              <a:rPr lang="en-US" smtClean="0"/>
              <a:pPr/>
              <a:t>‹#›</a:t>
            </a:fld>
            <a:endParaRPr lang="en-US" dirty="0"/>
          </a:p>
        </p:txBody>
      </p:sp>
      <p:sp>
        <p:nvSpPr>
          <p:cNvPr id="3" name="Picture Placeholder 2"/>
          <p:cNvSpPr>
            <a:spLocks noGrp="1"/>
          </p:cNvSpPr>
          <p:nvPr>
            <p:ph type="pic" idx="1"/>
          </p:nvPr>
        </p:nvSpPr>
        <p:spPr>
          <a:xfrm rot="420000">
            <a:off x="4646513" y="1199517"/>
            <a:ext cx="6155357"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697" y="5816600"/>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840479" y="6219826"/>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7" y="-7144"/>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840479" y="-7144"/>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609441" y="704088"/>
            <a:ext cx="10969943"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441" y="1935480"/>
            <a:ext cx="10969943"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441" y="6356351"/>
            <a:ext cx="2844059"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466975-C014-42E5-BFA6-B8D5FDD3B81F}" type="datetimeFigureOut">
              <a:rPr lang="en-US" smtClean="0"/>
              <a:pPr/>
              <a:t>10/22/2012</a:t>
            </a:fld>
            <a:endParaRPr lang="en-US" dirty="0"/>
          </a:p>
        </p:txBody>
      </p:sp>
      <p:sp>
        <p:nvSpPr>
          <p:cNvPr id="22" name="Footer Placeholder 21"/>
          <p:cNvSpPr>
            <a:spLocks noGrp="1"/>
          </p:cNvSpPr>
          <p:nvPr>
            <p:ph type="ftr" sz="quarter" idx="3"/>
          </p:nvPr>
        </p:nvSpPr>
        <p:spPr>
          <a:xfrm>
            <a:off x="3555074" y="6356351"/>
            <a:ext cx="4469236"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3649" y="6356351"/>
            <a:ext cx="1015735"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3B167E-EA96-4147-81DE-549160052C22}" type="slidenum">
              <a:rPr lang="en-US" smtClean="0"/>
              <a:pPr/>
              <a:t>‹#›</a:t>
            </a:fld>
            <a:endParaRPr lang="en-US" dirty="0"/>
          </a:p>
        </p:txBody>
      </p:sp>
      <p:grpSp>
        <p:nvGrpSpPr>
          <p:cNvPr id="2" name="Group 1"/>
          <p:cNvGrpSpPr/>
          <p:nvPr/>
        </p:nvGrpSpPr>
        <p:grpSpPr>
          <a:xfrm>
            <a:off x="-25349" y="202408"/>
            <a:ext cx="12237543"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1.gif"/><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hyperlink" Target="mailto:ced@msu.edu"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hyperlink" Target="http://www.ced.ms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Promoting Youth Entrepreneurship</a:t>
            </a:r>
            <a:endParaRPr lang="en-US" dirty="0"/>
          </a:p>
        </p:txBody>
      </p:sp>
      <p:sp>
        <p:nvSpPr>
          <p:cNvPr id="3" name="Subtitle 2"/>
          <p:cNvSpPr>
            <a:spLocks noGrp="1"/>
          </p:cNvSpPr>
          <p:nvPr>
            <p:ph type="subTitle" idx="1"/>
          </p:nvPr>
        </p:nvSpPr>
        <p:spPr>
          <a:xfrm>
            <a:off x="711015" y="3228536"/>
            <a:ext cx="10470201" cy="3324664"/>
          </a:xfrm>
        </p:spPr>
        <p:txBody>
          <a:bodyPr>
            <a:normAutofit/>
          </a:bodyPr>
          <a:lstStyle/>
          <a:p>
            <a:r>
              <a:rPr lang="en-US" dirty="0" smtClean="0"/>
              <a:t>Strategies for building on Michigan’s entrepreneurial heritage</a:t>
            </a:r>
          </a:p>
          <a:p>
            <a:endParaRPr lang="en-US" dirty="0"/>
          </a:p>
          <a:p>
            <a:endParaRPr lang="en-US" dirty="0" smtClean="0"/>
          </a:p>
          <a:p>
            <a:endParaRPr lang="en-US" dirty="0"/>
          </a:p>
          <a:p>
            <a:r>
              <a:rPr lang="en-US" dirty="0" smtClean="0"/>
              <a:t>August 28</a:t>
            </a:r>
            <a:r>
              <a:rPr lang="en-US" baseline="30000" dirty="0" smtClean="0"/>
              <a:t>th</a:t>
            </a:r>
            <a:r>
              <a:rPr lang="en-US" dirty="0" smtClean="0"/>
              <a:t>, 2012</a:t>
            </a:r>
          </a:p>
          <a:p>
            <a:r>
              <a:rPr lang="en-US" dirty="0" smtClean="0"/>
              <a:t>Joel Rash</a:t>
            </a:r>
            <a:endParaRPr lang="en-US" dirty="0"/>
          </a:p>
        </p:txBody>
      </p:sp>
    </p:spTree>
    <p:extLst>
      <p:ext uri="{BB962C8B-B14F-4D97-AF65-F5344CB8AC3E}">
        <p14:creationId xmlns:p14="http://schemas.microsoft.com/office/powerpoint/2010/main" xmlns="" val="116178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Building the Organization</a:t>
            </a:r>
            <a:endParaRPr lang="en-US" dirty="0"/>
          </a:p>
        </p:txBody>
      </p:sp>
      <p:sp>
        <p:nvSpPr>
          <p:cNvPr id="14" name="Content Placeholder 13"/>
          <p:cNvSpPr>
            <a:spLocks noGrp="1"/>
          </p:cNvSpPr>
          <p:nvPr>
            <p:ph idx="1"/>
          </p:nvPr>
        </p:nvSpPr>
        <p:spPr>
          <a:xfrm>
            <a:off x="609441" y="1935480"/>
            <a:ext cx="9218771" cy="4389120"/>
          </a:xfrm>
        </p:spPr>
        <p:txBody>
          <a:bodyPr/>
          <a:lstStyle/>
          <a:p>
            <a:endParaRPr lang="en-US" dirty="0" smtClean="0"/>
          </a:p>
          <a:p>
            <a:r>
              <a:rPr lang="en-US" dirty="0" smtClean="0"/>
              <a:t>Finding A Home</a:t>
            </a:r>
          </a:p>
          <a:p>
            <a:endParaRPr lang="en-US" dirty="0"/>
          </a:p>
          <a:p>
            <a:r>
              <a:rPr lang="en-US" dirty="0" smtClean="0"/>
              <a:t>Affiliation</a:t>
            </a:r>
          </a:p>
          <a:p>
            <a:endParaRPr lang="en-US" dirty="0"/>
          </a:p>
          <a:p>
            <a:r>
              <a:rPr lang="en-US" dirty="0" smtClean="0"/>
              <a:t>Paying the Bills</a:t>
            </a:r>
            <a:endParaRPr lang="en-US" dirty="0"/>
          </a:p>
        </p:txBody>
      </p:sp>
      <p:pic>
        <p:nvPicPr>
          <p:cNvPr id="9218" name="Picture 2" descr="Image of 10 people standing representing an organization"/>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408738" y="2286000"/>
            <a:ext cx="4876800"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5431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Building the Program</a:t>
            </a:r>
            <a:endParaRPr lang="en-US" dirty="0"/>
          </a:p>
        </p:txBody>
      </p:sp>
      <p:sp>
        <p:nvSpPr>
          <p:cNvPr id="14" name="Content Placeholder 13"/>
          <p:cNvSpPr>
            <a:spLocks noGrp="1"/>
          </p:cNvSpPr>
          <p:nvPr>
            <p:ph idx="1"/>
          </p:nvPr>
        </p:nvSpPr>
        <p:spPr>
          <a:xfrm>
            <a:off x="609441" y="1935480"/>
            <a:ext cx="5637371" cy="4389120"/>
          </a:xfrm>
        </p:spPr>
        <p:txBody>
          <a:bodyPr/>
          <a:lstStyle/>
          <a:p>
            <a:pPr marL="0" indent="0">
              <a:buNone/>
            </a:pPr>
            <a:r>
              <a:rPr lang="en-US" dirty="0" smtClean="0"/>
              <a:t>Every community has different assets</a:t>
            </a:r>
          </a:p>
          <a:p>
            <a:pPr marL="0" indent="0">
              <a:buNone/>
            </a:pPr>
            <a:endParaRPr lang="en-US" dirty="0" smtClean="0"/>
          </a:p>
          <a:p>
            <a:r>
              <a:rPr lang="en-US" dirty="0" smtClean="0"/>
              <a:t>Reaching Target Populations</a:t>
            </a:r>
          </a:p>
          <a:p>
            <a:pPr marL="0" indent="0">
              <a:buNone/>
            </a:pPr>
            <a:endParaRPr lang="en-US" dirty="0" smtClean="0"/>
          </a:p>
          <a:p>
            <a:r>
              <a:rPr lang="en-US" dirty="0" smtClean="0"/>
              <a:t>Identifying the Needs</a:t>
            </a:r>
          </a:p>
          <a:p>
            <a:pPr marL="0" indent="0">
              <a:buNone/>
            </a:pPr>
            <a:endParaRPr lang="en-US" dirty="0" smtClean="0"/>
          </a:p>
          <a:p>
            <a:r>
              <a:rPr lang="en-US" dirty="0" smtClean="0"/>
              <a:t>Filling the Gaps</a:t>
            </a:r>
            <a:endParaRPr lang="en-US" dirty="0"/>
          </a:p>
        </p:txBody>
      </p:sp>
      <p:pic>
        <p:nvPicPr>
          <p:cNvPr id="5" name="Content Placeholder 4" descr="Trifold board presentation for Yes Flint"/>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368792" y="2286000"/>
            <a:ext cx="4592638" cy="3444479"/>
          </a:xfrm>
          <a:prstGeom prst="rect">
            <a:avLst/>
          </a:prstGeom>
        </p:spPr>
      </p:pic>
    </p:spTree>
    <p:extLst>
      <p:ext uri="{BB962C8B-B14F-4D97-AF65-F5344CB8AC3E}">
        <p14:creationId xmlns:p14="http://schemas.microsoft.com/office/powerpoint/2010/main" xmlns="" val="3942238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Target Populations</a:t>
            </a:r>
            <a:endParaRPr lang="en-US" dirty="0"/>
          </a:p>
        </p:txBody>
      </p:sp>
      <p:pic>
        <p:nvPicPr>
          <p:cNvPr id="6" name="Picture 5" descr="DECA logo"/>
          <p:cNvPicPr/>
          <p:nvPr/>
        </p:nvPicPr>
        <p:blipFill>
          <a:blip r:embed="rId3" cstate="screen"/>
          <a:stretch>
            <a:fillRect/>
          </a:stretch>
        </p:blipFill>
        <p:spPr>
          <a:xfrm>
            <a:off x="4341812" y="3423508"/>
            <a:ext cx="3827172" cy="1032634"/>
          </a:xfrm>
          <a:prstGeom prst="rect">
            <a:avLst/>
          </a:prstGeom>
        </p:spPr>
      </p:pic>
      <p:pic>
        <p:nvPicPr>
          <p:cNvPr id="7" name="Picture 6" descr="Business Professionals of America logo"/>
          <p:cNvPicPr/>
          <p:nvPr/>
        </p:nvPicPr>
        <p:blipFill>
          <a:blip r:embed="rId4" cstate="screen"/>
          <a:stretch>
            <a:fillRect/>
          </a:stretch>
        </p:blipFill>
        <p:spPr>
          <a:xfrm>
            <a:off x="1293812" y="3423508"/>
            <a:ext cx="2444116" cy="1022520"/>
          </a:xfrm>
          <a:prstGeom prst="rect">
            <a:avLst/>
          </a:prstGeom>
        </p:spPr>
      </p:pic>
      <p:pic>
        <p:nvPicPr>
          <p:cNvPr id="8" name="Picture 7" descr="First Robotics Competition Logo"/>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8609012" y="3145129"/>
            <a:ext cx="2895600" cy="1490242"/>
          </a:xfrm>
          <a:prstGeom prst="rect">
            <a:avLst/>
          </a:prstGeom>
          <a:noFill/>
          <a:ln>
            <a:noFill/>
          </a:ln>
        </p:spPr>
      </p:pic>
      <p:sp>
        <p:nvSpPr>
          <p:cNvPr id="9" name="Content Placeholder 13"/>
          <p:cNvSpPr>
            <a:spLocks noGrp="1"/>
          </p:cNvSpPr>
          <p:nvPr>
            <p:ph idx="1"/>
          </p:nvPr>
        </p:nvSpPr>
        <p:spPr>
          <a:xfrm>
            <a:off x="608012" y="2667000"/>
            <a:ext cx="7015099" cy="4389120"/>
          </a:xfrm>
        </p:spPr>
        <p:txBody>
          <a:bodyPr/>
          <a:lstStyle/>
          <a:p>
            <a:r>
              <a:rPr lang="en-US" dirty="0" smtClean="0"/>
              <a:t>With access to entrepreneurship programs</a:t>
            </a:r>
          </a:p>
          <a:p>
            <a:endParaRPr lang="en-US" dirty="0" smtClean="0"/>
          </a:p>
          <a:p>
            <a:endParaRPr lang="en-US" b="1" dirty="0" smtClean="0"/>
          </a:p>
          <a:p>
            <a:endParaRPr lang="en-US" dirty="0"/>
          </a:p>
          <a:p>
            <a:r>
              <a:rPr lang="en-US" dirty="0" smtClean="0"/>
              <a:t>Without access to entrepreneurship programs</a:t>
            </a:r>
          </a:p>
          <a:p>
            <a:endParaRPr lang="en-US" dirty="0" smtClean="0"/>
          </a:p>
          <a:p>
            <a:r>
              <a:rPr lang="en-US" dirty="0" smtClean="0"/>
              <a:t>Charter school students</a:t>
            </a:r>
            <a:endParaRPr lang="en-US" dirty="0"/>
          </a:p>
        </p:txBody>
      </p:sp>
      <p:pic>
        <p:nvPicPr>
          <p:cNvPr id="2050" name="Picture 2"/>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455612" y="1981200"/>
            <a:ext cx="552291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1096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Target Populations</a:t>
            </a:r>
            <a:endParaRPr lang="en-US" dirty="0"/>
          </a:p>
        </p:txBody>
      </p:sp>
      <p:sp>
        <p:nvSpPr>
          <p:cNvPr id="6" name="Text Placeholder 5"/>
          <p:cNvSpPr>
            <a:spLocks noGrp="1"/>
          </p:cNvSpPr>
          <p:nvPr>
            <p:ph type="body" idx="1"/>
          </p:nvPr>
        </p:nvSpPr>
        <p:spPr>
          <a:xfrm>
            <a:off x="609441" y="2057400"/>
            <a:ext cx="5385514" cy="659352"/>
          </a:xfrm>
        </p:spPr>
        <p:txBody>
          <a:bodyPr/>
          <a:lstStyle/>
          <a:p>
            <a:r>
              <a:rPr lang="en-US" dirty="0" smtClean="0"/>
              <a:t>Summer Programming Example</a:t>
            </a:r>
            <a:endParaRPr lang="en-US" dirty="0"/>
          </a:p>
        </p:txBody>
      </p:sp>
      <p:sp>
        <p:nvSpPr>
          <p:cNvPr id="2" name="Content Placeholder 1"/>
          <p:cNvSpPr>
            <a:spLocks noGrp="1"/>
          </p:cNvSpPr>
          <p:nvPr>
            <p:ph sz="quarter" idx="2"/>
          </p:nvPr>
        </p:nvSpPr>
        <p:spPr>
          <a:xfrm>
            <a:off x="609441" y="2716752"/>
            <a:ext cx="5385514" cy="3845720"/>
          </a:xfrm>
        </p:spPr>
        <p:txBody>
          <a:bodyPr/>
          <a:lstStyle/>
          <a:p>
            <a:endParaRPr lang="en-US" dirty="0" smtClean="0"/>
          </a:p>
          <a:p>
            <a:endParaRPr lang="en-US" dirty="0"/>
          </a:p>
          <a:p>
            <a:endParaRPr lang="en-US" dirty="0" smtClean="0"/>
          </a:p>
          <a:p>
            <a:endParaRPr lang="en-US" dirty="0"/>
          </a:p>
          <a:p>
            <a:endParaRPr lang="en-US" dirty="0" smtClean="0"/>
          </a:p>
          <a:p>
            <a:r>
              <a:rPr lang="en-US" dirty="0" smtClean="0"/>
              <a:t>Teen </a:t>
            </a:r>
            <a:r>
              <a:rPr lang="en-US" dirty="0"/>
              <a:t>CEO: Each summer 25 to 30 high school students spend seven weeks exploring an entrepreneurial concept, and ten of them can earn $1,000 in start-up funds to implement their ideas. </a:t>
            </a:r>
          </a:p>
        </p:txBody>
      </p:sp>
      <p:sp>
        <p:nvSpPr>
          <p:cNvPr id="8" name="Text Placeholder 7"/>
          <p:cNvSpPr>
            <a:spLocks noGrp="1"/>
          </p:cNvSpPr>
          <p:nvPr>
            <p:ph type="body" sz="half" idx="3"/>
          </p:nvPr>
        </p:nvSpPr>
        <p:spPr>
          <a:xfrm>
            <a:off x="6191754" y="1519238"/>
            <a:ext cx="5387630" cy="654843"/>
          </a:xfrm>
        </p:spPr>
        <p:txBody>
          <a:bodyPr/>
          <a:lstStyle/>
          <a:p>
            <a:r>
              <a:rPr lang="en-US" dirty="0" smtClean="0"/>
              <a:t>Summer Programming Example</a:t>
            </a:r>
            <a:endParaRPr lang="en-US" dirty="0"/>
          </a:p>
        </p:txBody>
      </p:sp>
      <p:sp>
        <p:nvSpPr>
          <p:cNvPr id="3" name="Content Placeholder 2"/>
          <p:cNvSpPr>
            <a:spLocks noGrp="1"/>
          </p:cNvSpPr>
          <p:nvPr>
            <p:ph sz="quarter" idx="4"/>
          </p:nvPr>
        </p:nvSpPr>
        <p:spPr>
          <a:xfrm>
            <a:off x="6191754" y="2174080"/>
            <a:ext cx="5387630" cy="3845720"/>
          </a:xfrm>
        </p:spPr>
        <p:txBody>
          <a:bodyPr>
            <a:normAutofit lnSpcReduction="10000"/>
          </a:bodyPr>
          <a:lstStyle/>
          <a:p>
            <a:endParaRPr lang="en-US" dirty="0" smtClean="0"/>
          </a:p>
          <a:p>
            <a:endParaRPr lang="en-US" dirty="0"/>
          </a:p>
          <a:p>
            <a:endParaRPr lang="en-US" dirty="0" smtClean="0"/>
          </a:p>
          <a:p>
            <a:r>
              <a:rPr lang="en-US" dirty="0" smtClean="0"/>
              <a:t>Teen </a:t>
            </a:r>
            <a:r>
              <a:rPr lang="en-US" dirty="0"/>
              <a:t>Entrepreneur: </a:t>
            </a:r>
            <a:r>
              <a:rPr lang="en-US" dirty="0" smtClean="0"/>
              <a:t>A </a:t>
            </a:r>
            <a:r>
              <a:rPr lang="en-US" dirty="0"/>
              <a:t>combination of brainstorming activities, teambuilding lessons and a field trip to an entrepreneurial center will supplement each student’s creative problem solving task. The final day concludes with a judged business pitch by each team. $1,000 in cash prizes will be awarded. </a:t>
            </a:r>
            <a:endParaRPr lang="en-US" dirty="0" smtClean="0"/>
          </a:p>
        </p:txBody>
      </p:sp>
      <p:pic>
        <p:nvPicPr>
          <p:cNvPr id="7" name="Picture 6" descr="Mott Community College Logo"/>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674812" y="2743200"/>
            <a:ext cx="2438400" cy="1862199"/>
          </a:xfrm>
          <a:prstGeom prst="rect">
            <a:avLst/>
          </a:prstGeom>
          <a:noFill/>
          <a:ln>
            <a:noFill/>
          </a:ln>
        </p:spPr>
      </p:pic>
      <p:pic>
        <p:nvPicPr>
          <p:cNvPr id="3074" name="Picture 2" descr="Grand Valley State University Logo"/>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l="10506" t="23457" r="10080" b="24281"/>
          <a:stretch/>
        </p:blipFill>
        <p:spPr bwMode="auto">
          <a:xfrm>
            <a:off x="7770812" y="2193324"/>
            <a:ext cx="2034746" cy="930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729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Target Populations</a:t>
            </a:r>
            <a:endParaRPr lang="en-US" dirty="0"/>
          </a:p>
        </p:txBody>
      </p:sp>
      <p:sp>
        <p:nvSpPr>
          <p:cNvPr id="10" name="Content Placeholder 9"/>
          <p:cNvSpPr>
            <a:spLocks noGrp="1"/>
          </p:cNvSpPr>
          <p:nvPr>
            <p:ph sz="half" idx="1"/>
          </p:nvPr>
        </p:nvSpPr>
        <p:spPr/>
        <p:txBody>
          <a:bodyPr/>
          <a:lstStyle/>
          <a:p>
            <a:pPr marL="0" indent="0">
              <a:buNone/>
            </a:pPr>
            <a:r>
              <a:rPr lang="en-US" dirty="0" smtClean="0"/>
              <a:t>College Students and Young Professionals</a:t>
            </a:r>
          </a:p>
          <a:p>
            <a:pPr>
              <a:buFontTx/>
              <a:buChar char="-"/>
            </a:pPr>
            <a:r>
              <a:rPr lang="en-US" dirty="0" smtClean="0"/>
              <a:t>As mentors and coaches</a:t>
            </a:r>
          </a:p>
          <a:p>
            <a:pPr>
              <a:buFontTx/>
              <a:buChar char="-"/>
            </a:pPr>
            <a:r>
              <a:rPr lang="en-US" dirty="0" smtClean="0"/>
              <a:t>To encourage exploring higher </a:t>
            </a:r>
            <a:r>
              <a:rPr lang="en-US" dirty="0" err="1" smtClean="0"/>
              <a:t>ed</a:t>
            </a:r>
            <a:r>
              <a:rPr lang="en-US" dirty="0" smtClean="0"/>
              <a:t> options</a:t>
            </a:r>
          </a:p>
          <a:p>
            <a:pPr>
              <a:buFontTx/>
              <a:buChar char="-"/>
            </a:pPr>
            <a:r>
              <a:rPr lang="en-US" dirty="0" smtClean="0"/>
              <a:t>As guest speakers and presenters</a:t>
            </a:r>
          </a:p>
          <a:p>
            <a:endParaRPr lang="en-US" dirty="0"/>
          </a:p>
        </p:txBody>
      </p:sp>
      <p:pic>
        <p:nvPicPr>
          <p:cNvPr id="6" name="Picture 5" descr="Logo for GRACE, Genessee Regional Association of Collegiate Entrepreneurs"/>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836612" y="4800600"/>
            <a:ext cx="4038600" cy="1584773"/>
          </a:xfrm>
          <a:prstGeom prst="rect">
            <a:avLst/>
          </a:prstGeom>
          <a:noFill/>
          <a:ln>
            <a:noFill/>
          </a:ln>
          <a:extLst>
            <a:ext uri="{53640926-AAD7-44D8-BBD7-CCE9431645EC}">
              <a14:shadowObscured xmlns:a14="http://schemas.microsoft.com/office/drawing/2010/main" xmlns=""/>
            </a:ext>
          </a:extLst>
        </p:spPr>
      </p:pic>
      <p:pic>
        <p:nvPicPr>
          <p:cNvPr id="7" name="Picture 6" descr="Genessee Regional Chamber of Commerce, Young Professionals Committee, GRYP logo"/>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932612" y="2514600"/>
            <a:ext cx="3470276" cy="1796421"/>
          </a:xfrm>
          <a:prstGeom prst="rect">
            <a:avLst/>
          </a:prstGeom>
          <a:noFill/>
          <a:ln>
            <a:noFill/>
          </a:ln>
        </p:spPr>
      </p:pic>
      <p:pic>
        <p:nvPicPr>
          <p:cNvPr id="5122" name="Picture 2" descr="Kettering Entrepreneurship Society logo"/>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9675812" y="685800"/>
            <a:ext cx="2089149" cy="1765668"/>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Student Innovation Incubator Logo"/>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8380412" y="4876800"/>
            <a:ext cx="3397070" cy="1255683"/>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Oakland University Incubator Logo"/>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5027612" y="4876800"/>
            <a:ext cx="3127761" cy="15169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6051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Target Populations</a:t>
            </a:r>
            <a:endParaRPr lang="en-US" dirty="0"/>
          </a:p>
        </p:txBody>
      </p:sp>
      <p:sp>
        <p:nvSpPr>
          <p:cNvPr id="7" name="Content Placeholder 6"/>
          <p:cNvSpPr>
            <a:spLocks noGrp="1"/>
          </p:cNvSpPr>
          <p:nvPr>
            <p:ph idx="1"/>
          </p:nvPr>
        </p:nvSpPr>
        <p:spPr/>
        <p:txBody>
          <a:bodyPr/>
          <a:lstStyle/>
          <a:p>
            <a:pPr marL="0" indent="0">
              <a:buNone/>
            </a:pPr>
            <a:r>
              <a:rPr lang="en-US" dirty="0" smtClean="0"/>
              <a:t>Disconnected Youth</a:t>
            </a:r>
          </a:p>
          <a:p>
            <a:pPr>
              <a:buFontTx/>
              <a:buChar char="-"/>
            </a:pPr>
            <a:r>
              <a:rPr lang="en-US" dirty="0" smtClean="0"/>
              <a:t>As alternatives to traditional academic settings</a:t>
            </a:r>
          </a:p>
          <a:p>
            <a:pPr>
              <a:buFontTx/>
              <a:buChar char="-"/>
            </a:pPr>
            <a:r>
              <a:rPr lang="en-US" dirty="0" smtClean="0"/>
              <a:t>As options for youth with families</a:t>
            </a:r>
          </a:p>
          <a:p>
            <a:pPr>
              <a:buFontTx/>
              <a:buChar char="-"/>
            </a:pPr>
            <a:r>
              <a:rPr lang="en-US" dirty="0" smtClean="0"/>
              <a:t>As a route back into education</a:t>
            </a:r>
          </a:p>
          <a:p>
            <a:endParaRPr lang="en-US" dirty="0"/>
          </a:p>
        </p:txBody>
      </p:sp>
      <p:pic>
        <p:nvPicPr>
          <p:cNvPr id="2" name="Picture 1" descr="Metro Flint Youth Build Flye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rot="401473">
            <a:off x="7734055" y="1371600"/>
            <a:ext cx="3733800" cy="4831080"/>
          </a:xfrm>
          <a:prstGeom prst="rect">
            <a:avLst/>
          </a:prstGeom>
        </p:spPr>
      </p:pic>
      <p:pic>
        <p:nvPicPr>
          <p:cNvPr id="1026" name="Picture 2" descr="Image of a group of 15 sitting at a table eating and talking.  One man is standing in front of the group speaking"/>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a:stretch/>
        </p:blipFill>
        <p:spPr bwMode="auto">
          <a:xfrm>
            <a:off x="2589212" y="4106792"/>
            <a:ext cx="4419600" cy="218289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Logo for Youth Build"/>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60412" y="4448913"/>
            <a:ext cx="1216025" cy="1478915"/>
          </a:xfrm>
          <a:prstGeom prst="rect">
            <a:avLst/>
          </a:prstGeom>
          <a:noFill/>
          <a:ln>
            <a:noFill/>
          </a:ln>
        </p:spPr>
      </p:pic>
    </p:spTree>
    <p:extLst>
      <p:ext uri="{BB962C8B-B14F-4D97-AF65-F5344CB8AC3E}">
        <p14:creationId xmlns:p14="http://schemas.microsoft.com/office/powerpoint/2010/main" xmlns="" val="3866103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514352"/>
            <a:ext cx="10057050" cy="933448"/>
          </a:xfrm>
        </p:spPr>
        <p:txBody>
          <a:bodyPr/>
          <a:lstStyle/>
          <a:p>
            <a:r>
              <a:rPr lang="en-US" sz="3200" dirty="0" smtClean="0"/>
              <a:t>Access to High School Entrepreneurship in Genesee County</a:t>
            </a:r>
            <a:endParaRPr lang="en-US" sz="3200" dirty="0"/>
          </a:p>
        </p:txBody>
      </p:sp>
      <p:pic>
        <p:nvPicPr>
          <p:cNvPr id="5" name="Picture 4" descr="Here is a peek at the asset mapping process. &#10;&#10;Only 2/3 of high schools offer business courses, and none are specifically addressed towards entrepreneurship. &#10;&#10;Afterschool programs like DECA and Business Professionals of America help address the gap, but these are only present in about 1/3 of high schools. &#10;&#10;Urban and rural schools both have lower rates of access. &#10;&#10;Charter schools, which house a growing percentage of Michigan K-12 students, provide virtually no entrepreneurship programming. &#10;&#10;Well over half of those aged 16 to 26 have no access to age-specific assistance if they want to explore starting a business. &#10;&#10;The end result is in each community to create a matrix others can use, and leave behind a snapshot of the array of assets on the ground in 2012 that can be updated and adapted by community champions as needed. It is hoped that just the process of exploring these assets and the options for development they suggest will spur discussion, connect stakeholders, and catalyze innovative thinking and future research.&#10;"/>
          <p:cNvPicPr>
            <a:picLocks noChangeAspect="1"/>
          </p:cNvPicPr>
          <p:nvPr/>
        </p:nvPicPr>
        <p:blipFill>
          <a:blip r:embed="rId3" cstate="screen"/>
          <a:stretch>
            <a:fillRect/>
          </a:stretch>
        </p:blipFill>
        <p:spPr>
          <a:xfrm>
            <a:off x="303212" y="228600"/>
            <a:ext cx="11508297" cy="6327125"/>
          </a:xfrm>
          <a:prstGeom prst="rect">
            <a:avLst/>
          </a:prstGeom>
        </p:spPr>
      </p:pic>
    </p:spTree>
    <p:extLst>
      <p:ext uri="{BB962C8B-B14F-4D97-AF65-F5344CB8AC3E}">
        <p14:creationId xmlns:p14="http://schemas.microsoft.com/office/powerpoint/2010/main" xmlns="" val="572954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99288"/>
            <a:ext cx="10969943" cy="819912"/>
          </a:xfrm>
        </p:spPr>
        <p:txBody>
          <a:bodyPr>
            <a:normAutofit/>
          </a:bodyPr>
          <a:lstStyle/>
          <a:p>
            <a:pPr algn="ctr"/>
            <a:r>
              <a:rPr lang="en-US" sz="3600" dirty="0" smtClean="0"/>
              <a:t>Genesee County Local &amp; National Program Grid</a:t>
            </a:r>
            <a:endParaRPr lang="en-US" sz="3600" dirty="0"/>
          </a:p>
        </p:txBody>
      </p:sp>
      <p:graphicFrame>
        <p:nvGraphicFramePr>
          <p:cNvPr id="9" name="Content Placeholder 8" descr="Sample table with 3 columns and 4 rows"/>
          <p:cNvGraphicFramePr>
            <a:graphicFrameLocks noGrp="1"/>
          </p:cNvGraphicFramePr>
          <p:nvPr>
            <p:ph sz="half" idx="2"/>
            <p:extLst>
              <p:ext uri="{D42A27DB-BD31-4B8C-83A1-F6EECF244321}">
                <p14:modId xmlns:p14="http://schemas.microsoft.com/office/powerpoint/2010/main" xmlns="" val="2182694931"/>
              </p:ext>
            </p:extLst>
          </p:nvPr>
        </p:nvGraphicFramePr>
        <p:xfrm>
          <a:off x="684212" y="1295400"/>
          <a:ext cx="10895013" cy="4846320"/>
        </p:xfrm>
        <a:graphic>
          <a:graphicData uri="http://schemas.openxmlformats.org/drawingml/2006/table">
            <a:tbl>
              <a:tblPr firstRow="1" bandRow="1">
                <a:tableStyleId>{B301B821-A1FF-4177-AEE7-76D212191A09}</a:tableStyleId>
              </a:tblPr>
              <a:tblGrid>
                <a:gridCol w="2057400"/>
                <a:gridCol w="6324600"/>
                <a:gridCol w="2513013"/>
              </a:tblGrid>
              <a:tr h="533400">
                <a:tc>
                  <a:txBody>
                    <a:bodyPr/>
                    <a:lstStyle/>
                    <a:p>
                      <a:pPr algn="ctr"/>
                      <a:r>
                        <a:rPr lang="en-US" dirty="0" smtClean="0"/>
                        <a:t>Age Range</a:t>
                      </a:r>
                      <a:endParaRPr lang="en-US" dirty="0"/>
                    </a:p>
                  </a:txBody>
                  <a:tcPr marL="111456" marR="111456" anchor="ctr"/>
                </a:tc>
                <a:tc>
                  <a:txBody>
                    <a:bodyPr/>
                    <a:lstStyle/>
                    <a:p>
                      <a:pPr algn="ctr"/>
                      <a:r>
                        <a:rPr lang="en-US" dirty="0" smtClean="0"/>
                        <a:t>Program Name</a:t>
                      </a:r>
                      <a:endParaRPr lang="en-US" dirty="0"/>
                    </a:p>
                  </a:txBody>
                  <a:tcPr marL="111456" marR="111456" anchor="ctr"/>
                </a:tc>
                <a:tc>
                  <a:txBody>
                    <a:bodyPr/>
                    <a:lstStyle/>
                    <a:p>
                      <a:pPr algn="ctr"/>
                      <a:r>
                        <a:rPr lang="en-US" dirty="0" smtClean="0"/>
                        <a:t>Locally</a:t>
                      </a:r>
                      <a:r>
                        <a:rPr lang="en-US" baseline="0" dirty="0" smtClean="0"/>
                        <a:t> Available?</a:t>
                      </a:r>
                      <a:endParaRPr lang="en-US" dirty="0"/>
                    </a:p>
                  </a:txBody>
                  <a:tcPr marL="111456" marR="111456" anchor="ctr"/>
                </a:tc>
              </a:tr>
              <a:tr h="533400">
                <a:tc>
                  <a:txBody>
                    <a:bodyPr/>
                    <a:lstStyle/>
                    <a:p>
                      <a:r>
                        <a:rPr lang="en-US" sz="1600" dirty="0" smtClean="0"/>
                        <a:t>High School</a:t>
                      </a:r>
                      <a:endParaRPr lang="en-US" sz="1600" dirty="0"/>
                    </a:p>
                  </a:txBody>
                  <a:tcPr marL="111456" marR="111456" anchor="ctr"/>
                </a:tc>
                <a:tc>
                  <a:txBody>
                    <a:bodyPr/>
                    <a:lstStyle/>
                    <a:p>
                      <a:pPr algn="ctr"/>
                      <a:r>
                        <a:rPr lang="en-US" sz="1600" dirty="0" smtClean="0"/>
                        <a:t>DECA, Business</a:t>
                      </a:r>
                      <a:r>
                        <a:rPr lang="en-US" sz="1600" baseline="0" dirty="0" smtClean="0"/>
                        <a:t> Professionals of America, First Robotics</a:t>
                      </a:r>
                      <a:endParaRPr lang="en-US" sz="1600" dirty="0"/>
                    </a:p>
                  </a:txBody>
                  <a:tcPr marL="111456" marR="111456" anchor="ctr"/>
                </a:tc>
                <a:tc>
                  <a:txBody>
                    <a:bodyPr/>
                    <a:lstStyle/>
                    <a:p>
                      <a:pPr algn="ctr"/>
                      <a:r>
                        <a:rPr lang="en-US" sz="1600" dirty="0" smtClean="0"/>
                        <a:t>Yes</a:t>
                      </a:r>
                      <a:endParaRPr lang="en-US" sz="1600" dirty="0"/>
                    </a:p>
                  </a:txBody>
                  <a:tcPr marL="111456" marR="111456" anchor="ctr"/>
                </a:tc>
              </a:tr>
              <a:tr h="533400">
                <a:tc>
                  <a:txBody>
                    <a:bodyPr/>
                    <a:lstStyle/>
                    <a:p>
                      <a:endParaRPr lang="en-US" sz="1600" dirty="0"/>
                    </a:p>
                  </a:txBody>
                  <a:tcPr marL="111456" marR="111456" anchor="ctr"/>
                </a:tc>
                <a:tc>
                  <a:txBody>
                    <a:bodyPr/>
                    <a:lstStyle/>
                    <a:p>
                      <a:pPr algn="ctr"/>
                      <a:r>
                        <a:rPr lang="en-US" sz="1600" dirty="0" smtClean="0"/>
                        <a:t>Junior Achievement,</a:t>
                      </a:r>
                      <a:r>
                        <a:rPr lang="en-US" sz="1600" baseline="0" dirty="0" smtClean="0"/>
                        <a:t> Achievers International, Entrepreneurs Organization, Kairos Society, CEO, Future Farmers of America, 4H</a:t>
                      </a:r>
                      <a:endParaRPr lang="en-US" sz="1600" dirty="0"/>
                    </a:p>
                  </a:txBody>
                  <a:tcPr marL="111456" marR="111456" anchor="ctr"/>
                </a:tc>
                <a:tc>
                  <a:txBody>
                    <a:bodyPr/>
                    <a:lstStyle/>
                    <a:p>
                      <a:pPr algn="ctr"/>
                      <a:r>
                        <a:rPr lang="en-US" sz="1600" dirty="0" smtClean="0"/>
                        <a:t>No</a:t>
                      </a:r>
                      <a:endParaRPr lang="en-US" sz="1600" dirty="0"/>
                    </a:p>
                  </a:txBody>
                  <a:tcPr marL="111456" marR="111456" anchor="ctr"/>
                </a:tc>
              </a:tr>
              <a:tr h="533400">
                <a:tc>
                  <a:txBody>
                    <a:bodyPr/>
                    <a:lstStyle/>
                    <a:p>
                      <a:endParaRPr lang="en-US" sz="1600" dirty="0"/>
                    </a:p>
                  </a:txBody>
                  <a:tcPr marL="111456" marR="111456" anchor="ctr"/>
                </a:tc>
                <a:tc>
                  <a:txBody>
                    <a:bodyPr/>
                    <a:lstStyle/>
                    <a:p>
                      <a:pPr algn="ctr"/>
                      <a:r>
                        <a:rPr lang="en-US" sz="1600" dirty="0" smtClean="0"/>
                        <a:t>TeenQuest/YouthQuest,</a:t>
                      </a:r>
                      <a:r>
                        <a:rPr lang="en-US" sz="1600" baseline="0" dirty="0" smtClean="0"/>
                        <a:t> Teen CEO (Mott Community College)</a:t>
                      </a:r>
                      <a:endParaRPr lang="en-US" sz="1600" dirty="0"/>
                    </a:p>
                  </a:txBody>
                  <a:tcPr marL="111456" marR="111456" anchor="ctr"/>
                </a:tc>
                <a:tc>
                  <a:txBody>
                    <a:bodyPr/>
                    <a:lstStyle/>
                    <a:p>
                      <a:pPr algn="ctr"/>
                      <a:r>
                        <a:rPr lang="en-US" sz="1600" dirty="0" smtClean="0"/>
                        <a:t>Yes</a:t>
                      </a:r>
                      <a:endParaRPr lang="en-US" sz="1600" dirty="0"/>
                    </a:p>
                  </a:txBody>
                  <a:tcPr marL="111456" marR="111456" anchor="ctr"/>
                </a:tc>
              </a:tr>
              <a:tr h="533400">
                <a:tc>
                  <a:txBody>
                    <a:bodyPr/>
                    <a:lstStyle/>
                    <a:p>
                      <a:endParaRPr lang="en-US" sz="1600" dirty="0"/>
                    </a:p>
                  </a:txBody>
                  <a:tcPr marL="111456" marR="111456" anchor="ctr"/>
                </a:tc>
                <a:tc>
                  <a:txBody>
                    <a:bodyPr/>
                    <a:lstStyle/>
                    <a:p>
                      <a:pPr algn="ctr"/>
                      <a:r>
                        <a:rPr lang="en-US" sz="1600" dirty="0" smtClean="0"/>
                        <a:t>National Foundation</a:t>
                      </a:r>
                      <a:r>
                        <a:rPr lang="en-US" sz="1600" baseline="0" dirty="0" smtClean="0"/>
                        <a:t> for Teaching Entrepreneurship</a:t>
                      </a:r>
                      <a:endParaRPr lang="en-US" sz="1600" dirty="0"/>
                    </a:p>
                  </a:txBody>
                  <a:tcPr marL="111456" marR="111456" anchor="ctr"/>
                </a:tc>
                <a:tc>
                  <a:txBody>
                    <a:bodyPr/>
                    <a:lstStyle/>
                    <a:p>
                      <a:pPr algn="ctr"/>
                      <a:r>
                        <a:rPr lang="en-US" sz="1600" dirty="0" smtClean="0"/>
                        <a:t>No</a:t>
                      </a:r>
                      <a:endParaRPr lang="en-US" sz="1600" dirty="0"/>
                    </a:p>
                  </a:txBody>
                  <a:tcPr marL="111456" marR="111456" anchor="ctr"/>
                </a:tc>
              </a:tr>
              <a:tr h="533400">
                <a:tc>
                  <a:txBody>
                    <a:bodyPr/>
                    <a:lstStyle/>
                    <a:p>
                      <a:r>
                        <a:rPr lang="en-US" sz="1600" dirty="0" smtClean="0"/>
                        <a:t>College</a:t>
                      </a:r>
                      <a:endParaRPr lang="en-US" sz="1600" dirty="0"/>
                    </a:p>
                  </a:txBody>
                  <a:tcPr marL="111456" marR="111456" anchor="ctr"/>
                </a:tc>
                <a:tc>
                  <a:txBody>
                    <a:bodyPr/>
                    <a:lstStyle/>
                    <a:p>
                      <a:pPr algn="ctr"/>
                      <a:r>
                        <a:rPr lang="en-US" sz="1600" dirty="0" smtClean="0"/>
                        <a:t>DECA, After</a:t>
                      </a:r>
                      <a:r>
                        <a:rPr lang="en-US" sz="1600" baseline="0" dirty="0" smtClean="0"/>
                        <a:t> School Clubs</a:t>
                      </a:r>
                      <a:endParaRPr lang="en-US" sz="1600" dirty="0"/>
                    </a:p>
                  </a:txBody>
                  <a:tcPr marL="111456" marR="111456" anchor="ctr"/>
                </a:tc>
                <a:tc>
                  <a:txBody>
                    <a:bodyPr/>
                    <a:lstStyle/>
                    <a:p>
                      <a:pPr algn="ctr"/>
                      <a:r>
                        <a:rPr lang="en-US" sz="1600" dirty="0" smtClean="0"/>
                        <a:t>Yes</a:t>
                      </a:r>
                      <a:endParaRPr lang="en-US" sz="1600" dirty="0"/>
                    </a:p>
                  </a:txBody>
                  <a:tcPr marL="111456" marR="111456" anchor="ctr"/>
                </a:tc>
              </a:tr>
              <a:tr h="533400">
                <a:tc>
                  <a:txBody>
                    <a:bodyPr/>
                    <a:lstStyle/>
                    <a:p>
                      <a:endParaRPr lang="en-US" sz="1600" dirty="0"/>
                    </a:p>
                  </a:txBody>
                  <a:tcPr marL="111456" marR="111456" anchor="ctr"/>
                </a:tc>
                <a:tc>
                  <a:txBody>
                    <a:bodyPr/>
                    <a:lstStyle/>
                    <a:p>
                      <a:pPr algn="ctr"/>
                      <a:r>
                        <a:rPr lang="en-US" sz="1600" dirty="0" smtClean="0"/>
                        <a:t>Startup Open, Startup Weekend,</a:t>
                      </a:r>
                      <a:r>
                        <a:rPr lang="en-US" sz="1600" baseline="0" dirty="0" smtClean="0"/>
                        <a:t> Your Big Year, etc.</a:t>
                      </a:r>
                      <a:endParaRPr lang="en-US" sz="1600" dirty="0"/>
                    </a:p>
                  </a:txBody>
                  <a:tcPr marL="111456" marR="111456" anchor="ctr"/>
                </a:tc>
                <a:tc>
                  <a:txBody>
                    <a:bodyPr/>
                    <a:lstStyle/>
                    <a:p>
                      <a:pPr algn="ctr"/>
                      <a:r>
                        <a:rPr lang="en-US" sz="1600" dirty="0" smtClean="0"/>
                        <a:t>No</a:t>
                      </a:r>
                      <a:endParaRPr lang="en-US" sz="1600" dirty="0"/>
                    </a:p>
                  </a:txBody>
                  <a:tcPr marL="111456" marR="111456" anchor="ctr"/>
                </a:tc>
              </a:tr>
              <a:tr h="533400">
                <a:tc>
                  <a:txBody>
                    <a:bodyPr/>
                    <a:lstStyle/>
                    <a:p>
                      <a:r>
                        <a:rPr lang="en-US" sz="1600" dirty="0" smtClean="0"/>
                        <a:t>Young Professional</a:t>
                      </a:r>
                      <a:endParaRPr lang="en-US" sz="1600" dirty="0"/>
                    </a:p>
                  </a:txBody>
                  <a:tcPr marL="111456" marR="111456" anchor="ctr"/>
                </a:tc>
                <a:tc>
                  <a:txBody>
                    <a:bodyPr/>
                    <a:lstStyle/>
                    <a:p>
                      <a:pPr algn="ctr"/>
                      <a:r>
                        <a:rPr lang="en-US" sz="1600" dirty="0" smtClean="0"/>
                        <a:t>Genesee Regional</a:t>
                      </a:r>
                      <a:r>
                        <a:rPr lang="en-US" sz="1600" baseline="0" dirty="0" smtClean="0"/>
                        <a:t> Young Professionals</a:t>
                      </a:r>
                      <a:endParaRPr lang="en-US" sz="1600" dirty="0"/>
                    </a:p>
                  </a:txBody>
                  <a:tcPr marL="111456" marR="111456" anchor="ctr"/>
                </a:tc>
                <a:tc>
                  <a:txBody>
                    <a:bodyPr/>
                    <a:lstStyle/>
                    <a:p>
                      <a:pPr algn="ctr"/>
                      <a:r>
                        <a:rPr lang="en-US" sz="1600" dirty="0" smtClean="0"/>
                        <a:t>Yes</a:t>
                      </a:r>
                      <a:endParaRPr lang="en-US" sz="1600" dirty="0"/>
                    </a:p>
                  </a:txBody>
                  <a:tcPr marL="111456" marR="111456" anchor="ctr"/>
                </a:tc>
              </a:tr>
              <a:tr h="533400">
                <a:tc>
                  <a:txBody>
                    <a:bodyPr/>
                    <a:lstStyle/>
                    <a:p>
                      <a:r>
                        <a:rPr lang="en-US" sz="1600" dirty="0" smtClean="0"/>
                        <a:t>Out of School Youth</a:t>
                      </a:r>
                      <a:endParaRPr lang="en-US" sz="1600" dirty="0"/>
                    </a:p>
                  </a:txBody>
                  <a:tcPr marL="111456" marR="111456" anchor="ctr"/>
                </a:tc>
                <a:tc>
                  <a:txBody>
                    <a:bodyPr/>
                    <a:lstStyle/>
                    <a:p>
                      <a:pPr algn="ctr"/>
                      <a:r>
                        <a:rPr lang="en-US" sz="1600" dirty="0" smtClean="0"/>
                        <a:t>YouthBuild, Career Alliance, YES</a:t>
                      </a:r>
                      <a:r>
                        <a:rPr lang="en-US" sz="1600" baseline="0" dirty="0" smtClean="0"/>
                        <a:t> Flint</a:t>
                      </a:r>
                      <a:endParaRPr lang="en-US" sz="1600" dirty="0"/>
                    </a:p>
                  </a:txBody>
                  <a:tcPr marL="111456" marR="111456" anchor="ctr"/>
                </a:tc>
                <a:tc>
                  <a:txBody>
                    <a:bodyPr/>
                    <a:lstStyle/>
                    <a:p>
                      <a:pPr algn="ctr"/>
                      <a:r>
                        <a:rPr lang="en-US" sz="1600" dirty="0" smtClean="0"/>
                        <a:t>Yes</a:t>
                      </a:r>
                      <a:endParaRPr lang="en-US" sz="1600" dirty="0"/>
                    </a:p>
                  </a:txBody>
                  <a:tcPr marL="111456" marR="111456" anchor="ctr"/>
                </a:tc>
              </a:tr>
            </a:tbl>
          </a:graphicData>
        </a:graphic>
      </p:graphicFrame>
    </p:spTree>
    <p:extLst>
      <p:ext uri="{BB962C8B-B14F-4D97-AF65-F5344CB8AC3E}">
        <p14:creationId xmlns:p14="http://schemas.microsoft.com/office/powerpoint/2010/main" xmlns="" val="945527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Programming</a:t>
            </a:r>
            <a:endParaRPr lang="en-US" dirty="0"/>
          </a:p>
        </p:txBody>
      </p:sp>
      <p:sp>
        <p:nvSpPr>
          <p:cNvPr id="6" name="Text Placeholder 5"/>
          <p:cNvSpPr>
            <a:spLocks noGrp="1"/>
          </p:cNvSpPr>
          <p:nvPr>
            <p:ph type="body" idx="1"/>
          </p:nvPr>
        </p:nvSpPr>
        <p:spPr/>
        <p:txBody>
          <a:bodyPr/>
          <a:lstStyle/>
          <a:p>
            <a:r>
              <a:rPr lang="en-US" dirty="0" smtClean="0"/>
              <a:t>Weekly Contact</a:t>
            </a:r>
            <a:endParaRPr lang="en-US" dirty="0"/>
          </a:p>
        </p:txBody>
      </p:sp>
      <p:sp>
        <p:nvSpPr>
          <p:cNvPr id="8" name="Text Placeholder 7"/>
          <p:cNvSpPr>
            <a:spLocks noGrp="1"/>
          </p:cNvSpPr>
          <p:nvPr>
            <p:ph type="body" sz="half" idx="3"/>
          </p:nvPr>
        </p:nvSpPr>
        <p:spPr/>
        <p:txBody>
          <a:bodyPr/>
          <a:lstStyle/>
          <a:p>
            <a:r>
              <a:rPr lang="en-US" dirty="0" smtClean="0"/>
              <a:t>Monthly Meetings</a:t>
            </a:r>
            <a:endParaRPr lang="en-US" dirty="0"/>
          </a:p>
        </p:txBody>
      </p:sp>
      <p:sp>
        <p:nvSpPr>
          <p:cNvPr id="2" name="Content Placeholder 1"/>
          <p:cNvSpPr>
            <a:spLocks noGrp="1"/>
          </p:cNvSpPr>
          <p:nvPr>
            <p:ph sz="quarter" idx="2"/>
          </p:nvPr>
        </p:nvSpPr>
        <p:spPr/>
        <p:txBody>
          <a:bodyPr/>
          <a:lstStyle/>
          <a:p>
            <a:pPr lvl="0"/>
            <a:r>
              <a:rPr lang="en-US" dirty="0"/>
              <a:t>Promote activities</a:t>
            </a:r>
          </a:p>
          <a:p>
            <a:pPr lvl="0"/>
            <a:r>
              <a:rPr lang="en-US" dirty="0"/>
              <a:t>Share local success stories</a:t>
            </a:r>
          </a:p>
          <a:p>
            <a:pPr lvl="0"/>
            <a:r>
              <a:rPr lang="en-US" dirty="0"/>
              <a:t>Provide access to grant and scholarship opportunities</a:t>
            </a:r>
          </a:p>
          <a:p>
            <a:endParaRPr lang="en-US" dirty="0"/>
          </a:p>
        </p:txBody>
      </p:sp>
      <p:sp>
        <p:nvSpPr>
          <p:cNvPr id="3" name="Content Placeholder 2"/>
          <p:cNvSpPr>
            <a:spLocks noGrp="1"/>
          </p:cNvSpPr>
          <p:nvPr>
            <p:ph sz="quarter" idx="4"/>
          </p:nvPr>
        </p:nvSpPr>
        <p:spPr/>
        <p:txBody>
          <a:bodyPr/>
          <a:lstStyle/>
          <a:p>
            <a:pPr lvl="0"/>
            <a:r>
              <a:rPr lang="en-US" dirty="0"/>
              <a:t>Hear from expert speakers and presenters</a:t>
            </a:r>
          </a:p>
          <a:p>
            <a:pPr lvl="0"/>
            <a:r>
              <a:rPr lang="en-US" dirty="0"/>
              <a:t>Find teammates for projects</a:t>
            </a:r>
          </a:p>
          <a:p>
            <a:pPr lvl="0"/>
            <a:r>
              <a:rPr lang="en-US" dirty="0"/>
              <a:t>Share information about upcoming events</a:t>
            </a:r>
          </a:p>
          <a:p>
            <a:endParaRPr lang="en-US" dirty="0"/>
          </a:p>
        </p:txBody>
      </p:sp>
      <p:pic>
        <p:nvPicPr>
          <p:cNvPr id="7" name="Picture 6" descr="Screen shot of the YES Flint Weekly meeting facebook page"/>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521777" y="4464685"/>
            <a:ext cx="3124835" cy="1707515"/>
          </a:xfrm>
          <a:prstGeom prst="rect">
            <a:avLst/>
          </a:prstGeom>
          <a:noFill/>
          <a:ln>
            <a:noFill/>
          </a:ln>
        </p:spPr>
      </p:pic>
      <p:pic>
        <p:nvPicPr>
          <p:cNvPr id="9" name="Picture 8" descr="Image of a Yes Flint monthly meeting.  There are many people sitting at small tables listening to a speaker "/>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694612" y="4191000"/>
            <a:ext cx="2787650" cy="2091055"/>
          </a:xfrm>
          <a:prstGeom prst="rect">
            <a:avLst/>
          </a:prstGeom>
          <a:noFill/>
          <a:ln>
            <a:noFill/>
          </a:ln>
        </p:spPr>
      </p:pic>
    </p:spTree>
    <p:extLst>
      <p:ext uri="{BB962C8B-B14F-4D97-AF65-F5344CB8AC3E}">
        <p14:creationId xmlns:p14="http://schemas.microsoft.com/office/powerpoint/2010/main" xmlns="" val="2107802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Programming</a:t>
            </a:r>
            <a:endParaRPr lang="en-US" dirty="0"/>
          </a:p>
        </p:txBody>
      </p:sp>
      <p:sp>
        <p:nvSpPr>
          <p:cNvPr id="6" name="Text Placeholder 5"/>
          <p:cNvSpPr>
            <a:spLocks noGrp="1"/>
          </p:cNvSpPr>
          <p:nvPr>
            <p:ph type="body" idx="1"/>
          </p:nvPr>
        </p:nvSpPr>
        <p:spPr/>
        <p:txBody>
          <a:bodyPr/>
          <a:lstStyle/>
          <a:p>
            <a:r>
              <a:rPr lang="en-US" dirty="0" smtClean="0"/>
              <a:t>Quarterly Activities</a:t>
            </a:r>
            <a:endParaRPr lang="en-US" dirty="0"/>
          </a:p>
        </p:txBody>
      </p:sp>
      <p:sp>
        <p:nvSpPr>
          <p:cNvPr id="8" name="Text Placeholder 7"/>
          <p:cNvSpPr>
            <a:spLocks noGrp="1"/>
          </p:cNvSpPr>
          <p:nvPr>
            <p:ph type="body" sz="half" idx="3"/>
          </p:nvPr>
        </p:nvSpPr>
        <p:spPr/>
        <p:txBody>
          <a:bodyPr/>
          <a:lstStyle/>
          <a:p>
            <a:r>
              <a:rPr lang="en-US" dirty="0" smtClean="0"/>
              <a:t>Annual Events</a:t>
            </a:r>
            <a:endParaRPr lang="en-US" dirty="0"/>
          </a:p>
        </p:txBody>
      </p:sp>
      <p:sp>
        <p:nvSpPr>
          <p:cNvPr id="2" name="Content Placeholder 1"/>
          <p:cNvSpPr>
            <a:spLocks noGrp="1"/>
          </p:cNvSpPr>
          <p:nvPr>
            <p:ph sz="quarter" idx="2"/>
          </p:nvPr>
        </p:nvSpPr>
        <p:spPr/>
        <p:txBody>
          <a:bodyPr>
            <a:normAutofit/>
          </a:bodyPr>
          <a:lstStyle/>
          <a:p>
            <a:pPr lvl="0"/>
            <a:r>
              <a:rPr lang="en-US" dirty="0"/>
              <a:t>Site visits to local or regional </a:t>
            </a:r>
            <a:r>
              <a:rPr lang="en-US" dirty="0" smtClean="0"/>
              <a:t>incubators</a:t>
            </a:r>
          </a:p>
          <a:p>
            <a:pPr lvl="0"/>
            <a:endParaRPr lang="en-US" dirty="0"/>
          </a:p>
          <a:p>
            <a:pPr lvl="0"/>
            <a:endParaRPr lang="en-US" dirty="0" smtClean="0"/>
          </a:p>
          <a:p>
            <a:pPr lvl="0"/>
            <a:endParaRPr lang="en-US" dirty="0"/>
          </a:p>
          <a:p>
            <a:pPr lvl="0"/>
            <a:endParaRPr lang="en-US" dirty="0" smtClean="0"/>
          </a:p>
          <a:p>
            <a:pPr lvl="0"/>
            <a:r>
              <a:rPr lang="en-US" dirty="0" smtClean="0"/>
              <a:t>Walking tours </a:t>
            </a:r>
            <a:r>
              <a:rPr lang="en-US" dirty="0"/>
              <a:t>of </a:t>
            </a:r>
            <a:r>
              <a:rPr lang="en-US" dirty="0" smtClean="0"/>
              <a:t>available rental space</a:t>
            </a:r>
            <a:endParaRPr lang="en-US" dirty="0"/>
          </a:p>
          <a:p>
            <a:pPr lvl="0"/>
            <a:r>
              <a:rPr lang="en-US" dirty="0"/>
              <a:t>Informal ‘speed networking’ sessions</a:t>
            </a:r>
          </a:p>
          <a:p>
            <a:pPr lvl="0"/>
            <a:r>
              <a:rPr lang="en-US" dirty="0" smtClean="0"/>
              <a:t>Weekend boot camps</a:t>
            </a:r>
            <a:endParaRPr lang="en-US" dirty="0"/>
          </a:p>
        </p:txBody>
      </p:sp>
      <p:sp>
        <p:nvSpPr>
          <p:cNvPr id="3" name="Content Placeholder 2"/>
          <p:cNvSpPr>
            <a:spLocks noGrp="1"/>
          </p:cNvSpPr>
          <p:nvPr>
            <p:ph sz="quarter" idx="4"/>
          </p:nvPr>
        </p:nvSpPr>
        <p:spPr>
          <a:xfrm>
            <a:off x="6191754" y="2514600"/>
            <a:ext cx="5387630" cy="1676400"/>
          </a:xfrm>
        </p:spPr>
        <p:txBody>
          <a:bodyPr/>
          <a:lstStyle/>
          <a:p>
            <a:r>
              <a:rPr lang="en-US" dirty="0"/>
              <a:t>Signature events are a great way to keep youth focused on a goal, especially conferences and competitions. </a:t>
            </a:r>
            <a:endParaRPr lang="en-US" dirty="0" smtClean="0"/>
          </a:p>
          <a:p>
            <a:r>
              <a:rPr lang="en-US" dirty="0" smtClean="0"/>
              <a:t>Global Entrepreneurship Week USA</a:t>
            </a:r>
            <a:endParaRPr lang="en-US" dirty="0"/>
          </a:p>
        </p:txBody>
      </p:sp>
      <p:pic>
        <p:nvPicPr>
          <p:cNvPr id="7" name="Picture 6" descr="Global Entrepreneurship Week/USA 2011 Distinguished Partner"/>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9066212" y="4431030"/>
            <a:ext cx="2209800" cy="1741170"/>
          </a:xfrm>
          <a:prstGeom prst="rect">
            <a:avLst/>
          </a:prstGeom>
          <a:noFill/>
          <a:ln>
            <a:solidFill>
              <a:schemeClr val="accent2">
                <a:lumMod val="50000"/>
              </a:schemeClr>
            </a:solidFill>
          </a:ln>
          <a:extLst>
            <a:ext uri="{53640926-AAD7-44D8-BBD7-CCE9431645EC}">
              <a14:shadowObscured xmlns:a14="http://schemas.microsoft.com/office/drawing/2010/main" xmlns=""/>
            </a:ext>
          </a:extLst>
        </p:spPr>
      </p:pic>
      <p:pic>
        <p:nvPicPr>
          <p:cNvPr id="6146" name="Picture 2" descr="Global Entrepreneuriship Week logo."/>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337300" y="4267200"/>
            <a:ext cx="2347912" cy="1886715"/>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Wayne State University Tech Town Logo"/>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1446212" y="3048000"/>
            <a:ext cx="1838325"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Ann Arbor Spark, Igniting Innovation logo"/>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3427412" y="3391964"/>
            <a:ext cx="1981200" cy="6973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4854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447800"/>
            <a:ext cx="10969943" cy="819912"/>
          </a:xfrm>
        </p:spPr>
        <p:txBody>
          <a:bodyPr/>
          <a:lstStyle/>
          <a:p>
            <a:pPr algn="ctr"/>
            <a:r>
              <a:rPr lang="en-US" dirty="0" smtClean="0"/>
              <a:t>With support from:</a:t>
            </a:r>
            <a:endParaRPr lang="en-US" dirty="0"/>
          </a:p>
        </p:txBody>
      </p:sp>
      <p:pic>
        <p:nvPicPr>
          <p:cNvPr id="5" name="Picture 4" descr="Economic Development Administration Logo"/>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7532346" y="2895600"/>
            <a:ext cx="2219666" cy="2209800"/>
          </a:xfrm>
          <a:prstGeom prst="rect">
            <a:avLst/>
          </a:prstGeom>
        </p:spPr>
      </p:pic>
      <p:sp>
        <p:nvSpPr>
          <p:cNvPr id="6" name="Content Placeholder 5"/>
          <p:cNvSpPr>
            <a:spLocks noGrp="1"/>
          </p:cNvSpPr>
          <p:nvPr>
            <p:ph idx="1"/>
          </p:nvPr>
        </p:nvSpPr>
        <p:spPr>
          <a:xfrm>
            <a:off x="1592516" y="2798064"/>
            <a:ext cx="4572000" cy="2362200"/>
          </a:xfrm>
        </p:spPr>
        <p:txBody>
          <a:bodyPr>
            <a:normAutofit fontScale="92500" lnSpcReduction="10000"/>
          </a:bodyPr>
          <a:lstStyle/>
          <a:p>
            <a:pPr marL="0" indent="0" algn="ctr">
              <a:buNone/>
            </a:pPr>
            <a:r>
              <a:rPr lang="en-US" dirty="0" smtClean="0"/>
              <a:t>Regional Economic Innovation</a:t>
            </a:r>
          </a:p>
          <a:p>
            <a:pPr marL="0" indent="0" algn="ctr">
              <a:buNone/>
            </a:pPr>
            <a:r>
              <a:rPr lang="en-US" dirty="0"/>
              <a:t>EDA University Center</a:t>
            </a:r>
          </a:p>
          <a:p>
            <a:pPr marL="0" indent="0" algn="ctr">
              <a:buNone/>
            </a:pPr>
            <a:endParaRPr lang="en-US" dirty="0" smtClean="0"/>
          </a:p>
          <a:p>
            <a:pPr marL="0" indent="0" algn="ctr">
              <a:buNone/>
            </a:pPr>
            <a:r>
              <a:rPr lang="en-US" dirty="0" smtClean="0"/>
              <a:t>Center for Community and Economic Development</a:t>
            </a:r>
          </a:p>
          <a:p>
            <a:pPr marL="0" indent="0" algn="ctr">
              <a:buNone/>
            </a:pPr>
            <a:r>
              <a:rPr lang="en-US" dirty="0"/>
              <a:t>The Michigan State University</a:t>
            </a:r>
          </a:p>
        </p:txBody>
      </p:sp>
    </p:spTree>
    <p:extLst>
      <p:ext uri="{BB962C8B-B14F-4D97-AF65-F5344CB8AC3E}">
        <p14:creationId xmlns:p14="http://schemas.microsoft.com/office/powerpoint/2010/main" xmlns="" val="308884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a:t>
            </a:r>
            <a:endParaRPr lang="en-US" dirty="0"/>
          </a:p>
        </p:txBody>
      </p:sp>
      <p:sp>
        <p:nvSpPr>
          <p:cNvPr id="3" name="Text Placeholder 2"/>
          <p:cNvSpPr>
            <a:spLocks noGrp="1"/>
          </p:cNvSpPr>
          <p:nvPr>
            <p:ph type="body" idx="1"/>
          </p:nvPr>
        </p:nvSpPr>
        <p:spPr>
          <a:xfrm>
            <a:off x="609441" y="1855248"/>
            <a:ext cx="5385514" cy="2259552"/>
          </a:xfrm>
        </p:spPr>
        <p:txBody>
          <a:bodyPr/>
          <a:lstStyle/>
          <a:p>
            <a:r>
              <a:rPr lang="en-US" dirty="0" smtClean="0"/>
              <a:t>Conferences and Workshops</a:t>
            </a:r>
          </a:p>
          <a:p>
            <a:pPr>
              <a:buFont typeface="Arial" pitchFamily="34" charset="0"/>
              <a:buChar char="•"/>
            </a:pPr>
            <a:r>
              <a:rPr lang="en-US" sz="2200" b="0" dirty="0" smtClean="0">
                <a:solidFill>
                  <a:schemeClr val="tx1"/>
                </a:solidFill>
              </a:rPr>
              <a:t> Share successes</a:t>
            </a:r>
          </a:p>
          <a:p>
            <a:pPr>
              <a:buFont typeface="Arial" pitchFamily="34" charset="0"/>
              <a:buChar char="•"/>
            </a:pPr>
            <a:r>
              <a:rPr lang="en-US" sz="2200" b="0" dirty="0" smtClean="0">
                <a:solidFill>
                  <a:schemeClr val="tx1"/>
                </a:solidFill>
              </a:rPr>
              <a:t> Learn best practices</a:t>
            </a:r>
          </a:p>
          <a:p>
            <a:pPr>
              <a:buFont typeface="Arial" pitchFamily="34" charset="0"/>
              <a:buChar char="•"/>
            </a:pPr>
            <a:r>
              <a:rPr lang="en-US" sz="2200" b="0" dirty="0" smtClean="0">
                <a:solidFill>
                  <a:schemeClr val="tx1"/>
                </a:solidFill>
              </a:rPr>
              <a:t> Inspire youth</a:t>
            </a:r>
          </a:p>
          <a:p>
            <a:endParaRPr lang="en-US" dirty="0"/>
          </a:p>
        </p:txBody>
      </p:sp>
      <p:pic>
        <p:nvPicPr>
          <p:cNvPr id="8" name="Content Placeholder 7" descr="YES Flint contingent at the Kauffman Foundation’s Global Entrepreneurship Week summit for YouthTrade&#10;"/>
          <p:cNvPicPr>
            <a:picLocks noGrp="1" noChangeAspect="1"/>
          </p:cNvPicPr>
          <p:nvPr>
            <p:ph sz="quarter" idx="2"/>
          </p:nvPr>
        </p:nvPicPr>
        <p:blipFill rotWithShape="1">
          <a:blip r:embed="rId3" cstate="screen">
            <a:extLst>
              <a:ext uri="{28A0092B-C50C-407E-A947-70E740481C1C}">
                <a14:useLocalDpi xmlns:a14="http://schemas.microsoft.com/office/drawing/2010/main" xmlns="" val="0"/>
              </a:ext>
            </a:extLst>
          </a:blip>
          <a:srcRect/>
          <a:stretch/>
        </p:blipFill>
        <p:spPr>
          <a:xfrm>
            <a:off x="1446212" y="3886200"/>
            <a:ext cx="2999202" cy="2318893"/>
          </a:xfrm>
        </p:spPr>
      </p:pic>
      <p:pic>
        <p:nvPicPr>
          <p:cNvPr id="7" name="Content Placeholder 6" descr="Sustainability and Youth Entrepreneurship logo"/>
          <p:cNvPicPr>
            <a:picLocks noGrp="1" noChangeAspect="1"/>
          </p:cNvPicPr>
          <p:nvPr>
            <p:ph sz="quarter" idx="4"/>
          </p:nvPr>
        </p:nvPicPr>
        <p:blipFill>
          <a:blip r:embed="rId4" cstate="screen">
            <a:extLst>
              <a:ext uri="{28A0092B-C50C-407E-A947-70E740481C1C}">
                <a14:useLocalDpi xmlns:a14="http://schemas.microsoft.com/office/drawing/2010/main" xmlns="" val="0"/>
              </a:ext>
            </a:extLst>
          </a:blip>
          <a:stretch>
            <a:fillRect/>
          </a:stretch>
        </p:blipFill>
        <p:spPr>
          <a:xfrm>
            <a:off x="8609012" y="1143000"/>
            <a:ext cx="3019354" cy="3155012"/>
          </a:xfrm>
        </p:spPr>
      </p:pic>
      <p:pic>
        <p:nvPicPr>
          <p:cNvPr id="10" name="Picture 9" descr="&#10;Flintstone Mateen Cleaves, an entrepreneur in his own right, as keynote speaker for the YES Flint Young Entrepreneurs Summit&#10;"/>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5180012" y="1880616"/>
            <a:ext cx="2933700" cy="3797935"/>
          </a:xfrm>
          <a:prstGeom prst="rect">
            <a:avLst/>
          </a:prstGeom>
          <a:noFill/>
          <a:ln>
            <a:noFill/>
          </a:ln>
        </p:spPr>
      </p:pic>
    </p:spTree>
    <p:extLst>
      <p:ext uri="{BB962C8B-B14F-4D97-AF65-F5344CB8AC3E}">
        <p14:creationId xmlns:p14="http://schemas.microsoft.com/office/powerpoint/2010/main" xmlns="" val="314096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Programming</a:t>
            </a:r>
            <a:endParaRPr lang="en-US" dirty="0"/>
          </a:p>
        </p:txBody>
      </p:sp>
      <p:sp>
        <p:nvSpPr>
          <p:cNvPr id="8" name="Text Placeholder 7"/>
          <p:cNvSpPr>
            <a:spLocks noGrp="1"/>
          </p:cNvSpPr>
          <p:nvPr>
            <p:ph type="body" sz="half" idx="3"/>
          </p:nvPr>
        </p:nvSpPr>
        <p:spPr>
          <a:xfrm>
            <a:off x="6191754" y="1447800"/>
            <a:ext cx="5387630" cy="654843"/>
          </a:xfrm>
        </p:spPr>
        <p:txBody>
          <a:bodyPr/>
          <a:lstStyle/>
          <a:p>
            <a:r>
              <a:rPr lang="en-US" dirty="0" smtClean="0"/>
              <a:t>Competitions</a:t>
            </a:r>
            <a:endParaRPr lang="en-US" dirty="0"/>
          </a:p>
        </p:txBody>
      </p:sp>
      <p:sp>
        <p:nvSpPr>
          <p:cNvPr id="3" name="Content Placeholder 2"/>
          <p:cNvSpPr>
            <a:spLocks noGrp="1"/>
          </p:cNvSpPr>
          <p:nvPr>
            <p:ph sz="quarter" idx="4"/>
          </p:nvPr>
        </p:nvSpPr>
        <p:spPr>
          <a:xfrm>
            <a:off x="6191754" y="2133600"/>
            <a:ext cx="5387630" cy="3845720"/>
          </a:xfrm>
        </p:spPr>
        <p:txBody>
          <a:bodyPr/>
          <a:lstStyle/>
          <a:p>
            <a:pPr lvl="0"/>
            <a:r>
              <a:rPr lang="en-US" dirty="0" smtClean="0"/>
              <a:t>Great </a:t>
            </a:r>
            <a:r>
              <a:rPr lang="en-US" dirty="0"/>
              <a:t>Lakes Entrepreneur Quest</a:t>
            </a:r>
          </a:p>
          <a:p>
            <a:pPr lvl="0"/>
            <a:r>
              <a:rPr lang="en-US" dirty="0"/>
              <a:t>DECA regionals and state</a:t>
            </a:r>
          </a:p>
          <a:p>
            <a:pPr lvl="0"/>
            <a:r>
              <a:rPr lang="en-US" dirty="0"/>
              <a:t>Generation E Institute Showcase</a:t>
            </a:r>
          </a:p>
          <a:p>
            <a:pPr lvl="0"/>
            <a:r>
              <a:rPr lang="en-US" dirty="0"/>
              <a:t>FIRST Robotics</a:t>
            </a:r>
          </a:p>
          <a:p>
            <a:endParaRPr lang="en-US" dirty="0"/>
          </a:p>
        </p:txBody>
      </p:sp>
      <p:pic>
        <p:nvPicPr>
          <p:cNvPr id="9" name="Content Placeholder 6" descr="Image of students and leaders sitting around a table discussing ideas"/>
          <p:cNvPicPr>
            <a:picLocks noGrp="1" noChangeAspect="1"/>
          </p:cNvPicPr>
          <p:nvPr>
            <p:ph sz="half" idx="1"/>
          </p:nvPr>
        </p:nvPicPr>
        <p:blipFill>
          <a:blip r:embed="rId3" cstate="screen">
            <a:extLst>
              <a:ext uri="{28A0092B-C50C-407E-A947-70E740481C1C}">
                <a14:useLocalDpi xmlns:a14="http://schemas.microsoft.com/office/drawing/2010/main" xmlns="" val="0"/>
              </a:ext>
            </a:extLst>
          </a:blip>
          <a:stretch>
            <a:fillRect/>
          </a:stretch>
        </p:blipFill>
        <p:spPr>
          <a:xfrm>
            <a:off x="1141412" y="2362200"/>
            <a:ext cx="4064000" cy="3048000"/>
          </a:xfrm>
        </p:spPr>
      </p:pic>
    </p:spTree>
    <p:extLst>
      <p:ext uri="{BB962C8B-B14F-4D97-AF65-F5344CB8AC3E}">
        <p14:creationId xmlns:p14="http://schemas.microsoft.com/office/powerpoint/2010/main" xmlns="" val="2575752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IGNITE</a:t>
            </a:r>
            <a:endParaRPr lang="en-US" sz="3600" dirty="0"/>
          </a:p>
        </p:txBody>
      </p:sp>
      <p:sp>
        <p:nvSpPr>
          <p:cNvPr id="12" name="Text Placeholder 11"/>
          <p:cNvSpPr>
            <a:spLocks noGrp="1"/>
          </p:cNvSpPr>
          <p:nvPr>
            <p:ph type="body" idx="2"/>
          </p:nvPr>
        </p:nvSpPr>
        <p:spPr/>
        <p:txBody>
          <a:bodyPr>
            <a:normAutofit/>
          </a:bodyPr>
          <a:lstStyle/>
          <a:p>
            <a:endParaRPr lang="en-US" dirty="0" smtClean="0"/>
          </a:p>
          <a:p>
            <a:r>
              <a:rPr lang="en-US" sz="2200" dirty="0" smtClean="0"/>
              <a:t>From </a:t>
            </a:r>
            <a:r>
              <a:rPr lang="en-US" sz="2200" dirty="0"/>
              <a:t>handmade sweets and dog walking services to alternative fuel engines and recycling services, innovative and creative thinking was in full-force as over sixty high school and middle school student entrepreneurs from across Michigan competed in the 2011 IGNITE Youth Business Plan Competition</a:t>
            </a:r>
            <a:r>
              <a:rPr lang="en-US" sz="2200" dirty="0" smtClean="0"/>
              <a:t>.</a:t>
            </a:r>
          </a:p>
        </p:txBody>
      </p:sp>
      <p:pic>
        <p:nvPicPr>
          <p:cNvPr id="12290" name="Picture 2" descr="Moving Ideas to Market, IGNITE logo"/>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8551481" y="3505200"/>
            <a:ext cx="2124075"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IGNITE logo"/>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103812" y="1297717"/>
            <a:ext cx="2857500" cy="25527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Image of a student and two adults accepting an award from IGNITE."/>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8380412" y="1143000"/>
            <a:ext cx="2295144"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3" name="Picture 5" descr="Image of a student selling produce."/>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5942012" y="4419600"/>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1645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Programming</a:t>
            </a:r>
            <a:endParaRPr lang="en-US" dirty="0"/>
          </a:p>
        </p:txBody>
      </p:sp>
      <p:sp>
        <p:nvSpPr>
          <p:cNvPr id="2" name="Content Placeholder 1"/>
          <p:cNvSpPr>
            <a:spLocks noGrp="1"/>
          </p:cNvSpPr>
          <p:nvPr>
            <p:ph idx="1"/>
          </p:nvPr>
        </p:nvSpPr>
        <p:spPr>
          <a:xfrm>
            <a:off x="609441" y="1935480"/>
            <a:ext cx="6932771" cy="4389120"/>
          </a:xfrm>
        </p:spPr>
        <p:txBody>
          <a:bodyPr>
            <a:normAutofit/>
          </a:bodyPr>
          <a:lstStyle/>
          <a:p>
            <a:pPr marL="0" indent="0">
              <a:buNone/>
            </a:pPr>
            <a:r>
              <a:rPr lang="en-US" sz="2800" b="1" dirty="0" smtClean="0">
                <a:solidFill>
                  <a:schemeClr val="tx2"/>
                </a:solidFill>
              </a:rPr>
              <a:t>Mentoring</a:t>
            </a:r>
          </a:p>
          <a:p>
            <a:pPr marL="0" indent="0"/>
            <a:r>
              <a:rPr lang="en-US" dirty="0" smtClean="0"/>
              <a:t> Young entrepreneurs benefit greatly from contact with more experienced business people. </a:t>
            </a:r>
          </a:p>
          <a:p>
            <a:pPr marL="0" indent="0">
              <a:buNone/>
            </a:pPr>
            <a:endParaRPr lang="en-US" dirty="0"/>
          </a:p>
        </p:txBody>
      </p:sp>
      <p:pic>
        <p:nvPicPr>
          <p:cNvPr id="9" name="Content Placeholder 8" descr="Image of Mateen Cleaveswith young students"/>
          <p:cNvPicPr>
            <a:picLocks noGrp="1" noChangeAspect="1"/>
          </p:cNvPicPr>
          <p:nvPr>
            <p:ph sz="quarter" idx="4294967295"/>
          </p:nvPr>
        </p:nvPicPr>
        <p:blipFill>
          <a:blip r:embed="rId3" cstate="screen">
            <a:extLst>
              <a:ext uri="{28A0092B-C50C-407E-A947-70E740481C1C}">
                <a14:useLocalDpi xmlns:a14="http://schemas.microsoft.com/office/drawing/2010/main" xmlns="" val="0"/>
              </a:ext>
            </a:extLst>
          </a:blip>
          <a:stretch>
            <a:fillRect/>
          </a:stretch>
        </p:blipFill>
        <p:spPr>
          <a:xfrm>
            <a:off x="7685088" y="1371600"/>
            <a:ext cx="4503737" cy="4725988"/>
          </a:xfrm>
        </p:spPr>
      </p:pic>
    </p:spTree>
    <p:extLst>
      <p:ext uri="{BB962C8B-B14F-4D97-AF65-F5344CB8AC3E}">
        <p14:creationId xmlns:p14="http://schemas.microsoft.com/office/powerpoint/2010/main" xmlns="" val="1820744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Future Programming</a:t>
            </a:r>
            <a:endParaRPr lang="en-US" dirty="0"/>
          </a:p>
        </p:txBody>
      </p:sp>
      <p:pic>
        <p:nvPicPr>
          <p:cNvPr id="2" name="Picture 1" descr="YES Flint Logo"/>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7161212" y="3505200"/>
            <a:ext cx="2905708" cy="1958340"/>
          </a:xfrm>
          <a:prstGeom prst="rect">
            <a:avLst/>
          </a:prstGeom>
        </p:spPr>
      </p:pic>
      <p:sp>
        <p:nvSpPr>
          <p:cNvPr id="3" name="Content Placeholder 2"/>
          <p:cNvSpPr>
            <a:spLocks noGrp="1"/>
          </p:cNvSpPr>
          <p:nvPr>
            <p:ph idx="1"/>
          </p:nvPr>
        </p:nvSpPr>
        <p:spPr>
          <a:xfrm>
            <a:off x="609441" y="1935480"/>
            <a:ext cx="6932771" cy="4389120"/>
          </a:xfrm>
        </p:spPr>
        <p:txBody>
          <a:bodyPr/>
          <a:lstStyle/>
          <a:p>
            <a:r>
              <a:rPr lang="en-US" dirty="0" smtClean="0"/>
              <a:t>Portable activities for classrooms and clubs</a:t>
            </a:r>
          </a:p>
          <a:p>
            <a:r>
              <a:rPr lang="en-US" dirty="0" smtClean="0"/>
              <a:t>One-off assemblies</a:t>
            </a:r>
          </a:p>
          <a:p>
            <a:r>
              <a:rPr lang="en-US" dirty="0" smtClean="0"/>
              <a:t>Club sponsorship</a:t>
            </a:r>
          </a:p>
          <a:p>
            <a:r>
              <a:rPr lang="en-US" dirty="0" smtClean="0"/>
              <a:t>Start-up weekends</a:t>
            </a:r>
          </a:p>
          <a:p>
            <a:r>
              <a:rPr lang="en-US" dirty="0" smtClean="0"/>
              <a:t>Summer boot camps</a:t>
            </a:r>
          </a:p>
          <a:p>
            <a:r>
              <a:rPr lang="en-US" dirty="0" smtClean="0"/>
              <a:t>Microfinance for youth</a:t>
            </a:r>
          </a:p>
          <a:p>
            <a:endParaRPr lang="en-US" dirty="0"/>
          </a:p>
        </p:txBody>
      </p:sp>
    </p:spTree>
    <p:extLst>
      <p:ext uri="{BB962C8B-B14F-4D97-AF65-F5344CB8AC3E}">
        <p14:creationId xmlns:p14="http://schemas.microsoft.com/office/powerpoint/2010/main" xmlns="" val="49034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normAutofit fontScale="92500" lnSpcReduction="20000"/>
          </a:bodyPr>
          <a:lstStyle/>
          <a:p>
            <a:r>
              <a:rPr lang="en-US" sz="2400" dirty="0"/>
              <a:t>Michigan’s entrepreneurial heritage was never lost; it was merely obscured by decades of industrial success. Our spirit of innovation has continued to create important advances in cutting edge fields. This needs to be celebrated, and our youth need the opportunity to build their own entrepreneurial futures. Establishing regional support networks that ignite that spirit is a </a:t>
            </a:r>
            <a:r>
              <a:rPr lang="en-US" sz="2400" dirty="0" smtClean="0"/>
              <a:t>great first </a:t>
            </a:r>
            <a:r>
              <a:rPr lang="en-US" sz="2400" dirty="0"/>
              <a:t>step.</a:t>
            </a:r>
          </a:p>
          <a:p>
            <a:endParaRPr lang="en-US" dirty="0"/>
          </a:p>
        </p:txBody>
      </p:sp>
    </p:spTree>
    <p:extLst>
      <p:ext uri="{BB962C8B-B14F-4D97-AF65-F5344CB8AC3E}">
        <p14:creationId xmlns:p14="http://schemas.microsoft.com/office/powerpoint/2010/main" xmlns="" val="2250972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5612" y="685800"/>
            <a:ext cx="10969943" cy="8382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Special thanks to:</a:t>
            </a:r>
            <a:endParaRPr lang="en-US" dirty="0"/>
          </a:p>
        </p:txBody>
      </p:sp>
      <p:pic>
        <p:nvPicPr>
          <p:cNvPr id="2050" name="Picture 2" descr="Blue Circle with YES Flint Network"/>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989012" y="1828800"/>
            <a:ext cx="1676401"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Blue circle with the YES Flint thumbs up."/>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9599612" y="1828800"/>
            <a:ext cx="1751891" cy="173572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Flint Area Reinvestment Office logo"/>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8371489" y="4648200"/>
            <a:ext cx="3328988" cy="71195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Prima Civitas Foundation logo"/>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8502392" y="5616405"/>
            <a:ext cx="3006342" cy="60957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harles Stewart Mott Foundation logo"/>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3503612" y="4487562"/>
            <a:ext cx="2321634" cy="159316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Tech Works logo"/>
          <p:cNvPicPr>
            <a:picLocks noChangeAspect="1" noChangeArrowheads="1"/>
          </p:cNvPicPr>
          <p:nvPr/>
        </p:nvPicPr>
        <p:blipFill rotWithShape="1">
          <a:blip r:embed="rId8" cstate="screen">
            <a:extLst>
              <a:ext uri="{28A0092B-C50C-407E-A947-70E740481C1C}">
                <a14:useLocalDpi xmlns:a14="http://schemas.microsoft.com/office/drawing/2010/main" xmlns="" val="0"/>
              </a:ext>
            </a:extLst>
          </a:blip>
          <a:srcRect/>
          <a:stretch/>
        </p:blipFill>
        <p:spPr bwMode="auto">
          <a:xfrm>
            <a:off x="6139719" y="6016648"/>
            <a:ext cx="1891371" cy="4186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Ketting University Logo"/>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6245295" y="4363208"/>
            <a:ext cx="1680218" cy="161714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itle 17"/>
          <p:cNvSpPr>
            <a:spLocks noGrp="1"/>
          </p:cNvSpPr>
          <p:nvPr>
            <p:ph type="title"/>
          </p:nvPr>
        </p:nvSpPr>
        <p:spPr>
          <a:xfrm>
            <a:off x="3808412" y="1524000"/>
            <a:ext cx="3962400" cy="628650"/>
          </a:xfrm>
        </p:spPr>
        <p:txBody>
          <a:bodyPr/>
          <a:lstStyle/>
          <a:p>
            <a:pPr algn="ctr"/>
            <a:r>
              <a:rPr lang="en-US" sz="3200" dirty="0" smtClean="0">
                <a:solidFill>
                  <a:schemeClr val="tx1"/>
                </a:solidFill>
              </a:rPr>
              <a:t>The YES Flint Team</a:t>
            </a:r>
            <a:endParaRPr lang="en-US" sz="3200" dirty="0">
              <a:solidFill>
                <a:schemeClr val="tx1"/>
              </a:solidFill>
            </a:endParaRPr>
          </a:p>
        </p:txBody>
      </p:sp>
      <p:sp>
        <p:nvSpPr>
          <p:cNvPr id="19" name="Content Placeholder 18"/>
          <p:cNvSpPr>
            <a:spLocks noGrp="1"/>
          </p:cNvSpPr>
          <p:nvPr>
            <p:ph sz="half" idx="1"/>
          </p:nvPr>
        </p:nvSpPr>
        <p:spPr>
          <a:xfrm>
            <a:off x="379412" y="4419600"/>
            <a:ext cx="3124200" cy="2133600"/>
          </a:xfrm>
        </p:spPr>
        <p:txBody>
          <a:bodyPr>
            <a:normAutofit fontScale="55000" lnSpcReduction="20000"/>
          </a:bodyPr>
          <a:lstStyle/>
          <a:p>
            <a:r>
              <a:rPr lang="en-US" dirty="0" smtClean="0"/>
              <a:t>The YES Flint program was funded by the Charles Stewart Mott Foundation via a grant to Kettering University, and administered through Kettering’s </a:t>
            </a:r>
            <a:r>
              <a:rPr lang="en-US" dirty="0" err="1" smtClean="0"/>
              <a:t>TechWorks</a:t>
            </a:r>
            <a:r>
              <a:rPr lang="en-US" dirty="0" smtClean="0"/>
              <a:t> program. Additional support was provided by the Flint Area Reinvestment Office, a program of the Prima </a:t>
            </a:r>
            <a:r>
              <a:rPr lang="en-US" dirty="0" err="1" smtClean="0"/>
              <a:t>Civitas</a:t>
            </a:r>
            <a:r>
              <a:rPr lang="en-US" dirty="0" smtClean="0"/>
              <a:t> Foundation.</a:t>
            </a:r>
          </a:p>
          <a:p>
            <a:endParaRPr lang="en-US" dirty="0"/>
          </a:p>
        </p:txBody>
      </p:sp>
      <p:sp>
        <p:nvSpPr>
          <p:cNvPr id="20" name="Text Placeholder 19"/>
          <p:cNvSpPr>
            <a:spLocks noGrp="1"/>
          </p:cNvSpPr>
          <p:nvPr>
            <p:ph type="body" idx="2"/>
          </p:nvPr>
        </p:nvSpPr>
        <p:spPr>
          <a:xfrm>
            <a:off x="3351212" y="2057400"/>
            <a:ext cx="5027850" cy="2133600"/>
          </a:xfrm>
        </p:spPr>
        <p:txBody>
          <a:bodyPr>
            <a:normAutofit/>
          </a:bodyPr>
          <a:lstStyle/>
          <a:p>
            <a:pPr algn="ctr"/>
            <a:r>
              <a:rPr lang="en-US" sz="2000" dirty="0" err="1" smtClean="0"/>
              <a:t>Kenyetta</a:t>
            </a:r>
            <a:r>
              <a:rPr lang="en-US" sz="2000" dirty="0" smtClean="0"/>
              <a:t> Dotson, WOW Outreach</a:t>
            </a:r>
          </a:p>
          <a:p>
            <a:pPr algn="ctr"/>
            <a:r>
              <a:rPr lang="en-US" sz="2000" dirty="0" smtClean="0"/>
              <a:t>Jason </a:t>
            </a:r>
            <a:r>
              <a:rPr lang="en-US" sz="2000" dirty="0" err="1" smtClean="0"/>
              <a:t>Caya</a:t>
            </a:r>
            <a:r>
              <a:rPr lang="en-US" sz="2000" dirty="0" smtClean="0"/>
              <a:t>, Prima </a:t>
            </a:r>
            <a:r>
              <a:rPr lang="en-US" sz="2000" dirty="0" err="1" smtClean="0"/>
              <a:t>Civitas</a:t>
            </a:r>
            <a:r>
              <a:rPr lang="en-US" sz="2000" dirty="0" smtClean="0"/>
              <a:t> Foundation</a:t>
            </a:r>
          </a:p>
          <a:p>
            <a:pPr algn="ctr"/>
            <a:r>
              <a:rPr lang="en-US" sz="2000" dirty="0" smtClean="0"/>
              <a:t>Neil Sheridan, Kettering University</a:t>
            </a:r>
          </a:p>
          <a:p>
            <a:pPr algn="ctr"/>
            <a:r>
              <a:rPr lang="en-US" sz="2000" dirty="0" smtClean="0"/>
              <a:t>Alexander Masters, Kettering University</a:t>
            </a:r>
          </a:p>
          <a:p>
            <a:endParaRPr lang="en-US" sz="1200" dirty="0"/>
          </a:p>
        </p:txBody>
      </p:sp>
    </p:spTree>
    <p:extLst>
      <p:ext uri="{BB962C8B-B14F-4D97-AF65-F5344CB8AC3E}">
        <p14:creationId xmlns:p14="http://schemas.microsoft.com/office/powerpoint/2010/main" xmlns="" val="3817771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r>
              <a:rPr lang="en-US" sz="3600" dirty="0" smtClean="0"/>
              <a:t>Thank you for joining us today. Please consider attending  the upcoming REI Innovate Michigan! Summit</a:t>
            </a:r>
            <a:endParaRPr lang="en-US" dirty="0"/>
          </a:p>
        </p:txBody>
      </p:sp>
      <p:sp>
        <p:nvSpPr>
          <p:cNvPr id="5" name="Content Placeholder 4"/>
          <p:cNvSpPr>
            <a:spLocks noGrp="1"/>
          </p:cNvSpPr>
          <p:nvPr>
            <p:ph sz="half" idx="1"/>
          </p:nvPr>
        </p:nvSpPr>
        <p:spPr>
          <a:xfrm>
            <a:off x="609441" y="1920085"/>
            <a:ext cx="3198971" cy="4434840"/>
          </a:xfrm>
        </p:spPr>
        <p:txBody>
          <a:bodyPr>
            <a:normAutofit fontScale="85000" lnSpcReduction="20000"/>
          </a:bodyPr>
          <a:lstStyle/>
          <a:p>
            <a:pPr>
              <a:buNone/>
            </a:pPr>
            <a:r>
              <a:rPr lang="en-US" dirty="0" smtClean="0"/>
              <a:t>For More information about the program:</a:t>
            </a:r>
            <a:br>
              <a:rPr lang="en-US" dirty="0" smtClean="0"/>
            </a:br>
            <a:r>
              <a:rPr lang="en-US" dirty="0" smtClean="0"/>
              <a:t/>
            </a:r>
            <a:br>
              <a:rPr lang="en-US" dirty="0" smtClean="0"/>
            </a:br>
            <a:r>
              <a:rPr lang="en-US" sz="2300" dirty="0" smtClean="0"/>
              <a:t>Michigan State University</a:t>
            </a:r>
            <a:br>
              <a:rPr lang="en-US" sz="2300" dirty="0" smtClean="0"/>
            </a:br>
            <a:r>
              <a:rPr lang="en-US" sz="2300" dirty="0" smtClean="0"/>
              <a:t>Center for Community and Economic Development</a:t>
            </a:r>
            <a:br>
              <a:rPr lang="en-US" sz="2300" dirty="0" smtClean="0"/>
            </a:br>
            <a:r>
              <a:rPr lang="en-US" sz="2300" dirty="0" smtClean="0"/>
              <a:t/>
            </a:r>
            <a:br>
              <a:rPr lang="en-US" sz="2300" dirty="0" smtClean="0"/>
            </a:br>
            <a:r>
              <a:rPr lang="en-US" sz="2300" dirty="0" smtClean="0"/>
              <a:t>1615 East Michigan Avenue</a:t>
            </a:r>
            <a:br>
              <a:rPr lang="en-US" sz="2300" dirty="0" smtClean="0"/>
            </a:br>
            <a:r>
              <a:rPr lang="en-US" sz="2300" dirty="0" smtClean="0"/>
              <a:t>Lansing MI 48912</a:t>
            </a:r>
            <a:br>
              <a:rPr lang="en-US" sz="2300" dirty="0" smtClean="0"/>
            </a:br>
            <a:r>
              <a:rPr lang="en-US" sz="2300" dirty="0" smtClean="0"/>
              <a:t>517-353-9555 / </a:t>
            </a:r>
            <a:r>
              <a:rPr lang="en-US" sz="2300" dirty="0" smtClean="0">
                <a:hlinkClick r:id="rId3"/>
              </a:rPr>
              <a:t>ced@msu.edu</a:t>
            </a:r>
            <a:r>
              <a:rPr lang="en-US" sz="2300" dirty="0" smtClean="0"/>
              <a:t/>
            </a:r>
            <a:br>
              <a:rPr lang="en-US" sz="2300" dirty="0" smtClean="0"/>
            </a:br>
            <a:r>
              <a:rPr lang="en-US" sz="2300" dirty="0" smtClean="0">
                <a:hlinkClick r:id="rId4"/>
              </a:rPr>
              <a:t>www.ced.msu.edu</a:t>
            </a:r>
            <a:r>
              <a:rPr lang="en-US" sz="2300" dirty="0" smtClean="0"/>
              <a:t/>
            </a:r>
            <a:br>
              <a:rPr lang="en-US" sz="2300" dirty="0" smtClean="0"/>
            </a:br>
            <a:r>
              <a:rPr lang="en-US" sz="2300" dirty="0" smtClean="0"/>
              <a:t>www.reicenter.org</a:t>
            </a:r>
            <a:r>
              <a:rPr lang="en-US" dirty="0" smtClean="0"/>
              <a:t/>
            </a:r>
            <a:br>
              <a:rPr lang="en-US" dirty="0" smtClean="0"/>
            </a:br>
            <a:endParaRPr lang="en-US" dirty="0"/>
          </a:p>
        </p:txBody>
      </p:sp>
      <p:pic>
        <p:nvPicPr>
          <p:cNvPr id="10" name="Picture 9" descr="Register Now Flyer for the Innovate Michigan! Summit.  The time of the event is 8:30 am on Thursday September 6, 2012 at the Kellogg Center 219 South Harrison Road East Lansing.  Visit reicenter.org for more details"/>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rot="426560">
            <a:off x="4854633" y="2371638"/>
            <a:ext cx="6543507" cy="3768080"/>
          </a:xfrm>
          <a:prstGeom prst="rect">
            <a:avLst/>
          </a:prstGeom>
        </p:spPr>
      </p:pic>
      <p:sp>
        <p:nvSpPr>
          <p:cNvPr id="4" name="Text Placeholder 6"/>
          <p:cNvSpPr txBox="1">
            <a:spLocks/>
          </p:cNvSpPr>
          <p:nvPr/>
        </p:nvSpPr>
        <p:spPr>
          <a:xfrm>
            <a:off x="809212" y="2743200"/>
            <a:ext cx="2999200" cy="35052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US" sz="1400" dirty="0">
              <a:latin typeface="+mj-lt"/>
            </a:endParaRPr>
          </a:p>
        </p:txBody>
      </p:sp>
    </p:spTree>
    <p:extLst>
      <p:ext uri="{BB962C8B-B14F-4D97-AF65-F5344CB8AC3E}">
        <p14:creationId xmlns:p14="http://schemas.microsoft.com/office/powerpoint/2010/main" xmlns="" val="3220595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INTRODUCTION</a:t>
            </a:r>
            <a:endParaRPr lang="en-US" dirty="0"/>
          </a:p>
        </p:txBody>
      </p:sp>
      <p:sp>
        <p:nvSpPr>
          <p:cNvPr id="14" name="Content Placeholder 13"/>
          <p:cNvSpPr>
            <a:spLocks noGrp="1"/>
          </p:cNvSpPr>
          <p:nvPr>
            <p:ph idx="1"/>
          </p:nvPr>
        </p:nvSpPr>
        <p:spPr>
          <a:xfrm>
            <a:off x="609441" y="1935480"/>
            <a:ext cx="5256371" cy="4389120"/>
          </a:xfrm>
        </p:spPr>
        <p:txBody>
          <a:bodyPr/>
          <a:lstStyle/>
          <a:p>
            <a:r>
              <a:rPr lang="en-US" dirty="0" smtClean="0"/>
              <a:t>Michigan was built by entrepreneurs</a:t>
            </a:r>
          </a:p>
          <a:p>
            <a:r>
              <a:rPr lang="en-US" dirty="0" smtClean="0"/>
              <a:t>Flint was the Silicone Valley of its day</a:t>
            </a:r>
          </a:p>
          <a:p>
            <a:r>
              <a:rPr lang="en-US" dirty="0" smtClean="0"/>
              <a:t>Across Michigan there are innovative companies reinventing entire industries</a:t>
            </a:r>
          </a:p>
          <a:p>
            <a:r>
              <a:rPr lang="en-US" dirty="0" smtClean="0"/>
              <a:t>Michigan can use entrepreneurship to create our future</a:t>
            </a:r>
            <a:endParaRPr lang="en-US" dirty="0"/>
          </a:p>
        </p:txBody>
      </p:sp>
      <p:pic>
        <p:nvPicPr>
          <p:cNvPr id="3" name="Picture 2" descr="Map of the State of Michigan "/>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246812" y="2057400"/>
            <a:ext cx="4564101" cy="3581400"/>
          </a:xfrm>
          <a:prstGeom prst="rect">
            <a:avLst/>
          </a:prstGeom>
        </p:spPr>
      </p:pic>
    </p:spTree>
    <p:extLst>
      <p:ext uri="{BB962C8B-B14F-4D97-AF65-F5344CB8AC3E}">
        <p14:creationId xmlns:p14="http://schemas.microsoft.com/office/powerpoint/2010/main" xmlns="" val="3211877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r>
              <a:rPr lang="en-US" dirty="0" smtClean="0"/>
              <a:t>Michigan Then</a:t>
            </a:r>
            <a:endParaRPr lang="en-US" dirty="0"/>
          </a:p>
        </p:txBody>
      </p:sp>
      <p:sp>
        <p:nvSpPr>
          <p:cNvPr id="7" name="Text Placeholder 6"/>
          <p:cNvSpPr>
            <a:spLocks noGrp="1"/>
          </p:cNvSpPr>
          <p:nvPr>
            <p:ph type="body" sz="half" idx="3"/>
          </p:nvPr>
        </p:nvSpPr>
        <p:spPr/>
        <p:txBody>
          <a:bodyPr/>
          <a:lstStyle/>
          <a:p>
            <a:r>
              <a:rPr lang="en-US" dirty="0" smtClean="0"/>
              <a:t>Michigan Today</a:t>
            </a:r>
            <a:endParaRPr lang="en-US" dirty="0"/>
          </a:p>
        </p:txBody>
      </p:sp>
      <p:sp>
        <p:nvSpPr>
          <p:cNvPr id="6" name="Content Placeholder 5"/>
          <p:cNvSpPr>
            <a:spLocks noGrp="1"/>
          </p:cNvSpPr>
          <p:nvPr>
            <p:ph sz="quarter" idx="2"/>
          </p:nvPr>
        </p:nvSpPr>
        <p:spPr/>
        <p:txBody>
          <a:bodyPr/>
          <a:lstStyle/>
          <a:p>
            <a:r>
              <a:rPr lang="en-US" dirty="0" smtClean="0"/>
              <a:t>Detroit – manufacturing</a:t>
            </a:r>
          </a:p>
          <a:p>
            <a:r>
              <a:rPr lang="en-US" dirty="0" smtClean="0"/>
              <a:t>Battle Creek – cereal</a:t>
            </a:r>
          </a:p>
          <a:p>
            <a:r>
              <a:rPr lang="en-US" dirty="0" smtClean="0"/>
              <a:t>Grand Rapids – furniture</a:t>
            </a:r>
          </a:p>
          <a:p>
            <a:r>
              <a:rPr lang="en-US" dirty="0" smtClean="0"/>
              <a:t>Midland - chemicals</a:t>
            </a:r>
          </a:p>
          <a:p>
            <a:r>
              <a:rPr lang="en-US" dirty="0" smtClean="0"/>
              <a:t>Benton Harbor - appliances</a:t>
            </a:r>
            <a:endParaRPr lang="en-US" dirty="0"/>
          </a:p>
        </p:txBody>
      </p:sp>
      <p:sp>
        <p:nvSpPr>
          <p:cNvPr id="8" name="Content Placeholder 7"/>
          <p:cNvSpPr>
            <a:spLocks noGrp="1"/>
          </p:cNvSpPr>
          <p:nvPr>
            <p:ph sz="quarter" idx="4"/>
          </p:nvPr>
        </p:nvSpPr>
        <p:spPr/>
        <p:txBody>
          <a:bodyPr/>
          <a:lstStyle/>
          <a:p>
            <a:r>
              <a:rPr lang="en-US" dirty="0" smtClean="0"/>
              <a:t>Top five in number of high tech employees</a:t>
            </a:r>
          </a:p>
          <a:p>
            <a:r>
              <a:rPr lang="en-US" dirty="0" smtClean="0"/>
              <a:t>Top five in total amount of R&amp;D expenditures</a:t>
            </a:r>
          </a:p>
          <a:p>
            <a:r>
              <a:rPr lang="en-US" dirty="0" smtClean="0"/>
              <a:t>Top five in construction/expansion of corporate facilities</a:t>
            </a:r>
          </a:p>
          <a:p>
            <a:r>
              <a:rPr lang="en-US" dirty="0" smtClean="0"/>
              <a:t>Top five in number of engineering grads</a:t>
            </a:r>
          </a:p>
          <a:p>
            <a:r>
              <a:rPr lang="en-US" dirty="0" smtClean="0"/>
              <a:t>First in job creation improvement (2010)</a:t>
            </a:r>
            <a:endParaRPr lang="en-US" dirty="0"/>
          </a:p>
        </p:txBody>
      </p:sp>
    </p:spTree>
    <p:extLst>
      <p:ext uri="{BB962C8B-B14F-4D97-AF65-F5344CB8AC3E}">
        <p14:creationId xmlns:p14="http://schemas.microsoft.com/office/powerpoint/2010/main" xmlns="" val="4272345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The Challenge</a:t>
            </a:r>
            <a:endParaRPr lang="en-US" dirty="0"/>
          </a:p>
        </p:txBody>
      </p:sp>
      <p:sp>
        <p:nvSpPr>
          <p:cNvPr id="14" name="Content Placeholder 13"/>
          <p:cNvSpPr>
            <a:spLocks noGrp="1"/>
          </p:cNvSpPr>
          <p:nvPr>
            <p:ph idx="1"/>
          </p:nvPr>
        </p:nvSpPr>
        <p:spPr>
          <a:xfrm>
            <a:off x="609441" y="1935480"/>
            <a:ext cx="5561171" cy="4160520"/>
          </a:xfrm>
        </p:spPr>
        <p:txBody>
          <a:bodyPr/>
          <a:lstStyle/>
          <a:p>
            <a:r>
              <a:rPr lang="en-US" dirty="0" smtClean="0"/>
              <a:t>Engaging youth in entrepreneurship is a crucial</a:t>
            </a:r>
          </a:p>
          <a:p>
            <a:pPr marL="0" indent="0">
              <a:buNone/>
            </a:pPr>
            <a:endParaRPr lang="en-US" dirty="0" smtClean="0"/>
          </a:p>
          <a:p>
            <a:r>
              <a:rPr lang="en-US" dirty="0" smtClean="0"/>
              <a:t>Access to programming can be limited by income and location</a:t>
            </a:r>
          </a:p>
          <a:p>
            <a:endParaRPr lang="en-US" dirty="0"/>
          </a:p>
          <a:p>
            <a:r>
              <a:rPr lang="en-US" dirty="0" smtClean="0"/>
              <a:t>There is no single solution; young people must be reached in various ways</a:t>
            </a:r>
            <a:endParaRPr lang="en-US" dirty="0"/>
          </a:p>
        </p:txBody>
      </p:sp>
      <p:pic>
        <p:nvPicPr>
          <p:cNvPr id="6" name="Content Placeholder 3" descr="Image of 3 students and a leader brainstorming and working around a poster.  "/>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28328" y="2057400"/>
            <a:ext cx="5128684" cy="3846513"/>
          </a:xfrm>
          <a:prstGeom prst="rect">
            <a:avLst/>
          </a:prstGeom>
        </p:spPr>
      </p:pic>
    </p:spTree>
    <p:extLst>
      <p:ext uri="{BB962C8B-B14F-4D97-AF65-F5344CB8AC3E}">
        <p14:creationId xmlns:p14="http://schemas.microsoft.com/office/powerpoint/2010/main" xmlns="" val="30579503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The Response</a:t>
            </a:r>
            <a:endParaRPr lang="en-US" dirty="0"/>
          </a:p>
        </p:txBody>
      </p:sp>
      <p:sp>
        <p:nvSpPr>
          <p:cNvPr id="14" name="Content Placeholder 13"/>
          <p:cNvSpPr>
            <a:spLocks noGrp="1"/>
          </p:cNvSpPr>
          <p:nvPr>
            <p:ph idx="1"/>
          </p:nvPr>
        </p:nvSpPr>
        <p:spPr>
          <a:xfrm>
            <a:off x="609441" y="1935480"/>
            <a:ext cx="10742771" cy="1341120"/>
          </a:xfrm>
        </p:spPr>
        <p:txBody>
          <a:bodyPr/>
          <a:lstStyle/>
          <a:p>
            <a:pPr marL="0" indent="0">
              <a:buNone/>
            </a:pPr>
            <a:r>
              <a:rPr lang="en-US" dirty="0"/>
              <a:t>S</a:t>
            </a:r>
            <a:r>
              <a:rPr lang="en-US" dirty="0" smtClean="0"/>
              <a:t>takeholders in Flint came together to explore strategies that would broaden access to entrepreneurial programming. </a:t>
            </a:r>
            <a:endParaRPr lang="en-US" dirty="0"/>
          </a:p>
        </p:txBody>
      </p:sp>
      <p:pic>
        <p:nvPicPr>
          <p:cNvPr id="2" name="Picture 1" descr="Yes Flint Network Logo.  Next to the words of Yes Flint is a thumbs up"/>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555115" y="2842260"/>
            <a:ext cx="5053897" cy="3406140"/>
          </a:xfrm>
          <a:prstGeom prst="rect">
            <a:avLst/>
          </a:prstGeom>
        </p:spPr>
      </p:pic>
    </p:spTree>
    <p:extLst>
      <p:ext uri="{BB962C8B-B14F-4D97-AF65-F5344CB8AC3E}">
        <p14:creationId xmlns:p14="http://schemas.microsoft.com/office/powerpoint/2010/main" xmlns="" val="3886822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 Model for Michigan</a:t>
            </a:r>
            <a:endParaRPr lang="en-US" dirty="0"/>
          </a:p>
        </p:txBody>
      </p:sp>
      <p:pic>
        <p:nvPicPr>
          <p:cNvPr id="4" name="Content Placeholder 3" descr="Image of building with Innovate in the windows"/>
          <p:cNvPicPr>
            <a:picLocks noGrp="1" noChangeAspect="1"/>
          </p:cNvPicPr>
          <p:nvPr>
            <p:ph sz="half" idx="1"/>
          </p:nvPr>
        </p:nvPicPr>
        <p:blipFill>
          <a:blip r:embed="rId3" cstate="screen">
            <a:extLst>
              <a:ext uri="{28A0092B-C50C-407E-A947-70E740481C1C}">
                <a14:useLocalDpi xmlns:a14="http://schemas.microsoft.com/office/drawing/2010/main" xmlns="" val="0"/>
              </a:ext>
            </a:extLst>
          </a:blip>
          <a:stretch>
            <a:fillRect/>
          </a:stretch>
        </p:blipFill>
        <p:spPr>
          <a:xfrm>
            <a:off x="6323012" y="2209800"/>
            <a:ext cx="5383213" cy="4037410"/>
          </a:xfrm>
        </p:spPr>
      </p:pic>
      <p:sp>
        <p:nvSpPr>
          <p:cNvPr id="6" name="Content Placeholder 5"/>
          <p:cNvSpPr>
            <a:spLocks noGrp="1"/>
          </p:cNvSpPr>
          <p:nvPr>
            <p:ph sz="half" idx="2"/>
          </p:nvPr>
        </p:nvSpPr>
        <p:spPr>
          <a:xfrm>
            <a:off x="684212" y="2057400"/>
            <a:ext cx="5383398" cy="4434840"/>
          </a:xfrm>
        </p:spPr>
        <p:txBody>
          <a:bodyPr/>
          <a:lstStyle/>
          <a:p>
            <a:r>
              <a:rPr lang="en-US" dirty="0" smtClean="0"/>
              <a:t>Program Goals</a:t>
            </a:r>
          </a:p>
          <a:p>
            <a:pPr>
              <a:buNone/>
            </a:pPr>
            <a:endParaRPr lang="en-US" dirty="0"/>
          </a:p>
        </p:txBody>
      </p:sp>
      <p:sp>
        <p:nvSpPr>
          <p:cNvPr id="5" name="Content Placeholder 13"/>
          <p:cNvSpPr txBox="1">
            <a:spLocks/>
          </p:cNvSpPr>
          <p:nvPr/>
        </p:nvSpPr>
        <p:spPr>
          <a:xfrm>
            <a:off x="609441" y="1935480"/>
            <a:ext cx="5256371"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smtClean="0"/>
          </a:p>
          <a:p>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xmlns="" val="3597220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 Model for Michigan</a:t>
            </a:r>
            <a:endParaRPr lang="en-US" dirty="0"/>
          </a:p>
        </p:txBody>
      </p:sp>
      <p:pic>
        <p:nvPicPr>
          <p:cNvPr id="4" name="Content Placeholder 3" descr="Image of building with Innovate in the windows"/>
          <p:cNvPicPr>
            <a:picLocks noGrp="1" noChangeAspect="1"/>
          </p:cNvPicPr>
          <p:nvPr>
            <p:ph sz="half" idx="1"/>
          </p:nvPr>
        </p:nvPicPr>
        <p:blipFill>
          <a:blip r:embed="rId3" cstate="screen">
            <a:extLst>
              <a:ext uri="{28A0092B-C50C-407E-A947-70E740481C1C}">
                <a14:useLocalDpi xmlns:a14="http://schemas.microsoft.com/office/drawing/2010/main" xmlns="" val="0"/>
              </a:ext>
            </a:extLst>
          </a:blip>
          <a:stretch>
            <a:fillRect/>
          </a:stretch>
        </p:blipFill>
        <p:spPr>
          <a:xfrm>
            <a:off x="5942012" y="2057400"/>
            <a:ext cx="5383213" cy="4037410"/>
          </a:xfrm>
        </p:spPr>
      </p:pic>
      <p:sp>
        <p:nvSpPr>
          <p:cNvPr id="6" name="Content Placeholder 5"/>
          <p:cNvSpPr>
            <a:spLocks noGrp="1"/>
          </p:cNvSpPr>
          <p:nvPr>
            <p:ph sz="half" idx="2"/>
          </p:nvPr>
        </p:nvSpPr>
        <p:spPr>
          <a:xfrm>
            <a:off x="379412" y="1981200"/>
            <a:ext cx="5383398" cy="4434840"/>
          </a:xfrm>
        </p:spPr>
        <p:txBody>
          <a:bodyPr/>
          <a:lstStyle/>
          <a:p>
            <a:endParaRPr lang="en-US" dirty="0" smtClean="0"/>
          </a:p>
          <a:p>
            <a:r>
              <a:rPr lang="en-US" dirty="0" smtClean="0"/>
              <a:t>Program Goals</a:t>
            </a:r>
          </a:p>
          <a:p>
            <a:pPr marL="0" indent="0">
              <a:buNone/>
            </a:pPr>
            <a:endParaRPr lang="en-US" dirty="0" smtClean="0"/>
          </a:p>
          <a:p>
            <a:r>
              <a:rPr lang="en-US" dirty="0" smtClean="0"/>
              <a:t>Strategy</a:t>
            </a:r>
          </a:p>
          <a:p>
            <a:endParaRPr lang="en-US" dirty="0"/>
          </a:p>
        </p:txBody>
      </p:sp>
      <p:sp>
        <p:nvSpPr>
          <p:cNvPr id="5" name="Content Placeholder 13"/>
          <p:cNvSpPr txBox="1">
            <a:spLocks/>
          </p:cNvSpPr>
          <p:nvPr/>
        </p:nvSpPr>
        <p:spPr>
          <a:xfrm>
            <a:off x="609441" y="1935480"/>
            <a:ext cx="5256371"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xmlns="" val="156729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Building the Team</a:t>
            </a:r>
            <a:endParaRPr lang="en-US" dirty="0"/>
          </a:p>
        </p:txBody>
      </p:sp>
      <p:sp>
        <p:nvSpPr>
          <p:cNvPr id="14" name="Content Placeholder 13"/>
          <p:cNvSpPr>
            <a:spLocks noGrp="1"/>
          </p:cNvSpPr>
          <p:nvPr>
            <p:ph idx="1"/>
          </p:nvPr>
        </p:nvSpPr>
        <p:spPr>
          <a:xfrm>
            <a:off x="609441" y="1935480"/>
            <a:ext cx="9218771" cy="4389120"/>
          </a:xfrm>
        </p:spPr>
        <p:txBody>
          <a:bodyPr/>
          <a:lstStyle/>
          <a:p>
            <a:r>
              <a:rPr lang="en-US" dirty="0" smtClean="0"/>
              <a:t>High School educators and club advisors</a:t>
            </a:r>
          </a:p>
          <a:p>
            <a:r>
              <a:rPr lang="en-US" dirty="0" smtClean="0"/>
              <a:t>Higher Ed; students in entrepreneurship programs and clubs</a:t>
            </a:r>
          </a:p>
          <a:p>
            <a:r>
              <a:rPr lang="en-US" dirty="0" smtClean="0"/>
              <a:t>Chamber of Commerce or business development groups</a:t>
            </a:r>
          </a:p>
          <a:p>
            <a:r>
              <a:rPr lang="en-US" dirty="0" smtClean="0"/>
              <a:t>Programs for disconnected youth</a:t>
            </a:r>
          </a:p>
          <a:p>
            <a:r>
              <a:rPr lang="en-US" dirty="0" smtClean="0"/>
              <a:t>Local entrepreneurs and executives</a:t>
            </a:r>
          </a:p>
          <a:p>
            <a:r>
              <a:rPr lang="en-US" dirty="0" smtClean="0"/>
              <a:t>Community members</a:t>
            </a:r>
          </a:p>
          <a:p>
            <a:r>
              <a:rPr lang="en-US" dirty="0" smtClean="0"/>
              <a:t>Youth from the target population</a:t>
            </a:r>
            <a:endParaRPr lang="en-US" dirty="0"/>
          </a:p>
        </p:txBody>
      </p:sp>
      <p:pic>
        <p:nvPicPr>
          <p:cNvPr id="5" name="Content Placeholder 3" descr="2 people sitting at a conference table with papers discussing ideas."/>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7770812" y="3473276"/>
            <a:ext cx="3452953" cy="2889896"/>
          </a:xfrm>
          <a:prstGeom prst="rect">
            <a:avLst/>
          </a:prstGeom>
        </p:spPr>
      </p:pic>
    </p:spTree>
    <p:extLst>
      <p:ext uri="{BB962C8B-B14F-4D97-AF65-F5344CB8AC3E}">
        <p14:creationId xmlns:p14="http://schemas.microsoft.com/office/powerpoint/2010/main" xmlns="" val="3477890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omoting Youth Entrepreneurship&amp;quot;&quot;/&gt;&lt;property id=&quot;20307&quot; value=&quot;256&quot;/&gt;&lt;/object&gt;&lt;object type=&quot;3&quot; unique_id=&quot;10005&quot;&gt;&lt;property id=&quot;20148&quot; value=&quot;5&quot;/&gt;&lt;property id=&quot;20300&quot; value=&quot;Slide 2 - &amp;quot;With support from:&amp;quot;&quot;/&gt;&lt;property id=&quot;20307&quot; value=&quot;312&quot;/&gt;&lt;/object&gt;&lt;object type=&quot;3&quot; unique_id=&quot;10006&quot;&gt;&lt;property id=&quot;20148&quot; value=&quot;5&quot;/&gt;&lt;property id=&quot;20300&quot; value=&quot;Slide 3 - &amp;quot;INTRODUCTION&amp;quot;&quot;/&gt;&lt;property id=&quot;20307&quot; value=&quot;273&quot;/&gt;&lt;/object&gt;&lt;object type=&quot;3&quot; unique_id=&quot;10007&quot;&gt;&lt;property id=&quot;20148&quot; value=&quot;5&quot;/&gt;&lt;property id=&quot;20300&quot; value=&quot;Slide 4 - &amp;quot;Introduction&amp;quot;&quot;/&gt;&lt;property id=&quot;20307&quot; value=&quot;314&quot;/&gt;&lt;/object&gt;&lt;object type=&quot;3&quot; unique_id=&quot;10008&quot;&gt;&lt;property id=&quot;20148&quot; value=&quot;5&quot;/&gt;&lt;property id=&quot;20300&quot; value=&quot;Slide 5 - &amp;quot;The Challenge&amp;quot;&quot;/&gt;&lt;property id=&quot;20307&quot; value=&quot;280&quot;/&gt;&lt;/object&gt;&lt;object type=&quot;3&quot; unique_id=&quot;10009&quot;&gt;&lt;property id=&quot;20148&quot; value=&quot;5&quot;/&gt;&lt;property id=&quot;20300&quot; value=&quot;Slide 6 - &amp;quot;The Response&amp;quot;&quot;/&gt;&lt;property id=&quot;20307&quot; value=&quot;281&quot;/&gt;&lt;/object&gt;&lt;object type=&quot;3&quot; unique_id=&quot;10010&quot;&gt;&lt;property id=&quot;20148&quot; value=&quot;5&quot;/&gt;&lt;property id=&quot;20300&quot; value=&quot;Slide 7 - &amp;quot;A Model for Michigan&amp;quot;&quot;/&gt;&lt;property id=&quot;20307&quot; value=&quot;282&quot;/&gt;&lt;/object&gt;&lt;object type=&quot;3&quot; unique_id=&quot;10011&quot;&gt;&lt;property id=&quot;20148&quot; value=&quot;5&quot;/&gt;&lt;property id=&quot;20300&quot; value=&quot;Slide 8 - &amp;quot;A Model for Michigan&amp;quot;&quot;/&gt;&lt;property id=&quot;20307&quot; value=&quot;316&quot;/&gt;&lt;/object&gt;&lt;object type=&quot;3&quot; unique_id=&quot;10012&quot;&gt;&lt;property id=&quot;20148&quot; value=&quot;5&quot;/&gt;&lt;property id=&quot;20300&quot; value=&quot;Slide 9 - &amp;quot;Building the Team&amp;quot;&quot;/&gt;&lt;property id=&quot;20307&quot; value=&quot;291&quot;/&gt;&lt;/object&gt;&lt;object type=&quot;3&quot; unique_id=&quot;10013&quot;&gt;&lt;property id=&quot;20148&quot; value=&quot;5&quot;/&gt;&lt;property id=&quot;20300&quot; value=&quot;Slide 10 - &amp;quot;Building the Organization&amp;quot;&quot;/&gt;&lt;property id=&quot;20307&quot; value=&quot;294&quot;/&gt;&lt;/object&gt;&lt;object type=&quot;3&quot; unique_id=&quot;10014&quot;&gt;&lt;property id=&quot;20148&quot; value=&quot;5&quot;/&gt;&lt;property id=&quot;20300&quot; value=&quot;Slide 11 - &amp;quot;Building the Program&amp;quot;&quot;/&gt;&lt;property id=&quot;20307&quot; value=&quot;297&quot;/&gt;&lt;/object&gt;&lt;object type=&quot;3&quot; unique_id=&quot;10015&quot;&gt;&lt;property id=&quot;20148&quot; value=&quot;5&quot;/&gt;&lt;property id=&quot;20300&quot; value=&quot;Slide 12 - &amp;quot;Target Populations&amp;quot;&quot;/&gt;&lt;property id=&quot;20307&quot; value=&quot;283&quot;/&gt;&lt;/object&gt;&lt;object type=&quot;3&quot; unique_id=&quot;10016&quot;&gt;&lt;property id=&quot;20148&quot; value=&quot;5&quot;/&gt;&lt;property id=&quot;20300&quot; value=&quot;Slide 13 - &amp;quot;Target Populations&amp;quot;&quot;/&gt;&lt;property id=&quot;20307&quot; value=&quot;289&quot;/&gt;&lt;/object&gt;&lt;object type=&quot;3&quot; unique_id=&quot;10017&quot;&gt;&lt;property id=&quot;20148&quot; value=&quot;5&quot;/&gt;&lt;property id=&quot;20300&quot; value=&quot;Slide 14 - &amp;quot;Target Populations&amp;quot;&quot;/&gt;&lt;property id=&quot;20307&quot; value=&quot;287&quot;/&gt;&lt;/object&gt;&lt;object type=&quot;3&quot; unique_id=&quot;10018&quot;&gt;&lt;property id=&quot;20148&quot; value=&quot;5&quot;/&gt;&lt;property id=&quot;20300&quot; value=&quot;Slide 15 - &amp;quot;Target Populations&amp;quot;&quot;/&gt;&lt;property id=&quot;20307&quot; value=&quot;288&quot;/&gt;&lt;/object&gt;&lt;object type=&quot;3&quot; unique_id=&quot;10019&quot;&gt;&lt;property id=&quot;20148&quot; value=&quot;5&quot;/&gt;&lt;property id=&quot;20300&quot; value=&quot;Slide 16 - &amp;quot;Access to High School Entrepreneurship in Genesee County&amp;quot;&quot;/&gt;&lt;property id=&quot;20307&quot; value=&quot;278&quot;/&gt;&lt;/object&gt;&lt;object type=&quot;3&quot; unique_id=&quot;10020&quot;&gt;&lt;property id=&quot;20148&quot; value=&quot;5&quot;/&gt;&lt;property id=&quot;20300&quot; value=&quot;Slide 17 - &amp;quot;Genesee County Local &amp;amp; National Program Grid&amp;quot;&quot;/&gt;&lt;property id=&quot;20307&quot; value=&quot;304&quot;/&gt;&lt;/object&gt;&lt;object type=&quot;3&quot; unique_id=&quot;10021&quot;&gt;&lt;property id=&quot;20148&quot; value=&quot;5&quot;/&gt;&lt;property id=&quot;20300&quot; value=&quot;Slide 18 - &amp;quot;Programming&amp;quot;&quot;/&gt;&lt;property id=&quot;20307&quot; value=&quot;306&quot;/&gt;&lt;/object&gt;&lt;object type=&quot;3&quot; unique_id=&quot;10022&quot;&gt;&lt;property id=&quot;20148&quot; value=&quot;5&quot;/&gt;&lt;property id=&quot;20300&quot; value=&quot;Slide 19 - &amp;quot;Programming&amp;quot;&quot;/&gt;&lt;property id=&quot;20307&quot; value=&quot;307&quot;/&gt;&lt;/object&gt;&lt;object type=&quot;3&quot; unique_id=&quot;10023&quot;&gt;&lt;property id=&quot;20148&quot; value=&quot;5&quot;/&gt;&lt;property id=&quot;20300&quot; value=&quot;Slide 20 - &amp;quot;Programming&amp;quot;&quot;/&gt;&lt;property id=&quot;20307&quot; value=&quot;311&quot;/&gt;&lt;/object&gt;&lt;object type=&quot;3&quot; unique_id=&quot;10024&quot;&gt;&lt;property id=&quot;20148&quot; value=&quot;5&quot;/&gt;&lt;property id=&quot;20300&quot; value=&quot;Slide 21 - &amp;quot;Programming&amp;quot;&quot;/&gt;&lt;property id=&quot;20307&quot; value=&quot;309&quot;/&gt;&lt;/object&gt;&lt;object type=&quot;3&quot; unique_id=&quot;10025&quot;&gt;&lt;property id=&quot;20148&quot; value=&quot;5&quot;/&gt;&lt;property id=&quot;20300&quot; value=&quot;Slide 22 - &amp;quot;IGNITE&amp;quot;&quot;/&gt;&lt;property id=&quot;20307&quot; value=&quot;308&quot;/&gt;&lt;/object&gt;&lt;object type=&quot;3&quot; unique_id=&quot;10026&quot;&gt;&lt;property id=&quot;20148&quot; value=&quot;5&quot;/&gt;&lt;property id=&quot;20300&quot; value=&quot;Slide 23 - &amp;quot;Programming&amp;quot;&quot;/&gt;&lt;property id=&quot;20307&quot; value=&quot;303&quot;/&gt;&lt;/object&gt;&lt;object type=&quot;3&quot; unique_id=&quot;10027&quot;&gt;&lt;property id=&quot;20148&quot; value=&quot;5&quot;/&gt;&lt;property id=&quot;20300&quot; value=&quot;Slide 24 - &amp;quot;Future Programming&amp;quot;&quot;/&gt;&lt;property id=&quot;20307&quot; value=&quot;315&quot;/&gt;&lt;/object&gt;&lt;object type=&quot;3&quot; unique_id=&quot;10028&quot;&gt;&lt;property id=&quot;20148&quot; value=&quot;5&quot;/&gt;&lt;property id=&quot;20300&quot; value=&quot;Slide 25 - &amp;quot;Conclusion&amp;quot;&quot;/&gt;&lt;property id=&quot;20307&quot; value=&quot;305&quot;/&gt;&lt;/object&gt;&lt;object type=&quot;3&quot; unique_id=&quot;10029&quot;&gt;&lt;property id=&quot;20148&quot; value=&quot;5&quot;/&gt;&lt;property id=&quot;20300&quot; value=&quot;Slide 26 - &amp;quot;The YES Flint Team&amp;quot;&quot;/&gt;&lt;property id=&quot;20307&quot; value=&quot;279&quot;/&gt;&lt;/object&gt;&lt;object type=&quot;3&quot; unique_id=&quot;10030&quot;&gt;&lt;property id=&quot;20148&quot; value=&quot;5&quot;/&gt;&lt;property id=&quot;20300&quot; value=&quot;Slide 27 - &amp;quot;Thank you for joining us today. Please consider attending  the upcoming REI Innovate Michigan! Summit&amp;quot;&quot;/&gt;&lt;property id=&quot;20307&quot; value=&quot;26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0</TotalTime>
  <Words>906</Words>
  <Application>Microsoft Office PowerPoint</Application>
  <PresentationFormat>Custom</PresentationFormat>
  <Paragraphs>212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Promoting Youth Entrepreneurship</vt:lpstr>
      <vt:lpstr>With support from:</vt:lpstr>
      <vt:lpstr>INTRODUCTION</vt:lpstr>
      <vt:lpstr>Introduction</vt:lpstr>
      <vt:lpstr>The Challenge</vt:lpstr>
      <vt:lpstr>The Response</vt:lpstr>
      <vt:lpstr>A Model for Michigan</vt:lpstr>
      <vt:lpstr>A Model for Michigan</vt:lpstr>
      <vt:lpstr>Building the Team</vt:lpstr>
      <vt:lpstr>Building the Organization</vt:lpstr>
      <vt:lpstr>Building the Program</vt:lpstr>
      <vt:lpstr>Target Populations</vt:lpstr>
      <vt:lpstr>Target Populations</vt:lpstr>
      <vt:lpstr>Target Populations</vt:lpstr>
      <vt:lpstr>Target Populations</vt:lpstr>
      <vt:lpstr>Access to High School Entrepreneurship in Genesee County</vt:lpstr>
      <vt:lpstr>Genesee County Local &amp; National Program Grid</vt:lpstr>
      <vt:lpstr>Programming</vt:lpstr>
      <vt:lpstr>Programming</vt:lpstr>
      <vt:lpstr>Programming</vt:lpstr>
      <vt:lpstr>Programming</vt:lpstr>
      <vt:lpstr>IGNITE</vt:lpstr>
      <vt:lpstr>Programming</vt:lpstr>
      <vt:lpstr>Future Programming</vt:lpstr>
      <vt:lpstr>Conclusion</vt:lpstr>
      <vt:lpstr>The YES Flint Team</vt:lpstr>
      <vt:lpstr>Thank you for joining us today. Please consider attending  the upcoming REI Innovate Michigan! Summit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2012-08-22T21:57:09Z</dcterms:created>
  <dcterms:modified xsi:type="dcterms:W3CDTF">2012-10-22T13:26:16Z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