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6"/>
  </p:notesMasterIdLst>
  <p:sldIdLst>
    <p:sldId id="257" r:id="rId3"/>
    <p:sldId id="268" r:id="rId4"/>
    <p:sldId id="265" r:id="rId5"/>
    <p:sldId id="279" r:id="rId6"/>
    <p:sldId id="280" r:id="rId7"/>
    <p:sldId id="270" r:id="rId8"/>
    <p:sldId id="260" r:id="rId9"/>
    <p:sldId id="287" r:id="rId10"/>
    <p:sldId id="263" r:id="rId11"/>
    <p:sldId id="264" r:id="rId12"/>
    <p:sldId id="282" r:id="rId13"/>
    <p:sldId id="285" r:id="rId14"/>
    <p:sldId id="272" r:id="rId15"/>
    <p:sldId id="262" r:id="rId16"/>
    <p:sldId id="283" r:id="rId17"/>
    <p:sldId id="286" r:id="rId18"/>
    <p:sldId id="273" r:id="rId19"/>
    <p:sldId id="266" r:id="rId20"/>
    <p:sldId id="274" r:id="rId21"/>
    <p:sldId id="284" r:id="rId22"/>
    <p:sldId id="267" r:id="rId23"/>
    <p:sldId id="269" r:id="rId24"/>
    <p:sldId id="26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9587" autoAdjust="0"/>
  </p:normalViewPr>
  <p:slideViewPr>
    <p:cSldViewPr snapToGrid="0">
      <p:cViewPr varScale="1">
        <p:scale>
          <a:sx n="67" d="100"/>
          <a:sy n="67" d="100"/>
        </p:scale>
        <p:origin x="858"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60" d="100"/>
          <a:sy n="60" d="100"/>
        </p:scale>
        <p:origin x="276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68A6C-140C-400A-BE19-B3E275E15881}" type="datetimeFigureOut">
              <a:rPr lang="en-US" smtClean="0"/>
              <a:t>9/3/2014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CE7C00-F315-4720-B4F8-B1A56FB4CB14}" type="slidenum">
              <a:rPr lang="en-US" smtClean="0"/>
              <a:t>‹#›</a:t>
            </a:fld>
            <a:endParaRPr lang="en-US"/>
          </a:p>
        </p:txBody>
      </p:sp>
    </p:spTree>
    <p:extLst>
      <p:ext uri="{BB962C8B-B14F-4D97-AF65-F5344CB8AC3E}">
        <p14:creationId xmlns:p14="http://schemas.microsoft.com/office/powerpoint/2010/main" val="717738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CE7C00-F315-4720-B4F8-B1A56FB4CB14}" type="slidenum">
              <a:rPr lang="en-US" smtClean="0"/>
              <a:t>1</a:t>
            </a:fld>
            <a:endParaRPr lang="en-US"/>
          </a:p>
        </p:txBody>
      </p:sp>
    </p:spTree>
    <p:extLst>
      <p:ext uri="{BB962C8B-B14F-4D97-AF65-F5344CB8AC3E}">
        <p14:creationId xmlns:p14="http://schemas.microsoft.com/office/powerpoint/2010/main" val="96876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Winter semester 2014: </a:t>
            </a:r>
            <a:r>
              <a:rPr lang="en-US" sz="1200" kern="1200" dirty="0" smtClean="0">
                <a:solidFill>
                  <a:schemeClr val="tx1"/>
                </a:solidFill>
                <a:effectLst/>
                <a:latin typeface="+mn-lt"/>
                <a:ea typeface="+mn-ea"/>
                <a:cs typeface="+mn-cs"/>
              </a:rPr>
              <a:t>Beginning the week of Monday, January 13, 2014 – Friday, May 2, 2014, students in the PS 595: Rural Community Development class participated in data collection and review.  Students were grouped into teams and were assigned one or more counties on which they gathered data. The 11 spreadsheets for this project were labeled Table A – K for easy reference.  Data collection and review took place between January – May 2014. </a:t>
            </a:r>
          </a:p>
          <a:p>
            <a:endParaRPr lang="en-US" dirty="0"/>
          </a:p>
        </p:txBody>
      </p:sp>
      <p:sp>
        <p:nvSpPr>
          <p:cNvPr id="4" name="Slide Number Placeholder 3"/>
          <p:cNvSpPr>
            <a:spLocks noGrp="1"/>
          </p:cNvSpPr>
          <p:nvPr>
            <p:ph type="sldNum" sz="quarter" idx="10"/>
          </p:nvPr>
        </p:nvSpPr>
        <p:spPr/>
        <p:txBody>
          <a:bodyPr/>
          <a:lstStyle/>
          <a:p>
            <a:fld id="{2BCE7C00-F315-4720-B4F8-B1A56FB4CB14}" type="slidenum">
              <a:rPr lang="en-US" smtClean="0"/>
              <a:t>10</a:t>
            </a:fld>
            <a:endParaRPr lang="en-US"/>
          </a:p>
        </p:txBody>
      </p:sp>
    </p:spTree>
    <p:extLst>
      <p:ext uri="{BB962C8B-B14F-4D97-AF65-F5344CB8AC3E}">
        <p14:creationId xmlns:p14="http://schemas.microsoft.com/office/powerpoint/2010/main" val="2443932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Winter semester 2014: </a:t>
            </a:r>
            <a:r>
              <a:rPr lang="en-US" sz="1200" kern="1200" dirty="0" smtClean="0">
                <a:solidFill>
                  <a:schemeClr val="tx1"/>
                </a:solidFill>
                <a:effectLst/>
                <a:latin typeface="+mn-lt"/>
                <a:ea typeface="+mn-ea"/>
                <a:cs typeface="+mn-cs"/>
              </a:rPr>
              <a:t>Beginning the week of Monday, January 13, 2014 – Friday, May 2, 2014, students in the PS 595: Rural Community Development class participated in data collection and review.  Students were grouped into teams and were assigned one or more counties on which they gathered data. The 11 spreadsheets for this project were labeled Table A – K for easy reference.  Data collection and review took place between January – May 2014. </a:t>
            </a:r>
          </a:p>
          <a:p>
            <a:endParaRPr lang="en-US" dirty="0"/>
          </a:p>
        </p:txBody>
      </p:sp>
      <p:sp>
        <p:nvSpPr>
          <p:cNvPr id="4" name="Slide Number Placeholder 3"/>
          <p:cNvSpPr>
            <a:spLocks noGrp="1"/>
          </p:cNvSpPr>
          <p:nvPr>
            <p:ph type="sldNum" sz="quarter" idx="10"/>
          </p:nvPr>
        </p:nvSpPr>
        <p:spPr/>
        <p:txBody>
          <a:bodyPr/>
          <a:lstStyle/>
          <a:p>
            <a:fld id="{2BCE7C00-F315-4720-B4F8-B1A56FB4CB14}" type="slidenum">
              <a:rPr lang="en-US" smtClean="0"/>
              <a:t>11</a:t>
            </a:fld>
            <a:endParaRPr lang="en-US"/>
          </a:p>
        </p:txBody>
      </p:sp>
    </p:spTree>
    <p:extLst>
      <p:ext uri="{BB962C8B-B14F-4D97-AF65-F5344CB8AC3E}">
        <p14:creationId xmlns:p14="http://schemas.microsoft.com/office/powerpoint/2010/main" val="4100523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Project Deliverables: </a:t>
            </a:r>
            <a:br>
              <a:rPr lang="en-US" sz="1200" b="1" kern="1200" dirty="0" smtClean="0">
                <a:solidFill>
                  <a:schemeClr val="tx1"/>
                </a:solidFill>
                <a:effectLst/>
                <a:latin typeface="+mn-lt"/>
                <a:ea typeface="+mn-ea"/>
                <a:cs typeface="+mn-cs"/>
              </a:rPr>
            </a:br>
            <a:r>
              <a:rPr lang="en-US" sz="1200" u="sng" kern="1200" dirty="0" smtClean="0">
                <a:solidFill>
                  <a:schemeClr val="tx1"/>
                </a:solidFill>
                <a:effectLst/>
                <a:latin typeface="+mn-lt"/>
                <a:ea typeface="+mn-ea"/>
                <a:cs typeface="+mn-cs"/>
              </a:rPr>
              <a:t>Reports:</a:t>
            </a:r>
            <a:r>
              <a:rPr lang="en-US" sz="1200" kern="1200" dirty="0" smtClean="0">
                <a:solidFill>
                  <a:schemeClr val="tx1"/>
                </a:solidFill>
                <a:effectLst/>
                <a:latin typeface="+mn-lt"/>
                <a:ea typeface="+mn-ea"/>
                <a:cs typeface="+mn-cs"/>
              </a:rPr>
              <a:t> Each team of students in both classes, wrote final reports cataloging the public assets within their respective UP county or counties.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u="sng" kern="1200" dirty="0" smtClean="0">
                <a:solidFill>
                  <a:schemeClr val="tx1"/>
                </a:solidFill>
                <a:effectLst/>
                <a:latin typeface="+mn-lt"/>
                <a:ea typeface="+mn-ea"/>
                <a:cs typeface="+mn-cs"/>
              </a:rPr>
              <a:t>Presentations to UP Counties:</a:t>
            </a:r>
            <a:r>
              <a:rPr lang="en-US" sz="1200" kern="1200" dirty="0" smtClean="0">
                <a:solidFill>
                  <a:schemeClr val="tx1"/>
                </a:solidFill>
                <a:effectLst/>
                <a:latin typeface="+mn-lt"/>
                <a:ea typeface="+mn-ea"/>
                <a:cs typeface="+mn-cs"/>
              </a:rPr>
              <a:t> During the winter semester 2014, each team of students in the PS 595: Rural Community Development class, along with the instructor, Dr. James-Mesloh, traveled to their respective counties and presented the research findings to the appropriate economic development organization.  Presentations occurred during March – June 2014. The travel for this portion of the project was supported by an NMU internal funding source, the Center for Rural Community and Economic Development (CRCED).</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u="sng" kern="1200" dirty="0" smtClean="0">
                <a:solidFill>
                  <a:schemeClr val="tx1"/>
                </a:solidFill>
                <a:effectLst/>
                <a:latin typeface="+mn-lt"/>
                <a:ea typeface="+mn-ea"/>
                <a:cs typeface="+mn-cs"/>
              </a:rPr>
              <a:t>Webinar Presentation of Data:</a:t>
            </a:r>
            <a:r>
              <a:rPr lang="en-US" sz="1200" kern="1200" dirty="0" smtClean="0">
                <a:solidFill>
                  <a:schemeClr val="tx1"/>
                </a:solidFill>
                <a:effectLst/>
                <a:latin typeface="+mn-lt"/>
                <a:ea typeface="+mn-ea"/>
                <a:cs typeface="+mn-cs"/>
              </a:rPr>
              <a:t> On Tuesday, April 29, 2014 from 10:00 – 11:00 a.m., each student in the PS 595: Rural Community Development class presented his/her county data to a local Marquette audience of interested NMU faculty and students. In addition, members of the economic development community joined this webinar from across the UP and greater Michigan area.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u="sng" kern="1200" dirty="0" smtClean="0">
                <a:solidFill>
                  <a:schemeClr val="tx1"/>
                </a:solidFill>
                <a:effectLst/>
                <a:latin typeface="+mn-lt"/>
                <a:ea typeface="+mn-ea"/>
                <a:cs typeface="+mn-cs"/>
              </a:rPr>
              <a:t>Webpage Development</a:t>
            </a:r>
            <a:r>
              <a:rPr lang="en-US" sz="1200" kern="1200" dirty="0" smtClean="0">
                <a:solidFill>
                  <a:schemeClr val="tx1"/>
                </a:solidFill>
                <a:effectLst/>
                <a:latin typeface="+mn-lt"/>
                <a:ea typeface="+mn-ea"/>
                <a:cs typeface="+mn-cs"/>
              </a:rPr>
              <a:t>: A webpage has been created for each UP county that contains the data collected from this project. The webpages are housed on Northern Michigan University’s, Master of Public Administration website with links to the Center for Rural Community and Economic Development website. </a:t>
            </a:r>
          </a:p>
          <a:p>
            <a:endParaRPr lang="en-US" dirty="0"/>
          </a:p>
        </p:txBody>
      </p:sp>
      <p:sp>
        <p:nvSpPr>
          <p:cNvPr id="4" name="Slide Number Placeholder 3"/>
          <p:cNvSpPr>
            <a:spLocks noGrp="1"/>
          </p:cNvSpPr>
          <p:nvPr>
            <p:ph type="sldNum" sz="quarter" idx="10"/>
          </p:nvPr>
        </p:nvSpPr>
        <p:spPr/>
        <p:txBody>
          <a:bodyPr/>
          <a:lstStyle/>
          <a:p>
            <a:fld id="{2BCE7C00-F315-4720-B4F8-B1A56FB4CB14}" type="slidenum">
              <a:rPr lang="en-US" smtClean="0"/>
              <a:t>12</a:t>
            </a:fld>
            <a:endParaRPr lang="en-US"/>
          </a:p>
        </p:txBody>
      </p:sp>
    </p:spTree>
    <p:extLst>
      <p:ext uri="{BB962C8B-B14F-4D97-AF65-F5344CB8AC3E}">
        <p14:creationId xmlns:p14="http://schemas.microsoft.com/office/powerpoint/2010/main" val="2731346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Project Deliverables: </a:t>
            </a:r>
            <a:br>
              <a:rPr lang="en-US" sz="1200" b="1" kern="1200" dirty="0" smtClean="0">
                <a:solidFill>
                  <a:schemeClr val="tx1"/>
                </a:solidFill>
                <a:effectLst/>
                <a:latin typeface="+mn-lt"/>
                <a:ea typeface="+mn-ea"/>
                <a:cs typeface="+mn-cs"/>
              </a:rPr>
            </a:br>
            <a:r>
              <a:rPr lang="en-US" sz="1200" u="sng" kern="1200" dirty="0" smtClean="0">
                <a:solidFill>
                  <a:schemeClr val="tx1"/>
                </a:solidFill>
                <a:effectLst/>
                <a:latin typeface="+mn-lt"/>
                <a:ea typeface="+mn-ea"/>
                <a:cs typeface="+mn-cs"/>
              </a:rPr>
              <a:t>Reports:</a:t>
            </a:r>
            <a:r>
              <a:rPr lang="en-US" sz="1200" kern="1200" dirty="0" smtClean="0">
                <a:solidFill>
                  <a:schemeClr val="tx1"/>
                </a:solidFill>
                <a:effectLst/>
                <a:latin typeface="+mn-lt"/>
                <a:ea typeface="+mn-ea"/>
                <a:cs typeface="+mn-cs"/>
              </a:rPr>
              <a:t> Each team of students in both classes, wrote final reports cataloging the public assets within their respective UP county or counties.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u="sng" kern="1200" dirty="0" smtClean="0">
                <a:solidFill>
                  <a:schemeClr val="tx1"/>
                </a:solidFill>
                <a:effectLst/>
                <a:latin typeface="+mn-lt"/>
                <a:ea typeface="+mn-ea"/>
                <a:cs typeface="+mn-cs"/>
              </a:rPr>
              <a:t>Presentations to UP Counties:</a:t>
            </a:r>
            <a:r>
              <a:rPr lang="en-US" sz="1200" kern="1200" dirty="0" smtClean="0">
                <a:solidFill>
                  <a:schemeClr val="tx1"/>
                </a:solidFill>
                <a:effectLst/>
                <a:latin typeface="+mn-lt"/>
                <a:ea typeface="+mn-ea"/>
                <a:cs typeface="+mn-cs"/>
              </a:rPr>
              <a:t> During the winter semester 2014, each team of students in the PS 595: Rural Community Development class, along with the instructor, Dr. James-Mesloh, traveled to their respective counties and presented the research findings to the appropriate economic development organization.  Presentations occurred during March – June 2014. The travel for this portion of the project was supported by an NMU internal funding source, the Center for Rural Community and Economic Development (CRCED).</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u="sng" kern="1200" dirty="0" smtClean="0">
                <a:solidFill>
                  <a:schemeClr val="tx1"/>
                </a:solidFill>
                <a:effectLst/>
                <a:latin typeface="+mn-lt"/>
                <a:ea typeface="+mn-ea"/>
                <a:cs typeface="+mn-cs"/>
              </a:rPr>
              <a:t>Webinar Presentation of Data:</a:t>
            </a:r>
            <a:r>
              <a:rPr lang="en-US" sz="1200" kern="1200" dirty="0" smtClean="0">
                <a:solidFill>
                  <a:schemeClr val="tx1"/>
                </a:solidFill>
                <a:effectLst/>
                <a:latin typeface="+mn-lt"/>
                <a:ea typeface="+mn-ea"/>
                <a:cs typeface="+mn-cs"/>
              </a:rPr>
              <a:t> On Tuesday, April 29, 2014 from 10:00 – 11:00 a.m., each student in the PS 595: Rural Community Development class presented his/her county data to a local Marquette audience of interested NMU faculty and students. In addition, members of the economic development community joined this webinar from across the UP and greater Michigan area.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u="sng" kern="1200" dirty="0" smtClean="0">
                <a:solidFill>
                  <a:schemeClr val="tx1"/>
                </a:solidFill>
                <a:effectLst/>
                <a:latin typeface="+mn-lt"/>
                <a:ea typeface="+mn-ea"/>
                <a:cs typeface="+mn-cs"/>
              </a:rPr>
              <a:t>Webpage Development</a:t>
            </a:r>
            <a:r>
              <a:rPr lang="en-US" sz="1200" kern="1200" dirty="0" smtClean="0">
                <a:solidFill>
                  <a:schemeClr val="tx1"/>
                </a:solidFill>
                <a:effectLst/>
                <a:latin typeface="+mn-lt"/>
                <a:ea typeface="+mn-ea"/>
                <a:cs typeface="+mn-cs"/>
              </a:rPr>
              <a:t>: A webpage has been created for each UP county that contains the data collected from this project. The webpages are housed on Northern Michigan University’s, Master of Public Administration website with links to the Center for Rural Community and Economic Development website. </a:t>
            </a:r>
          </a:p>
          <a:p>
            <a:endParaRPr lang="en-US" dirty="0"/>
          </a:p>
        </p:txBody>
      </p:sp>
      <p:sp>
        <p:nvSpPr>
          <p:cNvPr id="4" name="Slide Number Placeholder 3"/>
          <p:cNvSpPr>
            <a:spLocks noGrp="1"/>
          </p:cNvSpPr>
          <p:nvPr>
            <p:ph type="sldNum" sz="quarter" idx="10"/>
          </p:nvPr>
        </p:nvSpPr>
        <p:spPr/>
        <p:txBody>
          <a:bodyPr/>
          <a:lstStyle/>
          <a:p>
            <a:fld id="{2BCE7C00-F315-4720-B4F8-B1A56FB4CB14}" type="slidenum">
              <a:rPr lang="en-US" smtClean="0"/>
              <a:t>13</a:t>
            </a:fld>
            <a:endParaRPr lang="en-US"/>
          </a:p>
        </p:txBody>
      </p:sp>
    </p:spTree>
    <p:extLst>
      <p:ext uri="{BB962C8B-B14F-4D97-AF65-F5344CB8AC3E}">
        <p14:creationId xmlns:p14="http://schemas.microsoft.com/office/powerpoint/2010/main" val="1396800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lessons learned from this project fall within two distinct categories: organizational capacity and storing and dissemination of public information,</a:t>
            </a:r>
          </a:p>
          <a:p>
            <a:r>
              <a:rPr lang="en-US" sz="1200" b="1" kern="1200" dirty="0" smtClean="0">
                <a:solidFill>
                  <a:schemeClr val="tx1"/>
                </a:solidFill>
                <a:effectLst/>
                <a:latin typeface="+mn-lt"/>
                <a:ea typeface="+mn-ea"/>
                <a:cs typeface="+mn-cs"/>
              </a:rPr>
              <a:t/>
            </a:r>
            <a:br>
              <a:rPr lang="en-US" sz="1200" b="1"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Organizational Capacity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most commonly experienced challenge on of this project resulted from the very limited organizational capacity that the majority of counties have in the UP of Michigan.  It was a common occurrence during the months of data collection for this project to interact with public administrators that were staffed in significantly less than full-time positions.  </a:t>
            </a:r>
          </a:p>
          <a:p>
            <a:r>
              <a:rPr lang="en-US" sz="1200" kern="1200" dirty="0" smtClean="0">
                <a:solidFill>
                  <a:schemeClr val="tx1"/>
                </a:solidFill>
                <a:effectLst/>
                <a:latin typeface="+mn-lt"/>
                <a:ea typeface="+mn-ea"/>
                <a:cs typeface="+mn-cs"/>
              </a:rPr>
              <a:t>	For many professionals there is the assumption that government supported departments are operating at a minimum level of staffing - being at least one person full or close to full-time. However, we learned as we moved through this project that a significant number of counties in the UP are operating economic development offices with paid part-time staff or solely volunteer staffing.  In addition, it was common for many counties to have paid staffing for economic development but could only support the positions between 3-10 hours per week.  </a:t>
            </a:r>
          </a:p>
          <a:p>
            <a:r>
              <a:rPr lang="en-US" sz="1200" kern="1200" dirty="0" smtClean="0">
                <a:solidFill>
                  <a:schemeClr val="tx1"/>
                </a:solidFill>
                <a:effectLst/>
                <a:latin typeface="+mn-lt"/>
                <a:ea typeface="+mn-ea"/>
                <a:cs typeface="+mn-cs"/>
              </a:rPr>
              <a:t>	Consequently, there is a natural barrier to task completion when paid or volunteer staff that would assist with a project are only available a few hours each week.  We encountered an entire structure of government administration we dubbed, “Government by Volunteer.”  It is apparent a significant number of UP city’s and county’s are operating on limited staffing and therefore, rely on volunteers to perform duties and functions that would typically be done by paid staff in more urban communities.  </a:t>
            </a:r>
          </a:p>
          <a:p>
            <a:r>
              <a:rPr lang="en-US" sz="1200" kern="1200" dirty="0" smtClean="0">
                <a:solidFill>
                  <a:schemeClr val="tx1"/>
                </a:solidFill>
                <a:effectLst/>
                <a:latin typeface="+mn-lt"/>
                <a:ea typeface="+mn-ea"/>
                <a:cs typeface="+mn-cs"/>
              </a:rPr>
              <a:t>	Another aspect of challenged organizational capacity which thus slowed the data collection process was the lack of office-type resources such as phones, email, internet access, and office space outside a personal residence for some of the economic development offices we worked with.  It also came to our attention that a small number of economic development offices needed to be contacted via U.S. mail as they did not have access to internet and email services and the office space was only open 3-5 hours each week.  Thus, this made communicating with these economic development offices by telephone or email more difficult to achieve since there was such a limited number of hours they were able to perform these tasks during their allotted working time.  Consequently, staff prioritized their responses to communications with their office by first responding to interested businesses which resulted in 3+ months for replies to repeated communications from our student and faculty researchers.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BCE7C00-F315-4720-B4F8-B1A56FB4CB14}" type="slidenum">
              <a:rPr lang="en-US" smtClean="0"/>
              <a:t>14</a:t>
            </a:fld>
            <a:endParaRPr lang="en-US"/>
          </a:p>
        </p:txBody>
      </p:sp>
    </p:spTree>
    <p:extLst>
      <p:ext uri="{BB962C8B-B14F-4D97-AF65-F5344CB8AC3E}">
        <p14:creationId xmlns:p14="http://schemas.microsoft.com/office/powerpoint/2010/main" val="3654961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lessons learned from this project fall within two distinct categories: organizational capacity and storing and dissemination of public information,</a:t>
            </a:r>
          </a:p>
          <a:p>
            <a:r>
              <a:rPr lang="en-US" sz="1200" b="1" kern="1200" dirty="0" smtClean="0">
                <a:solidFill>
                  <a:schemeClr val="tx1"/>
                </a:solidFill>
                <a:effectLst/>
                <a:latin typeface="+mn-lt"/>
                <a:ea typeface="+mn-ea"/>
                <a:cs typeface="+mn-cs"/>
              </a:rPr>
              <a:t/>
            </a:r>
            <a:br>
              <a:rPr lang="en-US" sz="1200" b="1"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Organizational Capacity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most commonly experienced challenge on of this project resulted from the very limited organizational capacity that the majority of counties have in the UP of Michigan.  It was a common occurrence during the months of data collection for this project to interact with public administrators that were staffed in significantly less than full-time positions.  </a:t>
            </a:r>
          </a:p>
          <a:p>
            <a:r>
              <a:rPr lang="en-US" sz="1200" kern="1200" dirty="0" smtClean="0">
                <a:solidFill>
                  <a:schemeClr val="tx1"/>
                </a:solidFill>
                <a:effectLst/>
                <a:latin typeface="+mn-lt"/>
                <a:ea typeface="+mn-ea"/>
                <a:cs typeface="+mn-cs"/>
              </a:rPr>
              <a:t>	For many professionals there is the assumption that government supported departments are operating at a minimum level of staffing - being at least one person full or close to full-time. However, we learned as we moved through this project that a significant number of counties in the UP are operating economic development offices with paid part-time staff or solely volunteer staffing.  In addition, it was common for many counties to have paid staffing for economic development but could only support the positions between 3-10 hours per week.  </a:t>
            </a:r>
          </a:p>
          <a:p>
            <a:r>
              <a:rPr lang="en-US" sz="1200" kern="1200" dirty="0" smtClean="0">
                <a:solidFill>
                  <a:schemeClr val="tx1"/>
                </a:solidFill>
                <a:effectLst/>
                <a:latin typeface="+mn-lt"/>
                <a:ea typeface="+mn-ea"/>
                <a:cs typeface="+mn-cs"/>
              </a:rPr>
              <a:t>	Consequently, there is a natural barrier to task completion when paid or volunteer staff that would assist with a project are only available a few hours each week.  We encountered an entire structure of government administration we dubbed, “Government by Volunteer.”  It is apparent a significant number of UP city’s and county’s are operating on limited staffing and therefore, rely on volunteers to perform duties and functions that would typically be done by paid staff in more urban communities.  </a:t>
            </a:r>
          </a:p>
          <a:p>
            <a:r>
              <a:rPr lang="en-US" sz="1200" kern="1200" dirty="0" smtClean="0">
                <a:solidFill>
                  <a:schemeClr val="tx1"/>
                </a:solidFill>
                <a:effectLst/>
                <a:latin typeface="+mn-lt"/>
                <a:ea typeface="+mn-ea"/>
                <a:cs typeface="+mn-cs"/>
              </a:rPr>
              <a:t>	Another aspect of challenged organizational capacity which thus slowed the data collection process was the lack of office-type resources such as phones, email, internet access, and office space outside a personal residence for some of the economic development offices we worked with.  It also came to our attention that a small number of economic development offices needed to be contacted via U.S. mail as they did not have access to internet and email services and the office space was only open 3-5 hours each week.  Thus, this made communicating with these economic development offices by telephone or email more difficult to achieve since there was such a limited number of hours they were able to perform these tasks during their allotted working time.  Consequently, staff prioritized their responses to communications with their office by first responding to interested businesses which resulted in 3+ months for replies to repeated communications from our student and faculty researchers.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BCE7C00-F315-4720-B4F8-B1A56FB4CB14}" type="slidenum">
              <a:rPr lang="en-US" smtClean="0"/>
              <a:t>15</a:t>
            </a:fld>
            <a:endParaRPr lang="en-US"/>
          </a:p>
        </p:txBody>
      </p:sp>
    </p:spTree>
    <p:extLst>
      <p:ext uri="{BB962C8B-B14F-4D97-AF65-F5344CB8AC3E}">
        <p14:creationId xmlns:p14="http://schemas.microsoft.com/office/powerpoint/2010/main" val="3158822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lessons learned from this project fall within two distinct categories: organizational capacity and storing and dissemination of public information,</a:t>
            </a:r>
          </a:p>
          <a:p>
            <a:r>
              <a:rPr lang="en-US" sz="1200" b="1" kern="1200" dirty="0" smtClean="0">
                <a:solidFill>
                  <a:schemeClr val="tx1"/>
                </a:solidFill>
                <a:effectLst/>
                <a:latin typeface="+mn-lt"/>
                <a:ea typeface="+mn-ea"/>
                <a:cs typeface="+mn-cs"/>
              </a:rPr>
              <a:t/>
            </a:r>
            <a:br>
              <a:rPr lang="en-US" sz="1200" b="1"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Organizational Capacity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most commonly experienced challenge on of this project resulted from the very limited organizational capacity that the majority of counties have in the UP of Michigan.  It was a common occurrence during the months of data collection for this project to interact with public administrators that were staffed in significantly less than full-time positions.  </a:t>
            </a:r>
          </a:p>
          <a:p>
            <a:r>
              <a:rPr lang="en-US" sz="1200" kern="1200" dirty="0" smtClean="0">
                <a:solidFill>
                  <a:schemeClr val="tx1"/>
                </a:solidFill>
                <a:effectLst/>
                <a:latin typeface="+mn-lt"/>
                <a:ea typeface="+mn-ea"/>
                <a:cs typeface="+mn-cs"/>
              </a:rPr>
              <a:t>	For many professionals there is the assumption that government supported departments are operating at a minimum level of staffing - being at least one person full or close to full-time. However, we learned as we moved through this project that a significant number of counties in the UP are operating economic development offices with paid part-time staff or solely volunteer staffing.  In addition, it was common for many counties to have paid staffing for economic development but could only support the positions between 3-10 hours per week.  </a:t>
            </a:r>
          </a:p>
          <a:p>
            <a:r>
              <a:rPr lang="en-US" sz="1200" kern="1200" dirty="0" smtClean="0">
                <a:solidFill>
                  <a:schemeClr val="tx1"/>
                </a:solidFill>
                <a:effectLst/>
                <a:latin typeface="+mn-lt"/>
                <a:ea typeface="+mn-ea"/>
                <a:cs typeface="+mn-cs"/>
              </a:rPr>
              <a:t>	Consequently, there is a natural barrier to task completion when paid or volunteer staff that would assist with a project are only available a few hours each week.  We encountered an entire structure of government administration we dubbed, “Government by Volunteer.”  It is apparent a significant number of UP city’s and county’s are operating on limited staffing and therefore, rely on volunteers to perform duties and functions that would typically be done by paid staff in more urban communities.  </a:t>
            </a:r>
          </a:p>
          <a:p>
            <a:r>
              <a:rPr lang="en-US" sz="1200" kern="1200" dirty="0" smtClean="0">
                <a:solidFill>
                  <a:schemeClr val="tx1"/>
                </a:solidFill>
                <a:effectLst/>
                <a:latin typeface="+mn-lt"/>
                <a:ea typeface="+mn-ea"/>
                <a:cs typeface="+mn-cs"/>
              </a:rPr>
              <a:t>	Another aspect of challenged organizational capacity which thus slowed the data collection process was the lack of office-type resources such as phones, email, internet access, and office space outside a personal residence for some of the economic development offices we worked with.  It also came to our attention that a small number of economic development offices needed to be contacted via U.S. mail as they did not have access to internet and email services and the office space was only open 3-5 hours each week.  Thus, this made communicating with these economic development offices by telephone or email more difficult to achieve since there was such a limited number of hours they were able to perform these tasks during their allotted working time.  Consequently, staff prioritized their responses to communications with their office by first responding to interested businesses which resulted in 3+ months for replies to repeated communications from our student and faculty researchers.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BCE7C00-F315-4720-B4F8-B1A56FB4CB14}" type="slidenum">
              <a:rPr lang="en-US" smtClean="0"/>
              <a:t>16</a:t>
            </a:fld>
            <a:endParaRPr lang="en-US"/>
          </a:p>
        </p:txBody>
      </p:sp>
    </p:spTree>
    <p:extLst>
      <p:ext uri="{BB962C8B-B14F-4D97-AF65-F5344CB8AC3E}">
        <p14:creationId xmlns:p14="http://schemas.microsoft.com/office/powerpoint/2010/main" val="921048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Storing and Dissemination of Public Information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Many of the data points that were collected for this project were based on personal communication with staff who either worked with economic development organizations or government entities within a city or county.  These communications were conducted largely in-person with some being by phone and email.  </a:t>
            </a:r>
          </a:p>
          <a:p>
            <a:r>
              <a:rPr lang="en-US" sz="1200" kern="1200" dirty="0" smtClean="0">
                <a:solidFill>
                  <a:schemeClr val="tx1"/>
                </a:solidFill>
                <a:effectLst/>
                <a:latin typeface="+mn-lt"/>
                <a:ea typeface="+mn-ea"/>
                <a:cs typeface="+mn-cs"/>
              </a:rPr>
              <a:t>	Organizational and community-based data oftentimes resides within the collective memories of public personnel and volunteers.  This circumstance was more evident within those communities where staff had been working for the same government entity for 10-20+ years. Gathering data from these communities required in-person conversations to obtain since it was not accessible via government websites, phone conversations or emails. </a:t>
            </a:r>
          </a:p>
          <a:p>
            <a:r>
              <a:rPr lang="en-US" sz="1200" kern="1200" dirty="0" smtClean="0">
                <a:solidFill>
                  <a:schemeClr val="tx1"/>
                </a:solidFill>
                <a:effectLst/>
                <a:latin typeface="+mn-lt"/>
                <a:ea typeface="+mn-ea"/>
                <a:cs typeface="+mn-cs"/>
              </a:rPr>
              <a:t>	In many cases, documentation of information collected through personal communication was not readily available as it was expressed to us that the information was just known, because it was known.  </a:t>
            </a:r>
          </a:p>
          <a:p>
            <a:r>
              <a:rPr lang="en-US" sz="1200" kern="1200" dirty="0" smtClean="0">
                <a:solidFill>
                  <a:schemeClr val="tx1"/>
                </a:solidFill>
                <a:effectLst/>
                <a:latin typeface="+mn-lt"/>
                <a:ea typeface="+mn-ea"/>
                <a:cs typeface="+mn-cs"/>
              </a:rPr>
              <a:t>	The flip of this scenario resulted when an organizational knowledge vacuum had been created when long-term staff left their positions.  For those staffers that were hired later it was realized that paper records and/or files were not readily available and it appeared that the knowledge relating to community data went with the previous staff person.  </a:t>
            </a:r>
          </a:p>
          <a:p>
            <a:r>
              <a:rPr lang="en-US" sz="1200" kern="1200" dirty="0" smtClean="0">
                <a:solidFill>
                  <a:schemeClr val="tx1"/>
                </a:solidFill>
                <a:effectLst/>
                <a:latin typeface="+mn-lt"/>
                <a:ea typeface="+mn-ea"/>
                <a:cs typeface="+mn-cs"/>
              </a:rPr>
              <a:t>	Since a portion of community data is held in personal memory this created a challenge in identifying city, county, and/or economic development personnel that knew the information.  This situation turned into a bit of a community treasure hunt as we made contacts with multiple  individuals to locate the one contact that could answer our research questions.  This scenario coupled  with limited staffing hours extended the data collection time frame from four to 10 months.  	</a:t>
            </a:r>
          </a:p>
          <a:p>
            <a:r>
              <a:rPr lang="en-US" sz="1200" kern="1200" dirty="0" smtClean="0">
                <a:solidFill>
                  <a:schemeClr val="tx1"/>
                </a:solidFill>
                <a:effectLst/>
                <a:latin typeface="+mn-lt"/>
                <a:ea typeface="+mn-ea"/>
                <a:cs typeface="+mn-cs"/>
              </a:rPr>
              <a:t>	Through this project we also determined the type of community data that is disseminated through local government websites varies significantly which was one of the factors that facilitated face-to-face meetings with the city, county and economic development staff.  While community population size was a factor in the amount of community data available on websites it was not an absolute.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BCE7C00-F315-4720-B4F8-B1A56FB4CB14}" type="slidenum">
              <a:rPr lang="en-US" smtClean="0"/>
              <a:t>17</a:t>
            </a:fld>
            <a:endParaRPr lang="en-US"/>
          </a:p>
        </p:txBody>
      </p:sp>
    </p:spTree>
    <p:extLst>
      <p:ext uri="{BB962C8B-B14F-4D97-AF65-F5344CB8AC3E}">
        <p14:creationId xmlns:p14="http://schemas.microsoft.com/office/powerpoint/2010/main" val="47826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true measure of success from a community-partnership research project is how it influences the students that participated.  This project went beyond all expectations in its results for student success.  Two students, Margot Rusinek and Troy Louis, participated in this project and were able to translate their experiences and skill sets into tangible outcomes.</a:t>
            </a:r>
          </a:p>
          <a:p>
            <a:r>
              <a:rPr lang="en-US" sz="1200" kern="1200" dirty="0" smtClean="0">
                <a:solidFill>
                  <a:schemeClr val="tx1"/>
                </a:solidFill>
                <a:effectLst/>
                <a:latin typeface="+mn-lt"/>
                <a:ea typeface="+mn-ea"/>
                <a:cs typeface="+mn-cs"/>
              </a:rPr>
              <a:t>	Margot was able to articulate her experience and expertise gained from this economic development collection project into a job as a city manager with a municipality in the Upper Peninsula of Michigan.  At the time Margot was working on this project while she was a distance student residing in the State of Virginia.   While participating in this economic development data collection project, Margot had been working as a nurse for the past 4 years and her career had been in the healthcare arena.  Consequently, the experienced gained from this “learning by doing” academic endeavor translated into a successful career move for Margot.</a:t>
            </a:r>
          </a:p>
          <a:p>
            <a:r>
              <a:rPr lang="en-US" sz="1200" kern="1200" dirty="0" smtClean="0">
                <a:solidFill>
                  <a:schemeClr val="tx1"/>
                </a:solidFill>
                <a:effectLst/>
                <a:latin typeface="+mn-lt"/>
                <a:ea typeface="+mn-ea"/>
                <a:cs typeface="+mn-cs"/>
              </a:rPr>
              <a:t>	Another student success came in the form of a paid summer internship for a large municipality in Michigan.  This internship was jointly sponsored by the Michigan Local Government Management Association (MLGMA) and Northern Michigan University. (NMU)  This is a revolving internship which NMU students are eligible to apply for every 3 years.  This year, Troy Louis was the candidate selected due to his knowledge and skill sets that were gained from his participation of this economic development project.   His grasp of community structures and how business is supported by local government won him a $6,000 internship toward his professional development.    </a:t>
            </a:r>
          </a:p>
          <a:p>
            <a:r>
              <a:rPr lang="en-US" sz="1200" kern="1200" dirty="0" smtClean="0">
                <a:solidFill>
                  <a:schemeClr val="tx1"/>
                </a:solidFill>
                <a:effectLst/>
                <a:latin typeface="+mn-lt"/>
                <a:ea typeface="+mn-ea"/>
                <a:cs typeface="+mn-cs"/>
              </a:rPr>
              <a:t>	Both of these students were able to translate the knowledge, skills sets and expertise gained from this project into tangible results for themselves.  There was a direct connection between the student’s participation with a community-based research project and their personal professional development.  Thus strengthening that students can participate in community based projects and still be distance-students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BCE7C00-F315-4720-B4F8-B1A56FB4CB14}" type="slidenum">
              <a:rPr lang="en-US" smtClean="0"/>
              <a:t>18</a:t>
            </a:fld>
            <a:endParaRPr lang="en-US"/>
          </a:p>
        </p:txBody>
      </p:sp>
    </p:spTree>
    <p:extLst>
      <p:ext uri="{BB962C8B-B14F-4D97-AF65-F5344CB8AC3E}">
        <p14:creationId xmlns:p14="http://schemas.microsoft.com/office/powerpoint/2010/main" val="3909985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project was a learning experience into the greater needs of local governments in the UP of Michigan.  One need that became known was greater enhancement and assistance with disseminating community-based information via city and county websites.  Cities and counties within the UP play a key role in marketing their communities, as well as providing citizens and visitors with the necessary information they need to conduct business, live and play within a community.  </a:t>
            </a:r>
          </a:p>
          <a:p>
            <a:r>
              <a:rPr lang="en-US" sz="1200" kern="1200" dirty="0" smtClean="0">
                <a:solidFill>
                  <a:schemeClr val="tx1"/>
                </a:solidFill>
                <a:effectLst/>
                <a:latin typeface="+mn-lt"/>
                <a:ea typeface="+mn-ea"/>
                <a:cs typeface="+mn-cs"/>
              </a:rPr>
              <a:t>	A startling discovery for many students that participated on this project was that many city and county governments within the UP do not have official websites owned, supported and maintained by them.  This served as a challenge in determining validity when data was being gathered since there were several websites being hosted on behalf of a government entity by a non-profit or other interested community party.  </a:t>
            </a:r>
          </a:p>
          <a:p>
            <a:r>
              <a:rPr lang="en-US" sz="1200" kern="1200" dirty="0" smtClean="0">
                <a:solidFill>
                  <a:schemeClr val="tx1"/>
                </a:solidFill>
                <a:effectLst/>
                <a:latin typeface="+mn-lt"/>
                <a:ea typeface="+mn-ea"/>
                <a:cs typeface="+mn-cs"/>
              </a:rPr>
              <a:t>	The validity and reliability of public information being disseminated by outside entities on behalf of UP governments could not be determined and thus could not be used for this data collection project.  Consequently, the dissemination of public information through third-party websites on behalf of local governments is another example of “government by volunteer” within some of the UP communities.  While this is a noble endeavor for those entities providing the information, democratic governments must own and administer the information being provided on websites being represented as theirs to the constituents they serve in order to minimize bias and discrimination and ensure reliability and validity.</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BCE7C00-F315-4720-B4F8-B1A56FB4CB14}" type="slidenum">
              <a:rPr lang="en-US" smtClean="0"/>
              <a:t>19</a:t>
            </a:fld>
            <a:endParaRPr lang="en-US"/>
          </a:p>
        </p:txBody>
      </p:sp>
    </p:spTree>
    <p:extLst>
      <p:ext uri="{BB962C8B-B14F-4D97-AF65-F5344CB8AC3E}">
        <p14:creationId xmlns:p14="http://schemas.microsoft.com/office/powerpoint/2010/main" val="1579421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CE7C00-F315-4720-B4F8-B1A56FB4CB14}" type="slidenum">
              <a:rPr lang="en-US" smtClean="0"/>
              <a:t>2</a:t>
            </a:fld>
            <a:endParaRPr lang="en-US"/>
          </a:p>
        </p:txBody>
      </p:sp>
    </p:spTree>
    <p:extLst>
      <p:ext uri="{BB962C8B-B14F-4D97-AF65-F5344CB8AC3E}">
        <p14:creationId xmlns:p14="http://schemas.microsoft.com/office/powerpoint/2010/main" val="2893346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project was a learning experience into the greater needs of local governments in the UP of Michigan.  One need that became known was greater enhancement and assistance with disseminating community-based information via city and county websites.  Cities and counties within the UP play a key role in marketing their communities, as well as providing citizens and visitors with the necessary information they need to conduct business, live and play within a community.  </a:t>
            </a:r>
          </a:p>
          <a:p>
            <a:r>
              <a:rPr lang="en-US" sz="1200" kern="1200" dirty="0" smtClean="0">
                <a:solidFill>
                  <a:schemeClr val="tx1"/>
                </a:solidFill>
                <a:effectLst/>
                <a:latin typeface="+mn-lt"/>
                <a:ea typeface="+mn-ea"/>
                <a:cs typeface="+mn-cs"/>
              </a:rPr>
              <a:t>	A startling discovery for many students that participated on this project was that many city and county governments within the UP do not have official websites owned, supported and maintained by them.  This served as a challenge in determining validity when data was being gathered since there were several websites being hosted on behalf of a government entity by a non-profit or other interested community party.  </a:t>
            </a:r>
          </a:p>
          <a:p>
            <a:r>
              <a:rPr lang="en-US" sz="1200" kern="1200" dirty="0" smtClean="0">
                <a:solidFill>
                  <a:schemeClr val="tx1"/>
                </a:solidFill>
                <a:effectLst/>
                <a:latin typeface="+mn-lt"/>
                <a:ea typeface="+mn-ea"/>
                <a:cs typeface="+mn-cs"/>
              </a:rPr>
              <a:t>	The validity and reliability of public information being disseminated by outside entities on behalf of UP governments could not be determined and thus could not be used for this data collection project.  Consequently, the dissemination of public information through third-party websites on behalf of local governments is another example of “government by volunteer” within some of the UP communities.  While this is a noble endeavor for those entities providing the information, democratic governments must own and administer the information being provided on websites being represented as theirs to the constituents they serve in order to minimize bias and discrimination and ensure reliability and validity.</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BCE7C00-F315-4720-B4F8-B1A56FB4CB14}" type="slidenum">
              <a:rPr lang="en-US" smtClean="0"/>
              <a:t>20</a:t>
            </a:fld>
            <a:endParaRPr lang="en-US"/>
          </a:p>
        </p:txBody>
      </p:sp>
    </p:spTree>
    <p:extLst>
      <p:ext uri="{BB962C8B-B14F-4D97-AF65-F5344CB8AC3E}">
        <p14:creationId xmlns:p14="http://schemas.microsoft.com/office/powerpoint/2010/main" val="2422044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course in which this grant was utilized was designated as an academic service learning course. Academic service learning is an exciting teaching methodology that incorporates community service as a means of helping students gain a deeper understanding of course objectives, acquire new knowledge, develop professional expertise and engage in civic activity. </a:t>
            </a:r>
          </a:p>
          <a:p>
            <a:r>
              <a:rPr lang="en-US" sz="1200" kern="1200" dirty="0" smtClean="0">
                <a:solidFill>
                  <a:schemeClr val="tx1"/>
                </a:solidFill>
                <a:effectLst/>
                <a:latin typeface="+mn-lt"/>
                <a:ea typeface="+mn-ea"/>
                <a:cs typeface="+mn-cs"/>
              </a:rPr>
              <a:t>	At Northern Michigan University, academic service learning has experienced rapid growth in recent years.  A recent survey revealed that 85 courses in 35 majors employed some aspects of academic service learning methodology. With strong commitment from faculty in a number of academic disciplines and added incentive for students, Northern Michigan University is well on its way to reaching the goal of providing at least one academic service learning opportunity for every student.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While academic service learning shares some qualities with community service and experiential learning, it is important to realize that it is not the same thing. Community service focuses on the community. It does not have a focus on the learning of the student completing the project; the recipients of the service are the beneficiaries. Experiential learning, on the other hand, focuses solely on the learning and academic goals of the student (Giddings, 2003). Academic service learning links community service with specific academic goals and course objectives. Four parties benefit from participation in ASL: students, faculty, the community and the institution. The figure obtained from R.G. </a:t>
            </a:r>
            <a:r>
              <a:rPr lang="en-US" sz="1200" kern="1200" dirty="0" err="1" smtClean="0">
                <a:solidFill>
                  <a:schemeClr val="tx1"/>
                </a:solidFill>
                <a:effectLst/>
                <a:latin typeface="+mn-lt"/>
                <a:ea typeface="+mn-ea"/>
                <a:cs typeface="+mn-cs"/>
              </a:rPr>
              <a:t>Bringle</a:t>
            </a:r>
            <a:r>
              <a:rPr lang="en-US" sz="1200" kern="1200" dirty="0" smtClean="0">
                <a:solidFill>
                  <a:schemeClr val="tx1"/>
                </a:solidFill>
                <a:effectLst/>
                <a:latin typeface="+mn-lt"/>
                <a:ea typeface="+mn-ea"/>
                <a:cs typeface="+mn-cs"/>
              </a:rPr>
              <a:t> (Personal Communication, February 9, 2006) shows the difference visually.</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BCE7C00-F315-4720-B4F8-B1A56FB4CB14}" type="slidenum">
              <a:rPr lang="en-US" smtClean="0"/>
              <a:t>21</a:t>
            </a:fld>
            <a:endParaRPr lang="en-US"/>
          </a:p>
        </p:txBody>
      </p:sp>
    </p:spTree>
    <p:extLst>
      <p:ext uri="{BB962C8B-B14F-4D97-AF65-F5344CB8AC3E}">
        <p14:creationId xmlns:p14="http://schemas.microsoft.com/office/powerpoint/2010/main" val="2123700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E7C00-F315-4720-B4F8-B1A56FB4CB14}" type="slidenum">
              <a:rPr lang="en-US" smtClean="0"/>
              <a:t>22</a:t>
            </a:fld>
            <a:endParaRPr lang="en-US"/>
          </a:p>
        </p:txBody>
      </p:sp>
    </p:spTree>
    <p:extLst>
      <p:ext uri="{BB962C8B-B14F-4D97-AF65-F5344CB8AC3E}">
        <p14:creationId xmlns:p14="http://schemas.microsoft.com/office/powerpoint/2010/main" val="2047252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85863"/>
            <a:ext cx="5486400" cy="3086100"/>
          </a:xfrm>
        </p:spPr>
      </p:sp>
      <p:sp>
        <p:nvSpPr>
          <p:cNvPr id="3" name="Notes Placeholder 2"/>
          <p:cNvSpPr>
            <a:spLocks noGrp="1"/>
          </p:cNvSpPr>
          <p:nvPr>
            <p:ph type="body" idx="1"/>
          </p:nvPr>
        </p:nvSpPr>
        <p:spPr/>
        <p:txBody>
          <a:bodyPr/>
          <a:lstStyle/>
          <a:p>
            <a:r>
              <a:rPr lang="en-US" dirty="0"/>
              <a:t> </a:t>
            </a:r>
            <a:r>
              <a:rPr lang="en-US" dirty="0" smtClean="0"/>
              <a:t>    This </a:t>
            </a:r>
            <a:r>
              <a:rPr lang="en-US" dirty="0"/>
              <a:t>research project was a collaborative effort of community partners, faculty and graduate students.  The community partners participating were the Lake Superior Community Partnership (LSCP) and the Upper Peninsula Collaborative Development Council (UPCDC).  The faculty member at Northern Michigan University (NMU) that supervised the research project was the graduate program coordinator for the Masters of Public Administration program (MPA), Jennifer James-Mesloh, Ph.D., along with graduate students enrolled in PS 545: Community Development for fall semester 2013 and PS 595: Rural Community Development in winter 2014</a:t>
            </a:r>
            <a:r>
              <a:rPr lang="en-US" dirty="0" smtClean="0"/>
              <a:t>.</a:t>
            </a:r>
            <a:br>
              <a:rPr lang="en-US" dirty="0" smtClean="0"/>
            </a:br>
            <a:endParaRPr lang="en-US" dirty="0"/>
          </a:p>
          <a:p>
            <a:r>
              <a:rPr lang="en-US" b="1" dirty="0" smtClean="0"/>
              <a:t>     </a:t>
            </a:r>
            <a:r>
              <a:rPr lang="en-US" dirty="0" smtClean="0"/>
              <a:t>This </a:t>
            </a:r>
            <a:r>
              <a:rPr lang="en-US" dirty="0"/>
              <a:t>economic development data collection and marketing project stemmed from the collective focus of two organizations, Lake Superior Community Partnership (LSCP) and Upper Peninsula Collaborative Development Council (UPCDC), determining that business attraction and marketing were areas that needed intense emphasis over the coming year for the 15 Upper Peninsula (UP) counties.  </a:t>
            </a:r>
          </a:p>
        </p:txBody>
      </p:sp>
      <p:sp>
        <p:nvSpPr>
          <p:cNvPr id="4" name="Slide Number Placeholder 3"/>
          <p:cNvSpPr>
            <a:spLocks noGrp="1"/>
          </p:cNvSpPr>
          <p:nvPr>
            <p:ph type="sldNum" sz="quarter" idx="10"/>
          </p:nvPr>
        </p:nvSpPr>
        <p:spPr/>
        <p:txBody>
          <a:bodyPr/>
          <a:lstStyle/>
          <a:p>
            <a:fld id="{2BCE7C00-F315-4720-B4F8-B1A56FB4CB14}" type="slidenum">
              <a:rPr lang="en-US" smtClean="0"/>
              <a:t>3</a:t>
            </a:fld>
            <a:endParaRPr lang="en-US"/>
          </a:p>
        </p:txBody>
      </p:sp>
    </p:spTree>
    <p:extLst>
      <p:ext uri="{BB962C8B-B14F-4D97-AF65-F5344CB8AC3E}">
        <p14:creationId xmlns:p14="http://schemas.microsoft.com/office/powerpoint/2010/main" val="3641900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85863"/>
            <a:ext cx="5486400" cy="3086100"/>
          </a:xfrm>
        </p:spPr>
      </p:sp>
      <p:sp>
        <p:nvSpPr>
          <p:cNvPr id="3" name="Notes Placeholder 2"/>
          <p:cNvSpPr>
            <a:spLocks noGrp="1"/>
          </p:cNvSpPr>
          <p:nvPr>
            <p:ph type="body" idx="1"/>
          </p:nvPr>
        </p:nvSpPr>
        <p:spPr/>
        <p:txBody>
          <a:bodyPr/>
          <a:lstStyle/>
          <a:p>
            <a:r>
              <a:rPr lang="en-US" dirty="0" smtClean="0"/>
              <a:t>Business attraction and marketing are capital and time-intensive endeavors, which require resources typically unavailable to many already short-staffed economic developers in the UP.  Thus, the Lake Superior Community Partnership (LSCP) took the lead to facilitate a regional-wide effort to create digital and hardcopy material that aligned with the International Economic Development Council’s (IEDC) site selection data standards. </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2BCE7C00-F315-4720-B4F8-B1A56FB4CB14}" type="slidenum">
              <a:rPr lang="en-US" smtClean="0"/>
              <a:t>4</a:t>
            </a:fld>
            <a:endParaRPr lang="en-US"/>
          </a:p>
        </p:txBody>
      </p:sp>
    </p:spTree>
    <p:extLst>
      <p:ext uri="{BB962C8B-B14F-4D97-AF65-F5344CB8AC3E}">
        <p14:creationId xmlns:p14="http://schemas.microsoft.com/office/powerpoint/2010/main" val="2046222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85863"/>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site-selection data standards are a set of multiple tables containing over 1,200 data elements organized into 25 spreadsheets. These spreadsheets contain data deemed the most important by the IEDC and national site-selection consultants when considering a new area.  However, for the purposes of research project, data was only collected for 11 of the 25 IEDC spreadsheets since the remaining data was collected by another research team. The information collected by the MPA students was later converted by the LSCP into individualized marketing pieces for each county in the Upper Peninsula of Michigan.</a:t>
            </a:r>
          </a:p>
          <a:p>
            <a:endParaRPr lang="en-US" dirty="0"/>
          </a:p>
        </p:txBody>
      </p:sp>
      <p:sp>
        <p:nvSpPr>
          <p:cNvPr id="4" name="Slide Number Placeholder 3"/>
          <p:cNvSpPr>
            <a:spLocks noGrp="1"/>
          </p:cNvSpPr>
          <p:nvPr>
            <p:ph type="sldNum" sz="quarter" idx="10"/>
          </p:nvPr>
        </p:nvSpPr>
        <p:spPr/>
        <p:txBody>
          <a:bodyPr/>
          <a:lstStyle/>
          <a:p>
            <a:fld id="{2BCE7C00-F315-4720-B4F8-B1A56FB4CB14}" type="slidenum">
              <a:rPr lang="en-US" smtClean="0"/>
              <a:t>5</a:t>
            </a:fld>
            <a:endParaRPr lang="en-US"/>
          </a:p>
        </p:txBody>
      </p:sp>
    </p:spTree>
    <p:extLst>
      <p:ext uri="{BB962C8B-B14F-4D97-AF65-F5344CB8AC3E}">
        <p14:creationId xmlns:p14="http://schemas.microsoft.com/office/powerpoint/2010/main" val="1853155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85863"/>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Due to the minimal staff resources available to most economic development agencies in the UP, compiling the needed information posed a resource allocation dilemma. Thus forging a research partnership with graduate students in the MPA program at NMU was an effective and efficient manner to accomplish these data collection needs.  This partnership allowed each county in the UP to customize business attraction marketing collaterals so they can compete in the global marketplace.</a:t>
            </a:r>
          </a:p>
          <a:p>
            <a:endParaRPr lang="en-US" dirty="0"/>
          </a:p>
        </p:txBody>
      </p:sp>
      <p:sp>
        <p:nvSpPr>
          <p:cNvPr id="4" name="Slide Number Placeholder 3"/>
          <p:cNvSpPr>
            <a:spLocks noGrp="1"/>
          </p:cNvSpPr>
          <p:nvPr>
            <p:ph type="sldNum" sz="quarter" idx="10"/>
          </p:nvPr>
        </p:nvSpPr>
        <p:spPr/>
        <p:txBody>
          <a:bodyPr/>
          <a:lstStyle/>
          <a:p>
            <a:fld id="{2BCE7C00-F315-4720-B4F8-B1A56FB4CB14}" type="slidenum">
              <a:rPr lang="en-US" smtClean="0"/>
              <a:t>6</a:t>
            </a:fld>
            <a:endParaRPr lang="en-US"/>
          </a:p>
        </p:txBody>
      </p:sp>
    </p:spTree>
    <p:extLst>
      <p:ext uri="{BB962C8B-B14F-4D97-AF65-F5344CB8AC3E}">
        <p14:creationId xmlns:p14="http://schemas.microsoft.com/office/powerpoint/2010/main" val="3929553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Graduate students enrolled in PS 545: Community Development in fall semester 2013 and PS 595: Rural Community Development in winter semester 2014, worked to gather information on 14 counties within the UP of Michigan. Marquette County was excluded from this project since the LSCP was tasked with compiling that data.  Thus, leaving 14 counties to be completed the MPA students. The spreadsheets were organized into table format and used Microsoft Excel as the data collection software.  To maintain the data, students uploaded their information into NMUs online course program, </a:t>
            </a:r>
            <a:r>
              <a:rPr lang="en-US" sz="1200" kern="1200" dirty="0" err="1" smtClean="0">
                <a:solidFill>
                  <a:schemeClr val="tx1"/>
                </a:solidFill>
                <a:effectLst/>
                <a:latin typeface="+mn-lt"/>
                <a:ea typeface="+mn-ea"/>
                <a:cs typeface="+mn-cs"/>
              </a:rPr>
              <a:t>EduCat</a:t>
            </a:r>
            <a:r>
              <a:rPr lang="en-US" sz="1200" kern="1200" dirty="0" smtClean="0">
                <a:solidFill>
                  <a:schemeClr val="tx1"/>
                </a:solidFill>
                <a:effectLst/>
                <a:latin typeface="+mn-lt"/>
                <a:ea typeface="+mn-ea"/>
                <a:cs typeface="+mn-cs"/>
              </a:rPr>
              <a:t>.  Since the information being collected was accessible through public records there was no confidentiality concerns or threats to human subjects. Once all the spreadsheets were completed for each county, staff from the LSCP collapsed the data to create a composite public asset database for the Upper Peninsula of Michigan.  The end result of this was an enhanced public assets list cataloging key components necessary for site-selectors to make relocation, start-up or enhancement decisions.</a:t>
            </a:r>
          </a:p>
          <a:p>
            <a:endParaRPr lang="en-US" dirty="0"/>
          </a:p>
        </p:txBody>
      </p:sp>
      <p:sp>
        <p:nvSpPr>
          <p:cNvPr id="4" name="Slide Number Placeholder 3"/>
          <p:cNvSpPr>
            <a:spLocks noGrp="1"/>
          </p:cNvSpPr>
          <p:nvPr>
            <p:ph type="sldNum" sz="quarter" idx="10"/>
          </p:nvPr>
        </p:nvSpPr>
        <p:spPr/>
        <p:txBody>
          <a:bodyPr/>
          <a:lstStyle/>
          <a:p>
            <a:fld id="{2BCE7C00-F315-4720-B4F8-B1A56FB4CB14}" type="slidenum">
              <a:rPr lang="en-US" smtClean="0"/>
              <a:t>7</a:t>
            </a:fld>
            <a:endParaRPr lang="en-US"/>
          </a:p>
        </p:txBody>
      </p:sp>
    </p:spTree>
    <p:extLst>
      <p:ext uri="{BB962C8B-B14F-4D97-AF65-F5344CB8AC3E}">
        <p14:creationId xmlns:p14="http://schemas.microsoft.com/office/powerpoint/2010/main" val="2753448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Graduate students enrolled in PS 545: Community Development in fall semester 2013 and PS 595: Rural Community Development in winter semester 2014, worked to gather information on 14 counties within the UP of Michigan. Marquette County was excluded from this project since the LSCP was tasked with compiling that data.  Thus, leaving 14 counties to be completed the MPA students. The spreadsheets were organized into table format and used Microsoft Excel as the data collection software.  To maintain the data, students uploaded their information into NMUs online course program, </a:t>
            </a:r>
            <a:r>
              <a:rPr lang="en-US" sz="1200" kern="1200" dirty="0" err="1" smtClean="0">
                <a:solidFill>
                  <a:schemeClr val="tx1"/>
                </a:solidFill>
                <a:effectLst/>
                <a:latin typeface="+mn-lt"/>
                <a:ea typeface="+mn-ea"/>
                <a:cs typeface="+mn-cs"/>
              </a:rPr>
              <a:t>EduCat</a:t>
            </a:r>
            <a:r>
              <a:rPr lang="en-US" sz="1200" kern="1200" dirty="0" smtClean="0">
                <a:solidFill>
                  <a:schemeClr val="tx1"/>
                </a:solidFill>
                <a:effectLst/>
                <a:latin typeface="+mn-lt"/>
                <a:ea typeface="+mn-ea"/>
                <a:cs typeface="+mn-cs"/>
              </a:rPr>
              <a:t>.  Since the information being collected was accessible through public records there was no confidentiality concerns or threats to human subjects. Once all the spreadsheets were completed for each county, staff from the LSCP collapsed the data to create a composite public asset database for the Upper Peninsula of Michigan.  The end result of this was an enhanced public assets list cataloging key components necessary for site-selectors to make relocation, start-up or enhancement decisions.</a:t>
            </a:r>
          </a:p>
          <a:p>
            <a:endParaRPr lang="en-US" dirty="0"/>
          </a:p>
        </p:txBody>
      </p:sp>
      <p:sp>
        <p:nvSpPr>
          <p:cNvPr id="4" name="Slide Number Placeholder 3"/>
          <p:cNvSpPr>
            <a:spLocks noGrp="1"/>
          </p:cNvSpPr>
          <p:nvPr>
            <p:ph type="sldNum" sz="quarter" idx="10"/>
          </p:nvPr>
        </p:nvSpPr>
        <p:spPr/>
        <p:txBody>
          <a:bodyPr/>
          <a:lstStyle/>
          <a:p>
            <a:fld id="{2BCE7C00-F315-4720-B4F8-B1A56FB4CB14}" type="slidenum">
              <a:rPr lang="en-US" smtClean="0"/>
              <a:t>8</a:t>
            </a:fld>
            <a:endParaRPr lang="en-US"/>
          </a:p>
        </p:txBody>
      </p:sp>
    </p:spTree>
    <p:extLst>
      <p:ext uri="{BB962C8B-B14F-4D97-AF65-F5344CB8AC3E}">
        <p14:creationId xmlns:p14="http://schemas.microsoft.com/office/powerpoint/2010/main" val="1726714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Fall semester 2014: </a:t>
            </a:r>
            <a:r>
              <a:rPr lang="en-US" sz="1200" kern="1200" dirty="0" smtClean="0">
                <a:solidFill>
                  <a:schemeClr val="tx1"/>
                </a:solidFill>
                <a:effectLst/>
                <a:latin typeface="+mn-lt"/>
                <a:ea typeface="+mn-ea"/>
                <a:cs typeface="+mn-cs"/>
              </a:rPr>
              <a:t>Beginning Monday, September 23, 2013 – Friday, December 13, 2013, students in the PS 545: Community Development class participated in data collection.  Each of the students in the course were assigned a county, with three students representing two counties.  The 11 spreadsheets for this project were labeled Table A – K for easy reference.  Data collection took place between September – December 2013. </a:t>
            </a:r>
          </a:p>
          <a:p>
            <a:endParaRPr lang="en-US" dirty="0"/>
          </a:p>
        </p:txBody>
      </p:sp>
      <p:sp>
        <p:nvSpPr>
          <p:cNvPr id="4" name="Slide Number Placeholder 3"/>
          <p:cNvSpPr>
            <a:spLocks noGrp="1"/>
          </p:cNvSpPr>
          <p:nvPr>
            <p:ph type="sldNum" sz="quarter" idx="10"/>
          </p:nvPr>
        </p:nvSpPr>
        <p:spPr/>
        <p:txBody>
          <a:bodyPr/>
          <a:lstStyle/>
          <a:p>
            <a:fld id="{2BCE7C00-F315-4720-B4F8-B1A56FB4CB14}" type="slidenum">
              <a:rPr lang="en-US" smtClean="0"/>
              <a:t>9</a:t>
            </a:fld>
            <a:endParaRPr lang="en-US"/>
          </a:p>
        </p:txBody>
      </p:sp>
    </p:spTree>
    <p:extLst>
      <p:ext uri="{BB962C8B-B14F-4D97-AF65-F5344CB8AC3E}">
        <p14:creationId xmlns:p14="http://schemas.microsoft.com/office/powerpoint/2010/main" val="2465911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4BF8AA-9110-4088-97FB-EAD640842869}" type="datetimeFigureOut">
              <a:rPr lang="en-US" smtClean="0"/>
              <a:t>9/3/2014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1F1C6-66BF-437B-B8AF-EB6691A724E0}" type="slidenum">
              <a:rPr lang="en-US" smtClean="0"/>
              <a:t>‹#›</a:t>
            </a:fld>
            <a:endParaRPr lang="en-US"/>
          </a:p>
        </p:txBody>
      </p:sp>
    </p:spTree>
    <p:extLst>
      <p:ext uri="{BB962C8B-B14F-4D97-AF65-F5344CB8AC3E}">
        <p14:creationId xmlns:p14="http://schemas.microsoft.com/office/powerpoint/2010/main" val="1459935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4BF8AA-9110-4088-97FB-EAD640842869}" type="datetimeFigureOut">
              <a:rPr lang="en-US" smtClean="0"/>
              <a:t>9/3/2014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E1F1C6-66BF-437B-B8AF-EB6691A724E0}" type="slidenum">
              <a:rPr lang="en-US" smtClean="0"/>
              <a:t>‹#›</a:t>
            </a:fld>
            <a:endParaRPr lang="en-US"/>
          </a:p>
        </p:txBody>
      </p:sp>
    </p:spTree>
    <p:extLst>
      <p:ext uri="{BB962C8B-B14F-4D97-AF65-F5344CB8AC3E}">
        <p14:creationId xmlns:p14="http://schemas.microsoft.com/office/powerpoint/2010/main" val="4228062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4BF8AA-9110-4088-97FB-EAD640842869}" type="datetimeFigureOut">
              <a:rPr lang="en-US" smtClean="0"/>
              <a:t>9/3/2014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1F1C6-66BF-437B-B8AF-EB6691A724E0}" type="slidenum">
              <a:rPr lang="en-US" smtClean="0"/>
              <a:t>‹#›</a:t>
            </a:fld>
            <a:endParaRPr lang="en-US"/>
          </a:p>
        </p:txBody>
      </p:sp>
    </p:spTree>
    <p:extLst>
      <p:ext uri="{BB962C8B-B14F-4D97-AF65-F5344CB8AC3E}">
        <p14:creationId xmlns:p14="http://schemas.microsoft.com/office/powerpoint/2010/main" val="2589678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4BF8AA-9110-4088-97FB-EAD640842869}" type="datetimeFigureOut">
              <a:rPr lang="en-US" smtClean="0"/>
              <a:t>9/3/2014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1F1C6-66BF-437B-B8AF-EB6691A724E0}" type="slidenum">
              <a:rPr lang="en-US" smtClean="0"/>
              <a:t>‹#›</a:t>
            </a:fld>
            <a:endParaRPr lang="en-US"/>
          </a:p>
        </p:txBody>
      </p:sp>
    </p:spTree>
    <p:extLst>
      <p:ext uri="{BB962C8B-B14F-4D97-AF65-F5344CB8AC3E}">
        <p14:creationId xmlns:p14="http://schemas.microsoft.com/office/powerpoint/2010/main" val="3297151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B8466C-18CB-45FA-9CD2-C6B2869F2975}" type="datetimeFigureOut">
              <a:rPr lang="en-US" smtClean="0"/>
              <a:t>9/3/2014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3AC25-74BA-4320-906C-4C10E5C3A603}" type="slidenum">
              <a:rPr lang="en-US" smtClean="0"/>
              <a:t>‹#›</a:t>
            </a:fld>
            <a:endParaRPr lang="en-US"/>
          </a:p>
        </p:txBody>
      </p:sp>
    </p:spTree>
    <p:extLst>
      <p:ext uri="{BB962C8B-B14F-4D97-AF65-F5344CB8AC3E}">
        <p14:creationId xmlns:p14="http://schemas.microsoft.com/office/powerpoint/2010/main" val="200299449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06220" y="419716"/>
            <a:ext cx="9758149" cy="1325563"/>
          </a:xfrm>
        </p:spPr>
        <p:txBody>
          <a:bodyPr/>
          <a:lstStyle/>
          <a:p>
            <a:r>
              <a:rPr lang="en-US" smtClean="0"/>
              <a:t>Click to edit Master title style</a:t>
            </a:r>
            <a:endParaRPr lang="en-US"/>
          </a:p>
        </p:txBody>
      </p:sp>
      <p:sp>
        <p:nvSpPr>
          <p:cNvPr id="3" name="Content Placeholder 2"/>
          <p:cNvSpPr>
            <a:spLocks noGrp="1"/>
          </p:cNvSpPr>
          <p:nvPr>
            <p:ph idx="1"/>
          </p:nvPr>
        </p:nvSpPr>
        <p:spPr>
          <a:xfrm>
            <a:off x="606188" y="2298227"/>
            <a:ext cx="11158182"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791120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B8466C-18CB-45FA-9CD2-C6B2869F2975}" type="datetimeFigureOut">
              <a:rPr lang="en-US" smtClean="0"/>
              <a:t>9/3/2014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3AC25-74BA-4320-906C-4C10E5C3A603}" type="slidenum">
              <a:rPr lang="en-US" smtClean="0"/>
              <a:t>‹#›</a:t>
            </a:fld>
            <a:endParaRPr lang="en-US"/>
          </a:p>
        </p:txBody>
      </p:sp>
    </p:spTree>
    <p:extLst>
      <p:ext uri="{BB962C8B-B14F-4D97-AF65-F5344CB8AC3E}">
        <p14:creationId xmlns:p14="http://schemas.microsoft.com/office/powerpoint/2010/main" val="378549522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052851" y="447012"/>
            <a:ext cx="9725167" cy="164109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59558" y="2316945"/>
            <a:ext cx="5460242"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346209" y="2316945"/>
            <a:ext cx="5431809"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542550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B8466C-18CB-45FA-9CD2-C6B2869F2975}" type="datetimeFigureOut">
              <a:rPr lang="en-US" smtClean="0"/>
              <a:t>9/3/2014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E3AC25-74BA-4320-906C-4C10E5C3A603}" type="slidenum">
              <a:rPr lang="en-US" smtClean="0"/>
              <a:t>‹#›</a:t>
            </a:fld>
            <a:endParaRPr lang="en-US"/>
          </a:p>
        </p:txBody>
      </p:sp>
    </p:spTree>
    <p:extLst>
      <p:ext uri="{BB962C8B-B14F-4D97-AF65-F5344CB8AC3E}">
        <p14:creationId xmlns:p14="http://schemas.microsoft.com/office/powerpoint/2010/main" val="239350387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B8466C-18CB-45FA-9CD2-C6B2869F2975}" type="datetimeFigureOut">
              <a:rPr lang="en-US" smtClean="0"/>
              <a:t>9/3/2014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E3AC25-74BA-4320-906C-4C10E5C3A603}" type="slidenum">
              <a:rPr lang="en-US" smtClean="0"/>
              <a:t>‹#›</a:t>
            </a:fld>
            <a:endParaRPr lang="en-US"/>
          </a:p>
        </p:txBody>
      </p:sp>
    </p:spTree>
    <p:extLst>
      <p:ext uri="{BB962C8B-B14F-4D97-AF65-F5344CB8AC3E}">
        <p14:creationId xmlns:p14="http://schemas.microsoft.com/office/powerpoint/2010/main" val="198702431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B8466C-18CB-45FA-9CD2-C6B2869F2975}" type="datetimeFigureOut">
              <a:rPr lang="en-US" smtClean="0"/>
              <a:t>9/3/2014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E3AC25-74BA-4320-906C-4C10E5C3A603}" type="slidenum">
              <a:rPr lang="en-US" smtClean="0"/>
              <a:t>‹#›</a:t>
            </a:fld>
            <a:endParaRPr lang="en-US"/>
          </a:p>
        </p:txBody>
      </p:sp>
    </p:spTree>
    <p:extLst>
      <p:ext uri="{BB962C8B-B14F-4D97-AF65-F5344CB8AC3E}">
        <p14:creationId xmlns:p14="http://schemas.microsoft.com/office/powerpoint/2010/main" val="357581369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4BF8AA-9110-4088-97FB-EAD640842869}" type="datetimeFigureOut">
              <a:rPr lang="en-US" smtClean="0"/>
              <a:t>9/3/2014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1F1C6-66BF-437B-B8AF-EB6691A724E0}" type="slidenum">
              <a:rPr lang="en-US" smtClean="0"/>
              <a:t>‹#›</a:t>
            </a:fld>
            <a:endParaRPr lang="en-US"/>
          </a:p>
        </p:txBody>
      </p:sp>
    </p:spTree>
    <p:extLst>
      <p:ext uri="{BB962C8B-B14F-4D97-AF65-F5344CB8AC3E}">
        <p14:creationId xmlns:p14="http://schemas.microsoft.com/office/powerpoint/2010/main" val="162865035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B8466C-18CB-45FA-9CD2-C6B2869F2975}" type="datetimeFigureOut">
              <a:rPr lang="en-US" smtClean="0"/>
              <a:t>9/3/2014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3AC25-74BA-4320-906C-4C10E5C3A603}" type="slidenum">
              <a:rPr lang="en-US" smtClean="0"/>
              <a:t>‹#›</a:t>
            </a:fld>
            <a:endParaRPr lang="en-US"/>
          </a:p>
        </p:txBody>
      </p:sp>
    </p:spTree>
    <p:extLst>
      <p:ext uri="{BB962C8B-B14F-4D97-AF65-F5344CB8AC3E}">
        <p14:creationId xmlns:p14="http://schemas.microsoft.com/office/powerpoint/2010/main" val="1291159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B8466C-18CB-45FA-9CD2-C6B2869F2975}" type="datetimeFigureOut">
              <a:rPr lang="en-US" smtClean="0"/>
              <a:t>9/3/2014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3AC25-74BA-4320-906C-4C10E5C3A603}" type="slidenum">
              <a:rPr lang="en-US" smtClean="0"/>
              <a:t>‹#›</a:t>
            </a:fld>
            <a:endParaRPr lang="en-US"/>
          </a:p>
        </p:txBody>
      </p:sp>
    </p:spTree>
    <p:extLst>
      <p:ext uri="{BB962C8B-B14F-4D97-AF65-F5344CB8AC3E}">
        <p14:creationId xmlns:p14="http://schemas.microsoft.com/office/powerpoint/2010/main" val="39978588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B8466C-18CB-45FA-9CD2-C6B2869F2975}" type="datetimeFigureOut">
              <a:rPr lang="en-US" smtClean="0"/>
              <a:t>9/3/2014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3AC25-74BA-4320-906C-4C10E5C3A603}" type="slidenum">
              <a:rPr lang="en-US" smtClean="0"/>
              <a:t>‹#›</a:t>
            </a:fld>
            <a:endParaRPr lang="en-US"/>
          </a:p>
        </p:txBody>
      </p:sp>
    </p:spTree>
    <p:extLst>
      <p:ext uri="{BB962C8B-B14F-4D97-AF65-F5344CB8AC3E}">
        <p14:creationId xmlns:p14="http://schemas.microsoft.com/office/powerpoint/2010/main" val="32758570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B8466C-18CB-45FA-9CD2-C6B2869F2975}" type="datetimeFigureOut">
              <a:rPr lang="en-US" smtClean="0"/>
              <a:t>9/3/2014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3AC25-74BA-4320-906C-4C10E5C3A603}" type="slidenum">
              <a:rPr lang="en-US" smtClean="0"/>
              <a:t>‹#›</a:t>
            </a:fld>
            <a:endParaRPr lang="en-US"/>
          </a:p>
        </p:txBody>
      </p:sp>
    </p:spTree>
    <p:extLst>
      <p:ext uri="{BB962C8B-B14F-4D97-AF65-F5344CB8AC3E}">
        <p14:creationId xmlns:p14="http://schemas.microsoft.com/office/powerpoint/2010/main" val="3207291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7F4BF8AA-9110-4088-97FB-EAD640842869}" type="datetimeFigureOut">
              <a:rPr lang="en-US" smtClean="0"/>
              <a:t>9/3/2014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E1F1C6-66BF-437B-B8AF-EB6691A724E0}" type="slidenum">
              <a:rPr lang="en-US" smtClean="0"/>
              <a:t>‹#›</a:t>
            </a:fld>
            <a:endParaRPr lang="en-US"/>
          </a:p>
        </p:txBody>
      </p:sp>
    </p:spTree>
    <p:extLst>
      <p:ext uri="{BB962C8B-B14F-4D97-AF65-F5344CB8AC3E}">
        <p14:creationId xmlns:p14="http://schemas.microsoft.com/office/powerpoint/2010/main" val="405937125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4BF8AA-9110-4088-97FB-EAD640842869}" type="datetimeFigureOut">
              <a:rPr lang="en-US" smtClean="0"/>
              <a:t>9/3/2014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1F1C6-66BF-437B-B8AF-EB6691A724E0}" type="slidenum">
              <a:rPr lang="en-US" smtClean="0"/>
              <a:t>‹#›</a:t>
            </a:fld>
            <a:endParaRPr lang="en-US"/>
          </a:p>
        </p:txBody>
      </p:sp>
    </p:spTree>
    <p:extLst>
      <p:ext uri="{BB962C8B-B14F-4D97-AF65-F5344CB8AC3E}">
        <p14:creationId xmlns:p14="http://schemas.microsoft.com/office/powerpoint/2010/main" val="296694955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4BF8AA-9110-4088-97FB-EAD640842869}" type="datetimeFigureOut">
              <a:rPr lang="en-US" smtClean="0"/>
              <a:t>9/3/2014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E1F1C6-66BF-437B-B8AF-EB6691A724E0}" type="slidenum">
              <a:rPr lang="en-US" smtClean="0"/>
              <a:t>‹#›</a:t>
            </a:fld>
            <a:endParaRPr lang="en-US"/>
          </a:p>
        </p:txBody>
      </p:sp>
    </p:spTree>
    <p:extLst>
      <p:ext uri="{BB962C8B-B14F-4D97-AF65-F5344CB8AC3E}">
        <p14:creationId xmlns:p14="http://schemas.microsoft.com/office/powerpoint/2010/main" val="666760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4BF8AA-9110-4088-97FB-EAD640842869}" type="datetimeFigureOut">
              <a:rPr lang="en-US" smtClean="0"/>
              <a:t>9/3/2014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E1F1C6-66BF-437B-B8AF-EB6691A724E0}" type="slidenum">
              <a:rPr lang="en-US" smtClean="0"/>
              <a:t>‹#›</a:t>
            </a:fld>
            <a:endParaRPr lang="en-US"/>
          </a:p>
        </p:txBody>
      </p:sp>
    </p:spTree>
    <p:extLst>
      <p:ext uri="{BB962C8B-B14F-4D97-AF65-F5344CB8AC3E}">
        <p14:creationId xmlns:p14="http://schemas.microsoft.com/office/powerpoint/2010/main" val="3873705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4BF8AA-9110-4088-97FB-EAD640842869}" type="datetimeFigureOut">
              <a:rPr lang="en-US" smtClean="0"/>
              <a:t>9/3/2014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E1F1C6-66BF-437B-B8AF-EB6691A724E0}" type="slidenum">
              <a:rPr lang="en-US" smtClean="0"/>
              <a:t>‹#›</a:t>
            </a:fld>
            <a:endParaRPr lang="en-US"/>
          </a:p>
        </p:txBody>
      </p:sp>
    </p:spTree>
    <p:extLst>
      <p:ext uri="{BB962C8B-B14F-4D97-AF65-F5344CB8AC3E}">
        <p14:creationId xmlns:p14="http://schemas.microsoft.com/office/powerpoint/2010/main" val="3682501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4BF8AA-9110-4088-97FB-EAD640842869}" type="datetimeFigureOut">
              <a:rPr lang="en-US" smtClean="0"/>
              <a:t>9/3/2014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E1F1C6-66BF-437B-B8AF-EB6691A724E0}" type="slidenum">
              <a:rPr lang="en-US" smtClean="0"/>
              <a:t>‹#›</a:t>
            </a:fld>
            <a:endParaRPr lang="en-US"/>
          </a:p>
        </p:txBody>
      </p:sp>
    </p:spTree>
    <p:extLst>
      <p:ext uri="{BB962C8B-B14F-4D97-AF65-F5344CB8AC3E}">
        <p14:creationId xmlns:p14="http://schemas.microsoft.com/office/powerpoint/2010/main" val="829901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4BF8AA-9110-4088-97FB-EAD640842869}" type="datetimeFigureOut">
              <a:rPr lang="en-US" smtClean="0"/>
              <a:t>9/3/2014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E1F1C6-66BF-437B-B8AF-EB6691A724E0}" type="slidenum">
              <a:rPr lang="en-US" smtClean="0"/>
              <a:t>‹#›</a:t>
            </a:fld>
            <a:endParaRPr lang="en-US"/>
          </a:p>
        </p:txBody>
      </p:sp>
    </p:spTree>
    <p:extLst>
      <p:ext uri="{BB962C8B-B14F-4D97-AF65-F5344CB8AC3E}">
        <p14:creationId xmlns:p14="http://schemas.microsoft.com/office/powerpoint/2010/main" val="1799729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4BF8AA-9110-4088-97FB-EAD640842869}" type="datetimeFigureOut">
              <a:rPr lang="en-US" smtClean="0"/>
              <a:t>9/3/2014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E1F1C6-66BF-437B-B8AF-EB6691A724E0}" type="slidenum">
              <a:rPr lang="en-US" smtClean="0"/>
              <a:t>‹#›</a:t>
            </a:fld>
            <a:endParaRPr lang="en-US"/>
          </a:p>
        </p:txBody>
      </p:sp>
    </p:spTree>
    <p:extLst>
      <p:ext uri="{BB962C8B-B14F-4D97-AF65-F5344CB8AC3E}">
        <p14:creationId xmlns:p14="http://schemas.microsoft.com/office/powerpoint/2010/main" val="3631482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B8466C-18CB-45FA-9CD2-C6B2869F2975}" type="datetimeFigureOut">
              <a:rPr lang="en-US" smtClean="0"/>
              <a:t>9/3/2014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E3AC25-74BA-4320-906C-4C10E5C3A603}" type="slidenum">
              <a:rPr lang="en-US" smtClean="0"/>
              <a:t>‹#›</a:t>
            </a:fld>
            <a:endParaRPr lang="en-US"/>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b="5746"/>
          <a:stretch/>
        </p:blipFill>
        <p:spPr>
          <a:xfrm>
            <a:off x="0" y="0"/>
            <a:ext cx="12192000" cy="6866021"/>
          </a:xfrm>
          <a:prstGeom prst="rect">
            <a:avLst/>
          </a:prstGeom>
        </p:spPr>
      </p:pic>
    </p:spTree>
    <p:extLst>
      <p:ext uri="{BB962C8B-B14F-4D97-AF65-F5344CB8AC3E}">
        <p14:creationId xmlns:p14="http://schemas.microsoft.com/office/powerpoint/2010/main" val="376783618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896"/>
          <a:stretch/>
        </p:blipFill>
        <p:spPr>
          <a:xfrm>
            <a:off x="0" y="0"/>
            <a:ext cx="12192000" cy="6858000"/>
          </a:xfrm>
          <a:prstGeom prst="rect">
            <a:avLst/>
          </a:prstGeom>
        </p:spPr>
      </p:pic>
      <p:sp>
        <p:nvSpPr>
          <p:cNvPr id="6" name="Subtitle 5"/>
          <p:cNvSpPr>
            <a:spLocks noGrp="1"/>
          </p:cNvSpPr>
          <p:nvPr>
            <p:ph type="subTitle" idx="1"/>
          </p:nvPr>
        </p:nvSpPr>
        <p:spPr>
          <a:xfrm>
            <a:off x="464025" y="5131558"/>
            <a:ext cx="11327642" cy="1596788"/>
          </a:xfrm>
        </p:spPr>
        <p:txBody>
          <a:bodyPr>
            <a:noAutofit/>
          </a:bodyPr>
          <a:lstStyle/>
          <a:p>
            <a:r>
              <a:rPr lang="en-US" sz="3200" b="1" dirty="0" smtClean="0">
                <a:solidFill>
                  <a:schemeClr val="accent2"/>
                </a:solidFill>
              </a:rPr>
              <a:t>Northern Michigan University</a:t>
            </a:r>
            <a:br>
              <a:rPr lang="en-US" sz="3200" b="1" dirty="0" smtClean="0">
                <a:solidFill>
                  <a:schemeClr val="accent2"/>
                </a:solidFill>
              </a:rPr>
            </a:br>
            <a:r>
              <a:rPr lang="en-US" sz="3200" b="1" dirty="0">
                <a:solidFill>
                  <a:schemeClr val="accent2"/>
                </a:solidFill>
              </a:rPr>
              <a:t>Upper Peninsula Economic Development Data Collection &amp; Marketing Project</a:t>
            </a:r>
          </a:p>
        </p:txBody>
      </p:sp>
    </p:spTree>
    <p:extLst>
      <p:ext uri="{BB962C8B-B14F-4D97-AF65-F5344CB8AC3E}">
        <p14:creationId xmlns:p14="http://schemas.microsoft.com/office/powerpoint/2010/main" val="34632321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220" y="419716"/>
            <a:ext cx="9758149" cy="1763926"/>
          </a:xfrm>
        </p:spPr>
        <p:txBody>
          <a:bodyPr>
            <a:normAutofit/>
          </a:bodyPr>
          <a:lstStyle/>
          <a:p>
            <a:r>
              <a:rPr lang="en-US" sz="4800" b="1" dirty="0" smtClean="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rPr>
              <a:t>TimeLine – Winter 2014</a:t>
            </a:r>
            <a:endParaRPr lang="en-US" sz="4800" b="1" dirty="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endParaRPr>
          </a:p>
        </p:txBody>
      </p:sp>
      <p:sp>
        <p:nvSpPr>
          <p:cNvPr id="4" name="Content Placeholder 3"/>
          <p:cNvSpPr txBox="1">
            <a:spLocks noGrp="1"/>
          </p:cNvSpPr>
          <p:nvPr>
            <p:ph idx="1"/>
          </p:nvPr>
        </p:nvSpPr>
        <p:spPr>
          <a:xfrm>
            <a:off x="606188" y="2298227"/>
            <a:ext cx="11376262" cy="4462760"/>
          </a:xfrm>
          <a:prstGeom prst="rect">
            <a:avLst/>
          </a:prstGeom>
          <a:noFill/>
        </p:spPr>
        <p:txBody>
          <a:bodyPr wrap="square" rtlCol="0">
            <a:spAutoFit/>
          </a:bodyPr>
          <a:lstStyle/>
          <a:p>
            <a:pPr marL="457189" indent="-457189">
              <a:buFont typeface="Arial" panose="020B0604020202020204" pitchFamily="34" charset="0"/>
              <a:buChar char="•"/>
            </a:pPr>
            <a:r>
              <a:rPr lang="en-US" sz="3200" dirty="0" smtClean="0">
                <a:solidFill>
                  <a:schemeClr val="bg1"/>
                </a:solidFill>
              </a:rPr>
              <a:t>Data collection January – May 2014</a:t>
            </a:r>
          </a:p>
          <a:p>
            <a:pPr marL="457189" indent="-457189">
              <a:buFont typeface="Arial" panose="020B0604020202020204" pitchFamily="34" charset="0"/>
              <a:buChar char="•"/>
            </a:pPr>
            <a:endParaRPr lang="en-US" sz="2000" dirty="0" smtClean="0">
              <a:solidFill>
                <a:schemeClr val="bg1"/>
              </a:solidFill>
            </a:endParaRPr>
          </a:p>
          <a:p>
            <a:pPr marL="457189" indent="-457189">
              <a:buFont typeface="Arial" panose="020B0604020202020204" pitchFamily="34" charset="0"/>
              <a:buChar char="•"/>
            </a:pPr>
            <a:r>
              <a:rPr lang="en-US" sz="3200" dirty="0" smtClean="0">
                <a:solidFill>
                  <a:schemeClr val="bg1"/>
                </a:solidFill>
              </a:rPr>
              <a:t>16 </a:t>
            </a:r>
            <a:r>
              <a:rPr lang="en-US" sz="3200" dirty="0">
                <a:solidFill>
                  <a:schemeClr val="bg1"/>
                </a:solidFill>
              </a:rPr>
              <a:t>students  - Rural Community </a:t>
            </a:r>
            <a:r>
              <a:rPr lang="en-US" sz="3200" dirty="0" smtClean="0">
                <a:solidFill>
                  <a:schemeClr val="bg1"/>
                </a:solidFill>
              </a:rPr>
              <a:t>Development</a:t>
            </a:r>
          </a:p>
          <a:p>
            <a:pPr marL="457189" indent="-457189">
              <a:buFont typeface="Arial" panose="020B0604020202020204" pitchFamily="34" charset="0"/>
              <a:buChar char="•"/>
            </a:pPr>
            <a:endParaRPr lang="en-US" sz="2000" dirty="0" smtClean="0">
              <a:solidFill>
                <a:schemeClr val="bg1"/>
              </a:solidFill>
            </a:endParaRPr>
          </a:p>
          <a:p>
            <a:pPr marL="457189" indent="-457189">
              <a:buFont typeface="Arial" panose="020B0604020202020204" pitchFamily="34" charset="0"/>
              <a:buChar char="•"/>
            </a:pPr>
            <a:r>
              <a:rPr lang="en-US" sz="3200" dirty="0" smtClean="0">
                <a:solidFill>
                  <a:schemeClr val="bg1"/>
                </a:solidFill>
              </a:rPr>
              <a:t>Students were grouped into teams and assigned one or more counties</a:t>
            </a:r>
          </a:p>
          <a:p>
            <a:pPr marL="457189" indent="-457189">
              <a:buFont typeface="Arial" panose="020B0604020202020204" pitchFamily="34" charset="0"/>
              <a:buChar char="•"/>
            </a:pPr>
            <a:endParaRPr lang="en-US" sz="2000" dirty="0">
              <a:solidFill>
                <a:schemeClr val="bg1"/>
              </a:solidFill>
            </a:endParaRPr>
          </a:p>
          <a:p>
            <a:pPr marL="457189" indent="-457189">
              <a:buFont typeface="Arial" panose="020B0604020202020204" pitchFamily="34" charset="0"/>
              <a:buChar char="•"/>
            </a:pPr>
            <a:r>
              <a:rPr lang="en-US" sz="3200" dirty="0" smtClean="0">
                <a:solidFill>
                  <a:schemeClr val="bg1"/>
                </a:solidFill>
              </a:rPr>
              <a:t>Faculty</a:t>
            </a:r>
            <a:r>
              <a:rPr lang="en-US" sz="3200" dirty="0">
                <a:solidFill>
                  <a:schemeClr val="bg1"/>
                </a:solidFill>
              </a:rPr>
              <a:t>/ students </a:t>
            </a:r>
            <a:r>
              <a:rPr lang="en-US" sz="3200" dirty="0" smtClean="0">
                <a:solidFill>
                  <a:schemeClr val="bg1"/>
                </a:solidFill>
              </a:rPr>
              <a:t>traveled to and met </a:t>
            </a:r>
            <a:r>
              <a:rPr lang="en-US" sz="3200" dirty="0">
                <a:solidFill>
                  <a:schemeClr val="bg1"/>
                </a:solidFill>
              </a:rPr>
              <a:t>with </a:t>
            </a:r>
            <a:r>
              <a:rPr lang="en-US" sz="3200" dirty="0" smtClean="0">
                <a:solidFill>
                  <a:schemeClr val="bg1"/>
                </a:solidFill>
              </a:rPr>
              <a:t>economic developers each </a:t>
            </a:r>
            <a:r>
              <a:rPr lang="en-US" sz="3200" dirty="0">
                <a:solidFill>
                  <a:schemeClr val="bg1"/>
                </a:solidFill>
              </a:rPr>
              <a:t>UP </a:t>
            </a:r>
            <a:r>
              <a:rPr lang="en-US" sz="3200" dirty="0" smtClean="0">
                <a:solidFill>
                  <a:schemeClr val="bg1"/>
                </a:solidFill>
              </a:rPr>
              <a:t>county from March – June 2014</a:t>
            </a:r>
            <a:endParaRPr lang="en-US" sz="3200" dirty="0">
              <a:solidFill>
                <a:schemeClr val="bg1"/>
              </a:solidFill>
            </a:endParaRPr>
          </a:p>
        </p:txBody>
      </p:sp>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7557" y="419716"/>
            <a:ext cx="3116812" cy="2347547"/>
          </a:xfrm>
          <a:prstGeom prst="rect">
            <a:avLst/>
          </a:prstGeom>
          <a:ln w="63500">
            <a:solidFill>
              <a:schemeClr val="bg1"/>
            </a:solidFill>
          </a:ln>
        </p:spPr>
      </p:pic>
    </p:spTree>
    <p:extLst>
      <p:ext uri="{BB962C8B-B14F-4D97-AF65-F5344CB8AC3E}">
        <p14:creationId xmlns:p14="http://schemas.microsoft.com/office/powerpoint/2010/main" val="29904489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220" y="419716"/>
            <a:ext cx="9758149" cy="1763926"/>
          </a:xfrm>
        </p:spPr>
        <p:txBody>
          <a:bodyPr>
            <a:normAutofit/>
          </a:bodyPr>
          <a:lstStyle/>
          <a:p>
            <a:r>
              <a:rPr lang="en-US" sz="4800" b="1" dirty="0" smtClean="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rPr>
              <a:t>TimeLine – Winter 2014</a:t>
            </a:r>
            <a:endParaRPr lang="en-US" sz="4800" b="1" dirty="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endParaRPr>
          </a:p>
        </p:txBody>
      </p:sp>
      <p:sp>
        <p:nvSpPr>
          <p:cNvPr id="4" name="Content Placeholder 3"/>
          <p:cNvSpPr txBox="1">
            <a:spLocks noGrp="1"/>
          </p:cNvSpPr>
          <p:nvPr>
            <p:ph idx="1"/>
          </p:nvPr>
        </p:nvSpPr>
        <p:spPr>
          <a:xfrm>
            <a:off x="606188" y="2298227"/>
            <a:ext cx="11158182" cy="4279120"/>
          </a:xfrm>
          <a:prstGeom prst="rect">
            <a:avLst/>
          </a:prstGeom>
          <a:noFill/>
        </p:spPr>
        <p:txBody>
          <a:bodyPr wrap="square" rtlCol="0">
            <a:spAutoFit/>
          </a:bodyPr>
          <a:lstStyle/>
          <a:p>
            <a:pPr marL="457189" indent="-457189"/>
            <a:r>
              <a:rPr lang="en-US" sz="3200" dirty="0" smtClean="0">
                <a:solidFill>
                  <a:schemeClr val="bg1"/>
                </a:solidFill>
              </a:rPr>
              <a:t>25 </a:t>
            </a:r>
            <a:r>
              <a:rPr lang="en-US" sz="3200" dirty="0">
                <a:solidFill>
                  <a:schemeClr val="bg1"/>
                </a:solidFill>
              </a:rPr>
              <a:t>hours data </a:t>
            </a:r>
            <a:r>
              <a:rPr lang="en-US" sz="3200" dirty="0" smtClean="0">
                <a:solidFill>
                  <a:schemeClr val="bg1"/>
                </a:solidFill>
              </a:rPr>
              <a:t>review</a:t>
            </a:r>
          </a:p>
          <a:p>
            <a:pPr marL="457189" indent="-457189"/>
            <a:r>
              <a:rPr lang="en-US" sz="3200" dirty="0" smtClean="0">
                <a:solidFill>
                  <a:schemeClr val="bg1"/>
                </a:solidFill>
              </a:rPr>
              <a:t>5-8 </a:t>
            </a:r>
            <a:r>
              <a:rPr lang="en-US" sz="3200" dirty="0">
                <a:solidFill>
                  <a:schemeClr val="bg1"/>
                </a:solidFill>
              </a:rPr>
              <a:t>hours travel &amp; meeting with </a:t>
            </a:r>
            <a:r>
              <a:rPr lang="en-US" sz="3200" dirty="0" smtClean="0">
                <a:solidFill>
                  <a:schemeClr val="bg1"/>
                </a:solidFill>
              </a:rPr>
              <a:t>EDCs     </a:t>
            </a:r>
          </a:p>
          <a:p>
            <a:pPr marL="457189" indent="-457189"/>
            <a:r>
              <a:rPr lang="en-US" sz="3200" dirty="0" smtClean="0">
                <a:solidFill>
                  <a:schemeClr val="bg1"/>
                </a:solidFill>
              </a:rPr>
              <a:t>5 </a:t>
            </a:r>
            <a:r>
              <a:rPr lang="en-US" sz="3200" dirty="0">
                <a:solidFill>
                  <a:schemeClr val="bg1"/>
                </a:solidFill>
              </a:rPr>
              <a:t>hours revisions</a:t>
            </a:r>
          </a:p>
          <a:p>
            <a:pPr marL="457189" indent="-457189">
              <a:buFont typeface="Arial" panose="020B0604020202020204" pitchFamily="34" charset="0"/>
              <a:buChar char="•"/>
            </a:pPr>
            <a:r>
              <a:rPr lang="en-US" sz="3200" dirty="0" smtClean="0">
                <a:solidFill>
                  <a:schemeClr val="bg1"/>
                </a:solidFill>
              </a:rPr>
              <a:t>Approximately </a:t>
            </a:r>
            <a:r>
              <a:rPr lang="en-US" sz="3200" dirty="0">
                <a:solidFill>
                  <a:schemeClr val="bg1"/>
                </a:solidFill>
              </a:rPr>
              <a:t>85 hours </a:t>
            </a:r>
            <a:r>
              <a:rPr lang="en-US" sz="3200" dirty="0" smtClean="0">
                <a:solidFill>
                  <a:schemeClr val="bg1"/>
                </a:solidFill>
              </a:rPr>
              <a:t>of student </a:t>
            </a:r>
            <a:r>
              <a:rPr lang="en-US" sz="3200" dirty="0">
                <a:solidFill>
                  <a:schemeClr val="bg1"/>
                </a:solidFill>
              </a:rPr>
              <a:t>working time per UP county over a two semester time-frame</a:t>
            </a:r>
            <a:br>
              <a:rPr lang="en-US" sz="3200" dirty="0">
                <a:solidFill>
                  <a:schemeClr val="bg1"/>
                </a:solidFill>
              </a:rPr>
            </a:br>
            <a:endParaRPr lang="en-US" sz="3200" dirty="0">
              <a:solidFill>
                <a:schemeClr val="bg1"/>
              </a:solidFill>
            </a:endParaRPr>
          </a:p>
          <a:p>
            <a:pPr marL="0" indent="0" algn="ctr">
              <a:buNone/>
            </a:pPr>
            <a:r>
              <a:rPr lang="en-US" sz="3600" b="1" i="1" dirty="0">
                <a:solidFill>
                  <a:schemeClr val="accent2"/>
                </a:solidFill>
              </a:rPr>
              <a:t>Total student time: 1,190 hours</a:t>
            </a:r>
          </a:p>
          <a:p>
            <a:endParaRPr lang="en-US" sz="2800" dirty="0">
              <a:solidFill>
                <a:schemeClr val="bg1"/>
              </a:solidFill>
            </a:endParaRPr>
          </a:p>
        </p:txBody>
      </p:sp>
      <p:pic>
        <p:nvPicPr>
          <p:cNvPr id="2051" name="Picture 3" descr="Coast Guard S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1181" y="437674"/>
            <a:ext cx="3253188" cy="2435141"/>
          </a:xfrm>
          <a:prstGeom prst="rect">
            <a:avLst/>
          </a:prstGeom>
          <a:noFill/>
          <a:ln w="63500" algn="in">
            <a:solidFill>
              <a:srgbClr val="F2F2F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99190" dir="3011666" algn="ctr" rotWithShape="0">
                    <a:srgbClr val="B2B2B2">
                      <a:alpha val="50000"/>
                    </a:srgbClr>
                  </a:outerShdw>
                </a:effectLst>
              </a14:hiddenEffects>
            </a:ext>
          </a:extLst>
        </p:spPr>
      </p:pic>
    </p:spTree>
    <p:extLst>
      <p:ext uri="{BB962C8B-B14F-4D97-AF65-F5344CB8AC3E}">
        <p14:creationId xmlns:p14="http://schemas.microsoft.com/office/powerpoint/2010/main" val="26705847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220" y="419716"/>
            <a:ext cx="9758149" cy="1763926"/>
          </a:xfrm>
        </p:spPr>
        <p:txBody>
          <a:bodyPr>
            <a:normAutofit/>
          </a:bodyPr>
          <a:lstStyle/>
          <a:p>
            <a:r>
              <a:rPr lang="en-US" sz="4800" b="1" dirty="0" smtClean="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rPr>
              <a:t>Project Deliverables</a:t>
            </a:r>
            <a:endParaRPr lang="en-US" sz="4800" b="1" dirty="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endParaRPr>
          </a:p>
        </p:txBody>
      </p:sp>
      <p:sp>
        <p:nvSpPr>
          <p:cNvPr id="3" name="Content Placeholder 2"/>
          <p:cNvSpPr>
            <a:spLocks noGrp="1"/>
          </p:cNvSpPr>
          <p:nvPr>
            <p:ph idx="1"/>
          </p:nvPr>
        </p:nvSpPr>
        <p:spPr>
          <a:xfrm>
            <a:off x="606188" y="2534653"/>
            <a:ext cx="11585812" cy="4058652"/>
          </a:xfrm>
        </p:spPr>
        <p:txBody>
          <a:bodyPr>
            <a:normAutofit/>
          </a:bodyPr>
          <a:lstStyle/>
          <a:p>
            <a:r>
              <a:rPr lang="en-US" sz="3200" dirty="0" smtClean="0">
                <a:solidFill>
                  <a:schemeClr val="bg1"/>
                </a:solidFill>
              </a:rPr>
              <a:t>Reports</a:t>
            </a:r>
          </a:p>
          <a:p>
            <a:r>
              <a:rPr lang="en-US" sz="3200" dirty="0" smtClean="0">
                <a:solidFill>
                  <a:schemeClr val="bg1"/>
                </a:solidFill>
              </a:rPr>
              <a:t>Data Collection</a:t>
            </a:r>
          </a:p>
          <a:p>
            <a:pPr lvl="1"/>
            <a:r>
              <a:rPr lang="en-US" sz="3200" dirty="0" smtClean="0">
                <a:solidFill>
                  <a:schemeClr val="bg1"/>
                </a:solidFill>
              </a:rPr>
              <a:t>Data tables were created for                                                                                 each UP county</a:t>
            </a:r>
          </a:p>
          <a:p>
            <a:r>
              <a:rPr lang="en-US" sz="3200" dirty="0" smtClean="0">
                <a:solidFill>
                  <a:schemeClr val="bg1"/>
                </a:solidFill>
              </a:rPr>
              <a:t>Presentations to UP Counties </a:t>
            </a:r>
          </a:p>
          <a:p>
            <a:pPr lvl="1"/>
            <a:r>
              <a:rPr lang="en-US" sz="3200" dirty="0" smtClean="0">
                <a:solidFill>
                  <a:schemeClr val="bg1"/>
                </a:solidFill>
              </a:rPr>
              <a:t>March – June 2014 students and                                                                      faculty traveled to each UP county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6845" y="625641"/>
            <a:ext cx="4421261" cy="5721632"/>
          </a:xfrm>
          <a:prstGeom prst="rect">
            <a:avLst/>
          </a:prstGeom>
          <a:ln w="63500">
            <a:solidFill>
              <a:schemeClr val="bg1"/>
            </a:solidFill>
          </a:ln>
        </p:spPr>
      </p:pic>
    </p:spTree>
    <p:extLst>
      <p:ext uri="{BB962C8B-B14F-4D97-AF65-F5344CB8AC3E}">
        <p14:creationId xmlns:p14="http://schemas.microsoft.com/office/powerpoint/2010/main" val="9978645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220" y="419716"/>
            <a:ext cx="9758149" cy="1763926"/>
          </a:xfrm>
        </p:spPr>
        <p:txBody>
          <a:bodyPr>
            <a:normAutofit/>
          </a:bodyPr>
          <a:lstStyle/>
          <a:p>
            <a:r>
              <a:rPr lang="en-US" sz="4800" b="1" dirty="0" smtClean="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rPr>
              <a:t>Project Deliverables</a:t>
            </a:r>
            <a:endParaRPr lang="en-US" sz="4800" b="1" dirty="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endParaRPr>
          </a:p>
        </p:txBody>
      </p:sp>
      <p:sp>
        <p:nvSpPr>
          <p:cNvPr id="3" name="Content Placeholder 2"/>
          <p:cNvSpPr>
            <a:spLocks noGrp="1"/>
          </p:cNvSpPr>
          <p:nvPr>
            <p:ph idx="1"/>
          </p:nvPr>
        </p:nvSpPr>
        <p:spPr>
          <a:xfrm>
            <a:off x="606188" y="2298226"/>
            <a:ext cx="11585812" cy="4559773"/>
          </a:xfrm>
        </p:spPr>
        <p:txBody>
          <a:bodyPr>
            <a:normAutofit/>
          </a:bodyPr>
          <a:lstStyle/>
          <a:p>
            <a:r>
              <a:rPr lang="en-US" sz="3200" dirty="0" smtClean="0">
                <a:solidFill>
                  <a:schemeClr val="bg1"/>
                </a:solidFill>
              </a:rPr>
              <a:t>Webinar Presentation of Data</a:t>
            </a:r>
          </a:p>
          <a:p>
            <a:pPr lvl="2"/>
            <a:r>
              <a:rPr lang="en-US" sz="3200" dirty="0" smtClean="0">
                <a:solidFill>
                  <a:schemeClr val="bg1"/>
                </a:solidFill>
              </a:rPr>
              <a:t>Tuesday</a:t>
            </a:r>
            <a:r>
              <a:rPr lang="en-US" sz="3200" dirty="0">
                <a:solidFill>
                  <a:schemeClr val="bg1"/>
                </a:solidFill>
              </a:rPr>
              <a:t>, April 29, </a:t>
            </a:r>
            <a:r>
              <a:rPr lang="en-US" sz="3200" dirty="0" smtClean="0">
                <a:solidFill>
                  <a:schemeClr val="bg1"/>
                </a:solidFill>
              </a:rPr>
              <a:t>2014, 10:00 </a:t>
            </a:r>
            <a:r>
              <a:rPr lang="en-US" sz="3200" dirty="0">
                <a:solidFill>
                  <a:schemeClr val="bg1"/>
                </a:solidFill>
              </a:rPr>
              <a:t>– 11:00 a.m.</a:t>
            </a:r>
          </a:p>
          <a:p>
            <a:r>
              <a:rPr lang="en-US" sz="3200" dirty="0" smtClean="0">
                <a:solidFill>
                  <a:schemeClr val="bg1"/>
                </a:solidFill>
              </a:rPr>
              <a:t>Webpage Development: </a:t>
            </a:r>
            <a:r>
              <a:rPr lang="en-US" dirty="0" smtClean="0">
                <a:solidFill>
                  <a:schemeClr val="accent2"/>
                </a:solidFill>
              </a:rPr>
              <a:t>https</a:t>
            </a:r>
            <a:r>
              <a:rPr lang="en-US" dirty="0">
                <a:solidFill>
                  <a:schemeClr val="accent2"/>
                </a:solidFill>
              </a:rPr>
              <a:t>://www.nmu.edu/education/node/208</a:t>
            </a:r>
            <a:endParaRPr lang="en-US" dirty="0" smtClean="0">
              <a:solidFill>
                <a:schemeClr val="accent2"/>
              </a:solidFill>
            </a:endParaRPr>
          </a:p>
          <a:p>
            <a:pPr marL="0" indent="0">
              <a:buNone/>
            </a:pP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860" t="28070" r="5087" b="42105"/>
          <a:stretch/>
        </p:blipFill>
        <p:spPr>
          <a:xfrm>
            <a:off x="1464514" y="4223402"/>
            <a:ext cx="8962856" cy="2329796"/>
          </a:xfrm>
          <a:prstGeom prst="rect">
            <a:avLst/>
          </a:prstGeom>
          <a:ln w="63500">
            <a:solidFill>
              <a:schemeClr val="bg1"/>
            </a:solidFill>
          </a:ln>
        </p:spPr>
      </p:pic>
    </p:spTree>
    <p:extLst>
      <p:ext uri="{BB962C8B-B14F-4D97-AF65-F5344CB8AC3E}">
        <p14:creationId xmlns:p14="http://schemas.microsoft.com/office/powerpoint/2010/main" val="29840222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220" y="419716"/>
            <a:ext cx="9758149" cy="1750278"/>
          </a:xfrm>
        </p:spPr>
        <p:txBody>
          <a:bodyPr>
            <a:normAutofit/>
          </a:bodyPr>
          <a:lstStyle/>
          <a:p>
            <a:r>
              <a:rPr lang="en-US" sz="4800" b="1" dirty="0" smtClean="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rPr>
              <a:t>Lessons Learned</a:t>
            </a:r>
            <a:endParaRPr lang="en-US" sz="4800" b="1" dirty="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endParaRPr>
          </a:p>
        </p:txBody>
      </p:sp>
      <p:sp>
        <p:nvSpPr>
          <p:cNvPr id="3" name="Content Placeholder 2"/>
          <p:cNvSpPr>
            <a:spLocks noGrp="1"/>
          </p:cNvSpPr>
          <p:nvPr>
            <p:ph idx="1"/>
          </p:nvPr>
        </p:nvSpPr>
        <p:spPr>
          <a:xfrm>
            <a:off x="606187" y="2511878"/>
            <a:ext cx="11158182" cy="2778579"/>
          </a:xfrm>
        </p:spPr>
        <p:txBody>
          <a:bodyPr>
            <a:normAutofit/>
          </a:bodyPr>
          <a:lstStyle/>
          <a:p>
            <a:r>
              <a:rPr lang="en-US" sz="3600" dirty="0" smtClean="0">
                <a:solidFill>
                  <a:schemeClr val="bg1"/>
                </a:solidFill>
              </a:rPr>
              <a:t>Lessons learned from this project fall into two categories:</a:t>
            </a:r>
          </a:p>
          <a:p>
            <a:endParaRPr lang="en-US" sz="3600" dirty="0" smtClean="0">
              <a:solidFill>
                <a:schemeClr val="bg1"/>
              </a:solidFill>
            </a:endParaRPr>
          </a:p>
          <a:p>
            <a:pPr lvl="1"/>
            <a:r>
              <a:rPr lang="en-US" sz="3600" dirty="0" smtClean="0">
                <a:solidFill>
                  <a:schemeClr val="bg1"/>
                </a:solidFill>
              </a:rPr>
              <a:t>Organizational Capacity</a:t>
            </a:r>
          </a:p>
          <a:p>
            <a:pPr lvl="1"/>
            <a:r>
              <a:rPr lang="en-US" sz="3600" dirty="0" smtClean="0">
                <a:solidFill>
                  <a:schemeClr val="bg1"/>
                </a:solidFill>
              </a:rPr>
              <a:t>Storing and Dissemination of Public Information</a:t>
            </a:r>
            <a:endParaRPr lang="en-US" sz="3600" dirty="0">
              <a:solidFill>
                <a:schemeClr val="bg1"/>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7577" b="41034"/>
          <a:stretch/>
        </p:blipFill>
        <p:spPr>
          <a:xfrm>
            <a:off x="1336261" y="5290457"/>
            <a:ext cx="9698033" cy="1239684"/>
          </a:xfrm>
          <a:prstGeom prst="rect">
            <a:avLst/>
          </a:prstGeom>
          <a:noFill/>
          <a:ln w="63500">
            <a:solidFill>
              <a:schemeClr val="bg1"/>
            </a:solidFill>
          </a:ln>
        </p:spPr>
      </p:pic>
    </p:spTree>
    <p:extLst>
      <p:ext uri="{BB962C8B-B14F-4D97-AF65-F5344CB8AC3E}">
        <p14:creationId xmlns:p14="http://schemas.microsoft.com/office/powerpoint/2010/main" val="5876468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rPr>
              <a:t>Lessons Learned: </a:t>
            </a:r>
            <a:br>
              <a:rPr lang="en-US" sz="4800" b="1" dirty="0" smtClean="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rPr>
            </a:br>
            <a:r>
              <a:rPr lang="en-US" sz="4800" b="1" dirty="0" smtClean="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rPr>
              <a:t>Organizational Capacity</a:t>
            </a:r>
            <a:endParaRPr lang="en-US" sz="4800" b="1" dirty="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endParaRPr>
          </a:p>
        </p:txBody>
      </p:sp>
      <p:sp>
        <p:nvSpPr>
          <p:cNvPr id="4" name="Text Placeholder 3"/>
          <p:cNvSpPr>
            <a:spLocks noGrp="1"/>
          </p:cNvSpPr>
          <p:nvPr>
            <p:ph sz="half" idx="1"/>
          </p:nvPr>
        </p:nvSpPr>
        <p:spPr/>
        <p:txBody>
          <a:bodyPr>
            <a:normAutofit/>
          </a:bodyPr>
          <a:lstStyle/>
          <a:p>
            <a:r>
              <a:rPr lang="en-US" sz="3200" dirty="0" smtClean="0">
                <a:solidFill>
                  <a:schemeClr val="bg1"/>
                </a:solidFill>
              </a:rPr>
              <a:t>Part-time or volunteer staffing</a:t>
            </a:r>
          </a:p>
          <a:p>
            <a:pPr lvl="1"/>
            <a:r>
              <a:rPr lang="en-US" sz="3200" dirty="0" smtClean="0">
                <a:solidFill>
                  <a:schemeClr val="bg1"/>
                </a:solidFill>
              </a:rPr>
              <a:t>3 – 10 hours per week</a:t>
            </a:r>
          </a:p>
          <a:p>
            <a:pPr lvl="1"/>
            <a:r>
              <a:rPr lang="en-US" sz="3200" dirty="0" smtClean="0">
                <a:solidFill>
                  <a:schemeClr val="bg1"/>
                </a:solidFill>
              </a:rPr>
              <a:t>Government by volunteer</a:t>
            </a:r>
          </a:p>
          <a:p>
            <a:pPr marL="457200" lvl="1" indent="0">
              <a:buNone/>
            </a:pPr>
            <a:endParaRPr lang="en-US" sz="3500" dirty="0">
              <a:solidFill>
                <a:schemeClr val="bg1"/>
              </a:solidFill>
            </a:endParaRPr>
          </a:p>
          <a:p>
            <a:endParaRPr lang="en-US" sz="3500" dirty="0">
              <a:solidFill>
                <a:schemeClr val="bg1"/>
              </a:solidFill>
            </a:endParaRPr>
          </a:p>
          <a:p>
            <a:endParaRPr lang="en-US" dirty="0"/>
          </a:p>
        </p:txBody>
      </p:sp>
      <p:sp>
        <p:nvSpPr>
          <p:cNvPr id="5" name="Content Placeholder 4"/>
          <p:cNvSpPr>
            <a:spLocks noGrp="1"/>
          </p:cNvSpPr>
          <p:nvPr>
            <p:ph sz="half" idx="2"/>
          </p:nvPr>
        </p:nvSpPr>
        <p:spPr/>
        <p:txBody>
          <a:bodyPr>
            <a:normAutofit/>
          </a:bodyPr>
          <a:lstStyle/>
          <a:p>
            <a:r>
              <a:rPr lang="en-US" sz="3200" dirty="0">
                <a:solidFill>
                  <a:schemeClr val="bg1"/>
                </a:solidFill>
              </a:rPr>
              <a:t>Access to office resources</a:t>
            </a:r>
          </a:p>
          <a:p>
            <a:pPr lvl="1"/>
            <a:r>
              <a:rPr lang="en-US" sz="3200" dirty="0">
                <a:solidFill>
                  <a:schemeClr val="bg1"/>
                </a:solidFill>
              </a:rPr>
              <a:t>Phones</a:t>
            </a:r>
          </a:p>
          <a:p>
            <a:pPr lvl="1"/>
            <a:r>
              <a:rPr lang="en-US" sz="3200" dirty="0">
                <a:solidFill>
                  <a:schemeClr val="bg1"/>
                </a:solidFill>
              </a:rPr>
              <a:t>Use of U.S. mail versus Email</a:t>
            </a:r>
          </a:p>
          <a:p>
            <a:pPr lvl="1"/>
            <a:r>
              <a:rPr lang="en-US" sz="3200" dirty="0">
                <a:solidFill>
                  <a:schemeClr val="bg1"/>
                </a:solidFill>
              </a:rPr>
              <a:t>Internet access</a:t>
            </a:r>
          </a:p>
          <a:p>
            <a:pPr lvl="1"/>
            <a:r>
              <a:rPr lang="en-US" sz="3200" dirty="0">
                <a:solidFill>
                  <a:schemeClr val="bg1"/>
                </a:solidFill>
              </a:rPr>
              <a:t>Office space outside personal residence</a:t>
            </a:r>
          </a:p>
          <a:p>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37577" r="50156" b="41034"/>
          <a:stretch/>
        </p:blipFill>
        <p:spPr>
          <a:xfrm>
            <a:off x="559558" y="4233751"/>
            <a:ext cx="5614737" cy="1439922"/>
          </a:xfrm>
          <a:prstGeom prst="rect">
            <a:avLst/>
          </a:prstGeom>
          <a:noFill/>
          <a:ln w="63500">
            <a:solidFill>
              <a:schemeClr val="bg1"/>
            </a:solidFill>
          </a:ln>
        </p:spPr>
      </p:pic>
    </p:spTree>
    <p:extLst>
      <p:ext uri="{BB962C8B-B14F-4D97-AF65-F5344CB8AC3E}">
        <p14:creationId xmlns:p14="http://schemas.microsoft.com/office/powerpoint/2010/main" val="17369658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rPr>
              <a:t>Lessons Learned: </a:t>
            </a:r>
            <a:br>
              <a:rPr lang="en-US" sz="4800" b="1" dirty="0" smtClean="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rPr>
            </a:br>
            <a:r>
              <a:rPr lang="en-US" sz="4800" b="1" dirty="0" smtClean="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rPr>
              <a:t>Organizational Capacity</a:t>
            </a:r>
            <a:endParaRPr lang="en-US" sz="4800" b="1" dirty="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endParaRPr>
          </a:p>
        </p:txBody>
      </p:sp>
      <p:sp>
        <p:nvSpPr>
          <p:cNvPr id="3" name="Content Placeholder 2"/>
          <p:cNvSpPr>
            <a:spLocks noGrp="1"/>
          </p:cNvSpPr>
          <p:nvPr>
            <p:ph sz="half" idx="1"/>
          </p:nvPr>
        </p:nvSpPr>
        <p:spPr>
          <a:xfrm>
            <a:off x="559558" y="2316945"/>
            <a:ext cx="11218460" cy="4351338"/>
          </a:xfrm>
        </p:spPr>
        <p:txBody>
          <a:bodyPr>
            <a:normAutofit/>
          </a:bodyPr>
          <a:lstStyle/>
          <a:p>
            <a:r>
              <a:rPr lang="en-US" sz="3200" dirty="0">
                <a:solidFill>
                  <a:schemeClr val="bg1"/>
                </a:solidFill>
              </a:rPr>
              <a:t>Access to office resources</a:t>
            </a:r>
          </a:p>
          <a:p>
            <a:pPr lvl="1"/>
            <a:r>
              <a:rPr lang="en-US" sz="3200" dirty="0" smtClean="0">
                <a:solidFill>
                  <a:schemeClr val="bg1"/>
                </a:solidFill>
              </a:rPr>
              <a:t>Economic development offices </a:t>
            </a:r>
            <a:r>
              <a:rPr lang="en-US" sz="3200" dirty="0">
                <a:solidFill>
                  <a:schemeClr val="bg1"/>
                </a:solidFill>
              </a:rPr>
              <a:t>offices open only 3 – 5 hours per week</a:t>
            </a:r>
          </a:p>
          <a:p>
            <a:pPr lvl="1"/>
            <a:r>
              <a:rPr lang="en-US" sz="3200" dirty="0">
                <a:solidFill>
                  <a:schemeClr val="bg1"/>
                </a:solidFill>
              </a:rPr>
              <a:t>Staff prioritized responses to </a:t>
            </a:r>
            <a:r>
              <a:rPr lang="en-US" sz="3200" dirty="0" smtClean="0">
                <a:solidFill>
                  <a:schemeClr val="bg1"/>
                </a:solidFill>
              </a:rPr>
              <a:t>                                                 communications </a:t>
            </a:r>
            <a:r>
              <a:rPr lang="en-US" sz="3200" dirty="0">
                <a:solidFill>
                  <a:schemeClr val="bg1"/>
                </a:solidFill>
              </a:rPr>
              <a:t>resulting in </a:t>
            </a:r>
            <a:r>
              <a:rPr lang="en-US" sz="3200" dirty="0" smtClean="0">
                <a:solidFill>
                  <a:schemeClr val="bg1"/>
                </a:solidFill>
              </a:rPr>
              <a:t>                                                                                  3</a:t>
            </a:r>
            <a:r>
              <a:rPr lang="en-US" sz="3200" dirty="0">
                <a:solidFill>
                  <a:schemeClr val="bg1"/>
                </a:solidFill>
              </a:rPr>
              <a:t>+ months for replies </a:t>
            </a:r>
            <a:r>
              <a:rPr lang="en-US" sz="3200" dirty="0" smtClean="0">
                <a:solidFill>
                  <a:schemeClr val="bg1"/>
                </a:solidFill>
              </a:rPr>
              <a:t>                                                                                           following </a:t>
            </a:r>
            <a:r>
              <a:rPr lang="en-US" sz="3200" dirty="0">
                <a:solidFill>
                  <a:schemeClr val="bg1"/>
                </a:solidFill>
              </a:rPr>
              <a:t>repeated attempts</a:t>
            </a:r>
          </a:p>
          <a:p>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67733" t="37577" b="41034"/>
          <a:stretch/>
        </p:blipFill>
        <p:spPr>
          <a:xfrm>
            <a:off x="6577263" y="3706551"/>
            <a:ext cx="5056376" cy="2003096"/>
          </a:xfrm>
          <a:prstGeom prst="rect">
            <a:avLst/>
          </a:prstGeom>
          <a:noFill/>
          <a:ln w="63500">
            <a:solidFill>
              <a:schemeClr val="bg1"/>
            </a:solidFill>
          </a:ln>
        </p:spPr>
      </p:pic>
    </p:spTree>
    <p:extLst>
      <p:ext uri="{BB962C8B-B14F-4D97-AF65-F5344CB8AC3E}">
        <p14:creationId xmlns:p14="http://schemas.microsoft.com/office/powerpoint/2010/main" val="22381021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220" y="419716"/>
            <a:ext cx="9758149" cy="1750278"/>
          </a:xfrm>
        </p:spPr>
        <p:txBody>
          <a:bodyPr>
            <a:normAutofit/>
          </a:bodyPr>
          <a:lstStyle/>
          <a:p>
            <a:r>
              <a:rPr lang="en-US" sz="4800" b="1" dirty="0" smtClean="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rPr>
              <a:t>Lessons Learned: Storing &amp; Dissemination of Public Information </a:t>
            </a:r>
            <a:endParaRPr lang="en-US" sz="4800" b="1" dirty="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endParaRPr>
          </a:p>
        </p:txBody>
      </p:sp>
      <p:sp>
        <p:nvSpPr>
          <p:cNvPr id="3" name="Content Placeholder 2"/>
          <p:cNvSpPr>
            <a:spLocks noGrp="1"/>
          </p:cNvSpPr>
          <p:nvPr>
            <p:ph idx="1"/>
          </p:nvPr>
        </p:nvSpPr>
        <p:spPr/>
        <p:txBody>
          <a:bodyPr>
            <a:normAutofit/>
          </a:bodyPr>
          <a:lstStyle/>
          <a:p>
            <a:r>
              <a:rPr lang="en-US" sz="3200" dirty="0" smtClean="0">
                <a:solidFill>
                  <a:schemeClr val="bg1"/>
                </a:solidFill>
              </a:rPr>
              <a:t>Many data points collected were based on personal communication with staff who either worked for government or economic development offices</a:t>
            </a:r>
          </a:p>
          <a:p>
            <a:r>
              <a:rPr lang="en-US" sz="3200" dirty="0" smtClean="0">
                <a:solidFill>
                  <a:schemeClr val="bg1"/>
                </a:solidFill>
              </a:rPr>
              <a:t>Data gleaned from collective memory</a:t>
            </a:r>
          </a:p>
          <a:p>
            <a:r>
              <a:rPr lang="en-US" sz="3200" dirty="0" smtClean="0">
                <a:solidFill>
                  <a:schemeClr val="bg1"/>
                </a:solidFill>
              </a:rPr>
              <a:t>Documentation of data from personal                                                 communication not available</a:t>
            </a:r>
          </a:p>
          <a:p>
            <a:r>
              <a:rPr lang="en-US" sz="3200" dirty="0" smtClean="0">
                <a:solidFill>
                  <a:schemeClr val="bg1"/>
                </a:solidFill>
              </a:rPr>
              <a:t>Type of public information disseminated                                                               varies widely on government websites</a:t>
            </a:r>
          </a:p>
          <a:p>
            <a:endParaRPr lang="en-US" sz="3200" dirty="0">
              <a:solidFill>
                <a:schemeClr val="bg1"/>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7649" r="67434" b="31175"/>
          <a:stretch/>
        </p:blipFill>
        <p:spPr>
          <a:xfrm>
            <a:off x="7892716" y="3764659"/>
            <a:ext cx="3871653" cy="2147009"/>
          </a:xfrm>
          <a:prstGeom prst="rect">
            <a:avLst/>
          </a:prstGeom>
          <a:ln w="63500">
            <a:solidFill>
              <a:schemeClr val="bg1"/>
            </a:solidFill>
          </a:ln>
        </p:spPr>
      </p:pic>
    </p:spTree>
    <p:extLst>
      <p:ext uri="{BB962C8B-B14F-4D97-AF65-F5344CB8AC3E}">
        <p14:creationId xmlns:p14="http://schemas.microsoft.com/office/powerpoint/2010/main" val="34432252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220" y="419716"/>
            <a:ext cx="9758149" cy="1750278"/>
          </a:xfrm>
        </p:spPr>
        <p:txBody>
          <a:bodyPr>
            <a:normAutofit/>
          </a:bodyPr>
          <a:lstStyle/>
          <a:p>
            <a:r>
              <a:rPr lang="en-US" sz="4800" b="1" dirty="0" smtClean="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rPr>
              <a:t>Student Success</a:t>
            </a:r>
            <a:endParaRPr lang="en-US" sz="4800" b="1" dirty="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endParaRPr>
          </a:p>
        </p:txBody>
      </p:sp>
      <p:sp>
        <p:nvSpPr>
          <p:cNvPr id="3" name="Content Placeholder 2"/>
          <p:cNvSpPr>
            <a:spLocks noGrp="1"/>
          </p:cNvSpPr>
          <p:nvPr>
            <p:ph idx="1"/>
          </p:nvPr>
        </p:nvSpPr>
        <p:spPr/>
        <p:txBody>
          <a:bodyPr>
            <a:normAutofit/>
          </a:bodyPr>
          <a:lstStyle/>
          <a:p>
            <a:r>
              <a:rPr lang="en-US" sz="3200" dirty="0" smtClean="0">
                <a:solidFill>
                  <a:schemeClr val="bg1"/>
                </a:solidFill>
              </a:rPr>
              <a:t>Measure of success from a                                                                    community-partnership is how                                                                              it influences students that participated</a:t>
            </a:r>
          </a:p>
          <a:p>
            <a:endParaRPr lang="en-US" sz="3200" dirty="0" smtClean="0">
              <a:solidFill>
                <a:schemeClr val="bg1"/>
              </a:solidFill>
            </a:endParaRPr>
          </a:p>
          <a:p>
            <a:r>
              <a:rPr lang="en-US" sz="3200" dirty="0" smtClean="0">
                <a:solidFill>
                  <a:schemeClr val="bg1"/>
                </a:solidFill>
              </a:rPr>
              <a:t>Margot </a:t>
            </a:r>
            <a:r>
              <a:rPr lang="en-US" sz="3200" dirty="0">
                <a:solidFill>
                  <a:schemeClr val="bg1"/>
                </a:solidFill>
              </a:rPr>
              <a:t>Rusinek and Troy Louis, participated in this project and were able to translate their experiences and skill sets into tangible </a:t>
            </a:r>
            <a:r>
              <a:rPr lang="en-US" sz="3200" dirty="0" smtClean="0">
                <a:solidFill>
                  <a:schemeClr val="bg1"/>
                </a:solidFill>
              </a:rPr>
              <a:t>outcomes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7585" y="323955"/>
            <a:ext cx="4066784" cy="3225748"/>
          </a:xfrm>
          <a:prstGeom prst="rect">
            <a:avLst/>
          </a:prstGeom>
          <a:ln w="63500">
            <a:solidFill>
              <a:schemeClr val="bg1"/>
            </a:solidFill>
          </a:ln>
        </p:spPr>
      </p:pic>
    </p:spTree>
    <p:extLst>
      <p:ext uri="{BB962C8B-B14F-4D97-AF65-F5344CB8AC3E}">
        <p14:creationId xmlns:p14="http://schemas.microsoft.com/office/powerpoint/2010/main" val="3541774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220" y="419716"/>
            <a:ext cx="9758149" cy="1750278"/>
          </a:xfrm>
        </p:spPr>
        <p:txBody>
          <a:bodyPr>
            <a:normAutofit/>
          </a:bodyPr>
          <a:lstStyle/>
          <a:p>
            <a:r>
              <a:rPr lang="en-US" sz="4800" b="1" dirty="0" smtClean="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rPr>
              <a:t>Suggestion for Future Project</a:t>
            </a:r>
            <a:endParaRPr lang="en-US" sz="4800" b="1" dirty="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endParaRPr>
          </a:p>
        </p:txBody>
      </p:sp>
      <p:sp>
        <p:nvSpPr>
          <p:cNvPr id="3" name="Content Placeholder 2"/>
          <p:cNvSpPr>
            <a:spLocks noGrp="1"/>
          </p:cNvSpPr>
          <p:nvPr>
            <p:ph idx="1"/>
          </p:nvPr>
        </p:nvSpPr>
        <p:spPr/>
        <p:txBody>
          <a:bodyPr>
            <a:normAutofit/>
          </a:bodyPr>
          <a:lstStyle/>
          <a:p>
            <a:r>
              <a:rPr lang="en-US" sz="3200" dirty="0" smtClean="0">
                <a:solidFill>
                  <a:schemeClr val="bg1"/>
                </a:solidFill>
              </a:rPr>
              <a:t>Need that became know was greater enhancement and assistance with disseminating community-based information via city and county websites</a:t>
            </a:r>
          </a:p>
          <a:p>
            <a:endParaRPr lang="en-US" sz="3200" dirty="0">
              <a:solidFill>
                <a:schemeClr val="bg1"/>
              </a:solidFill>
            </a:endParaRPr>
          </a:p>
          <a:p>
            <a:r>
              <a:rPr lang="en-US" sz="3200" dirty="0" smtClean="0">
                <a:solidFill>
                  <a:schemeClr val="bg1"/>
                </a:solidFill>
              </a:rPr>
              <a:t>Startling discovery – many city and county                                        governments in the UP do not an official                                               websites owned, supported and maintained                                          by them                                                                                                      </a:t>
            </a:r>
            <a:endParaRPr lang="en-US" sz="3200" dirty="0">
              <a:solidFill>
                <a:schemeClr val="bg1"/>
              </a:solidFill>
            </a:endParaRPr>
          </a:p>
        </p:txBody>
      </p:sp>
      <p:pic>
        <p:nvPicPr>
          <p:cNvPr id="7170" name="Picture 2" descr="6951pre_13fec56e149ec3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3925180"/>
            <a:ext cx="3439519" cy="2538444"/>
          </a:xfrm>
          <a:prstGeom prst="roundRect">
            <a:avLst>
              <a:gd name="adj" fmla="val 16667"/>
            </a:avLst>
          </a:prstGeom>
          <a:noFill/>
          <a:ln w="63500" algn="in">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3DED1"/>
                  </a:outerShdw>
                </a:effectLst>
              </a14:hiddenEffects>
            </a:ext>
          </a:extLst>
        </p:spPr>
      </p:pic>
    </p:spTree>
    <p:extLst>
      <p:ext uri="{BB962C8B-B14F-4D97-AF65-F5344CB8AC3E}">
        <p14:creationId xmlns:p14="http://schemas.microsoft.com/office/powerpoint/2010/main" val="929915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4"/>
          <p:cNvSpPr txBox="1">
            <a:spLocks/>
          </p:cNvSpPr>
          <p:nvPr/>
        </p:nvSpPr>
        <p:spPr>
          <a:xfrm>
            <a:off x="680112" y="1833406"/>
            <a:ext cx="11341290" cy="33846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smtClean="0">
                <a:solidFill>
                  <a:schemeClr val="accent2"/>
                </a:solidFill>
              </a:rPr>
              <a:t>Innovate Michigan! Summit</a:t>
            </a:r>
            <a:br>
              <a:rPr lang="en-US" sz="3600" b="1" dirty="0" smtClean="0">
                <a:solidFill>
                  <a:schemeClr val="accent2"/>
                </a:solidFill>
              </a:rPr>
            </a:br>
            <a:r>
              <a:rPr lang="en-US" sz="3600" b="1" dirty="0" smtClean="0">
                <a:solidFill>
                  <a:schemeClr val="accent2"/>
                </a:solidFill>
              </a:rPr>
              <a:t>Thursday, September 4, 2014</a:t>
            </a:r>
          </a:p>
          <a:p>
            <a:r>
              <a:rPr lang="en-US" sz="3600" b="1" dirty="0" smtClean="0">
                <a:solidFill>
                  <a:schemeClr val="accent2"/>
                </a:solidFill>
              </a:rPr>
              <a:t>Presenters: </a:t>
            </a:r>
            <a:br>
              <a:rPr lang="en-US" sz="3600" b="1" dirty="0" smtClean="0">
                <a:solidFill>
                  <a:schemeClr val="accent2"/>
                </a:solidFill>
              </a:rPr>
            </a:br>
            <a:r>
              <a:rPr lang="en-US" sz="3600" b="1" dirty="0" smtClean="0">
                <a:solidFill>
                  <a:schemeClr val="accent2"/>
                </a:solidFill>
              </a:rPr>
              <a:t>Jennifer James-Mesloh, Ph.D.  </a:t>
            </a:r>
            <a:br>
              <a:rPr lang="en-US" sz="3600" b="1" dirty="0" smtClean="0">
                <a:solidFill>
                  <a:schemeClr val="accent2"/>
                </a:solidFill>
              </a:rPr>
            </a:br>
            <a:r>
              <a:rPr lang="en-US" sz="3600" b="1" dirty="0" smtClean="0">
                <a:solidFill>
                  <a:schemeClr val="accent2"/>
                </a:solidFill>
              </a:rPr>
              <a:t>Margot Rusinek, City Manager of Wakefield, Michigan</a:t>
            </a:r>
            <a:endParaRPr lang="en-US" sz="3600" b="1" dirty="0">
              <a:solidFill>
                <a:schemeClr val="accent2"/>
              </a:solidFill>
            </a:endParaRPr>
          </a:p>
        </p:txBody>
      </p:sp>
      <p:pic>
        <p:nvPicPr>
          <p:cNvPr id="11" name="Picture 10"/>
          <p:cNvPicPr>
            <a:picLocks noChangeAspect="1"/>
          </p:cNvPicPr>
          <p:nvPr/>
        </p:nvPicPr>
        <p:blipFill rotWithShape="1">
          <a:blip r:embed="rId3"/>
          <a:srcRect l="1002" b="16052"/>
          <a:stretch/>
        </p:blipFill>
        <p:spPr>
          <a:xfrm>
            <a:off x="3020703" y="4784914"/>
            <a:ext cx="6660109" cy="1677301"/>
          </a:xfrm>
          <a:prstGeom prst="rect">
            <a:avLst/>
          </a:prstGeom>
          <a:ln w="63500">
            <a:noFill/>
          </a:ln>
        </p:spPr>
      </p:pic>
    </p:spTree>
    <p:extLst>
      <p:ext uri="{BB962C8B-B14F-4D97-AF65-F5344CB8AC3E}">
        <p14:creationId xmlns:p14="http://schemas.microsoft.com/office/powerpoint/2010/main" val="41352335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220" y="419716"/>
            <a:ext cx="9758149" cy="1750278"/>
          </a:xfrm>
        </p:spPr>
        <p:txBody>
          <a:bodyPr>
            <a:normAutofit/>
          </a:bodyPr>
          <a:lstStyle/>
          <a:p>
            <a:r>
              <a:rPr lang="en-US" sz="4800" b="1" dirty="0" smtClean="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rPr>
              <a:t>Suggestion for Future Project</a:t>
            </a:r>
            <a:endParaRPr lang="en-US" sz="4800" b="1" dirty="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endParaRPr>
          </a:p>
        </p:txBody>
      </p:sp>
      <p:sp>
        <p:nvSpPr>
          <p:cNvPr id="3" name="Content Placeholder 2"/>
          <p:cNvSpPr>
            <a:spLocks noGrp="1"/>
          </p:cNvSpPr>
          <p:nvPr>
            <p:ph idx="1"/>
          </p:nvPr>
        </p:nvSpPr>
        <p:spPr/>
        <p:txBody>
          <a:bodyPr>
            <a:normAutofit/>
          </a:bodyPr>
          <a:lstStyle/>
          <a:p>
            <a:r>
              <a:rPr lang="en-US" sz="3200" dirty="0" smtClean="0">
                <a:solidFill>
                  <a:schemeClr val="bg1"/>
                </a:solidFill>
              </a:rPr>
              <a:t>Challenge in determining validity when data gathered since several websites were being hosted on behalf of a government entity by a non-profit or other interested community party</a:t>
            </a:r>
          </a:p>
          <a:p>
            <a:r>
              <a:rPr lang="en-US" sz="3200" dirty="0" smtClean="0">
                <a:solidFill>
                  <a:schemeClr val="bg1"/>
                </a:solidFill>
              </a:rPr>
              <a:t>Validity and reliability of public information                                            being disseminated by outside entities on                                           behalf of UP governments</a:t>
            </a:r>
          </a:p>
          <a:p>
            <a:r>
              <a:rPr lang="en-US" sz="3200" dirty="0" smtClean="0">
                <a:solidFill>
                  <a:schemeClr val="bg1"/>
                </a:solidFill>
              </a:rPr>
              <a:t>Example of “government by volunteer”</a:t>
            </a:r>
            <a:endParaRPr lang="en-US" sz="3200" dirty="0">
              <a:solidFill>
                <a:schemeClr val="bg1"/>
              </a:solidFill>
            </a:endParaRPr>
          </a:p>
        </p:txBody>
      </p:sp>
      <p:pic>
        <p:nvPicPr>
          <p:cNvPr id="5" name="Picture 2" descr="Graduate students 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6776" y="4038600"/>
            <a:ext cx="3497593" cy="2331729"/>
          </a:xfrm>
          <a:prstGeom prst="roundRect">
            <a:avLst>
              <a:gd name="adj" fmla="val 16667"/>
            </a:avLst>
          </a:prstGeom>
          <a:noFill/>
          <a:ln w="63500" algn="in">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3DED1"/>
                  </a:outerShdw>
                </a:effectLst>
              </a14:hiddenEffects>
            </a:ext>
          </a:extLst>
        </p:spPr>
      </p:pic>
    </p:spTree>
    <p:extLst>
      <p:ext uri="{BB962C8B-B14F-4D97-AF65-F5344CB8AC3E}">
        <p14:creationId xmlns:p14="http://schemas.microsoft.com/office/powerpoint/2010/main" val="28923590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220" y="419716"/>
            <a:ext cx="9758149" cy="1750278"/>
          </a:xfrm>
        </p:spPr>
        <p:txBody>
          <a:bodyPr>
            <a:normAutofit/>
          </a:bodyPr>
          <a:lstStyle/>
          <a:p>
            <a:r>
              <a:rPr lang="en-US" sz="4800" b="1" dirty="0" smtClean="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rPr>
              <a:t>Academic Service Learning</a:t>
            </a:r>
            <a:endParaRPr lang="en-US" sz="4800" b="1" dirty="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endParaRPr>
          </a:p>
        </p:txBody>
      </p:sp>
      <p:sp>
        <p:nvSpPr>
          <p:cNvPr id="3" name="Content Placeholder 2"/>
          <p:cNvSpPr>
            <a:spLocks noGrp="1"/>
          </p:cNvSpPr>
          <p:nvPr>
            <p:ph idx="1"/>
          </p:nvPr>
        </p:nvSpPr>
        <p:spPr/>
        <p:txBody>
          <a:bodyPr>
            <a:normAutofit/>
          </a:bodyPr>
          <a:lstStyle/>
          <a:p>
            <a:r>
              <a:rPr lang="en-US" sz="3200" dirty="0" smtClean="0">
                <a:solidFill>
                  <a:schemeClr val="bg1"/>
                </a:solidFill>
              </a:rPr>
              <a:t>Learning by doing</a:t>
            </a:r>
          </a:p>
          <a:p>
            <a:r>
              <a:rPr lang="en-US" sz="3200" dirty="0" smtClean="0">
                <a:solidFill>
                  <a:schemeClr val="bg1"/>
                </a:solidFill>
              </a:rPr>
              <a:t>Shift in all courses in the                                                                      MPA program at NMU to                                                                                 include ASL</a:t>
            </a:r>
          </a:p>
          <a:p>
            <a:r>
              <a:rPr lang="en-US" sz="3200" dirty="0" smtClean="0">
                <a:solidFill>
                  <a:schemeClr val="bg1"/>
                </a:solidFill>
              </a:rPr>
              <a:t>This project has served                                                                                                       as the hallmark for all                                                                                             other courses</a:t>
            </a:r>
            <a:endParaRPr lang="en-US" sz="3200" dirty="0">
              <a:solidFill>
                <a:schemeClr val="bg1"/>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410" r="48839" b="62369"/>
          <a:stretch/>
        </p:blipFill>
        <p:spPr>
          <a:xfrm>
            <a:off x="6004176" y="2841744"/>
            <a:ext cx="5508867" cy="2463327"/>
          </a:xfrm>
          <a:prstGeom prst="rect">
            <a:avLst/>
          </a:prstGeom>
          <a:ln w="63500">
            <a:solidFill>
              <a:schemeClr val="bg1"/>
            </a:solidFill>
          </a:ln>
        </p:spPr>
      </p:pic>
    </p:spTree>
    <p:extLst>
      <p:ext uri="{BB962C8B-B14F-4D97-AF65-F5344CB8AC3E}">
        <p14:creationId xmlns:p14="http://schemas.microsoft.com/office/powerpoint/2010/main" val="23671174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rPr>
              <a:t>Acknowledgements</a:t>
            </a:r>
            <a:endParaRPr lang="en-US" sz="4800" b="1" dirty="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endParaRPr>
          </a:p>
        </p:txBody>
      </p:sp>
      <p:sp>
        <p:nvSpPr>
          <p:cNvPr id="3" name="Content Placeholder 2"/>
          <p:cNvSpPr>
            <a:spLocks noGrp="1"/>
          </p:cNvSpPr>
          <p:nvPr>
            <p:ph sz="half" idx="1"/>
          </p:nvPr>
        </p:nvSpPr>
        <p:spPr>
          <a:xfrm>
            <a:off x="559558" y="2316944"/>
            <a:ext cx="5460242" cy="4541055"/>
          </a:xfrm>
        </p:spPr>
        <p:txBody>
          <a:bodyPr>
            <a:normAutofit fontScale="92500" lnSpcReduction="10000"/>
          </a:bodyPr>
          <a:lstStyle/>
          <a:p>
            <a:r>
              <a:rPr lang="en-US" dirty="0" smtClean="0">
                <a:solidFill>
                  <a:schemeClr val="bg1"/>
                </a:solidFill>
              </a:rPr>
              <a:t>Alger – Kathy Reynolds</a:t>
            </a:r>
          </a:p>
          <a:p>
            <a:r>
              <a:rPr lang="en-US" dirty="0" smtClean="0">
                <a:solidFill>
                  <a:schemeClr val="bg1"/>
                </a:solidFill>
              </a:rPr>
              <a:t>Baraga – Jeff Ratcliffe</a:t>
            </a:r>
          </a:p>
          <a:p>
            <a:r>
              <a:rPr lang="en-US" dirty="0" smtClean="0">
                <a:solidFill>
                  <a:schemeClr val="bg1"/>
                </a:solidFill>
              </a:rPr>
              <a:t>Chippewa – Jeff Hagan</a:t>
            </a:r>
          </a:p>
          <a:p>
            <a:r>
              <a:rPr lang="en-US" dirty="0" smtClean="0">
                <a:solidFill>
                  <a:schemeClr val="bg1"/>
                </a:solidFill>
              </a:rPr>
              <a:t>Delta – Vicki Schwab</a:t>
            </a:r>
          </a:p>
          <a:p>
            <a:r>
              <a:rPr lang="en-US" dirty="0" smtClean="0">
                <a:solidFill>
                  <a:schemeClr val="bg1"/>
                </a:solidFill>
              </a:rPr>
              <a:t>Dickinson – Bruce </a:t>
            </a:r>
            <a:r>
              <a:rPr lang="en-US" dirty="0" err="1" smtClean="0">
                <a:solidFill>
                  <a:schemeClr val="bg1"/>
                </a:solidFill>
              </a:rPr>
              <a:t>Ortenburger</a:t>
            </a:r>
            <a:endParaRPr lang="en-US" dirty="0" smtClean="0">
              <a:solidFill>
                <a:schemeClr val="bg1"/>
              </a:solidFill>
            </a:endParaRPr>
          </a:p>
          <a:p>
            <a:r>
              <a:rPr lang="en-US" dirty="0" smtClean="0">
                <a:solidFill>
                  <a:schemeClr val="bg1"/>
                </a:solidFill>
              </a:rPr>
              <a:t>Gogebic – Michael Brown, Kim Corcoran, Margot Rusinek, Velda Sclafani</a:t>
            </a:r>
          </a:p>
          <a:p>
            <a:r>
              <a:rPr lang="en-US" dirty="0" smtClean="0">
                <a:solidFill>
                  <a:schemeClr val="bg1"/>
                </a:solidFill>
              </a:rPr>
              <a:t>Houghton – Jeff Ratcliffe</a:t>
            </a:r>
          </a:p>
          <a:p>
            <a:r>
              <a:rPr lang="en-US" dirty="0" smtClean="0">
                <a:solidFill>
                  <a:schemeClr val="bg1"/>
                </a:solidFill>
              </a:rPr>
              <a:t>Keweenaw – Jeff Ratcliffe</a:t>
            </a:r>
            <a:endParaRPr lang="en-US" dirty="0"/>
          </a:p>
        </p:txBody>
      </p:sp>
      <p:sp>
        <p:nvSpPr>
          <p:cNvPr id="4" name="Content Placeholder 3"/>
          <p:cNvSpPr>
            <a:spLocks noGrp="1"/>
          </p:cNvSpPr>
          <p:nvPr>
            <p:ph sz="half" idx="2"/>
          </p:nvPr>
        </p:nvSpPr>
        <p:spPr>
          <a:xfrm>
            <a:off x="6346209" y="2316945"/>
            <a:ext cx="5655291" cy="4351338"/>
          </a:xfrm>
        </p:spPr>
        <p:txBody>
          <a:bodyPr>
            <a:normAutofit fontScale="92500" lnSpcReduction="10000"/>
          </a:bodyPr>
          <a:lstStyle/>
          <a:p>
            <a:r>
              <a:rPr lang="en-US" dirty="0" smtClean="0">
                <a:solidFill>
                  <a:schemeClr val="bg1"/>
                </a:solidFill>
              </a:rPr>
              <a:t>Iron – Julie </a:t>
            </a:r>
            <a:r>
              <a:rPr lang="en-US" dirty="0" err="1" smtClean="0">
                <a:solidFill>
                  <a:schemeClr val="bg1"/>
                </a:solidFill>
              </a:rPr>
              <a:t>Melchiori</a:t>
            </a:r>
            <a:endParaRPr lang="en-US" dirty="0" smtClean="0">
              <a:solidFill>
                <a:schemeClr val="bg1"/>
              </a:solidFill>
            </a:endParaRPr>
          </a:p>
          <a:p>
            <a:r>
              <a:rPr lang="en-US" dirty="0" smtClean="0">
                <a:solidFill>
                  <a:schemeClr val="bg1"/>
                </a:solidFill>
              </a:rPr>
              <a:t>Luce – Carmen Pittenger</a:t>
            </a:r>
          </a:p>
          <a:p>
            <a:r>
              <a:rPr lang="en-US" dirty="0" smtClean="0">
                <a:solidFill>
                  <a:schemeClr val="bg1"/>
                </a:solidFill>
              </a:rPr>
              <a:t>Mackinac – Jeff Hagan,  Anne </a:t>
            </a:r>
            <a:r>
              <a:rPr lang="en-US" dirty="0" err="1" smtClean="0">
                <a:solidFill>
                  <a:schemeClr val="bg1"/>
                </a:solidFill>
              </a:rPr>
              <a:t>Ottaway</a:t>
            </a:r>
            <a:endParaRPr lang="en-US" dirty="0" smtClean="0">
              <a:solidFill>
                <a:schemeClr val="bg1"/>
              </a:solidFill>
            </a:endParaRPr>
          </a:p>
          <a:p>
            <a:r>
              <a:rPr lang="en-US" dirty="0" smtClean="0">
                <a:solidFill>
                  <a:schemeClr val="bg1"/>
                </a:solidFill>
              </a:rPr>
              <a:t>Marquette – Amy Clickner, Alex Knudson, Derek Bush, Denise Elizondo</a:t>
            </a:r>
          </a:p>
          <a:p>
            <a:r>
              <a:rPr lang="en-US" dirty="0" smtClean="0">
                <a:solidFill>
                  <a:schemeClr val="bg1"/>
                </a:solidFill>
              </a:rPr>
              <a:t>Menominee – Nancy Douglas</a:t>
            </a:r>
          </a:p>
          <a:p>
            <a:r>
              <a:rPr lang="en-US" dirty="0" smtClean="0">
                <a:solidFill>
                  <a:schemeClr val="bg1"/>
                </a:solidFill>
              </a:rPr>
              <a:t>Schoolcraft – Paul Garber</a:t>
            </a:r>
          </a:p>
          <a:p>
            <a:r>
              <a:rPr lang="en-US" dirty="0" smtClean="0">
                <a:solidFill>
                  <a:schemeClr val="bg1"/>
                </a:solidFill>
              </a:rPr>
              <a:t>Ontonagon – Velda Sclafani,               Sue </a:t>
            </a:r>
            <a:r>
              <a:rPr lang="en-US" dirty="0" err="1" smtClean="0">
                <a:solidFill>
                  <a:schemeClr val="bg1"/>
                </a:solidFill>
              </a:rPr>
              <a:t>Priess</a:t>
            </a:r>
            <a:r>
              <a:rPr lang="en-US" dirty="0" smtClean="0">
                <a:solidFill>
                  <a:schemeClr val="bg1"/>
                </a:solidFill>
              </a:rPr>
              <a:t>, Tom Poisson, Pat Tucker, Carl </a:t>
            </a:r>
            <a:r>
              <a:rPr lang="en-US" dirty="0" err="1" smtClean="0">
                <a:solidFill>
                  <a:schemeClr val="bg1"/>
                </a:solidFill>
              </a:rPr>
              <a:t>Nykanen</a:t>
            </a:r>
            <a:r>
              <a:rPr lang="en-US" dirty="0" smtClean="0">
                <a:solidFill>
                  <a:schemeClr val="bg1"/>
                </a:solidFill>
              </a:rPr>
              <a:t>, Stacy </a:t>
            </a:r>
            <a:r>
              <a:rPr lang="en-US" dirty="0" err="1" smtClean="0">
                <a:solidFill>
                  <a:schemeClr val="bg1"/>
                </a:solidFill>
              </a:rPr>
              <a:t>Priess</a:t>
            </a:r>
            <a:endParaRPr lang="en-US" dirty="0" smtClean="0">
              <a:solidFill>
                <a:schemeClr val="bg1"/>
              </a:solidFill>
            </a:endParaRPr>
          </a:p>
          <a:p>
            <a:endParaRPr lang="en-US" dirty="0" smtClean="0">
              <a:solidFill>
                <a:schemeClr val="bg1"/>
              </a:solidFill>
            </a:endParaRPr>
          </a:p>
          <a:p>
            <a:endParaRPr lang="en-US" dirty="0"/>
          </a:p>
        </p:txBody>
      </p:sp>
      <p:sp>
        <p:nvSpPr>
          <p:cNvPr id="7" name="Control 2"/>
          <p:cNvSpPr>
            <a:spLocks noChangeArrowheads="1" noChangeShapeType="1"/>
          </p:cNvSpPr>
          <p:nvPr/>
        </p:nvSpPr>
        <p:spPr bwMode="auto">
          <a:xfrm>
            <a:off x="1182634" y="4278313"/>
            <a:ext cx="11149734" cy="3529012"/>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spTree>
    <p:extLst>
      <p:ext uri="{BB962C8B-B14F-4D97-AF65-F5344CB8AC3E}">
        <p14:creationId xmlns:p14="http://schemas.microsoft.com/office/powerpoint/2010/main" val="13418965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586854" y="2402005"/>
            <a:ext cx="7188608" cy="3507475"/>
          </a:xfrm>
        </p:spPr>
        <p:txBody>
          <a:bodyPr>
            <a:normAutofit/>
          </a:bodyPr>
          <a:lstStyle/>
          <a:p>
            <a:r>
              <a:rPr lang="en-US" sz="3600" b="1" dirty="0" smtClean="0">
                <a:solidFill>
                  <a:schemeClr val="accent2"/>
                </a:solidFill>
              </a:rPr>
              <a:t>For more information contact:</a:t>
            </a:r>
          </a:p>
          <a:p>
            <a:r>
              <a:rPr lang="en-US" sz="2800" dirty="0">
                <a:solidFill>
                  <a:schemeClr val="bg1"/>
                </a:solidFill>
              </a:rPr>
              <a:t>Northern Michigan </a:t>
            </a:r>
            <a:r>
              <a:rPr lang="en-US" sz="2800" dirty="0" smtClean="0">
                <a:solidFill>
                  <a:schemeClr val="bg1"/>
                </a:solidFill>
              </a:rPr>
              <a:t>University</a:t>
            </a:r>
            <a:br>
              <a:rPr lang="en-US" sz="2800" dirty="0" smtClean="0">
                <a:solidFill>
                  <a:schemeClr val="bg1"/>
                </a:solidFill>
              </a:rPr>
            </a:br>
            <a:r>
              <a:rPr lang="en-US" sz="2800" dirty="0" smtClean="0">
                <a:solidFill>
                  <a:schemeClr val="bg1"/>
                </a:solidFill>
              </a:rPr>
              <a:t>Master’s of Public Administration Program</a:t>
            </a:r>
            <a:r>
              <a:rPr lang="en-US" sz="2800" dirty="0">
                <a:solidFill>
                  <a:schemeClr val="bg1"/>
                </a:solidFill>
              </a:rPr>
              <a:t/>
            </a:r>
            <a:br>
              <a:rPr lang="en-US" sz="2800" dirty="0">
                <a:solidFill>
                  <a:schemeClr val="bg1"/>
                </a:solidFill>
              </a:rPr>
            </a:br>
            <a:r>
              <a:rPr lang="en-US" sz="2800" dirty="0" smtClean="0">
                <a:solidFill>
                  <a:schemeClr val="bg1"/>
                </a:solidFill>
              </a:rPr>
              <a:t>Jennifer James-Mesloh, M.P.A., Ph.D.</a:t>
            </a:r>
            <a:br>
              <a:rPr lang="en-US" sz="2800" dirty="0" smtClean="0">
                <a:solidFill>
                  <a:schemeClr val="bg1"/>
                </a:solidFill>
              </a:rPr>
            </a:br>
            <a:r>
              <a:rPr lang="en-US" sz="2800" dirty="0" smtClean="0">
                <a:solidFill>
                  <a:schemeClr val="bg1"/>
                </a:solidFill>
              </a:rPr>
              <a:t>Assistant Professor &amp; MPA Program Coordinator</a:t>
            </a:r>
            <a:br>
              <a:rPr lang="en-US" sz="2800" dirty="0" smtClean="0">
                <a:solidFill>
                  <a:schemeClr val="bg1"/>
                </a:solidFill>
              </a:rPr>
            </a:br>
            <a:r>
              <a:rPr lang="en-US" sz="2800" dirty="0" smtClean="0">
                <a:solidFill>
                  <a:schemeClr val="accent2"/>
                </a:solidFill>
              </a:rPr>
              <a:t>jjamesme@nmu.edu</a:t>
            </a:r>
            <a:r>
              <a:rPr lang="en-US" sz="2800" dirty="0" smtClean="0">
                <a:solidFill>
                  <a:schemeClr val="bg1"/>
                </a:solidFill>
              </a:rPr>
              <a:t/>
            </a:r>
            <a:br>
              <a:rPr lang="en-US" sz="2800" dirty="0" smtClean="0">
                <a:solidFill>
                  <a:schemeClr val="bg1"/>
                </a:solidFill>
              </a:rPr>
            </a:br>
            <a:r>
              <a:rPr lang="en-US" sz="2800" dirty="0" smtClean="0">
                <a:solidFill>
                  <a:schemeClr val="bg1"/>
                </a:solidFill>
              </a:rPr>
              <a:t>(906) 227-1858</a:t>
            </a:r>
            <a:endParaRPr lang="en-US" sz="2800" dirty="0">
              <a:solidFill>
                <a:schemeClr val="bg1"/>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4323" y="1470947"/>
            <a:ext cx="3550827" cy="4438533"/>
          </a:xfrm>
          <a:prstGeom prst="rect">
            <a:avLst/>
          </a:prstGeom>
          <a:ln w="63500">
            <a:solidFill>
              <a:schemeClr val="bg1"/>
            </a:solidFill>
          </a:ln>
        </p:spPr>
      </p:pic>
    </p:spTree>
    <p:extLst>
      <p:ext uri="{BB962C8B-B14F-4D97-AF65-F5344CB8AC3E}">
        <p14:creationId xmlns:p14="http://schemas.microsoft.com/office/powerpoint/2010/main" val="41683137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220" y="419716"/>
            <a:ext cx="9758149" cy="1750278"/>
          </a:xfrm>
        </p:spPr>
        <p:txBody>
          <a:bodyPr>
            <a:normAutofit/>
          </a:bodyPr>
          <a:lstStyle/>
          <a:p>
            <a:r>
              <a:rPr lang="en-US" sz="4800" b="1" dirty="0" smtClean="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rPr>
              <a:t>Project Overview</a:t>
            </a:r>
            <a:endParaRPr lang="en-US" sz="4800" b="1" dirty="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endParaRPr>
          </a:p>
        </p:txBody>
      </p:sp>
      <p:sp>
        <p:nvSpPr>
          <p:cNvPr id="4" name="Content Placeholder 3"/>
          <p:cNvSpPr>
            <a:spLocks noGrp="1"/>
          </p:cNvSpPr>
          <p:nvPr>
            <p:ph idx="1"/>
          </p:nvPr>
        </p:nvSpPr>
        <p:spPr>
          <a:xfrm>
            <a:off x="606189" y="2609849"/>
            <a:ext cx="6842362" cy="4039715"/>
          </a:xfrm>
        </p:spPr>
        <p:txBody>
          <a:bodyPr>
            <a:normAutofit/>
          </a:bodyPr>
          <a:lstStyle/>
          <a:p>
            <a:pPr marL="457189" indent="-457189"/>
            <a:r>
              <a:rPr lang="en-US" sz="3200" dirty="0">
                <a:solidFill>
                  <a:schemeClr val="bg1"/>
                </a:solidFill>
              </a:rPr>
              <a:t>Economic development data collection and marketing </a:t>
            </a:r>
            <a:r>
              <a:rPr lang="en-US" sz="3200" dirty="0" smtClean="0">
                <a:solidFill>
                  <a:schemeClr val="bg1"/>
                </a:solidFill>
              </a:rPr>
              <a:t>project </a:t>
            </a:r>
          </a:p>
          <a:p>
            <a:pPr marL="0" indent="0">
              <a:buNone/>
            </a:pPr>
            <a:r>
              <a:rPr lang="en-US" sz="3200" dirty="0" smtClean="0">
                <a:solidFill>
                  <a:schemeClr val="bg1"/>
                </a:solidFill>
              </a:rPr>
              <a:t> </a:t>
            </a:r>
            <a:endParaRPr lang="en-US" sz="3200" dirty="0">
              <a:solidFill>
                <a:schemeClr val="bg1"/>
              </a:solidFill>
            </a:endParaRPr>
          </a:p>
          <a:p>
            <a:pPr marL="457189" indent="-457189"/>
            <a:r>
              <a:rPr lang="en-US" sz="3200" dirty="0" smtClean="0">
                <a:solidFill>
                  <a:schemeClr val="bg1"/>
                </a:solidFill>
              </a:rPr>
              <a:t>Community Partnerships:</a:t>
            </a:r>
          </a:p>
          <a:p>
            <a:pPr marL="914389" lvl="1" indent="-457189"/>
            <a:r>
              <a:rPr lang="en-US" sz="3200" dirty="0" smtClean="0">
                <a:solidFill>
                  <a:schemeClr val="bg1"/>
                </a:solidFill>
              </a:rPr>
              <a:t>Upper </a:t>
            </a:r>
            <a:r>
              <a:rPr lang="en-US" sz="3200" dirty="0">
                <a:solidFill>
                  <a:schemeClr val="bg1"/>
                </a:solidFill>
              </a:rPr>
              <a:t>Peninsula Collaborative Development Council (UPCDC) </a:t>
            </a:r>
            <a:endParaRPr lang="en-US" sz="3200" dirty="0" smtClean="0">
              <a:solidFill>
                <a:schemeClr val="bg1"/>
              </a:solidFill>
            </a:endParaRPr>
          </a:p>
          <a:p>
            <a:pPr marL="914389" lvl="1" indent="-457189"/>
            <a:r>
              <a:rPr lang="en-US" sz="3200" dirty="0" smtClean="0">
                <a:solidFill>
                  <a:schemeClr val="bg1"/>
                </a:solidFill>
              </a:rPr>
              <a:t>Lake </a:t>
            </a:r>
            <a:r>
              <a:rPr lang="en-US" sz="3200" dirty="0">
                <a:solidFill>
                  <a:schemeClr val="bg1"/>
                </a:solidFill>
              </a:rPr>
              <a:t>Superior Community Partnership (LSCP</a:t>
            </a:r>
            <a:r>
              <a:rPr lang="en-US" sz="3200" dirty="0" smtClean="0">
                <a:solidFill>
                  <a:schemeClr val="bg1"/>
                </a:solidFill>
              </a:rPr>
              <a:t>)</a:t>
            </a:r>
            <a:endParaRPr lang="en-US" sz="3200"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3150" y="3525294"/>
            <a:ext cx="2941100" cy="2876620"/>
          </a:xfrm>
          <a:prstGeom prst="rect">
            <a:avLst/>
          </a:prstGeom>
          <a:ln w="63500">
            <a:solidFill>
              <a:schemeClr val="bg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9569" y="587855"/>
            <a:ext cx="4114800" cy="2423160"/>
          </a:xfrm>
          <a:prstGeom prst="rect">
            <a:avLst/>
          </a:prstGeom>
          <a:ln w="63500">
            <a:solidFill>
              <a:schemeClr val="bg1"/>
            </a:solidFill>
          </a:ln>
        </p:spPr>
      </p:pic>
    </p:spTree>
    <p:extLst>
      <p:ext uri="{BB962C8B-B14F-4D97-AF65-F5344CB8AC3E}">
        <p14:creationId xmlns:p14="http://schemas.microsoft.com/office/powerpoint/2010/main" val="12683876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220" y="419716"/>
            <a:ext cx="9758149" cy="1750278"/>
          </a:xfrm>
        </p:spPr>
        <p:txBody>
          <a:bodyPr>
            <a:normAutofit/>
          </a:bodyPr>
          <a:lstStyle/>
          <a:p>
            <a:r>
              <a:rPr lang="en-US" sz="4800" b="1" dirty="0" smtClean="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rPr>
              <a:t>Project Overview</a:t>
            </a:r>
            <a:endParaRPr lang="en-US" sz="4800" b="1" dirty="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endParaRPr>
          </a:p>
        </p:txBody>
      </p:sp>
      <p:sp>
        <p:nvSpPr>
          <p:cNvPr id="3" name="Content Placeholder 2"/>
          <p:cNvSpPr>
            <a:spLocks noGrp="1"/>
          </p:cNvSpPr>
          <p:nvPr>
            <p:ph idx="1"/>
          </p:nvPr>
        </p:nvSpPr>
        <p:spPr/>
        <p:txBody>
          <a:bodyPr>
            <a:normAutofit/>
          </a:bodyPr>
          <a:lstStyle/>
          <a:p>
            <a:endParaRPr lang="en-US" dirty="0" smtClean="0">
              <a:solidFill>
                <a:schemeClr val="bg1"/>
              </a:solidFill>
            </a:endParaRPr>
          </a:p>
          <a:p>
            <a:endParaRPr lang="en-US" dirty="0"/>
          </a:p>
          <a:p>
            <a:endParaRPr lang="en-US" dirty="0"/>
          </a:p>
        </p:txBody>
      </p:sp>
      <p:sp>
        <p:nvSpPr>
          <p:cNvPr id="6" name="TextBox 5"/>
          <p:cNvSpPr txBox="1"/>
          <p:nvPr/>
        </p:nvSpPr>
        <p:spPr>
          <a:xfrm>
            <a:off x="606188" y="2333685"/>
            <a:ext cx="11239960" cy="3539430"/>
          </a:xfrm>
          <a:prstGeom prst="rect">
            <a:avLst/>
          </a:prstGeom>
          <a:noFill/>
        </p:spPr>
        <p:txBody>
          <a:bodyPr wrap="square" rtlCol="0">
            <a:spAutoFit/>
          </a:bodyPr>
          <a:lstStyle/>
          <a:p>
            <a:pPr marL="457189" indent="-457189">
              <a:buFont typeface="Arial" panose="020B0604020202020204" pitchFamily="34" charset="0"/>
              <a:buChar char="•"/>
            </a:pPr>
            <a:r>
              <a:rPr lang="en-US" sz="3200" dirty="0">
                <a:solidFill>
                  <a:schemeClr val="bg1"/>
                </a:solidFill>
              </a:rPr>
              <a:t>Determined </a:t>
            </a:r>
            <a:r>
              <a:rPr lang="en-US" sz="3200" dirty="0" smtClean="0">
                <a:solidFill>
                  <a:schemeClr val="bg1"/>
                </a:solidFill>
              </a:rPr>
              <a:t>business </a:t>
            </a:r>
            <a:r>
              <a:rPr lang="en-US" sz="3200" dirty="0">
                <a:solidFill>
                  <a:schemeClr val="bg1"/>
                </a:solidFill>
              </a:rPr>
              <a:t>attraction and marketing </a:t>
            </a:r>
            <a:r>
              <a:rPr lang="en-US" sz="3200" dirty="0" smtClean="0">
                <a:solidFill>
                  <a:schemeClr val="bg1"/>
                </a:solidFill>
              </a:rPr>
              <a:t>need </a:t>
            </a:r>
            <a:r>
              <a:rPr lang="en-US" sz="3200" dirty="0">
                <a:solidFill>
                  <a:schemeClr val="bg1"/>
                </a:solidFill>
              </a:rPr>
              <a:t>intense emphasis </a:t>
            </a:r>
            <a:r>
              <a:rPr lang="en-US" sz="3200" dirty="0" smtClean="0">
                <a:solidFill>
                  <a:schemeClr val="bg1"/>
                </a:solidFill>
              </a:rPr>
              <a:t>within the 15 </a:t>
            </a:r>
            <a:r>
              <a:rPr lang="en-US" sz="3200" dirty="0">
                <a:solidFill>
                  <a:schemeClr val="bg1"/>
                </a:solidFill>
              </a:rPr>
              <a:t>Upper Peninsula (UP) counties </a:t>
            </a:r>
          </a:p>
          <a:p>
            <a:pPr marL="457189" indent="-457189">
              <a:buFont typeface="Arial" panose="020B0604020202020204" pitchFamily="34" charset="0"/>
              <a:buChar char="•"/>
            </a:pPr>
            <a:r>
              <a:rPr lang="en-US" sz="3200" dirty="0" smtClean="0">
                <a:solidFill>
                  <a:schemeClr val="bg1"/>
                </a:solidFill>
              </a:rPr>
              <a:t>Business </a:t>
            </a:r>
            <a:r>
              <a:rPr lang="en-US" sz="3200" dirty="0">
                <a:solidFill>
                  <a:schemeClr val="bg1"/>
                </a:solidFill>
              </a:rPr>
              <a:t>attraction and marketing are </a:t>
            </a:r>
            <a:r>
              <a:rPr lang="en-US" sz="3200" dirty="0" smtClean="0">
                <a:solidFill>
                  <a:schemeClr val="bg1"/>
                </a:solidFill>
              </a:rPr>
              <a:t>capital and </a:t>
            </a:r>
            <a:r>
              <a:rPr lang="en-US" sz="3200" dirty="0">
                <a:solidFill>
                  <a:schemeClr val="bg1"/>
                </a:solidFill>
              </a:rPr>
              <a:t>time-intensive </a:t>
            </a:r>
            <a:endParaRPr lang="en-US" sz="3200" dirty="0" smtClean="0">
              <a:solidFill>
                <a:schemeClr val="bg1"/>
              </a:solidFill>
            </a:endParaRPr>
          </a:p>
          <a:p>
            <a:pPr marL="457189" indent="-457189">
              <a:buFont typeface="Arial" panose="020B0604020202020204" pitchFamily="34" charset="0"/>
              <a:buChar char="•"/>
            </a:pPr>
            <a:r>
              <a:rPr lang="en-US" sz="3200" dirty="0" smtClean="0">
                <a:solidFill>
                  <a:schemeClr val="bg1"/>
                </a:solidFill>
              </a:rPr>
              <a:t>LSCP </a:t>
            </a:r>
            <a:r>
              <a:rPr lang="en-US" sz="3200" dirty="0">
                <a:solidFill>
                  <a:schemeClr val="bg1"/>
                </a:solidFill>
              </a:rPr>
              <a:t>was charged with </a:t>
            </a:r>
            <a:r>
              <a:rPr lang="en-US" sz="3200" dirty="0" smtClean="0">
                <a:solidFill>
                  <a:schemeClr val="bg1"/>
                </a:solidFill>
              </a:rPr>
              <a:t>the regional-wide </a:t>
            </a:r>
            <a:r>
              <a:rPr lang="en-US" sz="3200" dirty="0">
                <a:solidFill>
                  <a:schemeClr val="bg1"/>
                </a:solidFill>
              </a:rPr>
              <a:t>effort </a:t>
            </a:r>
          </a:p>
          <a:p>
            <a:pPr marL="457189" indent="-457189">
              <a:buFont typeface="Arial" panose="020B0604020202020204" pitchFamily="34" charset="0"/>
              <a:buChar char="•"/>
            </a:pPr>
            <a:r>
              <a:rPr lang="en-US" sz="3200" dirty="0" smtClean="0">
                <a:solidFill>
                  <a:schemeClr val="bg1"/>
                </a:solidFill>
              </a:rPr>
              <a:t>Creation </a:t>
            </a:r>
            <a:r>
              <a:rPr lang="en-US" sz="3200" dirty="0">
                <a:solidFill>
                  <a:schemeClr val="bg1"/>
                </a:solidFill>
              </a:rPr>
              <a:t>of digital and hardcopy material  aligned with the International Economic Development Council’s (IEDC) site selection data </a:t>
            </a:r>
            <a:r>
              <a:rPr lang="en-US" sz="3200" dirty="0" smtClean="0">
                <a:solidFill>
                  <a:schemeClr val="bg1"/>
                </a:solidFill>
              </a:rPr>
              <a:t>standards</a:t>
            </a:r>
            <a:endParaRPr lang="en-US" sz="3200" dirty="0">
              <a:solidFill>
                <a:schemeClr val="bg1"/>
              </a:solidFill>
            </a:endParaRPr>
          </a:p>
        </p:txBody>
      </p:sp>
      <p:pic>
        <p:nvPicPr>
          <p:cNvPr id="7" name="Picture 3" descr="Ore Dock with Boat"/>
          <p:cNvPicPr>
            <a:picLocks noChangeAspect="1" noChangeArrowheads="1"/>
          </p:cNvPicPr>
          <p:nvPr/>
        </p:nvPicPr>
        <p:blipFill>
          <a:blip r:embed="rId3">
            <a:extLst>
              <a:ext uri="{28A0092B-C50C-407E-A947-70E740481C1C}">
                <a14:useLocalDpi xmlns:a14="http://schemas.microsoft.com/office/drawing/2010/main" val="0"/>
              </a:ext>
            </a:extLst>
          </a:blip>
          <a:srcRect l="-488" t="27986" b="8856"/>
          <a:stretch>
            <a:fillRect/>
          </a:stretch>
        </p:blipFill>
        <p:spPr bwMode="auto">
          <a:xfrm>
            <a:off x="7410954" y="285403"/>
            <a:ext cx="4353415" cy="1884591"/>
          </a:xfrm>
          <a:prstGeom prst="rect">
            <a:avLst/>
          </a:prstGeom>
          <a:noFill/>
          <a:ln w="63500" algn="in">
            <a:solidFill>
              <a:srgbClr val="F2F2F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99190" dir="3011666" algn="ctr" rotWithShape="0">
                    <a:srgbClr val="B2B2B2">
                      <a:alpha val="50000"/>
                    </a:srgbClr>
                  </a:outerShdw>
                </a:effectLst>
              </a14:hiddenEffects>
            </a:ext>
          </a:extLst>
        </p:spPr>
      </p:pic>
    </p:spTree>
    <p:extLst>
      <p:ext uri="{BB962C8B-B14F-4D97-AF65-F5344CB8AC3E}">
        <p14:creationId xmlns:p14="http://schemas.microsoft.com/office/powerpoint/2010/main" val="6991047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220" y="419716"/>
            <a:ext cx="9758149" cy="1750278"/>
          </a:xfrm>
        </p:spPr>
        <p:txBody>
          <a:bodyPr>
            <a:normAutofit/>
          </a:bodyPr>
          <a:lstStyle/>
          <a:p>
            <a:r>
              <a:rPr lang="en-US" sz="4800" b="1" dirty="0" smtClean="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rPr>
              <a:t>Project Overview</a:t>
            </a:r>
            <a:endParaRPr lang="en-US" sz="4800" b="1" dirty="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endParaRPr>
          </a:p>
        </p:txBody>
      </p:sp>
      <p:sp>
        <p:nvSpPr>
          <p:cNvPr id="3" name="Content Placeholder 2"/>
          <p:cNvSpPr>
            <a:spLocks noGrp="1"/>
          </p:cNvSpPr>
          <p:nvPr>
            <p:ph idx="1"/>
          </p:nvPr>
        </p:nvSpPr>
        <p:spPr/>
        <p:txBody>
          <a:bodyPr>
            <a:normAutofit/>
          </a:bodyPr>
          <a:lstStyle/>
          <a:p>
            <a:endParaRPr lang="en-US" dirty="0" smtClean="0">
              <a:solidFill>
                <a:schemeClr val="bg1"/>
              </a:solidFill>
            </a:endParaRPr>
          </a:p>
          <a:p>
            <a:endParaRPr lang="en-US" dirty="0"/>
          </a:p>
          <a:p>
            <a:endParaRPr lang="en-US" dirty="0"/>
          </a:p>
        </p:txBody>
      </p:sp>
      <p:sp>
        <p:nvSpPr>
          <p:cNvPr id="6" name="TextBox 5"/>
          <p:cNvSpPr txBox="1"/>
          <p:nvPr/>
        </p:nvSpPr>
        <p:spPr>
          <a:xfrm>
            <a:off x="606187" y="2496608"/>
            <a:ext cx="11239959" cy="523220"/>
          </a:xfrm>
          <a:prstGeom prst="rect">
            <a:avLst/>
          </a:prstGeom>
          <a:noFill/>
        </p:spPr>
        <p:txBody>
          <a:bodyPr wrap="square" rtlCol="0">
            <a:spAutoFit/>
          </a:bodyPr>
          <a:lstStyle/>
          <a:p>
            <a:pPr marL="457189" indent="-457189">
              <a:buFont typeface="Arial" panose="020B0604020202020204" pitchFamily="34" charset="0"/>
              <a:buChar char="•"/>
            </a:pPr>
            <a:endParaRPr lang="en-US" sz="2800" dirty="0">
              <a:solidFill>
                <a:schemeClr val="bg1"/>
              </a:solidFill>
            </a:endParaRPr>
          </a:p>
        </p:txBody>
      </p:sp>
      <p:sp>
        <p:nvSpPr>
          <p:cNvPr id="7" name="TextBox 6"/>
          <p:cNvSpPr txBox="1"/>
          <p:nvPr/>
        </p:nvSpPr>
        <p:spPr>
          <a:xfrm>
            <a:off x="606185" y="2496607"/>
            <a:ext cx="11158183" cy="3539430"/>
          </a:xfrm>
          <a:prstGeom prst="rect">
            <a:avLst/>
          </a:prstGeom>
          <a:noFill/>
        </p:spPr>
        <p:txBody>
          <a:bodyPr wrap="square" rtlCol="0">
            <a:spAutoFit/>
          </a:bodyPr>
          <a:lstStyle/>
          <a:p>
            <a:pPr marL="457189" indent="-457189">
              <a:buFont typeface="Arial" panose="020B0604020202020204" pitchFamily="34" charset="0"/>
              <a:buChar char="•"/>
            </a:pPr>
            <a:r>
              <a:rPr lang="en-US" sz="3200" dirty="0" smtClean="0">
                <a:solidFill>
                  <a:schemeClr val="bg1"/>
                </a:solidFill>
              </a:rPr>
              <a:t>Site-selection </a:t>
            </a:r>
            <a:r>
              <a:rPr lang="en-US" sz="3200" dirty="0">
                <a:solidFill>
                  <a:schemeClr val="bg1"/>
                </a:solidFill>
              </a:rPr>
              <a:t>data standards </a:t>
            </a:r>
          </a:p>
          <a:p>
            <a:pPr marL="914378" lvl="1" indent="-457189">
              <a:buFont typeface="Arial" panose="020B0604020202020204" pitchFamily="34" charset="0"/>
              <a:buChar char="•"/>
            </a:pPr>
            <a:r>
              <a:rPr lang="en-US" sz="3200" dirty="0">
                <a:solidFill>
                  <a:schemeClr val="bg1"/>
                </a:solidFill>
              </a:rPr>
              <a:t>Multiple tables contain over 1,200 data elements organized into 25 spreadsheets</a:t>
            </a:r>
          </a:p>
          <a:p>
            <a:pPr marL="457189" indent="-457189">
              <a:buFont typeface="Arial" panose="020B0604020202020204" pitchFamily="34" charset="0"/>
              <a:buChar char="•"/>
            </a:pPr>
            <a:r>
              <a:rPr lang="en-US" sz="3200" dirty="0" smtClean="0">
                <a:solidFill>
                  <a:schemeClr val="bg1"/>
                </a:solidFill>
              </a:rPr>
              <a:t>Spreadsheets </a:t>
            </a:r>
            <a:r>
              <a:rPr lang="en-US" sz="3200" dirty="0">
                <a:solidFill>
                  <a:schemeClr val="bg1"/>
                </a:solidFill>
              </a:rPr>
              <a:t>contain data national </a:t>
            </a:r>
            <a:r>
              <a:rPr lang="en-US" sz="3200" dirty="0" smtClean="0">
                <a:solidFill>
                  <a:schemeClr val="bg1"/>
                </a:solidFill>
              </a:rPr>
              <a:t>site-selection </a:t>
            </a:r>
            <a:r>
              <a:rPr lang="en-US" sz="3200" dirty="0">
                <a:solidFill>
                  <a:schemeClr val="bg1"/>
                </a:solidFill>
              </a:rPr>
              <a:t>consultants use when considering a new area for business</a:t>
            </a:r>
          </a:p>
          <a:p>
            <a:pPr marL="457189" indent="-457189">
              <a:buFont typeface="Arial" panose="020B0604020202020204" pitchFamily="34" charset="0"/>
              <a:buChar char="•"/>
            </a:pPr>
            <a:r>
              <a:rPr lang="en-US" sz="3200" dirty="0" smtClean="0">
                <a:solidFill>
                  <a:schemeClr val="bg1"/>
                </a:solidFill>
              </a:rPr>
              <a:t>MPA </a:t>
            </a:r>
            <a:r>
              <a:rPr lang="en-US" sz="3200" dirty="0">
                <a:solidFill>
                  <a:schemeClr val="bg1"/>
                </a:solidFill>
              </a:rPr>
              <a:t>students collected data on 11 of the 25 spreadsheets </a:t>
            </a:r>
          </a:p>
          <a:p>
            <a:pPr marL="457189" indent="-457189">
              <a:buFont typeface="Arial" panose="020B0604020202020204" pitchFamily="34" charset="0"/>
              <a:buChar char="•"/>
            </a:pPr>
            <a:r>
              <a:rPr lang="en-US" sz="3200" dirty="0">
                <a:solidFill>
                  <a:schemeClr val="bg1"/>
                </a:solidFill>
              </a:rPr>
              <a:t>R</a:t>
            </a:r>
            <a:r>
              <a:rPr lang="en-US" sz="3200" dirty="0" smtClean="0">
                <a:solidFill>
                  <a:schemeClr val="bg1"/>
                </a:solidFill>
              </a:rPr>
              <a:t>emaining </a:t>
            </a:r>
            <a:r>
              <a:rPr lang="en-US" sz="3200" dirty="0">
                <a:solidFill>
                  <a:schemeClr val="bg1"/>
                </a:solidFill>
              </a:rPr>
              <a:t>data was collected by another </a:t>
            </a:r>
            <a:r>
              <a:rPr lang="en-US" sz="3200" dirty="0" smtClean="0">
                <a:solidFill>
                  <a:schemeClr val="bg1"/>
                </a:solidFill>
              </a:rPr>
              <a:t>research </a:t>
            </a:r>
            <a:r>
              <a:rPr lang="en-US" sz="3200" dirty="0">
                <a:solidFill>
                  <a:schemeClr val="bg1"/>
                </a:solidFill>
              </a:rPr>
              <a:t>team</a:t>
            </a:r>
          </a:p>
        </p:txBody>
      </p:sp>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1776" y="419716"/>
            <a:ext cx="3116812" cy="2347547"/>
          </a:xfrm>
          <a:prstGeom prst="rect">
            <a:avLst/>
          </a:prstGeom>
          <a:ln w="63500">
            <a:solidFill>
              <a:schemeClr val="bg1"/>
            </a:solidFill>
          </a:ln>
        </p:spPr>
      </p:pic>
    </p:spTree>
    <p:extLst>
      <p:ext uri="{BB962C8B-B14F-4D97-AF65-F5344CB8AC3E}">
        <p14:creationId xmlns:p14="http://schemas.microsoft.com/office/powerpoint/2010/main" val="14183061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220" y="419716"/>
            <a:ext cx="9758149" cy="1750278"/>
          </a:xfrm>
        </p:spPr>
        <p:txBody>
          <a:bodyPr>
            <a:normAutofit/>
          </a:bodyPr>
          <a:lstStyle/>
          <a:p>
            <a:r>
              <a:rPr lang="en-US" sz="4800" b="1" dirty="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rPr>
              <a:t>Problem Statement</a:t>
            </a:r>
            <a:endParaRPr lang="en-US" sz="4800" b="1" dirty="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endParaRPr>
          </a:p>
        </p:txBody>
      </p:sp>
      <p:sp>
        <p:nvSpPr>
          <p:cNvPr id="3" name="Content Placeholder 2"/>
          <p:cNvSpPr>
            <a:spLocks noGrp="1"/>
          </p:cNvSpPr>
          <p:nvPr>
            <p:ph idx="1"/>
          </p:nvPr>
        </p:nvSpPr>
        <p:spPr/>
        <p:txBody>
          <a:bodyPr>
            <a:normAutofit/>
          </a:bodyPr>
          <a:lstStyle/>
          <a:p>
            <a:endParaRPr lang="en-US" dirty="0" smtClean="0">
              <a:solidFill>
                <a:schemeClr val="bg1"/>
              </a:solidFill>
            </a:endParaRPr>
          </a:p>
          <a:p>
            <a:endParaRPr lang="en-US" dirty="0"/>
          </a:p>
          <a:p>
            <a:endParaRPr lang="en-US" dirty="0"/>
          </a:p>
        </p:txBody>
      </p:sp>
      <p:sp>
        <p:nvSpPr>
          <p:cNvPr id="6" name="TextBox 5"/>
          <p:cNvSpPr txBox="1"/>
          <p:nvPr/>
        </p:nvSpPr>
        <p:spPr>
          <a:xfrm>
            <a:off x="565299" y="2704181"/>
            <a:ext cx="11239959" cy="3539430"/>
          </a:xfrm>
          <a:prstGeom prst="rect">
            <a:avLst/>
          </a:prstGeom>
          <a:noFill/>
        </p:spPr>
        <p:txBody>
          <a:bodyPr wrap="square" rtlCol="0">
            <a:spAutoFit/>
          </a:bodyPr>
          <a:lstStyle/>
          <a:p>
            <a:pPr marL="457189" indent="-457189">
              <a:buFont typeface="Arial" panose="020B0604020202020204" pitchFamily="34" charset="0"/>
              <a:buChar char="•"/>
            </a:pPr>
            <a:r>
              <a:rPr lang="en-US" sz="3200" dirty="0">
                <a:solidFill>
                  <a:schemeClr val="bg1"/>
                </a:solidFill>
              </a:rPr>
              <a:t>Need existed for customized marketing </a:t>
            </a:r>
            <a:r>
              <a:rPr lang="en-US" sz="3200" dirty="0" smtClean="0">
                <a:solidFill>
                  <a:schemeClr val="bg1"/>
                </a:solidFill>
              </a:rPr>
              <a:t>                                                        pieces </a:t>
            </a:r>
            <a:r>
              <a:rPr lang="en-US" sz="3200" dirty="0">
                <a:solidFill>
                  <a:schemeClr val="bg1"/>
                </a:solidFill>
              </a:rPr>
              <a:t>for UP counties </a:t>
            </a:r>
            <a:r>
              <a:rPr lang="en-US" sz="3200" dirty="0" smtClean="0">
                <a:solidFill>
                  <a:schemeClr val="bg1"/>
                </a:solidFill>
              </a:rPr>
              <a:t>      </a:t>
            </a:r>
          </a:p>
          <a:p>
            <a:pPr marL="457189" indent="-457189">
              <a:buFont typeface="Arial" panose="020B0604020202020204" pitchFamily="34" charset="0"/>
              <a:buChar char="•"/>
            </a:pPr>
            <a:r>
              <a:rPr lang="en-US" sz="3200" dirty="0" smtClean="0">
                <a:solidFill>
                  <a:schemeClr val="bg1"/>
                </a:solidFill>
              </a:rPr>
              <a:t>Target site selectors and bring additional                                                     business entities to their area </a:t>
            </a:r>
            <a:endParaRPr lang="en-US" sz="3200" dirty="0">
              <a:solidFill>
                <a:schemeClr val="bg1"/>
              </a:solidFill>
            </a:endParaRPr>
          </a:p>
          <a:p>
            <a:pPr marL="457189" indent="-457189">
              <a:buFont typeface="Arial" panose="020B0604020202020204" pitchFamily="34" charset="0"/>
              <a:buChar char="•"/>
            </a:pPr>
            <a:r>
              <a:rPr lang="en-US" sz="3200" dirty="0">
                <a:solidFill>
                  <a:schemeClr val="bg1"/>
                </a:solidFill>
              </a:rPr>
              <a:t>Minimal staff resources to compile needed information </a:t>
            </a:r>
          </a:p>
          <a:p>
            <a:pPr marL="457189" indent="-457189">
              <a:buFont typeface="Arial" panose="020B0604020202020204" pitchFamily="34" charset="0"/>
              <a:buChar char="•"/>
            </a:pPr>
            <a:r>
              <a:rPr lang="en-US" sz="3200" dirty="0" smtClean="0">
                <a:solidFill>
                  <a:schemeClr val="bg1"/>
                </a:solidFill>
              </a:rPr>
              <a:t>Research </a:t>
            </a:r>
            <a:r>
              <a:rPr lang="en-US" sz="3200" dirty="0">
                <a:solidFill>
                  <a:schemeClr val="bg1"/>
                </a:solidFill>
              </a:rPr>
              <a:t>partnership with graduate students in the masters of public administration program at NMU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25391"/>
          <a:stretch/>
        </p:blipFill>
        <p:spPr>
          <a:xfrm>
            <a:off x="8305800" y="370237"/>
            <a:ext cx="3276600" cy="3293755"/>
          </a:xfrm>
          <a:prstGeom prst="rect">
            <a:avLst/>
          </a:prstGeom>
          <a:ln w="63500">
            <a:solidFill>
              <a:schemeClr val="bg1"/>
            </a:solidFill>
          </a:ln>
        </p:spPr>
      </p:pic>
    </p:spTree>
    <p:extLst>
      <p:ext uri="{BB962C8B-B14F-4D97-AF65-F5344CB8AC3E}">
        <p14:creationId xmlns:p14="http://schemas.microsoft.com/office/powerpoint/2010/main" val="20616157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220" y="419716"/>
            <a:ext cx="9758149" cy="1763926"/>
          </a:xfrm>
        </p:spPr>
        <p:txBody>
          <a:bodyPr>
            <a:normAutofit/>
          </a:bodyPr>
          <a:lstStyle/>
          <a:p>
            <a:r>
              <a:rPr lang="en-US" sz="4800" b="1" dirty="0" smtClean="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rPr>
              <a:t>Methods</a:t>
            </a:r>
            <a:endParaRPr lang="en-US" sz="4800" b="1" dirty="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endParaRPr>
          </a:p>
        </p:txBody>
      </p:sp>
      <p:sp>
        <p:nvSpPr>
          <p:cNvPr id="3" name="Content Placeholder 2"/>
          <p:cNvSpPr>
            <a:spLocks noGrp="1"/>
          </p:cNvSpPr>
          <p:nvPr>
            <p:ph idx="1"/>
          </p:nvPr>
        </p:nvSpPr>
        <p:spPr/>
        <p:txBody>
          <a:bodyPr>
            <a:normAutofit/>
          </a:bodyPr>
          <a:lstStyle/>
          <a:p>
            <a:r>
              <a:rPr lang="en-US" sz="3200" dirty="0">
                <a:solidFill>
                  <a:schemeClr val="bg1"/>
                </a:solidFill>
              </a:rPr>
              <a:t>Graduate students enrolled in PS 545: Community Development in fall semester 2013 and PS 595: Rural Community Development in winter semester </a:t>
            </a:r>
            <a:r>
              <a:rPr lang="en-US" sz="3200" dirty="0" smtClean="0">
                <a:solidFill>
                  <a:schemeClr val="bg1"/>
                </a:solidFill>
              </a:rPr>
              <a:t>2014</a:t>
            </a:r>
          </a:p>
          <a:p>
            <a:r>
              <a:rPr lang="en-US" sz="3200" dirty="0" smtClean="0">
                <a:solidFill>
                  <a:schemeClr val="bg1"/>
                </a:solidFill>
              </a:rPr>
              <a:t>Gathered </a:t>
            </a:r>
            <a:r>
              <a:rPr lang="en-US" sz="3200" dirty="0">
                <a:solidFill>
                  <a:schemeClr val="bg1"/>
                </a:solidFill>
              </a:rPr>
              <a:t>information on 14 counties within the UP of </a:t>
            </a:r>
            <a:r>
              <a:rPr lang="en-US" sz="3200" dirty="0" smtClean="0">
                <a:solidFill>
                  <a:schemeClr val="bg1"/>
                </a:solidFill>
              </a:rPr>
              <a:t>Michigan</a:t>
            </a:r>
            <a:r>
              <a:rPr lang="en-US" sz="3200" dirty="0">
                <a:solidFill>
                  <a:schemeClr val="bg1"/>
                </a:solidFill>
              </a:rPr>
              <a:t> </a:t>
            </a:r>
            <a:r>
              <a:rPr lang="en-US" sz="3200" dirty="0" smtClean="0">
                <a:solidFill>
                  <a:schemeClr val="bg1"/>
                </a:solidFill>
              </a:rPr>
              <a:t>- Marquette </a:t>
            </a:r>
            <a:r>
              <a:rPr lang="en-US" sz="3200" dirty="0">
                <a:solidFill>
                  <a:schemeClr val="bg1"/>
                </a:solidFill>
              </a:rPr>
              <a:t>County was excluded from this project since the LSCP was tasked with compiling that </a:t>
            </a:r>
            <a:r>
              <a:rPr lang="en-US" sz="3200" dirty="0" smtClean="0">
                <a:solidFill>
                  <a:schemeClr val="bg1"/>
                </a:solidFill>
              </a:rPr>
              <a:t>data </a:t>
            </a:r>
          </a:p>
          <a:p>
            <a:r>
              <a:rPr lang="en-US" sz="3200" dirty="0" smtClean="0">
                <a:solidFill>
                  <a:schemeClr val="bg1"/>
                </a:solidFill>
              </a:rPr>
              <a:t>IEDC spreadsheets </a:t>
            </a:r>
            <a:r>
              <a:rPr lang="en-US" sz="3200" dirty="0">
                <a:solidFill>
                  <a:schemeClr val="bg1"/>
                </a:solidFill>
              </a:rPr>
              <a:t>were organized into table </a:t>
            </a:r>
            <a:r>
              <a:rPr lang="en-US" sz="3200" dirty="0" smtClean="0">
                <a:solidFill>
                  <a:schemeClr val="bg1"/>
                </a:solidFill>
              </a:rPr>
              <a:t>format and labeled A-K for each reference </a:t>
            </a:r>
            <a:r>
              <a:rPr lang="en-US" sz="3200" dirty="0">
                <a:solidFill>
                  <a:schemeClr val="bg1"/>
                </a:solidFill>
              </a:rPr>
              <a:t>and used Microsoft Excel as the data collection </a:t>
            </a:r>
            <a:r>
              <a:rPr lang="en-US" sz="3200" dirty="0" smtClean="0">
                <a:solidFill>
                  <a:schemeClr val="bg1"/>
                </a:solidFill>
              </a:rPr>
              <a:t>software </a:t>
            </a:r>
          </a:p>
        </p:txBody>
      </p:sp>
      <p:pic>
        <p:nvPicPr>
          <p:cNvPr id="1026" name="Picture 2" descr="power pla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2718" y="247838"/>
            <a:ext cx="2998029" cy="1935804"/>
          </a:xfrm>
          <a:prstGeom prst="rect">
            <a:avLst/>
          </a:prstGeom>
          <a:noFill/>
          <a:ln w="63500" algn="in">
            <a:solidFill>
              <a:srgbClr val="F2F2F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99190" dir="3011666" algn="ctr" rotWithShape="0">
                    <a:srgbClr val="B2B2B2">
                      <a:alpha val="50000"/>
                    </a:srgbClr>
                  </a:outerShdw>
                </a:effectLst>
              </a14:hiddenEffects>
            </a:ext>
          </a:extLst>
        </p:spPr>
      </p:pic>
    </p:spTree>
    <p:extLst>
      <p:ext uri="{BB962C8B-B14F-4D97-AF65-F5344CB8AC3E}">
        <p14:creationId xmlns:p14="http://schemas.microsoft.com/office/powerpoint/2010/main" val="4246764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220" y="419716"/>
            <a:ext cx="9758149" cy="1763926"/>
          </a:xfrm>
        </p:spPr>
        <p:txBody>
          <a:bodyPr>
            <a:normAutofit/>
          </a:bodyPr>
          <a:lstStyle/>
          <a:p>
            <a:r>
              <a:rPr lang="en-US" sz="4800" b="1" dirty="0" smtClean="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rPr>
              <a:t>Methods</a:t>
            </a:r>
            <a:endParaRPr lang="en-US" sz="4800" b="1" dirty="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endParaRPr>
          </a:p>
        </p:txBody>
      </p:sp>
      <p:sp>
        <p:nvSpPr>
          <p:cNvPr id="3" name="Content Placeholder 2"/>
          <p:cNvSpPr>
            <a:spLocks noGrp="1"/>
          </p:cNvSpPr>
          <p:nvPr>
            <p:ph idx="1"/>
          </p:nvPr>
        </p:nvSpPr>
        <p:spPr/>
        <p:txBody>
          <a:bodyPr>
            <a:normAutofit/>
          </a:bodyPr>
          <a:lstStyle/>
          <a:p>
            <a:r>
              <a:rPr lang="en-US" sz="3200" dirty="0" smtClean="0">
                <a:solidFill>
                  <a:schemeClr val="bg1"/>
                </a:solidFill>
              </a:rPr>
              <a:t>To </a:t>
            </a:r>
            <a:r>
              <a:rPr lang="en-US" sz="3200" dirty="0">
                <a:solidFill>
                  <a:schemeClr val="bg1"/>
                </a:solidFill>
              </a:rPr>
              <a:t>maintain the data, students uploaded their </a:t>
            </a:r>
            <a:r>
              <a:rPr lang="en-US" sz="3200" dirty="0" smtClean="0">
                <a:solidFill>
                  <a:schemeClr val="bg1"/>
                </a:solidFill>
              </a:rPr>
              <a:t>                             information </a:t>
            </a:r>
            <a:r>
              <a:rPr lang="en-US" sz="3200" dirty="0">
                <a:solidFill>
                  <a:schemeClr val="bg1"/>
                </a:solidFill>
              </a:rPr>
              <a:t>into </a:t>
            </a:r>
            <a:r>
              <a:rPr lang="en-US" sz="3200" dirty="0" smtClean="0">
                <a:solidFill>
                  <a:schemeClr val="bg1"/>
                </a:solidFill>
              </a:rPr>
              <a:t>NMUs – online </a:t>
            </a:r>
            <a:r>
              <a:rPr lang="en-US" sz="3200" dirty="0" err="1" smtClean="0">
                <a:solidFill>
                  <a:schemeClr val="bg1"/>
                </a:solidFill>
              </a:rPr>
              <a:t>EduCat</a:t>
            </a:r>
            <a:r>
              <a:rPr lang="en-US" sz="3200" dirty="0" smtClean="0">
                <a:solidFill>
                  <a:schemeClr val="bg1"/>
                </a:solidFill>
              </a:rPr>
              <a:t> </a:t>
            </a:r>
          </a:p>
          <a:p>
            <a:r>
              <a:rPr lang="en-US" sz="3200" dirty="0" smtClean="0">
                <a:solidFill>
                  <a:schemeClr val="bg1"/>
                </a:solidFill>
              </a:rPr>
              <a:t>Information </a:t>
            </a:r>
            <a:r>
              <a:rPr lang="en-US" sz="3200" dirty="0">
                <a:solidFill>
                  <a:schemeClr val="bg1"/>
                </a:solidFill>
              </a:rPr>
              <a:t>being collected was accessible </a:t>
            </a:r>
            <a:r>
              <a:rPr lang="en-US" sz="3200" dirty="0" smtClean="0">
                <a:solidFill>
                  <a:schemeClr val="bg1"/>
                </a:solidFill>
              </a:rPr>
              <a:t>                                          through </a:t>
            </a:r>
            <a:r>
              <a:rPr lang="en-US" sz="3200" dirty="0">
                <a:solidFill>
                  <a:schemeClr val="bg1"/>
                </a:solidFill>
              </a:rPr>
              <a:t>public </a:t>
            </a:r>
            <a:r>
              <a:rPr lang="en-US" sz="3200" dirty="0" smtClean="0">
                <a:solidFill>
                  <a:schemeClr val="bg1"/>
                </a:solidFill>
              </a:rPr>
              <a:t>records. No </a:t>
            </a:r>
            <a:r>
              <a:rPr lang="en-US" sz="3200" dirty="0">
                <a:solidFill>
                  <a:schemeClr val="bg1"/>
                </a:solidFill>
              </a:rPr>
              <a:t>confidentiality </a:t>
            </a:r>
            <a:r>
              <a:rPr lang="en-US" sz="3200" dirty="0" smtClean="0">
                <a:solidFill>
                  <a:schemeClr val="bg1"/>
                </a:solidFill>
              </a:rPr>
              <a:t>                                           concerns </a:t>
            </a:r>
            <a:r>
              <a:rPr lang="en-US" sz="3200" dirty="0">
                <a:solidFill>
                  <a:schemeClr val="bg1"/>
                </a:solidFill>
              </a:rPr>
              <a:t>or threats to human </a:t>
            </a:r>
            <a:r>
              <a:rPr lang="en-US" sz="3200" dirty="0" smtClean="0">
                <a:solidFill>
                  <a:schemeClr val="bg1"/>
                </a:solidFill>
              </a:rPr>
              <a:t>subjects</a:t>
            </a:r>
          </a:p>
          <a:p>
            <a:r>
              <a:rPr lang="en-US" sz="3200" dirty="0" smtClean="0">
                <a:solidFill>
                  <a:schemeClr val="bg1"/>
                </a:solidFill>
              </a:rPr>
              <a:t>Once spreadsheets </a:t>
            </a:r>
            <a:r>
              <a:rPr lang="en-US" sz="3200" dirty="0">
                <a:solidFill>
                  <a:schemeClr val="bg1"/>
                </a:solidFill>
              </a:rPr>
              <a:t>were </a:t>
            </a:r>
            <a:r>
              <a:rPr lang="en-US" sz="3200" dirty="0" smtClean="0">
                <a:solidFill>
                  <a:schemeClr val="bg1"/>
                </a:solidFill>
              </a:rPr>
              <a:t>completed, NMU faculty, Jennifer James-Mesloh, Ph.D., collapsed </a:t>
            </a:r>
            <a:r>
              <a:rPr lang="en-US" sz="3200" dirty="0">
                <a:solidFill>
                  <a:schemeClr val="bg1"/>
                </a:solidFill>
              </a:rPr>
              <a:t>the data to create a composite public asset database for the Upper Peninsula of </a:t>
            </a:r>
            <a:r>
              <a:rPr lang="en-US" sz="3200" dirty="0" smtClean="0">
                <a:solidFill>
                  <a:schemeClr val="bg1"/>
                </a:solidFill>
              </a:rPr>
              <a:t>Michigan </a:t>
            </a:r>
            <a:endParaRPr lang="en-US" sz="3200" dirty="0">
              <a:solidFill>
                <a:schemeClr val="bg1"/>
              </a:solidFill>
            </a:endParaRPr>
          </a:p>
        </p:txBody>
      </p:sp>
      <p:pic>
        <p:nvPicPr>
          <p:cNvPr id="5" name="Picture 2" descr="6951pre_13fec56e149ec30[1]"/>
          <p:cNvPicPr>
            <a:picLocks noChangeAspect="1" noChangeArrowheads="1"/>
          </p:cNvPicPr>
          <p:nvPr/>
        </p:nvPicPr>
        <p:blipFill rotWithShape="1">
          <a:blip r:embed="rId3">
            <a:extLst>
              <a:ext uri="{28A0092B-C50C-407E-A947-70E740481C1C}">
                <a14:useLocalDpi xmlns:a14="http://schemas.microsoft.com/office/drawing/2010/main" val="0"/>
              </a:ext>
            </a:extLst>
          </a:blip>
          <a:srcRect l="44879" t="170" r="1" b="1435"/>
          <a:stretch/>
        </p:blipFill>
        <p:spPr bwMode="auto">
          <a:xfrm>
            <a:off x="8906613" y="540895"/>
            <a:ext cx="2667766" cy="3514664"/>
          </a:xfrm>
          <a:prstGeom prst="roundRect">
            <a:avLst>
              <a:gd name="adj" fmla="val 16667"/>
            </a:avLst>
          </a:prstGeom>
          <a:noFill/>
          <a:ln w="63500" algn="in">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3DED1"/>
                  </a:outerShdw>
                </a:effectLst>
              </a14:hiddenEffects>
            </a:ext>
          </a:extLst>
        </p:spPr>
      </p:pic>
    </p:spTree>
    <p:extLst>
      <p:ext uri="{BB962C8B-B14F-4D97-AF65-F5344CB8AC3E}">
        <p14:creationId xmlns:p14="http://schemas.microsoft.com/office/powerpoint/2010/main" val="19935840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220" y="419716"/>
            <a:ext cx="9758149" cy="1763926"/>
          </a:xfrm>
        </p:spPr>
        <p:txBody>
          <a:bodyPr>
            <a:normAutofit/>
          </a:bodyPr>
          <a:lstStyle/>
          <a:p>
            <a:r>
              <a:rPr lang="en-US" sz="4800" b="1" dirty="0" smtClean="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rPr>
              <a:t>TimeLine – Fall 2013</a:t>
            </a:r>
            <a:endParaRPr lang="en-US" sz="4800" b="1" dirty="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mn-lt"/>
            </a:endParaRPr>
          </a:p>
        </p:txBody>
      </p:sp>
      <p:sp>
        <p:nvSpPr>
          <p:cNvPr id="4" name="Content Placeholder 3"/>
          <p:cNvSpPr txBox="1">
            <a:spLocks noGrp="1"/>
          </p:cNvSpPr>
          <p:nvPr>
            <p:ph idx="1"/>
          </p:nvPr>
        </p:nvSpPr>
        <p:spPr>
          <a:xfrm>
            <a:off x="606188" y="2298227"/>
            <a:ext cx="11158182" cy="3975960"/>
          </a:xfrm>
          <a:prstGeom prst="rect">
            <a:avLst/>
          </a:prstGeom>
          <a:noFill/>
        </p:spPr>
        <p:txBody>
          <a:bodyPr wrap="square" rtlCol="0">
            <a:spAutoFit/>
          </a:bodyPr>
          <a:lstStyle/>
          <a:p>
            <a:pPr marL="457189" indent="-457189">
              <a:buFont typeface="Arial" panose="020B0604020202020204" pitchFamily="34" charset="0"/>
              <a:buChar char="•"/>
            </a:pPr>
            <a:r>
              <a:rPr lang="en-US" sz="3200" dirty="0" smtClean="0">
                <a:solidFill>
                  <a:schemeClr val="bg1"/>
                </a:solidFill>
              </a:rPr>
              <a:t>Data collection September – December 2013</a:t>
            </a:r>
            <a:br>
              <a:rPr lang="en-US" sz="3200" dirty="0" smtClean="0">
                <a:solidFill>
                  <a:schemeClr val="bg1"/>
                </a:solidFill>
              </a:rPr>
            </a:br>
            <a:endParaRPr lang="en-US" sz="3200" dirty="0" smtClean="0">
              <a:solidFill>
                <a:schemeClr val="bg1"/>
              </a:solidFill>
            </a:endParaRPr>
          </a:p>
          <a:p>
            <a:pPr marL="457189" indent="-457189"/>
            <a:r>
              <a:rPr lang="en-US" sz="3200" dirty="0">
                <a:solidFill>
                  <a:schemeClr val="bg1"/>
                </a:solidFill>
              </a:rPr>
              <a:t>15 students - Community </a:t>
            </a:r>
            <a:r>
              <a:rPr lang="en-US" sz="3200" dirty="0" smtClean="0">
                <a:solidFill>
                  <a:schemeClr val="bg1"/>
                </a:solidFill>
              </a:rPr>
              <a:t>Development</a:t>
            </a:r>
            <a:br>
              <a:rPr lang="en-US" sz="3200" dirty="0" smtClean="0">
                <a:solidFill>
                  <a:schemeClr val="bg1"/>
                </a:solidFill>
              </a:rPr>
            </a:br>
            <a:endParaRPr lang="en-US" sz="3200" dirty="0" smtClean="0">
              <a:solidFill>
                <a:schemeClr val="bg1"/>
              </a:solidFill>
            </a:endParaRPr>
          </a:p>
          <a:p>
            <a:pPr marL="457189" indent="-457189"/>
            <a:r>
              <a:rPr lang="en-US" sz="3200" dirty="0" smtClean="0">
                <a:solidFill>
                  <a:schemeClr val="bg1"/>
                </a:solidFill>
              </a:rPr>
              <a:t>Each student in the course was assigned a county</a:t>
            </a:r>
          </a:p>
          <a:p>
            <a:pPr marL="914389" lvl="1" indent="-457189"/>
            <a:r>
              <a:rPr lang="en-US" sz="2800" dirty="0" smtClean="0">
                <a:solidFill>
                  <a:schemeClr val="bg1"/>
                </a:solidFill>
              </a:rPr>
              <a:t>Three students assigned two counties</a:t>
            </a:r>
            <a:br>
              <a:rPr lang="en-US" sz="2800" dirty="0" smtClean="0">
                <a:solidFill>
                  <a:schemeClr val="bg1"/>
                </a:solidFill>
              </a:rPr>
            </a:br>
            <a:endParaRPr lang="en-US" sz="2800" dirty="0">
              <a:solidFill>
                <a:schemeClr val="bg1"/>
              </a:solidFill>
            </a:endParaRPr>
          </a:p>
          <a:p>
            <a:pPr marL="457189" indent="-457189">
              <a:buFont typeface="Arial" panose="020B0604020202020204" pitchFamily="34" charset="0"/>
              <a:buChar char="•"/>
            </a:pPr>
            <a:r>
              <a:rPr lang="en-US" sz="3200" dirty="0" smtClean="0">
                <a:solidFill>
                  <a:schemeClr val="bg1"/>
                </a:solidFill>
              </a:rPr>
              <a:t>50 </a:t>
            </a:r>
            <a:r>
              <a:rPr lang="en-US" sz="3200" dirty="0">
                <a:solidFill>
                  <a:schemeClr val="bg1"/>
                </a:solidFill>
              </a:rPr>
              <a:t>hours student work time per </a:t>
            </a:r>
            <a:r>
              <a:rPr lang="en-US" sz="3200" dirty="0" smtClean="0">
                <a:solidFill>
                  <a:schemeClr val="bg1"/>
                </a:solidFill>
              </a:rPr>
              <a:t>county</a:t>
            </a:r>
            <a:endParaRPr lang="en-US" sz="3200" dirty="0">
              <a:solidFill>
                <a:schemeClr val="bg1"/>
              </a:solidFill>
            </a:endParaRPr>
          </a:p>
        </p:txBody>
      </p:sp>
      <p:pic>
        <p:nvPicPr>
          <p:cNvPr id="6" name="Picture 2" descr="Fall Colors"/>
          <p:cNvPicPr>
            <a:picLocks noChangeAspect="1" noChangeArrowheads="1"/>
          </p:cNvPicPr>
          <p:nvPr/>
        </p:nvPicPr>
        <p:blipFill>
          <a:blip r:embed="rId3">
            <a:extLst>
              <a:ext uri="{28A0092B-C50C-407E-A947-70E740481C1C}">
                <a14:useLocalDpi xmlns:a14="http://schemas.microsoft.com/office/drawing/2010/main" val="0"/>
              </a:ext>
            </a:extLst>
          </a:blip>
          <a:srcRect r="676" b="38525"/>
          <a:stretch>
            <a:fillRect/>
          </a:stretch>
        </p:blipFill>
        <p:spPr bwMode="auto">
          <a:xfrm>
            <a:off x="7545162" y="419716"/>
            <a:ext cx="4219207" cy="1529400"/>
          </a:xfrm>
          <a:prstGeom prst="rect">
            <a:avLst/>
          </a:prstGeom>
          <a:solidFill>
            <a:schemeClr val="bg1"/>
          </a:solidFill>
          <a:ln w="63500" algn="in">
            <a:solidFill>
              <a:schemeClr val="bg1"/>
            </a:solidFill>
            <a:miter lim="800000"/>
            <a:headEnd/>
            <a:tailEnd/>
          </a:ln>
          <a:effectLst/>
        </p:spPr>
      </p:pic>
    </p:spTree>
    <p:extLst>
      <p:ext uri="{BB962C8B-B14F-4D97-AF65-F5344CB8AC3E}">
        <p14:creationId xmlns:p14="http://schemas.microsoft.com/office/powerpoint/2010/main" val="17971741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1048</TotalTime>
  <Words>2187</Words>
  <Application>Microsoft Office PowerPoint</Application>
  <PresentationFormat>Widescreen</PresentationFormat>
  <Paragraphs>204</Paragraphs>
  <Slides>23</Slides>
  <Notes>22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23</vt:i4>
      </vt:variant>
    </vt:vector>
  </HeadingPairs>
  <TitlesOfParts>
    <vt:vector size="28" baseType="lpstr">
      <vt:lpstr>Arial</vt:lpstr>
      <vt:lpstr>Calibri</vt:lpstr>
      <vt:lpstr>Calibri Light</vt:lpstr>
      <vt:lpstr>Office Theme</vt:lpstr>
      <vt:lpstr>Custom Design</vt:lpstr>
      <vt:lpstr>PowerPoint Presentation</vt:lpstr>
      <vt:lpstr>PowerPoint Presentation</vt:lpstr>
      <vt:lpstr>Project Overview</vt:lpstr>
      <vt:lpstr>Project Overview</vt:lpstr>
      <vt:lpstr>Project Overview</vt:lpstr>
      <vt:lpstr>Problem Statement</vt:lpstr>
      <vt:lpstr>Methods</vt:lpstr>
      <vt:lpstr>Methods</vt:lpstr>
      <vt:lpstr>TimeLine – Fall 2013</vt:lpstr>
      <vt:lpstr>TimeLine – Winter 2014</vt:lpstr>
      <vt:lpstr>TimeLine – Winter 2014</vt:lpstr>
      <vt:lpstr>Project Deliverables</vt:lpstr>
      <vt:lpstr>Project Deliverables</vt:lpstr>
      <vt:lpstr>Lessons Learned</vt:lpstr>
      <vt:lpstr>Lessons Learned:  Organizational Capacity</vt:lpstr>
      <vt:lpstr>Lessons Learned:  Organizational Capacity</vt:lpstr>
      <vt:lpstr>Lessons Learned: Storing &amp; Dissemination of Public Information </vt:lpstr>
      <vt:lpstr>Student Success</vt:lpstr>
      <vt:lpstr>Suggestion for Future Project</vt:lpstr>
      <vt:lpstr>Suggestion for Future Project</vt:lpstr>
      <vt:lpstr>Academic Service Learning</vt:lpstr>
      <vt:lpstr>Acknowledgements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James-Mesloh</dc:creator>
  <cp:lastModifiedBy>Jennifer James-Mesloh</cp:lastModifiedBy>
  <cp:revision>154</cp:revision>
  <dcterms:created xsi:type="dcterms:W3CDTF">2014-08-31T16:34:31Z</dcterms:created>
  <dcterms:modified xsi:type="dcterms:W3CDTF">2014-09-03T17:08:04Z</dcterms:modified>
</cp:coreProperties>
</file>