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  <p:sldMasterId id="2147483742" r:id="rId2"/>
    <p:sldMasterId id="2147483765" r:id="rId3"/>
  </p:sldMasterIdLst>
  <p:notesMasterIdLst>
    <p:notesMasterId r:id="rId37"/>
  </p:notesMasterIdLst>
  <p:handoutMasterIdLst>
    <p:handoutMasterId r:id="rId38"/>
  </p:handoutMasterIdLst>
  <p:sldIdLst>
    <p:sldId id="296" r:id="rId4"/>
    <p:sldId id="257" r:id="rId5"/>
    <p:sldId id="258" r:id="rId6"/>
    <p:sldId id="272" r:id="rId7"/>
    <p:sldId id="288" r:id="rId8"/>
    <p:sldId id="284" r:id="rId9"/>
    <p:sldId id="285" r:id="rId10"/>
    <p:sldId id="262" r:id="rId11"/>
    <p:sldId id="275" r:id="rId12"/>
    <p:sldId id="289" r:id="rId13"/>
    <p:sldId id="290" r:id="rId14"/>
    <p:sldId id="259" r:id="rId15"/>
    <p:sldId id="260" r:id="rId16"/>
    <p:sldId id="297" r:id="rId17"/>
    <p:sldId id="274" r:id="rId18"/>
    <p:sldId id="267" r:id="rId19"/>
    <p:sldId id="270" r:id="rId20"/>
    <p:sldId id="264" r:id="rId21"/>
    <p:sldId id="263" r:id="rId22"/>
    <p:sldId id="276" r:id="rId23"/>
    <p:sldId id="278" r:id="rId24"/>
    <p:sldId id="277" r:id="rId25"/>
    <p:sldId id="279" r:id="rId26"/>
    <p:sldId id="266" r:id="rId27"/>
    <p:sldId id="292" r:id="rId28"/>
    <p:sldId id="294" r:id="rId29"/>
    <p:sldId id="280" r:id="rId30"/>
    <p:sldId id="293" r:id="rId31"/>
    <p:sldId id="281" r:id="rId32"/>
    <p:sldId id="282" r:id="rId33"/>
    <p:sldId id="283" r:id="rId34"/>
    <p:sldId id="287" r:id="rId35"/>
    <p:sldId id="286" r:id="rId36"/>
  </p:sldIdLst>
  <p:sldSz cx="9144000" cy="6858000" type="screen4x3"/>
  <p:notesSz cx="7010400" cy="92964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6" autoAdjust="0"/>
    <p:restoredTop sz="61044" autoAdjust="0"/>
  </p:normalViewPr>
  <p:slideViewPr>
    <p:cSldViewPr>
      <p:cViewPr>
        <p:scale>
          <a:sx n="100" d="100"/>
          <a:sy n="100" d="100"/>
        </p:scale>
        <p:origin x="-3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notesViewPr>
    <p:cSldViewPr>
      <p:cViewPr varScale="1">
        <p:scale>
          <a:sx n="79" d="100"/>
          <a:sy n="79" d="100"/>
        </p:scale>
        <p:origin x="-2226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AB3F-DE6C-45A2-8BD5-683282D42BAD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08A12-FF96-40D7-B09E-87937EC66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6134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AFCBD3-F9B0-4586-9B28-3FB3E4D21B69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AF443A-D656-47C6-AEBD-DC61A33C2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053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443A-D656-47C6-AEBD-DC61A33C2C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443A-D656-47C6-AEBD-DC61A33C2C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6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443A-D656-47C6-AEBD-DC61A33C2C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73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154"/>
            <a:ext cx="82296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6/14/2012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smtClean="0"/>
              <a:t>MSU CCED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6927F5-4A6A-4F8D-858E-CA7B43BD1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873"/>
            <a:ext cx="82296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11"/>
            <a:ext cx="82296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6/14/2012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smtClean="0"/>
              <a:t>MSU CCED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6927F5-4A6A-4F8D-858E-CA7B43BD1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5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18288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6/14/2012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smtClean="0"/>
              <a:t>MSU CCED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6927F5-4A6A-4F8D-858E-CA7B43BD1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6/14/2012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smtClean="0"/>
              <a:t>MSU CCED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6927F5-4A6A-4F8D-858E-CA7B43BD1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030"/>
            <a:ext cx="8229600" cy="98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" charset="2"/>
              <a:buChar char="§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6/14/2012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smtClean="0"/>
              <a:t>MSU CCED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6927F5-4A6A-4F8D-858E-CA7B43BD1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7497"/>
            <a:ext cx="7772400" cy="109920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62822"/>
            <a:ext cx="7772400" cy="257597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6/14/2012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1pPr>
          </a:lstStyle>
          <a:p>
            <a:pPr>
              <a:defRPr/>
            </a:pPr>
            <a:r>
              <a:rPr lang="en-US" smtClean="0"/>
              <a:t>MSU CCED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F4350-FEBD-4273-BCBA-909A51DC3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6/14/2012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1pPr>
          </a:lstStyle>
          <a:p>
            <a:pPr>
              <a:defRPr/>
            </a:pPr>
            <a:r>
              <a:rPr lang="en-US" smtClean="0"/>
              <a:t>MSU CCED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28D432-5F5C-4867-A131-73853BD3A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2122"/>
            <a:ext cx="8229600" cy="106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28041"/>
            <a:ext cx="4038600" cy="32981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28041"/>
            <a:ext cx="4038600" cy="32981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6/14/2012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1pPr>
          </a:lstStyle>
          <a:p>
            <a:pPr>
              <a:defRPr/>
            </a:pPr>
            <a:r>
              <a:rPr lang="en-US" smtClean="0"/>
              <a:t>MSU CCED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EBB55B-3BF5-437B-AA43-8A75CAB01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252538"/>
            <a:ext cx="8229600" cy="47663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6/14/2012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Gotham Book"/>
              </a:defRPr>
            </a:lvl1pPr>
          </a:lstStyle>
          <a:p>
            <a:pPr>
              <a:defRPr/>
            </a:pPr>
            <a:r>
              <a:rPr lang="en-US" smtClean="0"/>
              <a:t>MSU CCED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DEA939-7DD4-4CCC-BE50-7225773A0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6/14/2012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smtClean="0"/>
              <a:t>MSU CCED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6927F5-4A6A-4F8D-858E-CA7B43BD1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606"/>
            <a:ext cx="82296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6/14/2012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smtClean="0"/>
              <a:t>MSU CCED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6927F5-4A6A-4F8D-858E-CA7B43BD1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49" charset="0"/>
              </a:defRPr>
            </a:lvl1pPr>
          </a:lstStyle>
          <a:p>
            <a:r>
              <a:rPr lang="en-US" smtClean="0"/>
              <a:t>6/14/2012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smtClean="0"/>
              <a:t>MSU CCED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49" charset="0"/>
              </a:defRPr>
            </a:lvl1pPr>
          </a:lstStyle>
          <a:p>
            <a:fld id="{556927F5-4A6A-4F8D-858E-CA7B43BD17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9" name="Picture 7" descr="sw wil bkg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sp will 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9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9" charset="0"/>
          <a:ea typeface="ＭＳ Ｐゴシック" pitchFamily="49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9" charset="0"/>
          <a:ea typeface="ＭＳ Ｐゴシック" pitchFamily="49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9" charset="0"/>
          <a:ea typeface="ＭＳ Ｐゴシック" pitchFamily="49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9" charset="0"/>
          <a:ea typeface="ＭＳ Ｐゴシック" pitchFamily="49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9" charset="0"/>
          <a:ea typeface="ＭＳ Ｐゴシック" pitchFamily="49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9" charset="0"/>
          <a:ea typeface="ＭＳ Ｐゴシック" pitchFamily="49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9" charset="0"/>
          <a:ea typeface="ＭＳ Ｐゴシック" pitchFamily="49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9" charset="0"/>
          <a:ea typeface="ＭＳ Ｐゴシック" pitchFamily="49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9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9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9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9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22425"/>
            <a:ext cx="82296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201988"/>
            <a:ext cx="8229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pPr>
              <a:defRPr/>
            </a:pPr>
            <a:r>
              <a:rPr lang="en-US" smtClean="0"/>
              <a:t>6/14/2012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pPr>
              <a:defRPr/>
            </a:pPr>
            <a:r>
              <a:rPr lang="en-US" smtClean="0"/>
              <a:t>MSU CCED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pPr>
              <a:defRPr/>
            </a:pPr>
            <a:fld id="{D061EFBB-E27C-4B69-A9D3-996D94817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18453B"/>
          </a:solidFill>
          <a:latin typeface="Gotham-Bold"/>
          <a:ea typeface="ＭＳ Ｐゴシック" pitchFamily="49" charset="-128"/>
          <a:cs typeface="Gotham-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18453B"/>
          </a:solidFill>
          <a:latin typeface="Gotham-Bold" pitchFamily="49" charset="0"/>
          <a:ea typeface="ＭＳ Ｐゴシック" pitchFamily="49" charset="-128"/>
          <a:cs typeface="Gotham-Bold" pitchFamily="49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18453B"/>
          </a:solidFill>
          <a:latin typeface="Gotham-Bold" pitchFamily="49" charset="0"/>
          <a:ea typeface="ＭＳ Ｐゴシック" pitchFamily="49" charset="-128"/>
          <a:cs typeface="Gotham-Bold" pitchFamily="49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18453B"/>
          </a:solidFill>
          <a:latin typeface="Gotham-Bold" pitchFamily="49" charset="0"/>
          <a:ea typeface="ＭＳ Ｐゴシック" pitchFamily="49" charset="-128"/>
          <a:cs typeface="Gotham-Bold" pitchFamily="49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18453B"/>
          </a:solidFill>
          <a:latin typeface="Gotham-Bold" pitchFamily="49" charset="0"/>
          <a:ea typeface="ＭＳ Ｐゴシック" pitchFamily="49" charset="-128"/>
          <a:cs typeface="Gotham-Bold" pitchFamily="49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18453B"/>
          </a:solidFill>
          <a:latin typeface="Gotham-Bold" pitchFamily="49" charset="0"/>
          <a:ea typeface="ＭＳ Ｐゴシック" pitchFamily="4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18453B"/>
          </a:solidFill>
          <a:latin typeface="Gotham-Bold" pitchFamily="49" charset="0"/>
          <a:ea typeface="ＭＳ Ｐゴシック" pitchFamily="4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18453B"/>
          </a:solidFill>
          <a:latin typeface="Gotham-Bold" pitchFamily="49" charset="0"/>
          <a:ea typeface="ＭＳ Ｐゴシック" pitchFamily="4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18453B"/>
          </a:solidFill>
          <a:latin typeface="Gotham-Bold" pitchFamily="49" charset="0"/>
          <a:ea typeface="ＭＳ Ｐゴシック" pitchFamily="49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04040"/>
          </a:solidFill>
          <a:latin typeface="Gotham Book"/>
          <a:ea typeface="ＭＳ Ｐゴシック" pitchFamily="49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Arial" charset="0"/>
        <a:buChar char="•"/>
        <a:defRPr sz="2400" kern="1200">
          <a:solidFill>
            <a:srgbClr val="404040"/>
          </a:solidFill>
          <a:latin typeface="Gotham Book"/>
          <a:ea typeface="ＭＳ Ｐゴシック" pitchFamily="49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9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9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r>
              <a:rPr lang="en-US" smtClean="0"/>
              <a:t>6/14/2012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r>
              <a:rPr lang="en-US" smtClean="0"/>
              <a:t>MSU CCED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fld id="{556927F5-4A6A-4F8D-858E-CA7B43BD17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9" name="Picture 10" descr="MSU thinner spear_green RG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PP banner wordmar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5" y="0"/>
            <a:ext cx="9140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P banner wordmark.jpg"/>
          <p:cNvPicPr>
            <a:picLocks noChangeAspect="1"/>
          </p:cNvPicPr>
          <p:nvPr/>
        </p:nvPicPr>
        <p:blipFill>
          <a:blip r:embed="rId8" cstate="print"/>
          <a:srcRect r="17636"/>
          <a:stretch>
            <a:fillRect/>
          </a:stretch>
        </p:blipFill>
        <p:spPr bwMode="auto">
          <a:xfrm>
            <a:off x="1615259" y="0"/>
            <a:ext cx="7528741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ced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63676" y="83890"/>
            <a:ext cx="2067362" cy="372125"/>
          </a:xfrm>
          <a:prstGeom prst="rect">
            <a:avLst/>
          </a:prstGeom>
        </p:spPr>
      </p:pic>
      <p:pic>
        <p:nvPicPr>
          <p:cNvPr id="15" name="Picture 14" descr="msu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48237" y="67112"/>
            <a:ext cx="2143125" cy="428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owledgeplanning.org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1905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 Global Review of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Innovative Practices in Regional SME Exporting Strategies and Foreign Direct Investment Attraction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696200" cy="2667000"/>
          </a:xfrm>
        </p:spPr>
        <p:txBody>
          <a:bodyPr>
            <a:noAutofit/>
          </a:bodyPr>
          <a:lstStyle/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Innovate Michigan! Summit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Heritage Room,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MSU Kellogg Center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Thursday, September 6, 2012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09600"/>
            <a:ext cx="9144000" cy="480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sng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International</a:t>
            </a:r>
            <a:r>
              <a:rPr lang="en-US" u="sng" dirty="0" smtClean="0">
                <a:solidFill>
                  <a:srgbClr val="0033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Review of Innovative Practices in Regional Export Strategies</a:t>
            </a:r>
            <a:endParaRPr kumimoji="0" lang="en-US" b="0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1905000"/>
            <a:ext cx="8229600" cy="4419600"/>
          </a:xfrm>
          <a:prstGeom prst="rect">
            <a:avLst/>
          </a:prstGeom>
        </p:spPr>
        <p:txBody>
          <a:bodyPr/>
          <a:lstStyle/>
          <a:p>
            <a:pPr marL="342900" lvl="0" indent="-342900" defTabSz="457200" fontAlgn="base">
              <a:spcBef>
                <a:spcPct val="20000"/>
              </a:spcBef>
              <a:spcAft>
                <a:spcPts val="120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FDI attraction and export promotion in South Korea centers around the use of Foreign Trade Zones.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ts val="120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Free Economic Zones within the FTZs provide incentives for foreign investments and advanced physical infrastructure, 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ts val="120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Also streamline customs procedures and export regulations for foreign companies.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ts val="120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b="1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Invest Korea 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works with foreign investors as a one-stop service to establish foreign businesses in Korea, promoting regions to investors.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1248" y="1298448"/>
            <a:ext cx="8229600" cy="480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453B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South Korea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8453B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5" name="Picture 14" descr="Photo of South Korea's fla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389888"/>
            <a:ext cx="617220" cy="4114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1248" y="1298448"/>
            <a:ext cx="8229600" cy="480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453B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Japan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8453B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09600"/>
            <a:ext cx="9144000" cy="480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sng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International</a:t>
            </a:r>
            <a:r>
              <a:rPr lang="en-US" u="sng" dirty="0" smtClean="0">
                <a:solidFill>
                  <a:srgbClr val="0033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Review of Innovative Practices in Regional Export Strategies</a:t>
            </a:r>
            <a:endParaRPr kumimoji="0" lang="en-US" b="0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05000"/>
            <a:ext cx="8229600" cy="4343400"/>
          </a:xfrm>
          <a:prstGeom prst="rect">
            <a:avLst/>
          </a:prstGeom>
        </p:spPr>
        <p:txBody>
          <a:bodyPr/>
          <a:lstStyle/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Japan External Trade Organization (JETRO) offers companies a business matching database, 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Enables companies to search/find business partners online. 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/>
            </a:pPr>
            <a:endParaRPr lang="en-US" sz="2000" dirty="0" smtClean="0">
              <a:solidFill>
                <a:srgbClr val="595959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JETRO works with regional governments to: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Attract foreign investment. 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evelop business incentive programs. 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romote the region overseas. 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dentify foreign investors</a:t>
            </a:r>
            <a:r>
              <a:rPr lang="en-US" sz="2000" dirty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rain regional government personnel in investment-promotion.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  <p:pic>
        <p:nvPicPr>
          <p:cNvPr id="16" name="Picture 15" descr="Photo of Japan's fla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89888"/>
            <a:ext cx="585568" cy="4114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983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Italy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5450"/>
            <a:ext cx="8229600" cy="2590800"/>
          </a:xfrm>
        </p:spPr>
        <p:txBody>
          <a:bodyPr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Italy aims to improve SMEs’ position in foreign markets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By designating 3 regions and developing 8 regionally-focused support programs.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Piedmont region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northwest Italy) is powerhouse performer.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Home to 200 R&amp;D centers and 12 locally-supported innovative clusters.</a:t>
            </a:r>
          </a:p>
          <a:p>
            <a:pPr lvl="1"/>
            <a:r>
              <a:rPr lang="en-US" sz="16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ontributes 41% of all Italian exports and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32% of the national GDP.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738967"/>
            <a:ext cx="8229600" cy="480233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8453B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495800"/>
            <a:ext cx="8229600" cy="6835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09600"/>
            <a:ext cx="9144000" cy="480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sng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International</a:t>
            </a:r>
            <a:r>
              <a:rPr lang="en-US" u="sng" dirty="0" smtClean="0">
                <a:solidFill>
                  <a:srgbClr val="0033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Review of Innovative Practices in Regional Export Strategies</a:t>
            </a:r>
            <a:endParaRPr kumimoji="0" lang="en-US" b="0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33" name="Picture 9" descr="Photo of Italy's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550072" cy="36576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  <p:pic>
        <p:nvPicPr>
          <p:cNvPr id="13" name="Picture 12" descr="Photo of Australia's fla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4027083"/>
            <a:ext cx="548640" cy="3657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90550" y="4027083"/>
            <a:ext cx="8229600" cy="480233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453B"/>
                </a:solidFill>
                <a:effectLst/>
                <a:uLnTx/>
                <a:uFillTx/>
                <a:latin typeface="Gotham-Bold"/>
                <a:ea typeface="ＭＳ Ｐゴシック" charset="-128"/>
                <a:cs typeface="Gotham-Bold"/>
              </a:rPr>
              <a:t>Australia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8453B"/>
              </a:solidFill>
              <a:effectLst/>
              <a:uLnTx/>
              <a:uFillTx/>
              <a:latin typeface="Gotham-Bold"/>
              <a:ea typeface="ＭＳ Ｐゴシック" charset="-128"/>
              <a:cs typeface="Gotham-Bold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71500" y="4526366"/>
            <a:ext cx="8229600" cy="2438400"/>
          </a:xfrm>
          <a:prstGeom prst="rect">
            <a:avLst/>
          </a:prstGeom>
        </p:spPr>
        <p:txBody>
          <a:bodyPr/>
          <a:lstStyle/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</a:pPr>
            <a:r>
              <a:rPr lang="en-US" sz="2000" dirty="0" err="1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TradeStart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network assists export innovation in rural regions where: 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Exporters are growing at 3X the rate of their metropolitan counterparts and 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xports account for one in four of all jobs.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09600"/>
            <a:ext cx="9144000" cy="480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sng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International</a:t>
            </a:r>
            <a:r>
              <a:rPr lang="en-US" u="sng" dirty="0" smtClean="0">
                <a:solidFill>
                  <a:srgbClr val="0033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Review of Innovative Practices in Regional Export Strategies</a:t>
            </a:r>
            <a:endParaRPr kumimoji="0" lang="en-US" b="0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901952"/>
            <a:ext cx="8229600" cy="2209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SME development is hinged on regional development.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pecific support measures are provided for each of the 13 regions.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4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Estonian Exporters Database enables Estonian companies to provide foreign buyers information on the products the company offers.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Foreign companies can use the database to pursue Estonian partners and joint ventures.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1248" y="1298448"/>
            <a:ext cx="8229600" cy="480233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453B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Estonia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8453B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4" name="Picture 8" descr="Photo of Estonia's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48" y="1295400"/>
            <a:ext cx="574446" cy="36576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1248" y="1298448"/>
            <a:ext cx="8229600" cy="480233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453B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Azores Islands, Portugal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8453B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01952"/>
            <a:ext cx="8229600" cy="2133600"/>
          </a:xfrm>
          <a:prstGeom prst="rect">
            <a:avLst/>
          </a:prstGeom>
        </p:spPr>
        <p:txBody>
          <a:bodyPr/>
          <a:lstStyle/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4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Small chain of islands 1,000 miles off the coast of Portugal.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Provides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insights into the key drivers of internationalization for SMEs based in remote or isolated areas.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Illustrates the importance of using a network of social ties supporting exports.</a:t>
            </a:r>
          </a:p>
          <a:p>
            <a:pPr marL="800100" lvl="1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hrough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communication between native </a:t>
            </a: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SMEs and its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emigrant communities.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8" name="Picture 3" descr="Photo of Portugal's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48" y="1295400"/>
            <a:ext cx="545395" cy="36576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609600"/>
            <a:ext cx="9144000" cy="480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sng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International</a:t>
            </a:r>
            <a:r>
              <a:rPr lang="en-US" u="sng" dirty="0" smtClean="0">
                <a:solidFill>
                  <a:srgbClr val="0033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Review of Innovative Practices in Regional Export Strategies</a:t>
            </a:r>
            <a:endParaRPr kumimoji="0" lang="en-US" b="0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2063965"/>
          </a:xfrm>
        </p:spPr>
        <p:txBody>
          <a:bodyPr>
            <a:normAutofit/>
          </a:bodyPr>
          <a:lstStyle/>
          <a:p>
            <a:pPr lvl="0" algn="ctr"/>
            <a: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Review of Innovative Practices in Regional Export Strategies </a:t>
            </a:r>
            <a:b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 the United States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Photo of US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276600"/>
            <a:ext cx="1375867" cy="72977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National Export Initiative (NEI)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66495"/>
          </a:xfrm>
        </p:spPr>
        <p:txBody>
          <a:bodyPr/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Announced by President Obama in 2010.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NEI aims at doubling exports by the end of 2014.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2011 National Export Strategy was developed by the federal Trade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romotion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oordinating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ommittee with 70 recommendations in 80 priority areas.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Only 1 of the 70 recommendations involves a regional approach.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Four SME priority areas: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Identify SMEs that can begin/expand exporting.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Prepare SMEs to export successfully.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Connect SMEs to export opportunities.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Support SMEs once they find export opportunities.</a:t>
            </a:r>
          </a:p>
          <a:p>
            <a:pPr lvl="2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National Export Initiative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(cont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preparing SMEs, it is recommended that export opportunities be promoted among competitive industry clusters.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U.S. Small Business Administration (SBA) has provided 20 contracts to support SME counseling through regional innovation clusters. </a:t>
            </a:r>
          </a:p>
          <a:p>
            <a:pPr lvl="1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Next Step</a:t>
            </a:r>
          </a:p>
          <a:p>
            <a:pPr marL="800100" lvl="1" indent="-342900"/>
            <a:r>
              <a:rPr lang="en-US" sz="1800" dirty="0" smtClean="0">
                <a:latin typeface="Arial" pitchFamily="34" charset="0"/>
                <a:cs typeface="Arial" pitchFamily="34" charset="0"/>
              </a:rPr>
              <a:t>Identify clusters interested in follow-up engagement with export service providers.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SelectUSA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66495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Created to showcase the U.S. as the world’s premier business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location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 year ago (June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15,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2011).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Provides easy access to federal-level programs and services related to business investments.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Works with EDOs and stakeholders to help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regions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attract investments.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Offers cluster analysis to regions and helps companies maintain their competitive advantage.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Michigan Success Story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In a collaboration with Michigan Economic Development Corporation (MEDC) and local agencies, attracted Canada-based bumper mfr. AGS Automotive’s investment of $20 million in its Sterling Heights facility.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Retained 50 jobs and will create 100 new jobs.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U.S. International Trade Commission (ITC)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153400" cy="4114800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ublished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major reports in 2010 on role of SMEs in exporting and comparative analysis of exporting activities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&amp;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barriers faced by U.S. and European SMEs.</a:t>
            </a:r>
          </a:p>
          <a:p>
            <a:pPr lvl="2"/>
            <a:r>
              <a:rPr lang="en-US" i="1" dirty="0" smtClean="0">
                <a:latin typeface="Arial" pitchFamily="34" charset="0"/>
                <a:cs typeface="Arial" pitchFamily="34" charset="0"/>
              </a:rPr>
              <a:t>“Small and Medium-sized Enterprises: Overview of Participation in U.S. Exports.”  </a:t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>http://www.usitc.gov/publications/332/pub4125.pdf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i="1" dirty="0" smtClean="0">
                <a:latin typeface="Arial" pitchFamily="34" charset="0"/>
                <a:cs typeface="Arial" pitchFamily="34" charset="0"/>
              </a:rPr>
              <a:t>“Small and Medium-sized Enterprises: Characteristics and Performance.”  			     </a:t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>http://www.usitc.gov/publications/332/pub4189.pdf</a:t>
            </a:r>
          </a:p>
          <a:p>
            <a:pPr lvl="2"/>
            <a:r>
              <a:rPr lang="en-US" i="1" dirty="0" smtClean="0">
                <a:latin typeface="Arial" pitchFamily="34" charset="0"/>
                <a:cs typeface="Arial" pitchFamily="34" charset="0"/>
              </a:rPr>
              <a:t>“Small and Medium-sized Enterprises: U.S. and EU Export Activities, and Barriers and Opportunities Experienced by U.S. Firms.”                         </a:t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>http://www.usitc.gov/publications/332/pub4169.pdf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649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MSU CCED team conducted research to: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Identify innovative practices in regional SME exporting strategies and FDI attraction on a global scale.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Answer the following questions: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How can regions act strategically to increase SME exporting?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What are the ways to increase support for exporting in regions?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What outreach strategies can be used by local entities to encourage SMEs to begin exporting?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9/6/2012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Brookings Institute U.S. Regional Strategies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700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Minneapolis- St. Paul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2590800"/>
            <a:ext cx="8229600" cy="406649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Export initiatives coordinated by a network of export service providers, including: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Universities, chambers of commerce, local EDOs, private consultants, finance and legal advisors, logistics experts.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Minneapolis-St. Paul marketing focuses on advantages in health and wellness sectors.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Proximity to Medtronic, 3M, St. Jude Medical, and the Mayo Clinic.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Brookings Institute U.S. Regional Strategies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CenterState, NY (Syracuse area)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066495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Regional marketing efforts will be concentrated first on boosting exports to Canada.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"Tag-a-long" program to link strong exporters with growing SMEs.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One-stop, streamlined export assistance service.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Build export awareness through marketing.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Brookings Institute U.S. Regional Strategies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Greater Portland, 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066495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Export initiatives coordinated by: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Portland Development Commission; Metro Regional Government; Port of Portland; Portland State University; Columbia River Economic Development Council; Portland Business Alliance.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“We Build Green Cities” 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arketing strategy targeting strong green technology sector for exports.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Brookings Institute U.S. Regional Strategies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Los Angeles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0080"/>
            <a:ext cx="8229600" cy="4066495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Established the Los Angeles Regional Export Council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LARExC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Linking new exporters to old in one-on-one programs.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One-stop website for regional export assistance: “Los Angeles Region Exports.”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5344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Trade Development Alliance of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Greater Seattle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687763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Collaboration between Seattle and surrounding cities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&amp;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ports.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Goal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Promote Seattle Region as international gateway and commercial center to foreign and domestic companies.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Use its comparative geographic advantage.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91367"/>
            <a:ext cx="85344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Georgia—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Port of Savannah-Atlanta Logistics Hub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687763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Georgia Center of Innovation for Logistics has held yearly logistics summits since 2010.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Past keynote speakers have included the Governor of Georgia and representatives from the Georgia Ports Authority, U.S. Department of Commerce, Volkswagen, Coca Cola, UPS, Norfolk Southern, and GE Energy.</a:t>
            </a:r>
          </a:p>
          <a:p>
            <a:pPr lvl="1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Georgia is also home to: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Georgia Tech’s Supply Chain and Logistics Institute.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Atlanta Technical College’s Logistics/Supply Chain career training program.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9/6/2012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362200"/>
            <a:ext cx="7772400" cy="20639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Review of Innovation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Bi-National Collaboration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8453B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Innovation in Bi-National Collaboration –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North America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96200" cy="4066495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Pacific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NorthWest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Economic Region (PNWER), 1991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Statutory, cross-border, public-private partnership chartered by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U.S. states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Canadian jurisdictions.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Washington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Oregon, Alaska, Idaho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Montana.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British Columbia, Alberta, Saskatchewan, the Yukon,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Northwest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Territories.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rimary Goal: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hare best practices and policy solutions to improve the regional economy.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Greater Sault Region – Sault Ste Marie, Michigan, USA and Sault Ste Marie, Ontario, Canada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Signed Sister City Agreement signed on August 16, 2012 with collaborative economic development goals.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Innovation in Bi-National Collaboration – Europe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7696200" cy="4066495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INTER-NED – Netherlands/West Rhine-Westphalia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Targets German and Dutch SMEs and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freelancers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Marketplace Baltic Region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Cost-free Swedish import help desk provided by Association of Swedish Chambers of Commerce and Industry for Baltic Sea Region businesses.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Germany and Korea –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Bi-national Cluster Cooperation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Cooperation between complementary clusters in two countries.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1986 - Cooperative learning agreement.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7924800" cy="4066495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Transitional Network of the Greater Region of Germany, Luxemburg, Belgium and France.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Aimed at assisting skilled craftspeople adjust to administrative, legal, technical, linguistic, and cultural differences that accompany trade to bordering regions.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Econet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Platform: Austrian, Czech, Slovak SMEs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Designed to foster innovation and competitiveness in region.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Includes seminars and SME consulting.</a:t>
            </a: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41248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Innovation in Bi-National Collaboration – Europe (cont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48567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Nexus Between Exporting and FDI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57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Common goal shared by exporting and Foreign Direct Investment (FDI):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Cause additional economic assets to flow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into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region from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outside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that region.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4953000"/>
            <a:ext cx="4876800" cy="94229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SME Market Drivers and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Regional Environment Factors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4305"/>
            <a:ext cx="8229600" cy="3533095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Spanish studies on embracing the positive impact of the “national name brand” of Spanish agriculture.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Growth-related factors seem important as internal motivators.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SMEs are also motivated in their internationalization decisions by factors within their environment.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Social ties, supply chain links, etc 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Collaboration in Bi-National Regions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Four bi-national and multi-national trade assistance programs in EC.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e.g.,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Österreich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Service helps German SMEs comply with Austrian regulations.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U.S.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order and near-border EDDs often have inherent export and bi-national collaboration advantages.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Exporting &amp; FDI Innovative Practices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MSU CCED Research Team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J. D. Snyder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Kenneth E. Corey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Kevin Doyle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Jeff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Gepper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Matt Snyder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00967"/>
            <a:ext cx="8229600" cy="4802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 Thank you!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486705"/>
            <a:ext cx="8229600" cy="368549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itchFamily="34" charset="0"/>
                <a:ea typeface="ＭＳ Ｐゴシック" charset="-128"/>
                <a:cs typeface="Helvetica" pitchFamily="34" charset="0"/>
              </a:rPr>
              <a:t>  We appreciate your feedback.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itchFamily="34" charset="0"/>
                <a:ea typeface="ＭＳ Ｐゴシック" charset="-128"/>
                <a:cs typeface="Helvetica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elvetica" pitchFamily="34" charset="0"/>
                <a:ea typeface="ＭＳ Ｐゴシック" charset="-128"/>
                <a:cs typeface="Helvetica" pitchFamily="34" charset="0"/>
              </a:rPr>
              <a:t>J. D. Snyder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elvetica" pitchFamily="34" charset="0"/>
                <a:ea typeface="ＭＳ Ｐゴシック" charset="-128"/>
                <a:cs typeface="Helvetica" pitchFamily="34" charset="0"/>
              </a:rPr>
              <a:t>	Project Director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elvetica" pitchFamily="34" charset="0"/>
                <a:ea typeface="ＭＳ Ｐゴシック" charset="-128"/>
                <a:cs typeface="Helvetica" pitchFamily="34" charset="0"/>
              </a:rPr>
              <a:t>	MSU Center for Community and Economic Development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elvetica" pitchFamily="34" charset="0"/>
                <a:ea typeface="ＭＳ Ｐゴシック" charset="-128"/>
                <a:cs typeface="Helvetica" pitchFamily="34" charset="0"/>
              </a:rPr>
              <a:t>	SnyderJ6@msu.edu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elvetica" pitchFamily="34" charset="0"/>
                <a:ea typeface="ＭＳ Ｐゴシック" charset="-128"/>
                <a:cs typeface="Helvetica" pitchFamily="34" charset="0"/>
              </a:rPr>
              <a:t>	517-353-9555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elvetica" pitchFamily="34" charset="0"/>
                <a:ea typeface="ＭＳ Ｐゴシック" charset="-128"/>
                <a:cs typeface="Helvetica" pitchFamily="34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elvetica" pitchFamily="34" charset="0"/>
                <a:ea typeface="ＭＳ Ｐゴシック" charset="-128"/>
                <a:cs typeface="Helvetica" pitchFamily="34" charset="0"/>
                <a:hlinkClick r:id="rId2"/>
              </a:rPr>
              <a:t>www.knowledgeplanning.org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Helvetica" pitchFamily="34" charset="0"/>
              <a:ea typeface="ＭＳ Ｐゴシック" charset="-128"/>
              <a:cs typeface="Helvetica" pitchFamily="34" charset="0"/>
            </a:endParaRP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Helvetica" pitchFamily="34" charset="0"/>
              <a:ea typeface="ＭＳ Ｐゴシック" charset="-128"/>
              <a:cs typeface="Helvetica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None/>
              <a:tabLst/>
              <a:defRPr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ea typeface="ＭＳ Ｐゴシック" charset="-128"/>
              <a:cs typeface="Helvetica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Helvetica" pitchFamily="34" charset="0"/>
              <a:ea typeface="ＭＳ Ｐゴシック" charset="-128"/>
              <a:cs typeface="Helvetica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Helvetica" pitchFamily="34" charset="0"/>
              <a:ea typeface="ＭＳ Ｐゴシック" charset="-128"/>
              <a:cs typeface="Helvetica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Helvetica" pitchFamily="34" charset="0"/>
              <a:ea typeface="ＭＳ Ｐゴシック" charset="-128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284" y="1524000"/>
            <a:ext cx="7772400" cy="1301965"/>
          </a:xfrm>
        </p:spPr>
        <p:txBody>
          <a:bodyPr>
            <a:noAutofit/>
          </a:bodyPr>
          <a:lstStyle/>
          <a:p>
            <a:pPr lvl="0" algn="ctr"/>
            <a: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International Review of </a:t>
            </a:r>
            <a:b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Innovative Practices in </a:t>
            </a:r>
            <a:b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Regional Export Strategies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084" y="3581400"/>
            <a:ext cx="7162800" cy="2102356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Singapore, Germany, Canada, South Korea, Japan, Italy, Australia, Estonia, Azores Island (Portugal)</a:t>
            </a:r>
          </a:p>
        </p:txBody>
      </p:sp>
      <p:pic>
        <p:nvPicPr>
          <p:cNvPr id="4" name="Picture 2" descr="Photo of Germany's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937760"/>
            <a:ext cx="685800" cy="4572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8" descr="Photo of Estonia's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937760"/>
            <a:ext cx="685800" cy="4572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9" descr="Photo of Italy's flag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7409" y="4937760"/>
            <a:ext cx="687591" cy="4572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 descr="Photo of Canada's fla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3640" y="4937760"/>
            <a:ext cx="822960" cy="4572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Photo of Singapore's 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937760"/>
            <a:ext cx="687591" cy="4572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 descr="Photo of Portugal's f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7856" y="4937760"/>
            <a:ext cx="681744" cy="4572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  <p:pic>
        <p:nvPicPr>
          <p:cNvPr id="15" name="Picture 14" descr="Photo of South Korea's fla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9000" y="4937760"/>
            <a:ext cx="685800" cy="4572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Photo of Japan's fla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6169" y="4937760"/>
            <a:ext cx="650631" cy="4572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Photo of Australia's fla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7400" y="4937760"/>
            <a:ext cx="685800" cy="4572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1295400"/>
            <a:ext cx="82296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453B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Singapore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8453B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pPr marL="342900" indent="-342900" defTabSz="457200" fontAlgn="base">
              <a:spcBef>
                <a:spcPct val="20000"/>
              </a:spcBef>
              <a:spcAft>
                <a:spcPts val="60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Singapore Economic Development Board (EDB), est. 1961, has international reach designed to attract foreign direct investment.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ts val="60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Substantial FDI is attracted to Singapore by its open legal framework and transparent policies.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ts val="60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The Singapore Ministry of Trade and Industry targets SMEs through SPRING Singapore and the Exporter Development Program.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ts val="60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Serving as a trade hub and exporting its trade services, Singapore provides an example for successful exporting strategies.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ts val="600"/>
              </a:spcAft>
              <a:buClr>
                <a:srgbClr val="18453B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Using its geographic advantages, Singapore has become a multi-modal transportation hub/gateway to SE Asia.</a:t>
            </a:r>
          </a:p>
        </p:txBody>
      </p:sp>
      <p:pic>
        <p:nvPicPr>
          <p:cNvPr id="8" name="Picture 2" descr="Photo of Singapore's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371600"/>
            <a:ext cx="609600" cy="405341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609600"/>
            <a:ext cx="9144000" cy="480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sng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International</a:t>
            </a:r>
            <a:r>
              <a:rPr lang="en-US" u="sng" dirty="0" smtClean="0">
                <a:solidFill>
                  <a:srgbClr val="0033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Review of Innovative Practices in Regional Export Strategies</a:t>
            </a:r>
            <a:endParaRPr kumimoji="0" lang="en-US" b="0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Germany – SME Exporting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SMEs account for 98% of German exporters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Transportation and manufacturing are biggest exporters.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Exporting 47-50% of German GDP since 2007 (World Bank).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Each region has a development bank that enables SMEs to access business development loans.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Regional cluster internationalization strategies.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Regional cross-border trade program between German North Rhine-Westphalia and Netherlands called INTER-NED.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"/>
            <a:ext cx="9144000" cy="480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sng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International</a:t>
            </a:r>
            <a:r>
              <a:rPr lang="en-US" u="sng" dirty="0" smtClean="0">
                <a:solidFill>
                  <a:srgbClr val="0033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Review of Innovative Practices in Regional Export Strategies</a:t>
            </a:r>
            <a:endParaRPr kumimoji="0" lang="en-US" b="0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Picture 2" descr="Photo of Germany's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392932"/>
            <a:ext cx="685800" cy="41046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Germany – Regional Clusters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188732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Extensive utilization of clusters pushes Germany’s strong export performance.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Clusters provide a means by which smaller companies can attain a global reach.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Cluster Objectives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Pool regional competencies.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Initiate collaborative technology development. 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Carry out mutual networking.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Learn from like clusters.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Conduct training and educational activities for companies within the clusters.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Generate international business.</a:t>
            </a:r>
          </a:p>
          <a:p>
            <a:pPr lvl="2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"/>
            <a:ext cx="9144000" cy="480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sng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International</a:t>
            </a:r>
            <a:r>
              <a:rPr lang="en-US" u="sng" dirty="0" smtClean="0">
                <a:solidFill>
                  <a:srgbClr val="0033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Review of Innovative Practices in Regional Export Strategies</a:t>
            </a:r>
            <a:endParaRPr kumimoji="0" lang="en-US" b="0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  <p:pic>
        <p:nvPicPr>
          <p:cNvPr id="8" name="Picture 2" descr="Photo of Germany's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685800" cy="41046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8448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Germany – FDI Attraction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09600"/>
            <a:ext cx="9144000" cy="480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sng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International</a:t>
            </a:r>
            <a:r>
              <a:rPr lang="en-US" u="sng" dirty="0" smtClean="0">
                <a:solidFill>
                  <a:srgbClr val="0033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Review of Innovative Practices in Regional Export Strategies</a:t>
            </a:r>
            <a:endParaRPr kumimoji="0" lang="en-US" b="0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2105705"/>
            <a:ext cx="8229600" cy="4066495"/>
          </a:xfrm>
        </p:spPr>
        <p:txBody>
          <a:bodyPr/>
          <a:lstStyle/>
          <a:p>
            <a:pPr lvl="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Germany Trade and Invest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Mission: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Promote Germany as an investment location and identify investors.</a:t>
            </a:r>
          </a:p>
          <a:p>
            <a:pPr lvl="1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Established 2009.</a:t>
            </a:r>
          </a:p>
          <a:p>
            <a:pPr lvl="2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Advises and supports foreign investors.</a:t>
            </a:r>
          </a:p>
          <a:p>
            <a:pPr lvl="2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Assists German companies seeking foreign markets.</a:t>
            </a:r>
          </a:p>
          <a:p>
            <a:pPr lvl="2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Provides client-specific information and consultancy services.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TempStaff\Local Settings\Temporary Internet Files\Content.IE5\1NMFE2XE\MP9003626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392932"/>
            <a:ext cx="685800" cy="41046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41248" y="1298448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Canada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Export Development Canada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Provides export insurance and intelligence on market trends and export strategies.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Team Canada, Inc.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Helps SMEs develop export plans, identify target markets, and plan export financing.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Trade Team B.C.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(Regional)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Provides one-on-one coaching and foreign market contacts for SMEs.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Helps SMEs prepare to enter the export market.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9600"/>
            <a:ext cx="9144000" cy="480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sng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International</a:t>
            </a:r>
            <a:r>
              <a:rPr lang="en-US" u="sng" dirty="0" smtClean="0">
                <a:solidFill>
                  <a:srgbClr val="0033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Review of Innovative Practices in Regional Export Strategies</a:t>
            </a:r>
            <a:endParaRPr kumimoji="0" lang="en-US" b="0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6927F5-4A6A-4F8D-858E-CA7B43BD175C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9/6/2012</a:t>
            </a:r>
          </a:p>
        </p:txBody>
      </p:sp>
      <p:pic>
        <p:nvPicPr>
          <p:cNvPr id="8" name="Picture 4" descr="Photo of Canada's fla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0"/>
            <a:ext cx="822960" cy="4572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 Global Review of &amp;#x0D;&amp;#x0A;Innovative Practices in Regional SME Exporting Strategies and Foreign Direct Investment Attract&quot;/&gt;&lt;property id=&quot;20307&quot; value=&quot;296&quot;/&gt;&lt;/object&gt;&lt;object type=&quot;3&quot; unique_id=&quot;10005&quot;&gt;&lt;property id=&quot;20148&quot; value=&quot;5&quot;/&gt;&lt;property id=&quot;20300&quot; value=&quot;Slide 2 - &amp;quot;Introduction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The Nexus Between Exporting and FDI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International Review of &amp;#x0D;&amp;#x0A;Innovative Practices in &amp;#x0D;&amp;#x0A;Regional Export Strategies&amp;quot;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8&quot;/&gt;&lt;/object&gt;&lt;object type=&quot;3&quot; unique_id=&quot;10009&quot;&gt;&lt;property id=&quot;20148&quot; value=&quot;5&quot;/&gt;&lt;property id=&quot;20300&quot; value=&quot;Slide 6 - &amp;quot;Germany – SME Exporting&amp;quot;&quot;/&gt;&lt;property id=&quot;20307&quot; value=&quot;284&quot;/&gt;&lt;/object&gt;&lt;object type=&quot;3&quot; unique_id=&quot;10010&quot;&gt;&lt;property id=&quot;20148&quot; value=&quot;5&quot;/&gt;&lt;property id=&quot;20300&quot; value=&quot;Slide 7 - &amp;quot;Germany – Regional Clusters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Germany – FDI Attraction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Canada&amp;quot;&quot;/&gt;&lt;property id=&quot;20307&quot; value=&quot;275&quot;/&gt;&lt;/object&gt;&lt;object type=&quot;3&quot; unique_id=&quot;10013&quot;&gt;&lt;property id=&quot;20148&quot; value=&quot;5&quot;/&gt;&lt;property id=&quot;20300&quot; value=&quot;Slide 10&quot;/&gt;&lt;property id=&quot;20307&quot; value=&quot;289&quot;/&gt;&lt;/object&gt;&lt;object type=&quot;3&quot; unique_id=&quot;10014&quot;&gt;&lt;property id=&quot;20148&quot; value=&quot;5&quot;/&gt;&lt;property id=&quot;20300&quot; value=&quot;Slide 11&quot;/&gt;&lt;property id=&quot;20307&quot; value=&quot;290&quot;/&gt;&lt;/object&gt;&lt;object type=&quot;3&quot; unique_id=&quot;10015&quot;&gt;&lt;property id=&quot;20148&quot; value=&quot;5&quot;/&gt;&lt;property id=&quot;20300&quot; value=&quot;Slide 12 - &amp;quot;Italy&amp;quot;&quot;/&gt;&lt;property id=&quot;20307&quot; value=&quot;259&quot;/&gt;&lt;/object&gt;&lt;object type=&quot;3&quot; unique_id=&quot;10016&quot;&gt;&lt;property id=&quot;20148&quot; value=&quot;5&quot;/&gt;&lt;property id=&quot;20300&quot; value=&quot;Slide 13&quot;/&gt;&lt;property id=&quot;20307&quot; value=&quot;260&quot;/&gt;&lt;/object&gt;&lt;object type=&quot;3&quot; unique_id=&quot;10017&quot;&gt;&lt;property id=&quot;20148&quot; value=&quot;5&quot;/&gt;&lt;property id=&quot;20300&quot; value=&quot;Slide 14&quot;/&gt;&lt;property id=&quot;20307&quot; value=&quot;297&quot;/&gt;&lt;/object&gt;&lt;object type=&quot;3&quot; unique_id=&quot;10018&quot;&gt;&lt;property id=&quot;20148&quot; value=&quot;5&quot;/&gt;&lt;property id=&quot;20300&quot; value=&quot;Slide 15 - &amp;quot;Review of Innovative Practices in Regional Export Strategies &amp;#x0D;&amp;#x0A;in the United States&amp;quot;&quot;/&gt;&lt;property id=&quot;20307&quot; value=&quot;274&quot;/&gt;&lt;/object&gt;&lt;object type=&quot;3&quot; unique_id=&quot;10019&quot;&gt;&lt;property id=&quot;20148&quot; value=&quot;5&quot;/&gt;&lt;property id=&quot;20300&quot; value=&quot;Slide 16 - &amp;quot;National Export Initiative (NEI)&amp;quot;&quot;/&gt;&lt;property id=&quot;20307&quot; value=&quot;267&quot;/&gt;&lt;/object&gt;&lt;object type=&quot;3&quot; unique_id=&quot;10020&quot;&gt;&lt;property id=&quot;20148&quot; value=&quot;5&quot;/&gt;&lt;property id=&quot;20300&quot; value=&quot;Slide 17 - &amp;quot;National Export Initiative (cont.)&amp;quot;&quot;/&gt;&lt;property id=&quot;20307&quot; value=&quot;270&quot;/&gt;&lt;/object&gt;&lt;object type=&quot;3&quot; unique_id=&quot;10021&quot;&gt;&lt;property id=&quot;20148&quot; value=&quot;5&quot;/&gt;&lt;property id=&quot;20300&quot; value=&quot;Slide 18 - &amp;quot;SelectUSA&amp;quot;&quot;/&gt;&lt;property id=&quot;20307&quot; value=&quot;264&quot;/&gt;&lt;/object&gt;&lt;object type=&quot;3&quot; unique_id=&quot;10022&quot;&gt;&lt;property id=&quot;20148&quot; value=&quot;5&quot;/&gt;&lt;property id=&quot;20300&quot; value=&quot;Slide 19 - &amp;quot;U.S. International Trade Commission (ITC)&amp;quot;&quot;/&gt;&lt;property id=&quot;20307&quot; value=&quot;263&quot;/&gt;&lt;/object&gt;&lt;object type=&quot;3&quot; unique_id=&quot;10023&quot;&gt;&lt;property id=&quot;20148&quot; value=&quot;5&quot;/&gt;&lt;property id=&quot;20300&quot; value=&quot;Slide 20 - &amp;quot;Brookings Institute U.S. Regional Strategies &amp;#x0D;&amp;#x0A;Minneapolis- St. Paul&amp;quot;&quot;/&gt;&lt;property id=&quot;20307&quot; value=&quot;276&quot;/&gt;&lt;/object&gt;&lt;object type=&quot;3&quot; unique_id=&quot;10024&quot;&gt;&lt;property id=&quot;20148&quot; value=&quot;5&quot;/&gt;&lt;property id=&quot;20300&quot; value=&quot;Slide 21 - &amp;quot;Brookings Institute U.S. Regional Strategies  &amp;#x0D;&amp;#x0A;CenterState, NY (Syracuse area)&amp;quot;&quot;/&gt;&lt;property id=&quot;20307&quot; value=&quot;278&quot;/&gt;&lt;/object&gt;&lt;object type=&quot;3&quot; unique_id=&quot;10025&quot;&gt;&lt;property id=&quot;20148&quot; value=&quot;5&quot;/&gt;&lt;property id=&quot;20300&quot; value=&quot;Slide 22 - &amp;quot;Brookings Institute U.S. Regional Strategies&amp;#x0D;&amp;#x0A;Greater Portland, OR&amp;quot;&quot;/&gt;&lt;property id=&quot;20307&quot; value=&quot;277&quot;/&gt;&lt;/object&gt;&lt;object type=&quot;3&quot; unique_id=&quot;10026&quot;&gt;&lt;property id=&quot;20148&quot; value=&quot;5&quot;/&gt;&lt;property id=&quot;20300&quot; value=&quot;Slide 23 - &amp;quot;Brookings Institute U.S. Regional Strategies &amp;#x0D;&amp;#x0A;Los Angeles&amp;quot;&quot;/&gt;&lt;property id=&quot;20307&quot; value=&quot;279&quot;/&gt;&lt;/object&gt;&lt;object type=&quot;3&quot; unique_id=&quot;10027&quot;&gt;&lt;property id=&quot;20148&quot; value=&quot;5&quot;/&gt;&lt;property id=&quot;20300&quot; value=&quot;Slide 24 - &amp;quot;Trade Development Alliance of &amp;#x0D;&amp;#x0A;Greater Seattle&amp;quot;&quot;/&gt;&lt;property id=&quot;20307&quot; value=&quot;266&quot;/&gt;&lt;/object&gt;&lt;object type=&quot;3&quot; unique_id=&quot;10028&quot;&gt;&lt;property id=&quot;20148&quot; value=&quot;5&quot;/&gt;&lt;property id=&quot;20300&quot; value=&quot;Slide 25 - &amp;quot;Georgia—&amp;#x0D;&amp;#x0A;Port of Savannah-Atlanta Logistics Hub&amp;quot;&quot;/&gt;&lt;property id=&quot;20307&quot; value=&quot;292&quot;/&gt;&lt;/object&gt;&lt;object type=&quot;3&quot; unique_id=&quot;10029&quot;&gt;&lt;property id=&quot;20148&quot; value=&quot;5&quot;/&gt;&lt;property id=&quot;20300&quot; value=&quot;Slide 26&quot;/&gt;&lt;property id=&quot;20307&quot; value=&quot;294&quot;/&gt;&lt;/object&gt;&lt;object type=&quot;3&quot; unique_id=&quot;10030&quot;&gt;&lt;property id=&quot;20148&quot; value=&quot;5&quot;/&gt;&lt;property id=&quot;20300&quot; value=&quot;Slide 27 - &amp;quot;Innovation in Bi-National Collaboration –&amp;#x0D;&amp;#x0A;North America&amp;quot;&quot;/&gt;&lt;property id=&quot;20307&quot; value=&quot;280&quot;/&gt;&lt;/object&gt;&lt;object type=&quot;3&quot; unique_id=&quot;10031&quot;&gt;&lt;property id=&quot;20148&quot; value=&quot;5&quot;/&gt;&lt;property id=&quot;20300&quot; value=&quot;Slide 28 - &amp;quot;Innovation in Bi-National Collaboration – Europe&amp;quot;&quot;/&gt;&lt;property id=&quot;20307&quot; value=&quot;293&quot;/&gt;&lt;/object&gt;&lt;object type=&quot;3&quot; unique_id=&quot;10032&quot;&gt;&lt;property id=&quot;20148&quot; value=&quot;5&quot;/&gt;&lt;property id=&quot;20300&quot; value=&quot;Slide 29 - &amp;quot;Innovation in Bi-National Collaboration – Europe (cont.)&amp;quot;&quot;/&gt;&lt;property id=&quot;20307&quot; value=&quot;281&quot;/&gt;&lt;/object&gt;&lt;object type=&quot;3&quot; unique_id=&quot;10033&quot;&gt;&lt;property id=&quot;20148&quot; value=&quot;5&quot;/&gt;&lt;property id=&quot;20300&quot; value=&quot;Slide 30 - &amp;quot;SME Market Drivers and &amp;#x0D;&amp;#x0A;Regional Environment Factors&amp;quot;&quot;/&gt;&lt;property id=&quot;20307&quot; value=&quot;282&quot;/&gt;&lt;/object&gt;&lt;object type=&quot;3&quot; unique_id=&quot;10034&quot;&gt;&lt;property id=&quot;20148&quot; value=&quot;5&quot;/&gt;&lt;property id=&quot;20300&quot; value=&quot;Slide 31 - &amp;quot;Collaboration in Bi-National Regions&amp;quot;&quot;/&gt;&lt;property id=&quot;20307&quot; value=&quot;283&quot;/&gt;&lt;/object&gt;&lt;object type=&quot;3&quot; unique_id=&quot;10035&quot;&gt;&lt;property id=&quot;20148&quot; value=&quot;5&quot;/&gt;&lt;property id=&quot;20300&quot; value=&quot;Slide 32 - &amp;quot;Exporting &amp;amp; FDI Innovative Practices &amp;#x0D;&amp;#x0A;MSU CCED Research Team&amp;quot;&quot;/&gt;&lt;property id=&quot;20307&quot; value=&quot;287&quot;/&gt;&lt;/object&gt;&lt;object type=&quot;3&quot; unique_id=&quot;10036&quot;&gt;&lt;property id=&quot;20148&quot; value=&quot;5&quot;/&gt;&lt;property id=&quot;20300&quot; value=&quot;Slide 33 - &amp;quot;  Thank you!&amp;quot;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partans Will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SU_wordm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rgbClr val="18453B"/>
            </a:solidFill>
            <a:effectLst/>
            <a:uLnTx/>
            <a:uFillTx/>
            <a:latin typeface="Arial" pitchFamily="34" charset="0"/>
            <a:ea typeface="ＭＳ Ｐゴシック" charset="-128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MSU_Spartans_Will</Template>
  <TotalTime>11649</TotalTime>
  <Words>1835</Words>
  <Application>Microsoft Office PowerPoint</Application>
  <PresentationFormat>On-screen Show (4:3)</PresentationFormat>
  <Paragraphs>289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Spartans Will design</vt:lpstr>
      <vt:lpstr>1_Office Theme</vt:lpstr>
      <vt:lpstr>MSU_wordmark</vt:lpstr>
      <vt:lpstr>A Global Review of  Innovative Practices in Regional SME Exporting Strategies and Foreign Direct Investment Attraction</vt:lpstr>
      <vt:lpstr>Introduction</vt:lpstr>
      <vt:lpstr>The Nexus Between Exporting and FDI</vt:lpstr>
      <vt:lpstr>International Review of  Innovative Practices in  Regional Export Strategies</vt:lpstr>
      <vt:lpstr>Slide 5</vt:lpstr>
      <vt:lpstr>Germany – SME Exporting</vt:lpstr>
      <vt:lpstr>Germany – Regional Clusters</vt:lpstr>
      <vt:lpstr>Germany – FDI Attraction</vt:lpstr>
      <vt:lpstr>Canada</vt:lpstr>
      <vt:lpstr>Slide 10</vt:lpstr>
      <vt:lpstr>Slide 11</vt:lpstr>
      <vt:lpstr>Italy</vt:lpstr>
      <vt:lpstr>Slide 13</vt:lpstr>
      <vt:lpstr>Slide 14</vt:lpstr>
      <vt:lpstr>Review of Innovative Practices in Regional Export Strategies  in the United States</vt:lpstr>
      <vt:lpstr>National Export Initiative (NEI)</vt:lpstr>
      <vt:lpstr>National Export Initiative (cont.)</vt:lpstr>
      <vt:lpstr>SelectUSA</vt:lpstr>
      <vt:lpstr>U.S. International Trade Commission (ITC)</vt:lpstr>
      <vt:lpstr>Brookings Institute U.S. Regional Strategies  Minneapolis- St. Paul</vt:lpstr>
      <vt:lpstr>Brookings Institute U.S. Regional Strategies   CenterState, NY (Syracuse area)</vt:lpstr>
      <vt:lpstr>Brookings Institute U.S. Regional Strategies Greater Portland, OR</vt:lpstr>
      <vt:lpstr>Brookings Institute U.S. Regional Strategies  Los Angeles</vt:lpstr>
      <vt:lpstr>Trade Development Alliance of  Greater Seattle</vt:lpstr>
      <vt:lpstr>Georgia— Port of Savannah-Atlanta Logistics Hub</vt:lpstr>
      <vt:lpstr>Slide 26</vt:lpstr>
      <vt:lpstr>Innovation in Bi-National Collaboration – North America</vt:lpstr>
      <vt:lpstr>Innovation in Bi-National Collaboration – Europe</vt:lpstr>
      <vt:lpstr>Innovation in Bi-National Collaboration – Europe (cont.)</vt:lpstr>
      <vt:lpstr>SME Market Drivers and  Regional Environment Factors</vt:lpstr>
      <vt:lpstr>Collaboration in Bi-National Regions</vt:lpstr>
      <vt:lpstr>Exporting &amp; FDI Innovative Practices  MSU CCED Research Team</vt:lpstr>
      <vt:lpstr>  Thank you!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Export Infrastructure Assessment</dc:title>
  <dc:creator>Kevin Doyle</dc:creator>
  <cp:lastModifiedBy>glp</cp:lastModifiedBy>
  <cp:revision>338</cp:revision>
  <cp:lastPrinted>2012-09-06T03:29:16Z</cp:lastPrinted>
  <dcterms:created xsi:type="dcterms:W3CDTF">2012-06-08T15:10:08Z</dcterms:created>
  <dcterms:modified xsi:type="dcterms:W3CDTF">2012-10-22T13:27:38Z</dcterms:modified>
</cp:coreProperties>
</file>