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9" r:id="rId2"/>
    <p:sldId id="273" r:id="rId3"/>
    <p:sldId id="280" r:id="rId4"/>
    <p:sldId id="260" r:id="rId5"/>
    <p:sldId id="262" r:id="rId6"/>
    <p:sldId id="264" r:id="rId7"/>
    <p:sldId id="265" r:id="rId8"/>
    <p:sldId id="263" r:id="rId9"/>
    <p:sldId id="274" r:id="rId10"/>
    <p:sldId id="258" r:id="rId11"/>
    <p:sldId id="267" r:id="rId12"/>
    <p:sldId id="268" r:id="rId13"/>
    <p:sldId id="269" r:id="rId14"/>
    <p:sldId id="290" r:id="rId15"/>
    <p:sldId id="266" r:id="rId16"/>
    <p:sldId id="281" r:id="rId17"/>
    <p:sldId id="275" r:id="rId18"/>
    <p:sldId id="278" r:id="rId19"/>
    <p:sldId id="285" r:id="rId20"/>
    <p:sldId id="287" r:id="rId21"/>
    <p:sldId id="291" r:id="rId22"/>
    <p:sldId id="284" r:id="rId23"/>
    <p:sldId id="282" r:id="rId24"/>
    <p:sldId id="283" r:id="rId25"/>
    <p:sldId id="261" r:id="rId26"/>
    <p:sldId id="276" r:id="rId27"/>
    <p:sldId id="292" r:id="rId28"/>
    <p:sldId id="286" r:id="rId29"/>
    <p:sldId id="279" r:id="rId30"/>
  </p:sldIdLst>
  <p:sldSz cx="9144000" cy="6858000" type="screen4x3"/>
  <p:notesSz cx="6858000" cy="9117013"/>
  <p:custDataLst>
    <p:tags r:id="rId33"/>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CCFF"/>
    <a:srgbClr val="66FF66"/>
    <a:srgbClr val="FFCC00"/>
    <a:srgbClr val="FFFF66"/>
    <a:srgbClr val="EEECE1"/>
    <a:srgbClr val="7793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61044" autoAdjust="0"/>
  </p:normalViewPr>
  <p:slideViewPr>
    <p:cSldViewPr>
      <p:cViewPr>
        <p:scale>
          <a:sx n="57" d="100"/>
          <a:sy n="57" d="100"/>
        </p:scale>
        <p:origin x="-1500" y="-27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1B9ADFF-EAF8-4C31-9DC0-33CD86FFC2CC}" type="datetimeFigureOut">
              <a:rPr lang="en-US"/>
              <a:pPr>
                <a:defRPr/>
              </a:pPr>
              <a:t>10/22/2012</a:t>
            </a:fld>
            <a:endParaRPr lang="en-US"/>
          </a:p>
        </p:txBody>
      </p:sp>
      <p:sp>
        <p:nvSpPr>
          <p:cNvPr id="4" name="Footer Placeholder 3"/>
          <p:cNvSpPr>
            <a:spLocks noGrp="1"/>
          </p:cNvSpPr>
          <p:nvPr>
            <p:ph type="ftr" sz="quarter" idx="2"/>
          </p:nvPr>
        </p:nvSpPr>
        <p:spPr>
          <a:xfrm>
            <a:off x="0" y="8659813"/>
            <a:ext cx="2971800" cy="4556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59813"/>
            <a:ext cx="2971800" cy="4556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A4DE2C6-5B84-48D2-BDDE-9A3EAF5A40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777FAC6-4532-424C-912E-A1746280343F}" type="datetimeFigureOut">
              <a:rPr lang="en-US"/>
              <a:pPr>
                <a:defRPr/>
              </a:pPr>
              <a:t>10/22/2012</a:t>
            </a:fld>
            <a:endParaRPr lang="en-US"/>
          </a:p>
        </p:txBody>
      </p:sp>
      <p:sp>
        <p:nvSpPr>
          <p:cNvPr id="4" name="Slide Image Placeholder 3"/>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59813"/>
            <a:ext cx="2971800" cy="45561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D37EB10-8332-4185-B1C9-FF5088533CA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DAFE-149C-4ADE-8060-66B155939AAD}" type="slidenum">
              <a:rPr lang="en-US" smtClean="0"/>
              <a:pPr fontAlgn="base">
                <a:spcBef>
                  <a:spcPct val="0"/>
                </a:spcBef>
                <a:spcAft>
                  <a:spcPct val="0"/>
                </a:spcAft>
                <a:defRPr/>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A8CB998-7239-4774-9050-DD0D73BF11C1}" type="datetimeFigureOut">
              <a:rPr lang="en-US"/>
              <a:pPr>
                <a:defRPr/>
              </a:pPr>
              <a:t>10/22/2012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BA488-4CBE-416C-AD7A-AF1EBBF96BC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6060D1-9699-4DB1-8DB4-6CA3E9111152}" type="datetimeFigureOut">
              <a:rPr lang="en-US"/>
              <a:pPr>
                <a:defRPr/>
              </a:pPr>
              <a:t>10/22/2012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457A2-6D7B-46E0-A68E-295DED9E69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4005A2-6E11-4002-8BA8-02CC53F44EB7}" type="datetimeFigureOut">
              <a:rPr lang="en-US"/>
              <a:pPr>
                <a:defRPr/>
              </a:pPr>
              <a:t>10/22/2012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FF933F-175B-4827-93CE-D3615D4DB0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4B1AFA-A109-4F8A-B1E0-42FD138609F3}" type="datetimeFigureOut">
              <a:rPr lang="en-US"/>
              <a:pPr>
                <a:defRPr/>
              </a:pPr>
              <a:t>10/22/2012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65C3BA-351C-4F56-AB77-8BC24FC60C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9BE0C5-8D6B-4B28-A32D-8A4C0C67CF9E}" type="datetimeFigureOut">
              <a:rPr lang="en-US"/>
              <a:pPr>
                <a:defRPr/>
              </a:pPr>
              <a:t>10/22/2012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97663E-B927-46DC-8036-6E54FE9EEE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B4B284-4145-45DD-BDAB-0F8110CDEAF1}" type="datetimeFigureOut">
              <a:rPr lang="en-US"/>
              <a:pPr>
                <a:defRPr/>
              </a:pPr>
              <a:t>10/22/2012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8A9E53-23BF-46AF-B5F6-8E6F1B24D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F111C3-8C69-4C48-818A-BBF5D0E6ADF0}" type="datetimeFigureOut">
              <a:rPr lang="en-US"/>
              <a:pPr>
                <a:defRPr/>
              </a:pPr>
              <a:t>10/22/2012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577441-C165-4FD8-ADC3-E8B47DFFEA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113087-8618-4485-82D8-379AE02F9BD1}" type="datetimeFigureOut">
              <a:rPr lang="en-US"/>
              <a:pPr>
                <a:defRPr/>
              </a:pPr>
              <a:t>10/22/2012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6FBAF9-4560-4675-9371-61EDDB9872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4DCBBC-19BD-49B1-AA73-0365B6A8606A}" type="datetimeFigureOut">
              <a:rPr lang="en-US"/>
              <a:pPr>
                <a:defRPr/>
              </a:pPr>
              <a:t>10/22/2012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45C679-5B8B-4004-AB27-9D17EB6942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DEA64-12C7-4B85-A9D0-A807EFDF1E1F}" type="datetimeFigureOut">
              <a:rPr lang="en-US"/>
              <a:pPr>
                <a:defRPr/>
              </a:pPr>
              <a:t>10/22/2012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77C2E6-5E64-4B33-AAF2-684F5E7E95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72A17C-14E8-4E90-B39F-FDF9750E4E6B}" type="datetimeFigureOut">
              <a:rPr lang="en-US"/>
              <a:pPr>
                <a:defRPr/>
              </a:pPr>
              <a:t>10/22/2012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DE9568-5F61-4801-BB7D-638F919615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4BFC128-4F07-4BAC-9E0C-1249883F71DD}" type="datetimeFigureOut">
              <a:rPr lang="en-US"/>
              <a:pPr>
                <a:defRPr/>
              </a:pPr>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ABA8576-4D25-4C46-977D-20CE0947E4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981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2133600"/>
            <a:ext cx="9144000" cy="4724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2" name="Title 1"/>
          <p:cNvSpPr>
            <a:spLocks noGrp="1"/>
          </p:cNvSpPr>
          <p:nvPr>
            <p:ph type="ctrTitle"/>
          </p:nvPr>
        </p:nvSpPr>
        <p:spPr>
          <a:xfrm>
            <a:off x="0" y="152400"/>
            <a:ext cx="9144000" cy="1676400"/>
          </a:xfrm>
        </p:spPr>
        <p:txBody>
          <a:bodyPr/>
          <a:lstStyle/>
          <a:p>
            <a:pPr eaLnBrk="1" hangingPunct="1"/>
            <a:r>
              <a:rPr lang="en-US" sz="4800" b="1" smtClean="0">
                <a:solidFill>
                  <a:schemeClr val="bg1"/>
                </a:solidFill>
                <a:latin typeface="Cambria" pitchFamily="18" charset="0"/>
              </a:rPr>
              <a:t>St. Martha’s Commons: </a:t>
            </a:r>
            <a:br>
              <a:rPr lang="en-US" sz="4800" b="1" smtClean="0">
                <a:solidFill>
                  <a:schemeClr val="bg1"/>
                </a:solidFill>
                <a:latin typeface="Cambria" pitchFamily="18" charset="0"/>
              </a:rPr>
            </a:br>
            <a:r>
              <a:rPr lang="en-US" sz="4000" b="1" smtClean="0">
                <a:solidFill>
                  <a:schemeClr val="bg1"/>
                </a:solidFill>
                <a:latin typeface="Cambria" pitchFamily="18" charset="0"/>
              </a:rPr>
              <a:t>A Community Development Effort</a:t>
            </a:r>
          </a:p>
        </p:txBody>
      </p:sp>
      <p:sp>
        <p:nvSpPr>
          <p:cNvPr id="11" name="Rectangle 10"/>
          <p:cNvSpPr/>
          <p:nvPr/>
        </p:nvSpPr>
        <p:spPr>
          <a:xfrm>
            <a:off x="0" y="1981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4" name="Picture 2" descr="This image is of St. Martha's Community Center"/>
          <p:cNvPicPr>
            <a:picLocks noChangeAspect="1" noChangeArrowheads="1"/>
          </p:cNvPicPr>
          <p:nvPr/>
        </p:nvPicPr>
        <p:blipFill>
          <a:blip r:embed="rId2" cstate="screen"/>
          <a:srcRect/>
          <a:stretch>
            <a:fillRect/>
          </a:stretch>
        </p:blipFill>
        <p:spPr bwMode="auto">
          <a:xfrm>
            <a:off x="1676400" y="3276600"/>
            <a:ext cx="5943600" cy="315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35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228600" y="2057400"/>
            <a:ext cx="8686800" cy="1046163"/>
          </a:xfrm>
          <a:prstGeom prst="rect">
            <a:avLst/>
          </a:prstGeom>
          <a:noFill/>
          <a:ln>
            <a:noFill/>
          </a:ln>
        </p:spPr>
        <p:txBody>
          <a:bodyPr>
            <a:spAutoFit/>
          </a:bodyPr>
          <a:lstStyle/>
          <a:p>
            <a:pPr fontAlgn="auto">
              <a:spcBef>
                <a:spcPts val="0"/>
              </a:spcBef>
              <a:spcAft>
                <a:spcPts val="0"/>
              </a:spcAft>
              <a:defRPr/>
            </a:pPr>
            <a:r>
              <a:rPr lang="en-GB" sz="2000" b="1" dirty="0">
                <a:latin typeface="+mn-lt"/>
              </a:rPr>
              <a:t> </a:t>
            </a:r>
            <a:endParaRPr lang="en-US" sz="2000" dirty="0">
              <a:latin typeface="+mn-lt"/>
            </a:endParaRPr>
          </a:p>
          <a:p>
            <a:pPr fontAlgn="auto">
              <a:spcBef>
                <a:spcPts val="0"/>
              </a:spcBef>
              <a:spcAft>
                <a:spcPts val="0"/>
              </a:spcAft>
              <a:defRPr/>
            </a:pPr>
            <a:endParaRPr lang="en-GB" sz="2000" b="1" dirty="0">
              <a:latin typeface="+mn-lt"/>
            </a:endParaRPr>
          </a:p>
          <a:p>
            <a:pPr fontAlgn="auto">
              <a:spcBef>
                <a:spcPts val="0"/>
              </a:spcBef>
              <a:spcAft>
                <a:spcPts val="0"/>
              </a:spcAft>
              <a:defRPr/>
            </a:pPr>
            <a:endParaRPr lang="en-US" sz="2200" dirty="0">
              <a:solidFill>
                <a:schemeClr val="tx1">
                  <a:lumMod val="95000"/>
                  <a:lumOff val="5000"/>
                </a:schemeClr>
              </a:solidFill>
              <a:latin typeface="+mn-lt"/>
            </a:endParaRPr>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Planning Committee Member Organizations </a:t>
            </a:r>
          </a:p>
        </p:txBody>
      </p:sp>
      <p:sp>
        <p:nvSpPr>
          <p:cNvPr id="3" name="Content Placeholder 2"/>
          <p:cNvSpPr>
            <a:spLocks noGrp="1"/>
          </p:cNvSpPr>
          <p:nvPr>
            <p:ph sz="half" idx="1"/>
          </p:nvPr>
        </p:nvSpPr>
        <p:spPr>
          <a:xfrm>
            <a:off x="228600" y="1981200"/>
            <a:ext cx="4038600" cy="4525963"/>
          </a:xfrm>
        </p:spPr>
        <p:txBody>
          <a:bodyPr rtlCol="0">
            <a:normAutofit fontScale="85000" lnSpcReduction="20000"/>
          </a:bodyPr>
          <a:lstStyle/>
          <a:p>
            <a:pPr marL="0" indent="0" eaLnBrk="1" fontAlgn="auto" hangingPunct="1">
              <a:spcBef>
                <a:spcPts val="0"/>
              </a:spcBef>
              <a:spcAft>
                <a:spcPts val="0"/>
              </a:spcAft>
              <a:buFont typeface="Arial" pitchFamily="34" charset="0"/>
              <a:buNone/>
              <a:defRPr/>
            </a:pPr>
            <a:r>
              <a:rPr lang="en-GB" sz="2100" b="1" dirty="0">
                <a:solidFill>
                  <a:prstClr val="black"/>
                </a:solidFill>
              </a:rPr>
              <a:t>Canterbury on the Lake</a:t>
            </a:r>
            <a:r>
              <a:rPr lang="en-GB" sz="2100" dirty="0">
                <a:solidFill>
                  <a:prstClr val="black"/>
                </a:solidFill>
              </a:rPr>
              <a:t> </a:t>
            </a:r>
            <a:endParaRPr lang="en-GB" sz="2100" dirty="0" smtClean="0">
              <a:solidFill>
                <a:prstClr val="black"/>
              </a:solidFill>
            </a:endParaRPr>
          </a:p>
          <a:p>
            <a:pPr marL="0" indent="0" eaLnBrk="1" fontAlgn="auto" hangingPunct="1">
              <a:spcBef>
                <a:spcPts val="0"/>
              </a:spcBef>
              <a:spcAft>
                <a:spcPts val="0"/>
              </a:spcAft>
              <a:buFont typeface="Arial" pitchFamily="34" charset="0"/>
              <a:buNone/>
              <a:defRPr/>
            </a:pPr>
            <a:r>
              <a:rPr lang="en-GB" sz="2100" dirty="0" smtClean="0">
                <a:solidFill>
                  <a:prstClr val="black"/>
                </a:solidFill>
              </a:rPr>
              <a:t>Canterbury b </a:t>
            </a:r>
            <a:r>
              <a:rPr lang="en-GB" sz="2100" dirty="0" err="1" smtClean="0">
                <a:solidFill>
                  <a:prstClr val="black"/>
                </a:solidFill>
              </a:rPr>
              <a:t>egan</a:t>
            </a:r>
            <a:r>
              <a:rPr lang="en-GB" sz="2100" dirty="0" smtClean="0">
                <a:solidFill>
                  <a:prstClr val="black"/>
                </a:solidFill>
              </a:rPr>
              <a:t> </a:t>
            </a:r>
            <a:r>
              <a:rPr lang="en-GB" sz="2100" dirty="0">
                <a:solidFill>
                  <a:prstClr val="black"/>
                </a:solidFill>
              </a:rPr>
              <a:t>providing hospital care for Detroit’s poor in 1865. Today it provides three levels of care for senior residents on a forty acre community in </a:t>
            </a:r>
            <a:r>
              <a:rPr lang="en-GB" sz="2100" dirty="0" smtClean="0">
                <a:solidFill>
                  <a:prstClr val="black"/>
                </a:solidFill>
              </a:rPr>
              <a:t>Waterford. </a:t>
            </a:r>
            <a:endParaRPr lang="en-GB" sz="2100" dirty="0">
              <a:solidFill>
                <a:prstClr val="black"/>
              </a:solidFill>
            </a:endParaRPr>
          </a:p>
          <a:p>
            <a:pPr marL="0" indent="0" eaLnBrk="1" fontAlgn="auto" hangingPunct="1">
              <a:spcBef>
                <a:spcPts val="0"/>
              </a:spcBef>
              <a:spcAft>
                <a:spcPts val="0"/>
              </a:spcAft>
              <a:buFont typeface="Arial" pitchFamily="34" charset="0"/>
              <a:buNone/>
              <a:defRPr/>
            </a:pPr>
            <a:endParaRPr lang="en-GB" sz="1800" dirty="0" smtClean="0">
              <a:solidFill>
                <a:prstClr val="black"/>
              </a:solidFill>
            </a:endParaRPr>
          </a:p>
          <a:p>
            <a:pPr marL="0" indent="0" eaLnBrk="1" fontAlgn="auto" hangingPunct="1">
              <a:spcBef>
                <a:spcPts val="0"/>
              </a:spcBef>
              <a:spcAft>
                <a:spcPts val="0"/>
              </a:spcAft>
              <a:buFont typeface="Arial" pitchFamily="34" charset="0"/>
              <a:buNone/>
              <a:defRPr/>
            </a:pPr>
            <a:endParaRPr lang="en-GB" sz="1800" dirty="0">
              <a:solidFill>
                <a:prstClr val="black"/>
              </a:solidFill>
            </a:endParaRPr>
          </a:p>
          <a:p>
            <a:pPr marL="0" indent="0" eaLnBrk="1" fontAlgn="auto" hangingPunct="1">
              <a:spcBef>
                <a:spcPts val="0"/>
              </a:spcBef>
              <a:spcAft>
                <a:spcPts val="0"/>
              </a:spcAft>
              <a:buFont typeface="Arial" pitchFamily="34" charset="0"/>
              <a:buNone/>
              <a:defRPr/>
            </a:pPr>
            <a:endParaRPr lang="en-GB" sz="1800" dirty="0" smtClean="0">
              <a:solidFill>
                <a:prstClr val="black"/>
              </a:solidFill>
            </a:endParaRPr>
          </a:p>
          <a:p>
            <a:pPr marL="0" indent="0" eaLnBrk="1" fontAlgn="auto" hangingPunct="1">
              <a:spcBef>
                <a:spcPts val="0"/>
              </a:spcBef>
              <a:spcAft>
                <a:spcPts val="0"/>
              </a:spcAft>
              <a:buFont typeface="Arial" pitchFamily="34" charset="0"/>
              <a:buNone/>
              <a:defRPr/>
            </a:pPr>
            <a:endParaRPr lang="en-US" sz="1800" dirty="0" smtClean="0">
              <a:solidFill>
                <a:prstClr val="black"/>
              </a:solidFill>
            </a:endParaRPr>
          </a:p>
          <a:p>
            <a:pPr marL="0" indent="0" eaLnBrk="1" fontAlgn="auto" hangingPunct="1">
              <a:spcBef>
                <a:spcPts val="0"/>
              </a:spcBef>
              <a:spcAft>
                <a:spcPts val="0"/>
              </a:spcAft>
              <a:buFont typeface="Arial" pitchFamily="34" charset="0"/>
              <a:buNone/>
              <a:defRPr/>
            </a:pPr>
            <a:endParaRPr lang="en-US" sz="1800" dirty="0" smtClean="0">
              <a:solidFill>
                <a:prstClr val="black"/>
              </a:solidFill>
            </a:endParaRPr>
          </a:p>
          <a:p>
            <a:pPr marL="0" indent="0" eaLnBrk="1" fontAlgn="auto" hangingPunct="1">
              <a:spcBef>
                <a:spcPts val="0"/>
              </a:spcBef>
              <a:spcAft>
                <a:spcPts val="0"/>
              </a:spcAft>
              <a:buFont typeface="Arial" pitchFamily="34" charset="0"/>
              <a:buNone/>
              <a:defRPr/>
            </a:pPr>
            <a:endParaRPr lang="en-US" sz="1800" dirty="0">
              <a:solidFill>
                <a:prstClr val="black"/>
              </a:solidFill>
            </a:endParaRPr>
          </a:p>
          <a:p>
            <a:pPr marL="0" indent="0" eaLnBrk="1" fontAlgn="auto" hangingPunct="1">
              <a:spcBef>
                <a:spcPts val="0"/>
              </a:spcBef>
              <a:spcAft>
                <a:spcPts val="0"/>
              </a:spcAft>
              <a:buFont typeface="Arial" pitchFamily="34" charset="0"/>
              <a:buNone/>
              <a:defRPr/>
            </a:pPr>
            <a:endParaRPr lang="en-GB" sz="1800" b="1" dirty="0" smtClean="0">
              <a:solidFill>
                <a:prstClr val="black"/>
              </a:solidFill>
            </a:endParaRPr>
          </a:p>
          <a:p>
            <a:pPr marL="0" indent="0" eaLnBrk="1" fontAlgn="auto" hangingPunct="1">
              <a:spcBef>
                <a:spcPts val="0"/>
              </a:spcBef>
              <a:spcAft>
                <a:spcPts val="0"/>
              </a:spcAft>
              <a:buFont typeface="Arial" pitchFamily="34" charset="0"/>
              <a:buNone/>
              <a:defRPr/>
            </a:pPr>
            <a:r>
              <a:rPr lang="en-GB" sz="2100" b="1" dirty="0" smtClean="0">
                <a:solidFill>
                  <a:prstClr val="black"/>
                </a:solidFill>
              </a:rPr>
              <a:t>                  Christ </a:t>
            </a:r>
            <a:r>
              <a:rPr lang="en-GB" sz="2100" b="1" dirty="0">
                <a:solidFill>
                  <a:prstClr val="black"/>
                </a:solidFill>
              </a:rPr>
              <a:t>Child Society of Detroit</a:t>
            </a:r>
            <a:r>
              <a:rPr lang="en-GB" sz="2100" dirty="0">
                <a:solidFill>
                  <a:prstClr val="black"/>
                </a:solidFill>
              </a:rPr>
              <a:t> </a:t>
            </a:r>
            <a:r>
              <a:rPr lang="en-GB" sz="2100" dirty="0" smtClean="0">
                <a:solidFill>
                  <a:prstClr val="black"/>
                </a:solidFill>
              </a:rPr>
              <a:t>      	</a:t>
            </a:r>
            <a:r>
              <a:rPr lang="en-US" sz="2100" dirty="0" smtClean="0">
                <a:solidFill>
                  <a:prstClr val="black"/>
                </a:solidFill>
              </a:rPr>
              <a:t>Through </a:t>
            </a:r>
            <a:r>
              <a:rPr lang="en-US" sz="2100" dirty="0">
                <a:solidFill>
                  <a:prstClr val="black"/>
                </a:solidFill>
              </a:rPr>
              <a:t>Christ Child House the </a:t>
            </a:r>
            <a:r>
              <a:rPr lang="en-US" sz="2100" dirty="0" smtClean="0">
                <a:solidFill>
                  <a:prstClr val="black"/>
                </a:solidFill>
              </a:rPr>
              <a:t>	society </a:t>
            </a:r>
            <a:r>
              <a:rPr lang="en-US" sz="2100" dirty="0">
                <a:solidFill>
                  <a:prstClr val="black"/>
                </a:solidFill>
              </a:rPr>
              <a:t>provides quality </a:t>
            </a:r>
            <a:r>
              <a:rPr lang="en-US" sz="2100" dirty="0" smtClean="0">
                <a:solidFill>
                  <a:prstClr val="black"/>
                </a:solidFill>
              </a:rPr>
              <a:t>	professional and	comprehensive </a:t>
            </a:r>
            <a:r>
              <a:rPr lang="en-US" sz="2100" dirty="0">
                <a:solidFill>
                  <a:prstClr val="black"/>
                </a:solidFill>
              </a:rPr>
              <a:t>treatment </a:t>
            </a:r>
            <a:r>
              <a:rPr lang="en-US" sz="2100" dirty="0" smtClean="0">
                <a:solidFill>
                  <a:prstClr val="black"/>
                </a:solidFill>
              </a:rPr>
              <a:t>	programs </a:t>
            </a:r>
            <a:r>
              <a:rPr lang="en-US" sz="2100" dirty="0">
                <a:solidFill>
                  <a:prstClr val="black"/>
                </a:solidFill>
              </a:rPr>
              <a:t>for at risk children and </a:t>
            </a:r>
            <a:r>
              <a:rPr lang="en-US" sz="2100" dirty="0" smtClean="0">
                <a:solidFill>
                  <a:prstClr val="black"/>
                </a:solidFill>
              </a:rPr>
              <a:t>their families </a:t>
            </a:r>
            <a:r>
              <a:rPr lang="en-US" sz="2100" dirty="0">
                <a:solidFill>
                  <a:prstClr val="black"/>
                </a:solidFill>
              </a:rPr>
              <a:t>through therapeutic services and individualized treatment.</a:t>
            </a:r>
          </a:p>
          <a:p>
            <a:pPr eaLnBrk="1" fontAlgn="auto" hangingPunct="1">
              <a:spcAft>
                <a:spcPts val="0"/>
              </a:spcAft>
              <a:defRPr/>
            </a:pPr>
            <a:endParaRPr lang="en-US" dirty="0"/>
          </a:p>
        </p:txBody>
      </p:sp>
      <p:pic>
        <p:nvPicPr>
          <p:cNvPr id="4098" name="Picture 2" descr="This image is Canterbury on the lake's logo"/>
          <p:cNvPicPr>
            <a:picLocks noChangeAspect="1" noChangeArrowheads="1"/>
          </p:cNvPicPr>
          <p:nvPr/>
        </p:nvPicPr>
        <p:blipFill>
          <a:blip r:embed="rId2" cstate="screen"/>
          <a:srcRect/>
          <a:stretch>
            <a:fillRect/>
          </a:stretch>
        </p:blipFill>
        <p:spPr bwMode="auto">
          <a:xfrm>
            <a:off x="838200" y="3352800"/>
            <a:ext cx="2552700" cy="647700"/>
          </a:xfrm>
          <a:prstGeom prst="rect">
            <a:avLst/>
          </a:prstGeom>
          <a:ln>
            <a:noFill/>
          </a:ln>
          <a:effectLst>
            <a:outerShdw blurRad="292100" dist="139700" dir="2700000" algn="tl" rotWithShape="0">
              <a:srgbClr val="333333">
                <a:alpha val="65000"/>
              </a:srgbClr>
            </a:outerShdw>
          </a:effectLst>
          <a:extLst/>
        </p:spPr>
      </p:pic>
      <p:pic>
        <p:nvPicPr>
          <p:cNvPr id="4099" name="Picture 3" descr="This image is Christ Child Society of Detroit's logo"/>
          <p:cNvPicPr>
            <a:picLocks noChangeAspect="1" noChangeArrowheads="1"/>
          </p:cNvPicPr>
          <p:nvPr/>
        </p:nvPicPr>
        <p:blipFill>
          <a:blip r:embed="rId3" cstate="screen"/>
          <a:srcRect b="-755"/>
          <a:stretch>
            <a:fillRect/>
          </a:stretch>
        </p:blipFill>
        <p:spPr bwMode="auto">
          <a:xfrm>
            <a:off x="228600" y="4724400"/>
            <a:ext cx="838200" cy="1143000"/>
          </a:xfrm>
          <a:prstGeom prst="rect">
            <a:avLst/>
          </a:prstGeom>
          <a:ln>
            <a:noFill/>
          </a:ln>
          <a:effectLst>
            <a:outerShdw blurRad="292100" dist="139700" dir="2700000" algn="tl" rotWithShape="0">
              <a:srgbClr val="333333">
                <a:alpha val="65000"/>
              </a:srgbClr>
            </a:outerShdw>
          </a:effectLst>
          <a:extLst/>
        </p:spPr>
      </p:pic>
      <p:pic>
        <p:nvPicPr>
          <p:cNvPr id="4101" name="Picture 5" descr="This is an image of the Don Bosco Hall's logo"/>
          <p:cNvPicPr>
            <a:picLocks noChangeAspect="1" noChangeArrowheads="1"/>
          </p:cNvPicPr>
          <p:nvPr/>
        </p:nvPicPr>
        <p:blipFill rotWithShape="1">
          <a:blip r:embed="rId4" cstate="screen"/>
          <a:srcRect l="8269" t="16624" r="4910"/>
          <a:stretch/>
        </p:blipFill>
        <p:spPr bwMode="auto">
          <a:xfrm>
            <a:off x="4495800" y="4876800"/>
            <a:ext cx="1600200" cy="763588"/>
          </a:xfrm>
          <a:prstGeom prst="rect">
            <a:avLst/>
          </a:prstGeom>
          <a:ln>
            <a:noFill/>
          </a:ln>
          <a:effectLst>
            <a:outerShdw blurRad="292100" dist="139700" dir="2700000" algn="tl" rotWithShape="0">
              <a:srgbClr val="333333">
                <a:alpha val="65000"/>
              </a:srgbClr>
            </a:outerShdw>
          </a:effectLst>
          <a:extLst/>
        </p:spPr>
      </p:pic>
      <p:pic>
        <p:nvPicPr>
          <p:cNvPr id="4100" name="Picture 4" descr="This is an image of the Cody Rouge Community Action Alliance's logo"/>
          <p:cNvPicPr>
            <a:picLocks noChangeAspect="1" noChangeArrowheads="1"/>
          </p:cNvPicPr>
          <p:nvPr/>
        </p:nvPicPr>
        <p:blipFill rotWithShape="1">
          <a:blip r:embed="rId5" cstate="screen"/>
          <a:srcRect/>
          <a:stretch/>
        </p:blipFill>
        <p:spPr bwMode="auto">
          <a:xfrm>
            <a:off x="6400800" y="3429000"/>
            <a:ext cx="1968500" cy="1028700"/>
          </a:xfrm>
          <a:prstGeom prst="rect">
            <a:avLst/>
          </a:prstGeom>
          <a:ln>
            <a:noFill/>
          </a:ln>
          <a:effectLst>
            <a:outerShdw blurRad="292100" dist="139700" dir="2700000" algn="tl" rotWithShape="0">
              <a:srgbClr val="333333">
                <a:alpha val="65000"/>
              </a:srgbClr>
            </a:outerShdw>
          </a:effectLst>
          <a:extLst/>
        </p:spPr>
      </p:pic>
      <p:sp>
        <p:nvSpPr>
          <p:cNvPr id="4" name="Content Placeholder 3"/>
          <p:cNvSpPr>
            <a:spLocks noGrp="1"/>
          </p:cNvSpPr>
          <p:nvPr>
            <p:ph sz="half" idx="2"/>
          </p:nvPr>
        </p:nvSpPr>
        <p:spPr>
          <a:xfrm>
            <a:off x="4953000" y="1981200"/>
            <a:ext cx="4191000" cy="4525963"/>
          </a:xfrm>
        </p:spPr>
        <p:txBody>
          <a:bodyPr rtlCol="0">
            <a:normAutofit fontScale="85000" lnSpcReduction="20000"/>
          </a:bodyPr>
          <a:lstStyle/>
          <a:p>
            <a:pPr marL="0" indent="0" eaLnBrk="1" fontAlgn="auto" hangingPunct="1">
              <a:spcBef>
                <a:spcPts val="0"/>
              </a:spcBef>
              <a:spcAft>
                <a:spcPts val="0"/>
              </a:spcAft>
              <a:buFont typeface="Arial" pitchFamily="34" charset="0"/>
              <a:buNone/>
              <a:defRPr/>
            </a:pPr>
            <a:r>
              <a:rPr lang="en-GB" sz="2100" b="1" dirty="0">
                <a:solidFill>
                  <a:prstClr val="black"/>
                </a:solidFill>
              </a:rPr>
              <a:t>Cody Rouge Community Action Alliance</a:t>
            </a:r>
            <a:r>
              <a:rPr lang="en-GB" sz="2100" dirty="0">
                <a:solidFill>
                  <a:prstClr val="black"/>
                </a:solidFill>
              </a:rPr>
              <a:t> </a:t>
            </a:r>
            <a:r>
              <a:rPr lang="en-GB" sz="2100" dirty="0" smtClean="0">
                <a:solidFill>
                  <a:prstClr val="black"/>
                </a:solidFill>
              </a:rPr>
              <a:t>  A  growing organization formed </a:t>
            </a:r>
            <a:r>
              <a:rPr lang="en-GB" sz="2100" dirty="0">
                <a:solidFill>
                  <a:prstClr val="black"/>
                </a:solidFill>
              </a:rPr>
              <a:t>four years ago with </a:t>
            </a:r>
            <a:r>
              <a:rPr lang="en-GB" sz="2100" dirty="0" smtClean="0">
                <a:solidFill>
                  <a:prstClr val="black"/>
                </a:solidFill>
              </a:rPr>
              <a:t>assistance </a:t>
            </a:r>
            <a:r>
              <a:rPr lang="en-GB" sz="2100" dirty="0">
                <a:solidFill>
                  <a:prstClr val="black"/>
                </a:solidFill>
              </a:rPr>
              <a:t>from the Skillman </a:t>
            </a:r>
            <a:r>
              <a:rPr lang="en-GB" sz="2100" dirty="0" smtClean="0">
                <a:solidFill>
                  <a:prstClr val="black"/>
                </a:solidFill>
              </a:rPr>
              <a:t>Foundation, CRCAA  </a:t>
            </a:r>
            <a:r>
              <a:rPr lang="en-GB" sz="2100" dirty="0">
                <a:solidFill>
                  <a:prstClr val="black"/>
                </a:solidFill>
              </a:rPr>
              <a:t>is accomplishing its vision of </a:t>
            </a:r>
            <a:r>
              <a:rPr lang="en-US" sz="2100" dirty="0">
                <a:solidFill>
                  <a:prstClr val="black"/>
                </a:solidFill>
              </a:rPr>
              <a:t>seeing </a:t>
            </a:r>
            <a:r>
              <a:rPr lang="en-US" sz="2100" dirty="0" smtClean="0">
                <a:solidFill>
                  <a:prstClr val="black"/>
                </a:solidFill>
              </a:rPr>
              <a:t>healthy residents </a:t>
            </a:r>
            <a:r>
              <a:rPr lang="en-US" sz="2100" dirty="0">
                <a:solidFill>
                  <a:prstClr val="black"/>
                </a:solidFill>
              </a:rPr>
              <a:t>thriving in a </a:t>
            </a:r>
            <a:r>
              <a:rPr lang="en-US" sz="2100" dirty="0" smtClean="0">
                <a:solidFill>
                  <a:prstClr val="black"/>
                </a:solidFill>
              </a:rPr>
              <a:t>safe and                                      culturally </a:t>
            </a:r>
          </a:p>
          <a:p>
            <a:pPr marL="0" indent="0" eaLnBrk="1" fontAlgn="auto" hangingPunct="1">
              <a:spcBef>
                <a:spcPts val="0"/>
              </a:spcBef>
              <a:spcAft>
                <a:spcPts val="0"/>
              </a:spcAft>
              <a:buFont typeface="Arial" pitchFamily="34" charset="0"/>
              <a:buNone/>
              <a:defRPr/>
            </a:pPr>
            <a:r>
              <a:rPr lang="en-US" sz="2100" dirty="0" smtClean="0">
                <a:solidFill>
                  <a:prstClr val="black"/>
                </a:solidFill>
              </a:rPr>
              <a:t>connected </a:t>
            </a:r>
          </a:p>
          <a:p>
            <a:pPr marL="0" indent="0" eaLnBrk="1" fontAlgn="auto" hangingPunct="1">
              <a:spcBef>
                <a:spcPts val="0"/>
              </a:spcBef>
              <a:spcAft>
                <a:spcPts val="0"/>
              </a:spcAft>
              <a:buFont typeface="Arial" pitchFamily="34" charset="0"/>
              <a:buNone/>
              <a:defRPr/>
            </a:pPr>
            <a:r>
              <a:rPr lang="en-US" sz="2100" dirty="0" smtClean="0">
                <a:solidFill>
                  <a:prstClr val="black"/>
                </a:solidFill>
              </a:rPr>
              <a:t>community.</a:t>
            </a:r>
          </a:p>
          <a:p>
            <a:pPr marL="0" indent="0" eaLnBrk="1" fontAlgn="auto" hangingPunct="1">
              <a:spcBef>
                <a:spcPts val="0"/>
              </a:spcBef>
              <a:spcAft>
                <a:spcPts val="0"/>
              </a:spcAft>
              <a:buFont typeface="Arial" pitchFamily="34" charset="0"/>
              <a:buNone/>
              <a:defRPr/>
            </a:pPr>
            <a:endParaRPr lang="en-US" sz="1800" dirty="0">
              <a:solidFill>
                <a:prstClr val="black"/>
              </a:solidFill>
            </a:endParaRPr>
          </a:p>
          <a:p>
            <a:pPr marL="0" indent="0" eaLnBrk="1" fontAlgn="auto" hangingPunct="1">
              <a:spcBef>
                <a:spcPts val="0"/>
              </a:spcBef>
              <a:spcAft>
                <a:spcPts val="0"/>
              </a:spcAft>
              <a:buFont typeface="Arial" pitchFamily="34" charset="0"/>
              <a:buNone/>
              <a:defRPr/>
            </a:pPr>
            <a:endParaRPr lang="en-US" sz="1800" dirty="0" smtClean="0">
              <a:solidFill>
                <a:prstClr val="black"/>
              </a:solidFill>
            </a:endParaRPr>
          </a:p>
          <a:p>
            <a:pPr marL="0" indent="0" eaLnBrk="1" fontAlgn="auto" hangingPunct="1">
              <a:spcBef>
                <a:spcPts val="0"/>
              </a:spcBef>
              <a:spcAft>
                <a:spcPts val="0"/>
              </a:spcAft>
              <a:buFont typeface="Arial" pitchFamily="34" charset="0"/>
              <a:buNone/>
              <a:defRPr/>
            </a:pPr>
            <a:endParaRPr lang="en-US" sz="1800" dirty="0">
              <a:solidFill>
                <a:prstClr val="black"/>
              </a:solidFill>
            </a:endParaRPr>
          </a:p>
          <a:p>
            <a:pPr marL="0" indent="0" eaLnBrk="1" fontAlgn="auto" hangingPunct="1">
              <a:spcBef>
                <a:spcPts val="0"/>
              </a:spcBef>
              <a:spcAft>
                <a:spcPts val="0"/>
              </a:spcAft>
              <a:buFont typeface="Arial" pitchFamily="34" charset="0"/>
              <a:buNone/>
              <a:defRPr/>
            </a:pPr>
            <a:r>
              <a:rPr lang="en-GB" sz="1800" b="1" dirty="0">
                <a:solidFill>
                  <a:prstClr val="black"/>
                </a:solidFill>
              </a:rPr>
              <a:t> </a:t>
            </a:r>
            <a:endParaRPr lang="en-GB" sz="1800" b="1" dirty="0" smtClean="0">
              <a:solidFill>
                <a:prstClr val="black"/>
              </a:solidFill>
            </a:endParaRPr>
          </a:p>
          <a:p>
            <a:pPr marL="0" indent="0" eaLnBrk="1" fontAlgn="auto" hangingPunct="1">
              <a:spcBef>
                <a:spcPts val="0"/>
              </a:spcBef>
              <a:spcAft>
                <a:spcPts val="0"/>
              </a:spcAft>
              <a:buFont typeface="Arial" pitchFamily="34" charset="0"/>
              <a:buNone/>
              <a:defRPr/>
            </a:pPr>
            <a:endParaRPr lang="en-GB" sz="1800" b="1" dirty="0">
              <a:solidFill>
                <a:prstClr val="black"/>
              </a:solidFill>
            </a:endParaRPr>
          </a:p>
          <a:p>
            <a:pPr marL="0" indent="0" eaLnBrk="1" fontAlgn="auto" hangingPunct="1">
              <a:spcBef>
                <a:spcPts val="0"/>
              </a:spcBef>
              <a:spcAft>
                <a:spcPts val="0"/>
              </a:spcAft>
              <a:buFont typeface="Arial" pitchFamily="34" charset="0"/>
              <a:buNone/>
              <a:defRPr/>
            </a:pPr>
            <a:r>
              <a:rPr lang="en-GB" sz="2100" b="1" dirty="0" smtClean="0">
                <a:solidFill>
                  <a:prstClr val="black"/>
                </a:solidFill>
              </a:rPr>
              <a:t>	         </a:t>
            </a:r>
          </a:p>
          <a:p>
            <a:pPr marL="0" indent="0" eaLnBrk="1" fontAlgn="auto" hangingPunct="1">
              <a:spcBef>
                <a:spcPts val="0"/>
              </a:spcBef>
              <a:spcAft>
                <a:spcPts val="0"/>
              </a:spcAft>
              <a:buFont typeface="Arial" pitchFamily="34" charset="0"/>
              <a:buNone/>
              <a:defRPr/>
            </a:pPr>
            <a:r>
              <a:rPr lang="en-GB" sz="2100" b="1" dirty="0" smtClean="0">
                <a:solidFill>
                  <a:prstClr val="black"/>
                </a:solidFill>
              </a:rPr>
              <a:t>	         Don </a:t>
            </a:r>
            <a:r>
              <a:rPr lang="en-GB" sz="2100" b="1" dirty="0">
                <a:solidFill>
                  <a:prstClr val="black"/>
                </a:solidFill>
              </a:rPr>
              <a:t>Bosco Hall</a:t>
            </a:r>
            <a:r>
              <a:rPr lang="en-GB" sz="2100" dirty="0">
                <a:solidFill>
                  <a:prstClr val="black"/>
                </a:solidFill>
              </a:rPr>
              <a:t> </a:t>
            </a:r>
            <a:r>
              <a:rPr lang="en-US" sz="2100" dirty="0" smtClean="0">
                <a:solidFill>
                  <a:prstClr val="black"/>
                </a:solidFill>
              </a:rPr>
              <a:t>provides </a:t>
            </a:r>
          </a:p>
          <a:p>
            <a:pPr marL="0" indent="0" eaLnBrk="1" fontAlgn="auto" hangingPunct="1">
              <a:spcBef>
                <a:spcPts val="0"/>
              </a:spcBef>
              <a:spcAft>
                <a:spcPts val="0"/>
              </a:spcAft>
              <a:buFont typeface="Arial" pitchFamily="34" charset="0"/>
              <a:buNone/>
              <a:defRPr/>
            </a:pPr>
            <a:r>
              <a:rPr lang="en-US" sz="2100" dirty="0" smtClean="0">
                <a:solidFill>
                  <a:prstClr val="black"/>
                </a:solidFill>
              </a:rPr>
              <a:t>	         supportive </a:t>
            </a:r>
            <a:r>
              <a:rPr lang="en-US" sz="2100" dirty="0">
                <a:solidFill>
                  <a:prstClr val="black"/>
                </a:solidFill>
              </a:rPr>
              <a:t>human services </a:t>
            </a:r>
            <a:endParaRPr lang="en-US" sz="2100" dirty="0" smtClean="0">
              <a:solidFill>
                <a:prstClr val="black"/>
              </a:solidFill>
            </a:endParaRPr>
          </a:p>
          <a:p>
            <a:pPr marL="0" indent="0" eaLnBrk="1" fontAlgn="auto" hangingPunct="1">
              <a:spcBef>
                <a:spcPts val="0"/>
              </a:spcBef>
              <a:spcAft>
                <a:spcPts val="0"/>
              </a:spcAft>
              <a:buFont typeface="Arial" pitchFamily="34" charset="0"/>
              <a:buNone/>
              <a:defRPr/>
            </a:pPr>
            <a:r>
              <a:rPr lang="en-US" sz="2100" dirty="0" smtClean="0">
                <a:solidFill>
                  <a:prstClr val="black"/>
                </a:solidFill>
              </a:rPr>
              <a:t>	         to </a:t>
            </a:r>
            <a:r>
              <a:rPr lang="en-US" sz="2100" dirty="0">
                <a:solidFill>
                  <a:prstClr val="black"/>
                </a:solidFill>
              </a:rPr>
              <a:t>enhance the quality of </a:t>
            </a:r>
            <a:endParaRPr lang="en-US" sz="2100" dirty="0" smtClean="0">
              <a:solidFill>
                <a:prstClr val="black"/>
              </a:solidFill>
            </a:endParaRPr>
          </a:p>
          <a:p>
            <a:pPr marL="0" indent="0" eaLnBrk="1" fontAlgn="auto" hangingPunct="1">
              <a:spcBef>
                <a:spcPts val="0"/>
              </a:spcBef>
              <a:spcAft>
                <a:spcPts val="0"/>
              </a:spcAft>
              <a:buFont typeface="Arial" pitchFamily="34" charset="0"/>
              <a:buNone/>
              <a:defRPr/>
            </a:pPr>
            <a:r>
              <a:rPr lang="en-US" sz="2100" dirty="0" smtClean="0">
                <a:solidFill>
                  <a:prstClr val="black"/>
                </a:solidFill>
              </a:rPr>
              <a:t>                           life of </a:t>
            </a:r>
            <a:r>
              <a:rPr lang="en-US" sz="2100" dirty="0">
                <a:solidFill>
                  <a:prstClr val="black"/>
                </a:solidFill>
              </a:rPr>
              <a:t>Detroit youth and their </a:t>
            </a:r>
            <a:r>
              <a:rPr lang="en-US" sz="2100" dirty="0" smtClean="0">
                <a:solidFill>
                  <a:prstClr val="black"/>
                </a:solidFill>
              </a:rPr>
              <a:t>families </a:t>
            </a:r>
            <a:r>
              <a:rPr lang="en-US" sz="2100" dirty="0">
                <a:solidFill>
                  <a:prstClr val="black"/>
                </a:solidFill>
              </a:rPr>
              <a:t>through direct service </a:t>
            </a:r>
            <a:r>
              <a:rPr lang="en-US" sz="2100" dirty="0" smtClean="0">
                <a:solidFill>
                  <a:prstClr val="black"/>
                </a:solidFill>
              </a:rPr>
              <a:t>and </a:t>
            </a:r>
            <a:r>
              <a:rPr lang="en-US" sz="2100" dirty="0">
                <a:solidFill>
                  <a:prstClr val="black"/>
                </a:solidFill>
              </a:rPr>
              <a:t>advocacy</a:t>
            </a:r>
            <a:r>
              <a:rPr lang="en-US" sz="2100" dirty="0" smtClean="0">
                <a:solidFill>
                  <a:prstClr val="black"/>
                </a:solidFill>
              </a:rPr>
              <a:t>.</a:t>
            </a:r>
            <a:endParaRPr lang="en-US" sz="2100" dirty="0">
              <a:solidFill>
                <a:prstClr val="black"/>
              </a:solidFill>
            </a:endParaRP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1270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4000" b="1" dirty="0">
                <a:solidFill>
                  <a:schemeClr val="bg1"/>
                </a:solidFill>
                <a:latin typeface="Cambria" pitchFamily="18" charset="0"/>
              </a:rPr>
              <a:t>Planning Committee </a:t>
            </a:r>
            <a:r>
              <a:rPr lang="en-US" sz="4000" b="1" dirty="0">
                <a:solidFill>
                  <a:prstClr val="white"/>
                </a:solidFill>
                <a:latin typeface="Cambria" pitchFamily="18" charset="0"/>
              </a:rPr>
              <a:t>Member Organizations Cont’d</a:t>
            </a:r>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228600" y="2057400"/>
            <a:ext cx="8686800" cy="2278063"/>
          </a:xfrm>
          <a:prstGeom prst="rect">
            <a:avLst/>
          </a:prstGeom>
          <a:noFill/>
          <a:ln>
            <a:noFill/>
          </a:ln>
        </p:spPr>
        <p:txBody>
          <a:bodyPr>
            <a:spAutoFit/>
          </a:bodyPr>
          <a:lstStyle/>
          <a:p>
            <a:pPr fontAlgn="auto">
              <a:spcBef>
                <a:spcPts val="0"/>
              </a:spcBef>
              <a:spcAft>
                <a:spcPts val="0"/>
              </a:spcAft>
              <a:defRPr/>
            </a:pPr>
            <a:r>
              <a:rPr lang="en-GB" sz="2000" dirty="0">
                <a:latin typeface="+mn-lt"/>
              </a:rPr>
              <a:t> </a:t>
            </a:r>
            <a:r>
              <a:rPr lang="en-GB" sz="2000" b="1" dirty="0">
                <a:solidFill>
                  <a:prstClr val="black"/>
                </a:solidFill>
                <a:latin typeface="+mn-lt"/>
              </a:rPr>
              <a:t> </a:t>
            </a:r>
            <a:endParaRPr lang="en-US" sz="2000" dirty="0">
              <a:solidFill>
                <a:prstClr val="black"/>
              </a:solidFill>
              <a:latin typeface="+mn-lt"/>
            </a:endParaRPr>
          </a:p>
          <a:p>
            <a:pPr fontAlgn="auto">
              <a:spcBef>
                <a:spcPts val="0"/>
              </a:spcBef>
              <a:spcAft>
                <a:spcPts val="0"/>
              </a:spcAft>
              <a:defRPr/>
            </a:pPr>
            <a:endParaRPr lang="en-US" sz="2000" dirty="0">
              <a:solidFill>
                <a:prstClr val="black"/>
              </a:solidFill>
              <a:latin typeface="+mn-lt"/>
            </a:endParaRPr>
          </a:p>
          <a:p>
            <a:pPr fontAlgn="auto">
              <a:spcBef>
                <a:spcPts val="0"/>
              </a:spcBef>
              <a:spcAft>
                <a:spcPts val="0"/>
              </a:spcAft>
              <a:defRPr/>
            </a:pPr>
            <a:r>
              <a:rPr lang="en-GB" sz="2000" dirty="0">
                <a:solidFill>
                  <a:prstClr val="black"/>
                </a:solidFill>
                <a:latin typeface="+mn-lt"/>
              </a:rPr>
              <a:t> </a:t>
            </a:r>
            <a:endParaRPr lang="en-US" sz="2000" dirty="0">
              <a:solidFill>
                <a:prstClr val="black"/>
              </a:solidFill>
              <a:latin typeface="+mn-lt"/>
            </a:endParaRPr>
          </a:p>
          <a:p>
            <a:pPr fontAlgn="auto">
              <a:spcBef>
                <a:spcPts val="0"/>
              </a:spcBef>
              <a:spcAft>
                <a:spcPts val="0"/>
              </a:spcAft>
              <a:defRPr/>
            </a:pPr>
            <a:endParaRPr lang="en-GB" sz="2000" b="1" dirty="0">
              <a:solidFill>
                <a:prstClr val="black"/>
              </a:solidFill>
              <a:latin typeface="+mn-lt"/>
            </a:endParaRPr>
          </a:p>
          <a:p>
            <a:pPr fontAlgn="auto">
              <a:spcBef>
                <a:spcPts val="0"/>
              </a:spcBef>
              <a:spcAft>
                <a:spcPts val="0"/>
              </a:spcAft>
              <a:defRPr/>
            </a:pPr>
            <a:endParaRPr lang="en-US" sz="2000" dirty="0">
              <a:solidFill>
                <a:prstClr val="black"/>
              </a:solidFill>
              <a:latin typeface="+mn-lt"/>
            </a:endParaRPr>
          </a:p>
          <a:p>
            <a:pPr fontAlgn="auto">
              <a:spcBef>
                <a:spcPts val="0"/>
              </a:spcBef>
              <a:spcAft>
                <a:spcPts val="0"/>
              </a:spcAft>
              <a:defRPr/>
            </a:pPr>
            <a:endParaRPr lang="en-US" sz="2000" dirty="0">
              <a:latin typeface="+mn-lt"/>
            </a:endParaRPr>
          </a:p>
          <a:p>
            <a:pPr fontAlgn="auto">
              <a:spcBef>
                <a:spcPts val="0"/>
              </a:spcBef>
              <a:spcAft>
                <a:spcPts val="0"/>
              </a:spcAft>
              <a:defRPr/>
            </a:pPr>
            <a:endParaRPr lang="en-US" sz="2200" dirty="0">
              <a:solidFill>
                <a:schemeClr val="tx1">
                  <a:lumMod val="95000"/>
                  <a:lumOff val="5000"/>
                </a:schemeClr>
              </a:solidFill>
              <a:latin typeface="Cambria" pitchFamily="18" charset="0"/>
            </a:endParaRPr>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dirty="0">
                <a:solidFill>
                  <a:schemeClr val="bg1"/>
                </a:solidFill>
                <a:latin typeface="Cambria" pitchFamily="18" charset="0"/>
                <a:ea typeface="+mj-ea"/>
                <a:cs typeface="+mj-cs"/>
              </a:rPr>
              <a:t> </a:t>
            </a:r>
          </a:p>
        </p:txBody>
      </p:sp>
      <p:sp>
        <p:nvSpPr>
          <p:cNvPr id="3" name="Content Placeholder 2"/>
          <p:cNvSpPr>
            <a:spLocks noGrp="1"/>
          </p:cNvSpPr>
          <p:nvPr>
            <p:ph sz="half" idx="1"/>
          </p:nvPr>
        </p:nvSpPr>
        <p:spPr>
          <a:xfrm>
            <a:off x="304800" y="1828800"/>
            <a:ext cx="4164013" cy="4525963"/>
          </a:xfrm>
        </p:spPr>
        <p:txBody>
          <a:bodyPr rtlCol="0">
            <a:normAutofit fontScale="92500" lnSpcReduction="20000"/>
          </a:bodyPr>
          <a:lstStyle/>
          <a:p>
            <a:pPr marL="0" indent="0" eaLnBrk="1" fontAlgn="auto" hangingPunct="1">
              <a:spcBef>
                <a:spcPts val="0"/>
              </a:spcBef>
              <a:spcAft>
                <a:spcPts val="0"/>
              </a:spcAft>
              <a:buFont typeface="Arial" pitchFamily="34" charset="0"/>
              <a:buNone/>
              <a:defRPr/>
            </a:pPr>
            <a:endParaRPr lang="en-GB" sz="2100" b="1" dirty="0" smtClean="0">
              <a:solidFill>
                <a:prstClr val="black"/>
              </a:solidFill>
            </a:endParaRPr>
          </a:p>
          <a:p>
            <a:pPr marL="0" indent="0" eaLnBrk="1" fontAlgn="auto" hangingPunct="1">
              <a:spcBef>
                <a:spcPts val="0"/>
              </a:spcBef>
              <a:spcAft>
                <a:spcPts val="0"/>
              </a:spcAft>
              <a:buFont typeface="Arial" pitchFamily="34" charset="0"/>
              <a:buNone/>
              <a:defRPr/>
            </a:pPr>
            <a:r>
              <a:rPr lang="en-GB" sz="2100" b="1" dirty="0" smtClean="0">
                <a:solidFill>
                  <a:prstClr val="black"/>
                </a:solidFill>
              </a:rPr>
              <a:t>Eisenhower </a:t>
            </a:r>
            <a:r>
              <a:rPr lang="en-GB" sz="2100" b="1" dirty="0">
                <a:solidFill>
                  <a:prstClr val="black"/>
                </a:solidFill>
              </a:rPr>
              <a:t>Center</a:t>
            </a:r>
            <a:r>
              <a:rPr lang="en-GB" sz="2100" dirty="0">
                <a:solidFill>
                  <a:prstClr val="black"/>
                </a:solidFill>
              </a:rPr>
              <a:t> </a:t>
            </a:r>
            <a:endParaRPr lang="en-GB" sz="2100" dirty="0" smtClean="0">
              <a:solidFill>
                <a:prstClr val="black"/>
              </a:solidFill>
            </a:endParaRPr>
          </a:p>
          <a:p>
            <a:pPr marL="0" indent="0" eaLnBrk="1" fontAlgn="auto" hangingPunct="1">
              <a:spcBef>
                <a:spcPts val="0"/>
              </a:spcBef>
              <a:spcAft>
                <a:spcPts val="0"/>
              </a:spcAft>
              <a:buFont typeface="Arial" pitchFamily="34" charset="0"/>
              <a:buNone/>
              <a:defRPr/>
            </a:pPr>
            <a:r>
              <a:rPr lang="en-GB" sz="2100" dirty="0" smtClean="0">
                <a:solidFill>
                  <a:prstClr val="black"/>
                </a:solidFill>
              </a:rPr>
              <a:t>A </a:t>
            </a:r>
            <a:r>
              <a:rPr lang="en-GB" sz="2100" dirty="0">
                <a:solidFill>
                  <a:prstClr val="black"/>
                </a:solidFill>
              </a:rPr>
              <a:t>caring multidisciplinary rehabilitation community for those with traumatic brain injury, EC </a:t>
            </a:r>
            <a:r>
              <a:rPr lang="en-GB" sz="2100" dirty="0" smtClean="0">
                <a:solidFill>
                  <a:prstClr val="black"/>
                </a:solidFill>
              </a:rPr>
              <a:t>offers residential </a:t>
            </a:r>
            <a:r>
              <a:rPr lang="en-GB" sz="2100" dirty="0">
                <a:solidFill>
                  <a:prstClr val="black"/>
                </a:solidFill>
              </a:rPr>
              <a:t>programs </a:t>
            </a:r>
            <a:r>
              <a:rPr lang="en-GB" sz="2100" dirty="0" smtClean="0">
                <a:solidFill>
                  <a:prstClr val="black"/>
                </a:solidFill>
              </a:rPr>
              <a:t>on </a:t>
            </a:r>
            <a:r>
              <a:rPr lang="en-GB" sz="2100" dirty="0">
                <a:solidFill>
                  <a:prstClr val="black"/>
                </a:solidFill>
              </a:rPr>
              <a:t>the main campus in </a:t>
            </a:r>
            <a:endParaRPr lang="en-GB" sz="2100" dirty="0" smtClean="0">
              <a:solidFill>
                <a:prstClr val="black"/>
              </a:solidFill>
            </a:endParaRPr>
          </a:p>
          <a:p>
            <a:pPr marL="0" indent="0" eaLnBrk="1" fontAlgn="auto" hangingPunct="1">
              <a:spcBef>
                <a:spcPts val="0"/>
              </a:spcBef>
              <a:spcAft>
                <a:spcPts val="0"/>
              </a:spcAft>
              <a:buFont typeface="Arial" pitchFamily="34" charset="0"/>
              <a:buNone/>
              <a:defRPr/>
            </a:pPr>
            <a:r>
              <a:rPr lang="en-GB" sz="2100" dirty="0" smtClean="0">
                <a:solidFill>
                  <a:prstClr val="black"/>
                </a:solidFill>
              </a:rPr>
              <a:t>Ann </a:t>
            </a:r>
            <a:r>
              <a:rPr lang="en-GB" sz="2100" dirty="0">
                <a:solidFill>
                  <a:prstClr val="black"/>
                </a:solidFill>
              </a:rPr>
              <a:t>Arbor </a:t>
            </a:r>
            <a:r>
              <a:rPr lang="en-GB" sz="2100" dirty="0" smtClean="0">
                <a:solidFill>
                  <a:prstClr val="black"/>
                </a:solidFill>
              </a:rPr>
              <a:t>and </a:t>
            </a:r>
            <a:r>
              <a:rPr lang="en-GB" sz="2100" dirty="0">
                <a:solidFill>
                  <a:prstClr val="black"/>
                </a:solidFill>
              </a:rPr>
              <a:t>day treatment </a:t>
            </a:r>
            <a:r>
              <a:rPr lang="en-GB" sz="2100" dirty="0" smtClean="0">
                <a:solidFill>
                  <a:prstClr val="black"/>
                </a:solidFill>
              </a:rPr>
              <a:t>programs at </a:t>
            </a:r>
            <a:r>
              <a:rPr lang="en-GB" sz="2100" dirty="0">
                <a:solidFill>
                  <a:prstClr val="black"/>
                </a:solidFill>
              </a:rPr>
              <a:t>a </a:t>
            </a:r>
            <a:r>
              <a:rPr lang="en-GB" sz="2100" dirty="0" smtClean="0">
                <a:solidFill>
                  <a:prstClr val="black"/>
                </a:solidFill>
              </a:rPr>
              <a:t>farm </a:t>
            </a:r>
            <a:r>
              <a:rPr lang="en-GB" sz="2100" dirty="0">
                <a:solidFill>
                  <a:prstClr val="black"/>
                </a:solidFill>
              </a:rPr>
              <a:t>in </a:t>
            </a:r>
            <a:r>
              <a:rPr lang="en-GB" sz="2100" dirty="0" smtClean="0">
                <a:solidFill>
                  <a:prstClr val="black"/>
                </a:solidFill>
              </a:rPr>
              <a:t>Manchester, MI.</a:t>
            </a:r>
          </a:p>
          <a:p>
            <a:pPr marL="0" indent="0" eaLnBrk="1" fontAlgn="auto" hangingPunct="1">
              <a:spcBef>
                <a:spcPts val="0"/>
              </a:spcBef>
              <a:spcAft>
                <a:spcPts val="0"/>
              </a:spcAft>
              <a:buFont typeface="Arial" pitchFamily="34" charset="0"/>
              <a:buNone/>
              <a:defRPr/>
            </a:pPr>
            <a:endParaRPr lang="en-GB" sz="2100" dirty="0" smtClean="0">
              <a:solidFill>
                <a:prstClr val="black"/>
              </a:solidFill>
            </a:endParaRPr>
          </a:p>
          <a:p>
            <a:pPr marL="0" indent="0" eaLnBrk="1" fontAlgn="auto" hangingPunct="1">
              <a:spcBef>
                <a:spcPts val="0"/>
              </a:spcBef>
              <a:spcAft>
                <a:spcPts val="0"/>
              </a:spcAft>
              <a:buFont typeface="Arial" pitchFamily="34" charset="0"/>
              <a:buNone/>
              <a:defRPr/>
            </a:pPr>
            <a:endParaRPr lang="en-US" sz="2100" dirty="0">
              <a:solidFill>
                <a:prstClr val="black"/>
              </a:solidFill>
            </a:endParaRPr>
          </a:p>
          <a:p>
            <a:pPr marL="0" indent="0" eaLnBrk="1" fontAlgn="auto" hangingPunct="1">
              <a:spcBef>
                <a:spcPts val="0"/>
              </a:spcBef>
              <a:spcAft>
                <a:spcPts val="0"/>
              </a:spcAft>
              <a:buFont typeface="Arial" pitchFamily="34" charset="0"/>
              <a:buNone/>
              <a:defRPr/>
            </a:pPr>
            <a:r>
              <a:rPr lang="en-GB" sz="2100" b="1" dirty="0">
                <a:solidFill>
                  <a:prstClr val="black"/>
                </a:solidFill>
              </a:rPr>
              <a:t>Fairlane Senior Care </a:t>
            </a:r>
            <a:r>
              <a:rPr lang="en-GB" sz="2100" b="1" dirty="0" smtClean="0">
                <a:solidFill>
                  <a:prstClr val="black"/>
                </a:solidFill>
              </a:rPr>
              <a:t>and Rehabilitation </a:t>
            </a:r>
            <a:r>
              <a:rPr lang="en-GB" sz="2100" b="1" dirty="0">
                <a:solidFill>
                  <a:prstClr val="black"/>
                </a:solidFill>
              </a:rPr>
              <a:t>Center</a:t>
            </a:r>
            <a:r>
              <a:rPr lang="en-GB" sz="2100" dirty="0">
                <a:solidFill>
                  <a:prstClr val="black"/>
                </a:solidFill>
              </a:rPr>
              <a:t> </a:t>
            </a:r>
            <a:r>
              <a:rPr lang="en-GB" sz="2100" dirty="0" smtClean="0">
                <a:solidFill>
                  <a:prstClr val="black"/>
                </a:solidFill>
              </a:rPr>
              <a:t> </a:t>
            </a:r>
          </a:p>
          <a:p>
            <a:pPr marL="0" indent="0" eaLnBrk="1" fontAlgn="auto" hangingPunct="1">
              <a:spcBef>
                <a:spcPts val="0"/>
              </a:spcBef>
              <a:spcAft>
                <a:spcPts val="0"/>
              </a:spcAft>
              <a:buFont typeface="Arial" pitchFamily="34" charset="0"/>
              <a:buNone/>
              <a:defRPr/>
            </a:pPr>
            <a:r>
              <a:rPr lang="en-GB" sz="2100" dirty="0" smtClean="0">
                <a:solidFill>
                  <a:prstClr val="black"/>
                </a:solidFill>
              </a:rPr>
              <a:t>FSCRC </a:t>
            </a:r>
            <a:r>
              <a:rPr lang="en-GB" sz="2100" dirty="0">
                <a:solidFill>
                  <a:prstClr val="black"/>
                </a:solidFill>
              </a:rPr>
              <a:t>provides short and long term </a:t>
            </a:r>
            <a:endParaRPr lang="en-GB" sz="2100" dirty="0" smtClean="0">
              <a:solidFill>
                <a:prstClr val="black"/>
              </a:solidFill>
            </a:endParaRPr>
          </a:p>
          <a:p>
            <a:pPr marL="0" indent="0" eaLnBrk="1" fontAlgn="auto" hangingPunct="1">
              <a:spcBef>
                <a:spcPts val="0"/>
              </a:spcBef>
              <a:spcAft>
                <a:spcPts val="0"/>
              </a:spcAft>
              <a:buFont typeface="Arial" pitchFamily="34" charset="0"/>
              <a:buNone/>
              <a:defRPr/>
            </a:pPr>
            <a:r>
              <a:rPr lang="en-GB" sz="2100" dirty="0" smtClean="0">
                <a:solidFill>
                  <a:prstClr val="black"/>
                </a:solidFill>
              </a:rPr>
              <a:t>care </a:t>
            </a:r>
            <a:r>
              <a:rPr lang="en-GB" sz="2100" dirty="0">
                <a:solidFill>
                  <a:prstClr val="black"/>
                </a:solidFill>
              </a:rPr>
              <a:t>for 236 residents. Rehabilitative services include physical, speech, and occupational therapy. On site physicians, skilled nurses, and social workers support patient independence, recovery, and quality of life.</a:t>
            </a:r>
            <a:r>
              <a:rPr lang="en-GB" sz="2100" b="1" dirty="0">
                <a:solidFill>
                  <a:prstClr val="black"/>
                </a:solidFill>
              </a:rPr>
              <a:t>  </a:t>
            </a:r>
          </a:p>
          <a:p>
            <a:pPr eaLnBrk="1" fontAlgn="auto" hangingPunct="1">
              <a:spcAft>
                <a:spcPts val="0"/>
              </a:spcAft>
              <a:defRPr/>
            </a:pPr>
            <a:endParaRPr lang="en-US" dirty="0"/>
          </a:p>
        </p:txBody>
      </p:sp>
      <p:sp>
        <p:nvSpPr>
          <p:cNvPr id="4" name="Content Placeholder 3"/>
          <p:cNvSpPr>
            <a:spLocks noGrp="1"/>
          </p:cNvSpPr>
          <p:nvPr>
            <p:ph sz="half" idx="2"/>
          </p:nvPr>
        </p:nvSpPr>
        <p:spPr>
          <a:xfrm>
            <a:off x="4648200" y="1752600"/>
            <a:ext cx="4343400" cy="4876800"/>
          </a:xfrm>
        </p:spPr>
        <p:txBody>
          <a:bodyPr rtlCol="0">
            <a:normAutofit fontScale="92500" lnSpcReduction="20000"/>
          </a:bodyPr>
          <a:lstStyle/>
          <a:p>
            <a:pPr marL="0" indent="0" eaLnBrk="1" fontAlgn="auto" hangingPunct="1">
              <a:spcAft>
                <a:spcPts val="0"/>
              </a:spcAft>
              <a:buFont typeface="Arial" pitchFamily="34" charset="0"/>
              <a:buNone/>
              <a:defRPr/>
            </a:pPr>
            <a:endParaRPr lang="en-GB" sz="2000" b="1" dirty="0" smtClean="0">
              <a:solidFill>
                <a:prstClr val="black"/>
              </a:solidFill>
            </a:endParaRPr>
          </a:p>
          <a:p>
            <a:pPr marL="0" indent="0" eaLnBrk="1" fontAlgn="auto" hangingPunct="1">
              <a:spcAft>
                <a:spcPts val="0"/>
              </a:spcAft>
              <a:buFont typeface="Arial" pitchFamily="34" charset="0"/>
              <a:buNone/>
              <a:defRPr/>
            </a:pPr>
            <a:r>
              <a:rPr lang="en-GB" sz="2000" b="1" dirty="0" smtClean="0">
                <a:solidFill>
                  <a:prstClr val="black"/>
                </a:solidFill>
              </a:rPr>
              <a:t>Giffels  Inc. / IBI Group</a:t>
            </a:r>
            <a:r>
              <a:rPr lang="en-GB" sz="2000" dirty="0" smtClean="0">
                <a:solidFill>
                  <a:prstClr val="black"/>
                </a:solidFill>
              </a:rPr>
              <a:t>                                  Giffels </a:t>
            </a:r>
            <a:r>
              <a:rPr lang="en-GB" sz="2000" dirty="0">
                <a:solidFill>
                  <a:prstClr val="black"/>
                </a:solidFill>
              </a:rPr>
              <a:t>and Vallet was founded in 1926. </a:t>
            </a:r>
            <a:r>
              <a:rPr lang="en-GB" sz="2000" dirty="0" smtClean="0">
                <a:solidFill>
                  <a:prstClr val="black"/>
                </a:solidFill>
              </a:rPr>
              <a:t>The </a:t>
            </a:r>
            <a:r>
              <a:rPr lang="en-GB" sz="2000" dirty="0">
                <a:solidFill>
                  <a:prstClr val="black"/>
                </a:solidFill>
              </a:rPr>
              <a:t>firm provides architectural and engineering services for industrial and commercial projects. Arthur K Hyde, FAIA, vice-president of Giffels, Vallet, and Rosetti, designed St. Martha’s Church in the early 1950s. </a:t>
            </a:r>
            <a:endParaRPr lang="en-GB" sz="2000" dirty="0" smtClean="0">
              <a:solidFill>
                <a:prstClr val="black"/>
              </a:solidFill>
            </a:endParaRPr>
          </a:p>
          <a:p>
            <a:pPr marL="0" indent="0" eaLnBrk="1" fontAlgn="auto" hangingPunct="1">
              <a:spcAft>
                <a:spcPts val="0"/>
              </a:spcAft>
              <a:buFont typeface="Arial" pitchFamily="34" charset="0"/>
              <a:buNone/>
              <a:defRPr/>
            </a:pPr>
            <a:r>
              <a:rPr lang="en-GB" sz="2000" dirty="0" smtClean="0">
                <a:solidFill>
                  <a:prstClr val="black"/>
                </a:solidFill>
              </a:rPr>
              <a:t>                                                                </a:t>
            </a:r>
            <a:r>
              <a:rPr lang="en-GB" sz="2000" b="1" dirty="0" smtClean="0">
                <a:solidFill>
                  <a:prstClr val="black"/>
                </a:solidFill>
              </a:rPr>
              <a:t>Hannan </a:t>
            </a:r>
            <a:r>
              <a:rPr lang="en-GB" sz="2000" b="1" dirty="0">
                <a:solidFill>
                  <a:prstClr val="black"/>
                </a:solidFill>
              </a:rPr>
              <a:t>House</a:t>
            </a:r>
            <a:r>
              <a:rPr lang="en-GB" sz="2000" dirty="0">
                <a:solidFill>
                  <a:prstClr val="black"/>
                </a:solidFill>
              </a:rPr>
              <a:t> </a:t>
            </a:r>
            <a:r>
              <a:rPr lang="en-GB" sz="2000" dirty="0" smtClean="0">
                <a:solidFill>
                  <a:prstClr val="black"/>
                </a:solidFill>
              </a:rPr>
              <a:t>                                   Hannan </a:t>
            </a:r>
            <a:r>
              <a:rPr lang="en-GB" sz="2000" dirty="0">
                <a:solidFill>
                  <a:prstClr val="black"/>
                </a:solidFill>
              </a:rPr>
              <a:t>Foundation was founded in 1925 to serve aged persons in Detroit. The Foundation supports Hannan House, a multi-tenant non-profit center which provides access to medical, social, financial, and housing services to Detroit </a:t>
            </a:r>
            <a:r>
              <a:rPr lang="en-GB" sz="2000" dirty="0" smtClean="0">
                <a:solidFill>
                  <a:prstClr val="black"/>
                </a:solidFill>
              </a:rPr>
              <a:t>seniors. </a:t>
            </a:r>
            <a:r>
              <a:rPr lang="en-GB" sz="2000" dirty="0">
                <a:solidFill>
                  <a:prstClr val="black"/>
                </a:solidFill>
              </a:rPr>
              <a:t>Hannan is supporting community gardening projects at St. </a:t>
            </a:r>
            <a:r>
              <a:rPr lang="en-GB" sz="2000" dirty="0" smtClean="0">
                <a:solidFill>
                  <a:prstClr val="black"/>
                </a:solidFill>
              </a:rPr>
              <a:t>Martha’s.</a:t>
            </a:r>
            <a:endParaRPr lang="en-GB" sz="2000" dirty="0">
              <a:solidFill>
                <a:prstClr val="black"/>
              </a:solidFill>
            </a:endParaRP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3318" name="Title 1"/>
          <p:cNvSpPr txBox="1">
            <a:spLocks/>
          </p:cNvSpPr>
          <p:nvPr/>
        </p:nvSpPr>
        <p:spPr bwMode="auto">
          <a:xfrm>
            <a:off x="0" y="0"/>
            <a:ext cx="9144000" cy="1600200"/>
          </a:xfrm>
          <a:prstGeom prst="rect">
            <a:avLst/>
          </a:prstGeom>
          <a:noFill/>
          <a:ln w="9525">
            <a:noFill/>
            <a:miter lim="800000"/>
            <a:headEnd/>
            <a:tailEnd/>
          </a:ln>
        </p:spPr>
        <p:txBody>
          <a:bodyPr anchor="ctr"/>
          <a:lstStyle/>
          <a:p>
            <a:pPr algn="ctr"/>
            <a:r>
              <a:rPr lang="en-US" sz="4000" b="1">
                <a:solidFill>
                  <a:schemeClr val="bg1"/>
                </a:solidFill>
                <a:latin typeface="Cambria" pitchFamily="18" charset="0"/>
              </a:rPr>
              <a:t>Planning Committee </a:t>
            </a:r>
            <a:r>
              <a:rPr lang="en-US" sz="4000" b="1">
                <a:solidFill>
                  <a:srgbClr val="FFFFFF"/>
                </a:solidFill>
                <a:latin typeface="Cambria" pitchFamily="18" charset="0"/>
              </a:rPr>
              <a:t>Member Organizations Cont’d</a:t>
            </a:r>
          </a:p>
        </p:txBody>
      </p:sp>
      <p:sp>
        <p:nvSpPr>
          <p:cNvPr id="3" name="Content Placeholder 2"/>
          <p:cNvSpPr>
            <a:spLocks noGrp="1"/>
          </p:cNvSpPr>
          <p:nvPr>
            <p:ph sz="half" idx="1"/>
          </p:nvPr>
        </p:nvSpPr>
        <p:spPr>
          <a:xfrm>
            <a:off x="381000" y="1981200"/>
            <a:ext cx="4038600" cy="4525963"/>
          </a:xfrm>
        </p:spPr>
        <p:txBody>
          <a:bodyPr rtlCol="0">
            <a:normAutofit fontScale="70000" lnSpcReduction="20000"/>
          </a:bodyPr>
          <a:lstStyle/>
          <a:p>
            <a:pPr marL="0" indent="0" eaLnBrk="1" fontAlgn="auto" hangingPunct="1">
              <a:spcBef>
                <a:spcPts val="0"/>
              </a:spcBef>
              <a:spcAft>
                <a:spcPts val="0"/>
              </a:spcAft>
              <a:buFont typeface="Arial" pitchFamily="34" charset="0"/>
              <a:buNone/>
              <a:defRPr/>
            </a:pPr>
            <a:r>
              <a:rPr lang="en-GB" sz="2600" b="1" dirty="0" smtClean="0">
                <a:solidFill>
                  <a:prstClr val="black"/>
                </a:solidFill>
              </a:rPr>
              <a:t>Henry </a:t>
            </a:r>
            <a:r>
              <a:rPr lang="en-GB" sz="2600" b="1" dirty="0">
                <a:solidFill>
                  <a:prstClr val="black"/>
                </a:solidFill>
              </a:rPr>
              <a:t>Ford Heritage Association</a:t>
            </a:r>
            <a:r>
              <a:rPr lang="en-GB" sz="2600" dirty="0">
                <a:solidFill>
                  <a:prstClr val="black"/>
                </a:solidFill>
              </a:rPr>
              <a:t> </a:t>
            </a:r>
            <a:r>
              <a:rPr lang="en-GB" sz="2600" dirty="0" smtClean="0">
                <a:solidFill>
                  <a:prstClr val="black"/>
                </a:solidFill>
              </a:rPr>
              <a:t>     HFHA </a:t>
            </a:r>
            <a:r>
              <a:rPr lang="en-GB" sz="2600" dirty="0">
                <a:solidFill>
                  <a:prstClr val="black"/>
                </a:solidFill>
              </a:rPr>
              <a:t>seeks to foster interest </a:t>
            </a:r>
            <a:r>
              <a:rPr lang="en-GB" sz="2600" dirty="0" smtClean="0">
                <a:solidFill>
                  <a:prstClr val="black"/>
                </a:solidFill>
              </a:rPr>
              <a:t>in </a:t>
            </a:r>
            <a:r>
              <a:rPr lang="en-GB" sz="2600" dirty="0">
                <a:solidFill>
                  <a:prstClr val="black"/>
                </a:solidFill>
              </a:rPr>
              <a:t>the life and </a:t>
            </a:r>
            <a:r>
              <a:rPr lang="en-GB" sz="2600" dirty="0" smtClean="0">
                <a:solidFill>
                  <a:prstClr val="black"/>
                </a:solidFill>
              </a:rPr>
              <a:t>accomplishments                                of Henry Ford </a:t>
            </a:r>
            <a:r>
              <a:rPr lang="en-GB" sz="2600" dirty="0">
                <a:solidFill>
                  <a:prstClr val="black"/>
                </a:solidFill>
              </a:rPr>
              <a:t>and to </a:t>
            </a:r>
            <a:r>
              <a:rPr lang="en-GB" sz="2600" dirty="0" smtClean="0">
                <a:solidFill>
                  <a:prstClr val="black"/>
                </a:solidFill>
              </a:rPr>
              <a:t>                          preserve </a:t>
            </a:r>
            <a:r>
              <a:rPr lang="en-GB" sz="2600" dirty="0">
                <a:solidFill>
                  <a:prstClr val="black"/>
                </a:solidFill>
              </a:rPr>
              <a:t>and interpret </a:t>
            </a:r>
            <a:r>
              <a:rPr lang="en-GB" sz="2600" dirty="0" smtClean="0">
                <a:solidFill>
                  <a:prstClr val="black"/>
                </a:solidFill>
              </a:rPr>
              <a:t>                                       the </a:t>
            </a:r>
            <a:r>
              <a:rPr lang="en-GB" sz="2600" dirty="0">
                <a:solidFill>
                  <a:prstClr val="black"/>
                </a:solidFill>
              </a:rPr>
              <a:t>landmarks </a:t>
            </a:r>
            <a:r>
              <a:rPr lang="en-GB" sz="2600" dirty="0" smtClean="0">
                <a:solidFill>
                  <a:prstClr val="black"/>
                </a:solidFill>
              </a:rPr>
              <a:t>                                       associated with </a:t>
            </a:r>
            <a:r>
              <a:rPr lang="en-GB" sz="2600" dirty="0">
                <a:solidFill>
                  <a:prstClr val="black"/>
                </a:solidFill>
              </a:rPr>
              <a:t>his life. </a:t>
            </a:r>
            <a:endParaRPr lang="en-GB" sz="2600" dirty="0" smtClean="0">
              <a:solidFill>
                <a:prstClr val="black"/>
              </a:solidFill>
            </a:endParaRPr>
          </a:p>
          <a:p>
            <a:pPr marL="0" indent="0" eaLnBrk="1" fontAlgn="auto" hangingPunct="1">
              <a:spcBef>
                <a:spcPts val="0"/>
              </a:spcBef>
              <a:spcAft>
                <a:spcPts val="0"/>
              </a:spcAft>
              <a:buFont typeface="Arial" pitchFamily="34" charset="0"/>
              <a:buNone/>
              <a:defRPr/>
            </a:pPr>
            <a:endParaRPr lang="en-GB" sz="2300" b="1" dirty="0">
              <a:solidFill>
                <a:prstClr val="black"/>
              </a:solidFill>
            </a:endParaRPr>
          </a:p>
          <a:p>
            <a:pPr marL="0" indent="0" eaLnBrk="1" fontAlgn="auto" hangingPunct="1">
              <a:spcBef>
                <a:spcPts val="0"/>
              </a:spcBef>
              <a:spcAft>
                <a:spcPts val="0"/>
              </a:spcAft>
              <a:buFont typeface="Arial" pitchFamily="34" charset="0"/>
              <a:buNone/>
              <a:defRPr/>
            </a:pPr>
            <a:endParaRPr lang="en-GB" sz="2300" b="1" dirty="0" smtClean="0">
              <a:solidFill>
                <a:prstClr val="black"/>
              </a:solidFill>
            </a:endParaRPr>
          </a:p>
          <a:p>
            <a:pPr marL="0" indent="0" eaLnBrk="1" fontAlgn="auto" hangingPunct="1">
              <a:spcBef>
                <a:spcPts val="0"/>
              </a:spcBef>
              <a:spcAft>
                <a:spcPts val="0"/>
              </a:spcAft>
              <a:buFont typeface="Arial" pitchFamily="34" charset="0"/>
              <a:buNone/>
              <a:defRPr/>
            </a:pPr>
            <a:endParaRPr lang="en-GB" sz="2300" b="1" dirty="0" smtClean="0">
              <a:solidFill>
                <a:prstClr val="black"/>
              </a:solidFill>
            </a:endParaRPr>
          </a:p>
          <a:p>
            <a:pPr marL="0" indent="0" eaLnBrk="1" fontAlgn="auto" hangingPunct="1">
              <a:spcBef>
                <a:spcPts val="0"/>
              </a:spcBef>
              <a:spcAft>
                <a:spcPts val="0"/>
              </a:spcAft>
              <a:buFont typeface="Arial" pitchFamily="34" charset="0"/>
              <a:buNone/>
              <a:defRPr/>
            </a:pPr>
            <a:r>
              <a:rPr lang="en-GB" sz="2300" b="1" dirty="0" smtClean="0">
                <a:solidFill>
                  <a:prstClr val="black"/>
                </a:solidFill>
              </a:rPr>
              <a:t>Interfaith </a:t>
            </a:r>
            <a:r>
              <a:rPr lang="en-GB" sz="2300" b="1" dirty="0">
                <a:solidFill>
                  <a:prstClr val="black"/>
                </a:solidFill>
              </a:rPr>
              <a:t>Health and Hope </a:t>
            </a:r>
            <a:r>
              <a:rPr lang="en-GB" sz="2300" b="1" dirty="0" smtClean="0">
                <a:solidFill>
                  <a:prstClr val="black"/>
                </a:solidFill>
              </a:rPr>
              <a:t>Coalition              </a:t>
            </a:r>
            <a:r>
              <a:rPr lang="en-GB" sz="2300" dirty="0" smtClean="0">
                <a:solidFill>
                  <a:prstClr val="black"/>
                </a:solidFill>
              </a:rPr>
              <a:t> </a:t>
            </a:r>
            <a:r>
              <a:rPr lang="en-GB" sz="2600" dirty="0">
                <a:solidFill>
                  <a:prstClr val="black"/>
                </a:solidFill>
              </a:rPr>
              <a:t>A collaboration of organizations committed to the holistic well-being of the Southeast Michigan </a:t>
            </a:r>
            <a:r>
              <a:rPr lang="en-GB" sz="2600" dirty="0" smtClean="0">
                <a:solidFill>
                  <a:prstClr val="black"/>
                </a:solidFill>
              </a:rPr>
              <a:t>community. </a:t>
            </a:r>
            <a:r>
              <a:rPr lang="en-GB" sz="2600" dirty="0">
                <a:solidFill>
                  <a:prstClr val="black"/>
                </a:solidFill>
              </a:rPr>
              <a:t>IHHC </a:t>
            </a:r>
            <a:r>
              <a:rPr lang="en-GB" sz="2600" dirty="0" smtClean="0">
                <a:solidFill>
                  <a:prstClr val="black"/>
                </a:solidFill>
              </a:rPr>
              <a:t>connects faith-based </a:t>
            </a:r>
            <a:r>
              <a:rPr lang="en-GB" sz="2600" dirty="0">
                <a:solidFill>
                  <a:prstClr val="black"/>
                </a:solidFill>
              </a:rPr>
              <a:t>health </a:t>
            </a:r>
            <a:r>
              <a:rPr lang="en-GB" sz="2600" dirty="0" smtClean="0">
                <a:solidFill>
                  <a:prstClr val="black"/>
                </a:solidFill>
              </a:rPr>
              <a:t>care </a:t>
            </a:r>
            <a:r>
              <a:rPr lang="en-GB" sz="2600" dirty="0">
                <a:solidFill>
                  <a:prstClr val="black"/>
                </a:solidFill>
              </a:rPr>
              <a:t>and service organizations to build </a:t>
            </a:r>
            <a:r>
              <a:rPr lang="en-GB" sz="2600" dirty="0" smtClean="0">
                <a:solidFill>
                  <a:prstClr val="black"/>
                </a:solidFill>
              </a:rPr>
              <a:t>strong</a:t>
            </a:r>
            <a:r>
              <a:rPr lang="en-GB" sz="2600" dirty="0">
                <a:solidFill>
                  <a:prstClr val="black"/>
                </a:solidFill>
              </a:rPr>
              <a:t>, healthy </a:t>
            </a:r>
            <a:endParaRPr lang="en-GB" sz="2600" dirty="0" smtClean="0">
              <a:solidFill>
                <a:prstClr val="black"/>
              </a:solidFill>
            </a:endParaRPr>
          </a:p>
          <a:p>
            <a:pPr marL="0" indent="0" eaLnBrk="1" fontAlgn="auto" hangingPunct="1">
              <a:spcBef>
                <a:spcPts val="0"/>
              </a:spcBef>
              <a:spcAft>
                <a:spcPts val="0"/>
              </a:spcAft>
              <a:buFont typeface="Arial" pitchFamily="34" charset="0"/>
              <a:buNone/>
              <a:defRPr/>
            </a:pPr>
            <a:r>
              <a:rPr lang="en-GB" sz="2600" dirty="0" smtClean="0">
                <a:solidFill>
                  <a:prstClr val="black"/>
                </a:solidFill>
              </a:rPr>
              <a:t>communities.</a:t>
            </a:r>
            <a:endParaRPr lang="en-US" sz="2600" dirty="0">
              <a:solidFill>
                <a:prstClr val="black"/>
              </a:solidFill>
            </a:endParaRPr>
          </a:p>
          <a:p>
            <a:pPr eaLnBrk="1" fontAlgn="auto" hangingPunct="1">
              <a:spcAft>
                <a:spcPts val="0"/>
              </a:spcAft>
              <a:defRPr/>
            </a:pPr>
            <a:endParaRPr lang="en-US" dirty="0"/>
          </a:p>
        </p:txBody>
      </p:sp>
      <p:sp>
        <p:nvSpPr>
          <p:cNvPr id="4" name="Content Placeholder 3"/>
          <p:cNvSpPr>
            <a:spLocks noGrp="1"/>
          </p:cNvSpPr>
          <p:nvPr>
            <p:ph sz="half" idx="2"/>
          </p:nvPr>
        </p:nvSpPr>
        <p:spPr>
          <a:xfrm>
            <a:off x="4641850" y="1878013"/>
            <a:ext cx="4038600" cy="4525962"/>
          </a:xfrm>
        </p:spPr>
        <p:txBody>
          <a:bodyPr rtlCol="0">
            <a:normAutofit fontScale="70000" lnSpcReduction="20000"/>
          </a:bodyPr>
          <a:lstStyle/>
          <a:p>
            <a:pPr marL="0" indent="0" eaLnBrk="1" fontAlgn="auto" hangingPunct="1">
              <a:spcBef>
                <a:spcPts val="0"/>
              </a:spcBef>
              <a:spcAft>
                <a:spcPts val="0"/>
              </a:spcAft>
              <a:buFont typeface="Arial" pitchFamily="34" charset="0"/>
              <a:buNone/>
              <a:defRPr/>
            </a:pPr>
            <a:r>
              <a:rPr lang="en-GB" sz="2300" b="1" dirty="0">
                <a:solidFill>
                  <a:prstClr val="black"/>
                </a:solidFill>
              </a:rPr>
              <a:t>Joy Southfield Community Development Corporation</a:t>
            </a:r>
            <a:r>
              <a:rPr lang="en-GB" sz="2300" dirty="0">
                <a:solidFill>
                  <a:prstClr val="black"/>
                </a:solidFill>
              </a:rPr>
              <a:t> </a:t>
            </a:r>
            <a:endParaRPr lang="en-GB" sz="2300" dirty="0" smtClean="0">
              <a:solidFill>
                <a:prstClr val="black"/>
              </a:solidFill>
            </a:endParaRPr>
          </a:p>
          <a:p>
            <a:pPr marL="0" indent="0" eaLnBrk="1" fontAlgn="auto" hangingPunct="1">
              <a:spcBef>
                <a:spcPts val="0"/>
              </a:spcBef>
              <a:spcAft>
                <a:spcPts val="0"/>
              </a:spcAft>
              <a:buFont typeface="Arial" pitchFamily="34" charset="0"/>
              <a:buNone/>
              <a:defRPr/>
            </a:pPr>
            <a:r>
              <a:rPr lang="en-US" sz="2300" dirty="0" smtClean="0"/>
              <a:t>Improves </a:t>
            </a:r>
            <a:r>
              <a:rPr lang="en-US" sz="2300" dirty="0"/>
              <a:t>the health status of the </a:t>
            </a:r>
            <a:r>
              <a:rPr lang="en-US" sz="2300" dirty="0" smtClean="0"/>
              <a:t>community </a:t>
            </a:r>
            <a:r>
              <a:rPr lang="en-US" sz="2300" dirty="0"/>
              <a:t>through expanded access to primary and preventative </a:t>
            </a:r>
            <a:r>
              <a:rPr lang="en-US" sz="2300" dirty="0" smtClean="0"/>
              <a:t>care.  JSCDC provides education </a:t>
            </a:r>
            <a:r>
              <a:rPr lang="en-US" sz="2300" dirty="0"/>
              <a:t>programs </a:t>
            </a:r>
            <a:r>
              <a:rPr lang="en-US" sz="2300" dirty="0" smtClean="0"/>
              <a:t>to </a:t>
            </a:r>
            <a:r>
              <a:rPr lang="en-US" sz="2300" dirty="0"/>
              <a:t>assist community residents in preventing, minimizing and controlling </a:t>
            </a:r>
            <a:r>
              <a:rPr lang="en-US" sz="2300" dirty="0" smtClean="0"/>
              <a:t> the </a:t>
            </a:r>
            <a:r>
              <a:rPr lang="en-US" sz="2300" dirty="0"/>
              <a:t>occurrence of </a:t>
            </a:r>
            <a:r>
              <a:rPr lang="en-US" sz="2300" dirty="0" smtClean="0"/>
              <a:t>                                     preventable acute health                    </a:t>
            </a:r>
            <a:r>
              <a:rPr lang="en-US" sz="2300" dirty="0"/>
              <a:t>incidences</a:t>
            </a:r>
            <a:r>
              <a:rPr lang="en-US" sz="2300" dirty="0" smtClean="0"/>
              <a:t>.</a:t>
            </a:r>
          </a:p>
          <a:p>
            <a:pPr marL="0" indent="0" eaLnBrk="1" fontAlgn="auto" hangingPunct="1">
              <a:spcBef>
                <a:spcPts val="0"/>
              </a:spcBef>
              <a:spcAft>
                <a:spcPts val="0"/>
              </a:spcAft>
              <a:buFont typeface="Arial" pitchFamily="34" charset="0"/>
              <a:buNone/>
              <a:defRPr/>
            </a:pPr>
            <a:endParaRPr lang="en-US" sz="1600" dirty="0"/>
          </a:p>
          <a:p>
            <a:pPr marL="0" indent="0" eaLnBrk="1" fontAlgn="auto" hangingPunct="1">
              <a:spcBef>
                <a:spcPts val="0"/>
              </a:spcBef>
              <a:spcAft>
                <a:spcPts val="0"/>
              </a:spcAft>
              <a:buFont typeface="Arial" pitchFamily="34" charset="0"/>
              <a:buNone/>
              <a:defRPr/>
            </a:pPr>
            <a:endParaRPr lang="en-US" sz="1600" dirty="0" smtClean="0"/>
          </a:p>
          <a:p>
            <a:pPr marL="0" indent="0" eaLnBrk="1" fontAlgn="auto" hangingPunct="1">
              <a:spcBef>
                <a:spcPts val="0"/>
              </a:spcBef>
              <a:spcAft>
                <a:spcPts val="0"/>
              </a:spcAft>
              <a:buFont typeface="Arial" pitchFamily="34" charset="0"/>
              <a:buNone/>
              <a:defRPr/>
            </a:pPr>
            <a:r>
              <a:rPr lang="en-US" sz="1600" dirty="0"/>
              <a:t/>
            </a:r>
            <a:br>
              <a:rPr lang="en-US" sz="1600" dirty="0"/>
            </a:br>
            <a:endParaRPr lang="en-US" sz="2100" dirty="0" smtClean="0"/>
          </a:p>
          <a:p>
            <a:pPr marL="0" indent="0" eaLnBrk="1" fontAlgn="auto" hangingPunct="1">
              <a:spcBef>
                <a:spcPts val="0"/>
              </a:spcBef>
              <a:spcAft>
                <a:spcPts val="0"/>
              </a:spcAft>
              <a:buFont typeface="Arial" pitchFamily="34" charset="0"/>
              <a:buNone/>
              <a:defRPr/>
            </a:pPr>
            <a:endParaRPr lang="en-GB" sz="2100" b="1" dirty="0" smtClean="0">
              <a:solidFill>
                <a:prstClr val="black"/>
              </a:solidFill>
            </a:endParaRPr>
          </a:p>
          <a:p>
            <a:pPr marL="0" indent="0" eaLnBrk="1" fontAlgn="auto" hangingPunct="1">
              <a:spcBef>
                <a:spcPts val="0"/>
              </a:spcBef>
              <a:spcAft>
                <a:spcPts val="0"/>
              </a:spcAft>
              <a:buFont typeface="Arial" pitchFamily="34" charset="0"/>
              <a:buNone/>
              <a:defRPr/>
            </a:pPr>
            <a:r>
              <a:rPr lang="en-GB" sz="2300" b="1" dirty="0" smtClean="0">
                <a:solidFill>
                  <a:prstClr val="black"/>
                </a:solidFill>
              </a:rPr>
              <a:t>MSU </a:t>
            </a:r>
            <a:r>
              <a:rPr lang="en-GB" sz="2300" b="1" dirty="0">
                <a:solidFill>
                  <a:prstClr val="black"/>
                </a:solidFill>
              </a:rPr>
              <a:t>Institute of Agricultural Technology</a:t>
            </a:r>
            <a:r>
              <a:rPr lang="en-GB" sz="2300" dirty="0">
                <a:solidFill>
                  <a:prstClr val="black"/>
                </a:solidFill>
              </a:rPr>
              <a:t> </a:t>
            </a:r>
            <a:r>
              <a:rPr lang="en-GB" sz="2600" dirty="0">
                <a:solidFill>
                  <a:prstClr val="black"/>
                </a:solidFill>
              </a:rPr>
              <a:t>Founded in 1894, IAT delivers highly respected, innovative educational certification programs. IAT’s Vets to Ag program provides intensive training in a residential setting to </a:t>
            </a:r>
            <a:r>
              <a:rPr lang="en-GB" sz="2600" dirty="0" smtClean="0">
                <a:solidFill>
                  <a:prstClr val="black"/>
                </a:solidFill>
              </a:rPr>
              <a:t>returning </a:t>
            </a:r>
            <a:r>
              <a:rPr lang="en-GB" sz="2600" dirty="0">
                <a:solidFill>
                  <a:prstClr val="black"/>
                </a:solidFill>
              </a:rPr>
              <a:t>military veterans.</a:t>
            </a:r>
            <a:endParaRPr lang="en-US" sz="2600" dirty="0">
              <a:solidFill>
                <a:prstClr val="black"/>
              </a:solidFill>
            </a:endParaRPr>
          </a:p>
          <a:p>
            <a:pPr eaLnBrk="1" fontAlgn="auto" hangingPunct="1">
              <a:spcAft>
                <a:spcPts val="0"/>
              </a:spcAft>
              <a:defRPr/>
            </a:pPr>
            <a:endParaRPr lang="en-US" dirty="0"/>
          </a:p>
        </p:txBody>
      </p:sp>
      <p:pic>
        <p:nvPicPr>
          <p:cNvPr id="3074" name="Picture 2" descr="This is an image of the Henry Ford Heritage Association's logo&#10;"/>
          <p:cNvPicPr>
            <a:picLocks noChangeAspect="1" noChangeArrowheads="1"/>
          </p:cNvPicPr>
          <p:nvPr/>
        </p:nvPicPr>
        <p:blipFill>
          <a:blip r:embed="rId2" cstate="screen"/>
          <a:srcRect/>
          <a:stretch>
            <a:fillRect/>
          </a:stretch>
        </p:blipFill>
        <p:spPr bwMode="auto">
          <a:xfrm>
            <a:off x="2743200" y="2590800"/>
            <a:ext cx="1524000" cy="1038225"/>
          </a:xfrm>
          <a:prstGeom prst="rect">
            <a:avLst/>
          </a:prstGeom>
          <a:ln>
            <a:noFill/>
          </a:ln>
          <a:effectLst>
            <a:outerShdw blurRad="292100" dist="139700" dir="2700000" algn="tl" rotWithShape="0">
              <a:srgbClr val="333333">
                <a:alpha val="65000"/>
              </a:srgbClr>
            </a:outerShdw>
          </a:effectLst>
          <a:extLst/>
        </p:spPr>
      </p:pic>
      <p:pic>
        <p:nvPicPr>
          <p:cNvPr id="3075" name="Picture 3" descr="This is an image of the Interfaith Health and Hope Coalition's logo"/>
          <p:cNvPicPr>
            <a:picLocks noChangeAspect="1" noChangeArrowheads="1"/>
          </p:cNvPicPr>
          <p:nvPr/>
        </p:nvPicPr>
        <p:blipFill rotWithShape="1">
          <a:blip r:embed="rId3" cstate="screen"/>
          <a:srcRect/>
          <a:stretch/>
        </p:blipFill>
        <p:spPr bwMode="auto">
          <a:xfrm>
            <a:off x="2133600" y="5638800"/>
            <a:ext cx="1524000" cy="622300"/>
          </a:xfrm>
          <a:prstGeom prst="rect">
            <a:avLst/>
          </a:prstGeom>
          <a:ln>
            <a:noFill/>
          </a:ln>
          <a:effectLst>
            <a:outerShdw blurRad="292100" dist="139700" dir="2700000" algn="tl" rotWithShape="0">
              <a:srgbClr val="333333">
                <a:alpha val="65000"/>
              </a:srgbClr>
            </a:outerShdw>
          </a:effectLst>
          <a:extLst/>
        </p:spPr>
      </p:pic>
      <p:pic>
        <p:nvPicPr>
          <p:cNvPr id="3076" name="Picture 4" descr="This is an image of the Joy Southfield Community Development Corporation's logo"/>
          <p:cNvPicPr>
            <a:picLocks noChangeAspect="1" noChangeArrowheads="1"/>
          </p:cNvPicPr>
          <p:nvPr/>
        </p:nvPicPr>
        <p:blipFill>
          <a:blip r:embed="rId4" cstate="screen"/>
          <a:srcRect/>
          <a:stretch>
            <a:fillRect/>
          </a:stretch>
        </p:blipFill>
        <p:spPr bwMode="auto">
          <a:xfrm>
            <a:off x="7162800" y="3429000"/>
            <a:ext cx="992188" cy="98583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228600" y="2057400"/>
            <a:ext cx="8686800" cy="2646363"/>
          </a:xfrm>
          <a:prstGeom prst="rect">
            <a:avLst/>
          </a:prstGeom>
          <a:noFill/>
          <a:ln>
            <a:noFill/>
          </a:ln>
        </p:spPr>
        <p:txBody>
          <a:bodyPr>
            <a:spAutoFit/>
          </a:bodyPr>
          <a:lstStyle/>
          <a:p>
            <a:pPr fontAlgn="auto">
              <a:spcBef>
                <a:spcPts val="0"/>
              </a:spcBef>
              <a:spcAft>
                <a:spcPts val="0"/>
              </a:spcAft>
              <a:defRPr/>
            </a:pPr>
            <a:r>
              <a:rPr lang="en-GB" b="1" dirty="0">
                <a:solidFill>
                  <a:prstClr val="black"/>
                </a:solidFill>
                <a:latin typeface="+mn-lt"/>
              </a:rPr>
              <a:t> </a:t>
            </a:r>
          </a:p>
          <a:p>
            <a:pPr fontAlgn="auto">
              <a:spcBef>
                <a:spcPts val="0"/>
              </a:spcBef>
              <a:spcAft>
                <a:spcPts val="0"/>
              </a:spcAft>
              <a:defRPr/>
            </a:pPr>
            <a:endParaRPr lang="en-GB" b="1" dirty="0">
              <a:solidFill>
                <a:prstClr val="black"/>
              </a:solidFill>
              <a:latin typeface="+mn-lt"/>
            </a:endParaRPr>
          </a:p>
          <a:p>
            <a:pPr fontAlgn="auto">
              <a:spcBef>
                <a:spcPts val="0"/>
              </a:spcBef>
              <a:spcAft>
                <a:spcPts val="0"/>
              </a:spcAft>
              <a:defRPr/>
            </a:pPr>
            <a:r>
              <a:rPr lang="en-GB" sz="2000" b="1" dirty="0">
                <a:solidFill>
                  <a:prstClr val="black"/>
                </a:solidFill>
                <a:latin typeface="+mn-lt"/>
              </a:rPr>
              <a:t> </a:t>
            </a:r>
            <a:endParaRPr lang="en-US" sz="2000" dirty="0">
              <a:solidFill>
                <a:prstClr val="black"/>
              </a:solidFill>
              <a:latin typeface="+mn-lt"/>
            </a:endParaRPr>
          </a:p>
          <a:p>
            <a:pPr fontAlgn="auto">
              <a:spcBef>
                <a:spcPts val="0"/>
              </a:spcBef>
              <a:spcAft>
                <a:spcPts val="0"/>
              </a:spcAft>
              <a:defRPr/>
            </a:pPr>
            <a:endParaRPr lang="en-US" sz="2200" dirty="0">
              <a:solidFill>
                <a:prstClr val="black">
                  <a:lumMod val="95000"/>
                  <a:lumOff val="5000"/>
                </a:prstClr>
              </a:solidFill>
              <a:latin typeface="Cambria" pitchFamily="18" charset="0"/>
            </a:endParaRPr>
          </a:p>
          <a:p>
            <a:pPr fontAlgn="auto">
              <a:spcBef>
                <a:spcPts val="0"/>
              </a:spcBef>
              <a:spcAft>
                <a:spcPts val="0"/>
              </a:spcAft>
              <a:defRPr/>
            </a:pPr>
            <a:endParaRPr lang="en-US" sz="2200" dirty="0">
              <a:solidFill>
                <a:prstClr val="black">
                  <a:lumMod val="95000"/>
                  <a:lumOff val="5000"/>
                </a:prstClr>
              </a:solidFill>
              <a:latin typeface="Cambria" pitchFamily="18" charset="0"/>
            </a:endParaRPr>
          </a:p>
          <a:p>
            <a:pPr fontAlgn="auto">
              <a:spcBef>
                <a:spcPts val="0"/>
              </a:spcBef>
              <a:spcAft>
                <a:spcPts val="0"/>
              </a:spcAft>
              <a:defRPr/>
            </a:pPr>
            <a:endParaRPr lang="en-US" sz="2200" dirty="0">
              <a:solidFill>
                <a:prstClr val="black">
                  <a:lumMod val="95000"/>
                  <a:lumOff val="5000"/>
                </a:prstClr>
              </a:solidFill>
              <a:latin typeface="Cambria" pitchFamily="18" charset="0"/>
            </a:endParaRPr>
          </a:p>
          <a:p>
            <a:pPr fontAlgn="auto">
              <a:spcBef>
                <a:spcPts val="0"/>
              </a:spcBef>
              <a:spcAft>
                <a:spcPts val="0"/>
              </a:spcAft>
              <a:defRPr/>
            </a:pPr>
            <a:endParaRPr lang="en-US" sz="2200" dirty="0">
              <a:solidFill>
                <a:prstClr val="black">
                  <a:lumMod val="95000"/>
                  <a:lumOff val="5000"/>
                </a:prstClr>
              </a:solidFill>
              <a:latin typeface="Cambria" pitchFamily="18" charset="0"/>
            </a:endParaRPr>
          </a:p>
          <a:p>
            <a:pPr fontAlgn="auto">
              <a:spcBef>
                <a:spcPts val="0"/>
              </a:spcBef>
              <a:spcAft>
                <a:spcPts val="0"/>
              </a:spcAft>
              <a:defRPr/>
            </a:pPr>
            <a:endParaRPr lang="en-US" sz="2200" dirty="0">
              <a:solidFill>
                <a:schemeClr val="tx1">
                  <a:lumMod val="95000"/>
                  <a:lumOff val="5000"/>
                </a:schemeClr>
              </a:solidFill>
              <a:latin typeface="Cambria" pitchFamily="18" charset="0"/>
            </a:endParaRPr>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343" name="Title 1"/>
          <p:cNvSpPr txBox="1">
            <a:spLocks/>
          </p:cNvSpPr>
          <p:nvPr/>
        </p:nvSpPr>
        <p:spPr bwMode="auto">
          <a:xfrm>
            <a:off x="0" y="0"/>
            <a:ext cx="9144000" cy="1600200"/>
          </a:xfrm>
          <a:prstGeom prst="rect">
            <a:avLst/>
          </a:prstGeom>
          <a:noFill/>
          <a:ln w="9525">
            <a:noFill/>
            <a:miter lim="800000"/>
            <a:headEnd/>
            <a:tailEnd/>
          </a:ln>
        </p:spPr>
        <p:txBody>
          <a:bodyPr anchor="ctr"/>
          <a:lstStyle/>
          <a:p>
            <a:pPr algn="ctr"/>
            <a:r>
              <a:rPr lang="en-US" sz="4000" b="1">
                <a:solidFill>
                  <a:schemeClr val="bg1"/>
                </a:solidFill>
                <a:latin typeface="Cambria" pitchFamily="18" charset="0"/>
              </a:rPr>
              <a:t>Planning Committee </a:t>
            </a:r>
            <a:r>
              <a:rPr lang="en-US" sz="4000" b="1">
                <a:solidFill>
                  <a:srgbClr val="FFFFFF"/>
                </a:solidFill>
                <a:latin typeface="Cambria" pitchFamily="18" charset="0"/>
              </a:rPr>
              <a:t>Member Organizations Cont’d</a:t>
            </a:r>
          </a:p>
        </p:txBody>
      </p:sp>
      <p:sp>
        <p:nvSpPr>
          <p:cNvPr id="3" name="Content Placeholder 2"/>
          <p:cNvSpPr>
            <a:spLocks noGrp="1"/>
          </p:cNvSpPr>
          <p:nvPr>
            <p:ph sz="half" idx="1"/>
          </p:nvPr>
        </p:nvSpPr>
        <p:spPr>
          <a:xfrm>
            <a:off x="381000" y="1863725"/>
            <a:ext cx="4038600" cy="4994275"/>
          </a:xfrm>
        </p:spPr>
        <p:txBody>
          <a:bodyPr rtlCol="0">
            <a:normAutofit lnSpcReduction="10000"/>
          </a:bodyPr>
          <a:lstStyle/>
          <a:p>
            <a:pPr marL="0" indent="0" eaLnBrk="1" fontAlgn="auto" hangingPunct="1">
              <a:spcBef>
                <a:spcPts val="0"/>
              </a:spcBef>
              <a:spcAft>
                <a:spcPts val="0"/>
              </a:spcAft>
              <a:buFont typeface="Arial" pitchFamily="34" charset="0"/>
              <a:buNone/>
              <a:defRPr/>
            </a:pPr>
            <a:r>
              <a:rPr lang="en-GB" sz="1800" b="1" dirty="0" smtClean="0">
                <a:solidFill>
                  <a:prstClr val="black"/>
                </a:solidFill>
              </a:rPr>
              <a:t>MSU </a:t>
            </a:r>
            <a:r>
              <a:rPr lang="en-GB" sz="1800" b="1" dirty="0">
                <a:solidFill>
                  <a:prstClr val="black"/>
                </a:solidFill>
              </a:rPr>
              <a:t>Extension - Wayne County </a:t>
            </a:r>
            <a:endParaRPr lang="en-GB" sz="1800" b="1" dirty="0" smtClean="0">
              <a:solidFill>
                <a:prstClr val="black"/>
              </a:solidFill>
            </a:endParaRPr>
          </a:p>
          <a:p>
            <a:pPr marL="0" indent="0" eaLnBrk="1" fontAlgn="auto" hangingPunct="1">
              <a:spcBef>
                <a:spcPts val="0"/>
              </a:spcBef>
              <a:spcAft>
                <a:spcPts val="0"/>
              </a:spcAft>
              <a:buFont typeface="Arial" pitchFamily="34" charset="0"/>
              <a:buNone/>
              <a:defRPr/>
            </a:pPr>
            <a:r>
              <a:rPr lang="en-GB" sz="1800" dirty="0" smtClean="0">
                <a:solidFill>
                  <a:prstClr val="black"/>
                </a:solidFill>
              </a:rPr>
              <a:t>MSUE</a:t>
            </a:r>
            <a:r>
              <a:rPr lang="en-GB" sz="1800" dirty="0">
                <a:solidFill>
                  <a:prstClr val="black"/>
                </a:solidFill>
              </a:rPr>
              <a:t>, established in 1914, operates as a partnership between MSU, the United States Department of Agriculture, and Michigan state and county governments. Its mission is to help people improve their lives through </a:t>
            </a:r>
            <a:r>
              <a:rPr lang="en-GB" sz="1800" dirty="0" smtClean="0">
                <a:solidFill>
                  <a:prstClr val="black"/>
                </a:solidFill>
              </a:rPr>
              <a:t> education.</a:t>
            </a:r>
            <a:endParaRPr lang="en-GB" sz="1800" dirty="0">
              <a:solidFill>
                <a:prstClr val="black"/>
              </a:solidFill>
            </a:endParaRPr>
          </a:p>
          <a:p>
            <a:pPr marL="0" indent="0" eaLnBrk="1" fontAlgn="auto" hangingPunct="1">
              <a:spcBef>
                <a:spcPts val="0"/>
              </a:spcBef>
              <a:spcAft>
                <a:spcPts val="0"/>
              </a:spcAft>
              <a:buFont typeface="Arial" pitchFamily="34" charset="0"/>
              <a:buNone/>
              <a:defRPr/>
            </a:pPr>
            <a:endParaRPr lang="en-GB" sz="1400" b="1" dirty="0" smtClean="0">
              <a:solidFill>
                <a:prstClr val="black"/>
              </a:solidFill>
            </a:endParaRPr>
          </a:p>
          <a:p>
            <a:pPr marL="0" indent="0" eaLnBrk="1" fontAlgn="auto" hangingPunct="1">
              <a:spcBef>
                <a:spcPts val="0"/>
              </a:spcBef>
              <a:spcAft>
                <a:spcPts val="0"/>
              </a:spcAft>
              <a:buFont typeface="Arial" pitchFamily="34" charset="0"/>
              <a:buNone/>
              <a:defRPr/>
            </a:pPr>
            <a:endParaRPr lang="en-GB" sz="1400" b="1" dirty="0">
              <a:solidFill>
                <a:prstClr val="black"/>
              </a:solidFill>
            </a:endParaRPr>
          </a:p>
          <a:p>
            <a:pPr marL="0" indent="0" eaLnBrk="1" fontAlgn="auto" hangingPunct="1">
              <a:spcBef>
                <a:spcPts val="0"/>
              </a:spcBef>
              <a:spcAft>
                <a:spcPts val="0"/>
              </a:spcAft>
              <a:buFont typeface="Arial" pitchFamily="34" charset="0"/>
              <a:buNone/>
              <a:defRPr/>
            </a:pPr>
            <a:endParaRPr lang="en-GB" sz="1400" b="1" dirty="0" smtClean="0">
              <a:solidFill>
                <a:prstClr val="black"/>
              </a:solidFill>
            </a:endParaRPr>
          </a:p>
          <a:p>
            <a:pPr marL="0" indent="0" eaLnBrk="1" fontAlgn="auto" hangingPunct="1">
              <a:spcBef>
                <a:spcPts val="0"/>
              </a:spcBef>
              <a:spcAft>
                <a:spcPts val="0"/>
              </a:spcAft>
              <a:buFont typeface="Arial" pitchFamily="34" charset="0"/>
              <a:buNone/>
              <a:defRPr/>
            </a:pPr>
            <a:endParaRPr lang="en-GB" sz="1400" b="1" dirty="0">
              <a:solidFill>
                <a:prstClr val="black"/>
              </a:solidFill>
            </a:endParaRPr>
          </a:p>
          <a:p>
            <a:pPr marL="0" indent="0" eaLnBrk="1" fontAlgn="auto" hangingPunct="1">
              <a:spcBef>
                <a:spcPts val="0"/>
              </a:spcBef>
              <a:spcAft>
                <a:spcPts val="0"/>
              </a:spcAft>
              <a:buFont typeface="Arial" pitchFamily="34" charset="0"/>
              <a:buNone/>
              <a:defRPr/>
            </a:pPr>
            <a:endParaRPr lang="en-GB" sz="1800" b="1" dirty="0" smtClean="0">
              <a:solidFill>
                <a:prstClr val="black"/>
              </a:solidFill>
            </a:endParaRPr>
          </a:p>
          <a:p>
            <a:pPr marL="0" indent="0" eaLnBrk="1" fontAlgn="auto" hangingPunct="1">
              <a:spcBef>
                <a:spcPts val="0"/>
              </a:spcBef>
              <a:spcAft>
                <a:spcPts val="0"/>
              </a:spcAft>
              <a:buFont typeface="Arial" pitchFamily="34" charset="0"/>
              <a:buNone/>
              <a:defRPr/>
            </a:pPr>
            <a:r>
              <a:rPr lang="en-GB" sz="1800" b="1" dirty="0" smtClean="0">
                <a:solidFill>
                  <a:prstClr val="black"/>
                </a:solidFill>
              </a:rPr>
              <a:t>Presbyterian </a:t>
            </a:r>
            <a:r>
              <a:rPr lang="en-GB" sz="1800" b="1" dirty="0">
                <a:solidFill>
                  <a:prstClr val="black"/>
                </a:solidFill>
              </a:rPr>
              <a:t>Villages of Michigan</a:t>
            </a:r>
            <a:r>
              <a:rPr lang="en-GB" sz="1800" dirty="0">
                <a:solidFill>
                  <a:prstClr val="black"/>
                </a:solidFill>
              </a:rPr>
              <a:t> </a:t>
            </a:r>
            <a:endParaRPr lang="en-GB" sz="1800" dirty="0" smtClean="0">
              <a:solidFill>
                <a:prstClr val="black"/>
              </a:solidFill>
            </a:endParaRPr>
          </a:p>
          <a:p>
            <a:pPr marL="0" indent="0" eaLnBrk="1" fontAlgn="auto" hangingPunct="1">
              <a:spcBef>
                <a:spcPts val="0"/>
              </a:spcBef>
              <a:spcAft>
                <a:spcPts val="0"/>
              </a:spcAft>
              <a:buFont typeface="Arial" pitchFamily="34" charset="0"/>
              <a:buNone/>
              <a:defRPr/>
            </a:pPr>
            <a:r>
              <a:rPr lang="en-GB" sz="1800" dirty="0" smtClean="0">
                <a:solidFill>
                  <a:prstClr val="black"/>
                </a:solidFill>
              </a:rPr>
              <a:t>Founded </a:t>
            </a:r>
            <a:r>
              <a:rPr lang="en-GB" sz="1800" dirty="0">
                <a:solidFill>
                  <a:prstClr val="black"/>
                </a:solidFill>
              </a:rPr>
              <a:t>in 1945, PVM is a leader in providing quality senior living and services. PVM serves more than 3,000 seniors in 24 Villages throughout the state, supporting wellness of body, mind, and spirit in transformative, inclusive senior housing.</a:t>
            </a:r>
            <a:endParaRPr lang="en-GB" sz="1800" b="1" dirty="0">
              <a:solidFill>
                <a:prstClr val="black"/>
              </a:solidFill>
            </a:endParaRPr>
          </a:p>
          <a:p>
            <a:pPr eaLnBrk="1" fontAlgn="auto" hangingPunct="1">
              <a:spcAft>
                <a:spcPts val="0"/>
              </a:spcAft>
              <a:defRPr/>
            </a:pPr>
            <a:endParaRPr lang="en-US" dirty="0"/>
          </a:p>
        </p:txBody>
      </p:sp>
      <p:sp>
        <p:nvSpPr>
          <p:cNvPr id="4" name="Content Placeholder 3"/>
          <p:cNvSpPr>
            <a:spLocks noGrp="1"/>
          </p:cNvSpPr>
          <p:nvPr>
            <p:ph sz="half" idx="2"/>
          </p:nvPr>
        </p:nvSpPr>
        <p:spPr>
          <a:xfrm>
            <a:off x="4668838" y="1863725"/>
            <a:ext cx="4038600" cy="4525963"/>
          </a:xfrm>
        </p:spPr>
        <p:txBody>
          <a:bodyPr rtlCol="0">
            <a:normAutofit lnSpcReduction="10000"/>
          </a:bodyPr>
          <a:lstStyle/>
          <a:p>
            <a:pPr marL="0" indent="0" eaLnBrk="1" fontAlgn="auto" hangingPunct="1">
              <a:spcBef>
                <a:spcPts val="0"/>
              </a:spcBef>
              <a:spcAft>
                <a:spcPts val="0"/>
              </a:spcAft>
              <a:buFont typeface="Arial" pitchFamily="34" charset="0"/>
              <a:buNone/>
              <a:defRPr/>
            </a:pPr>
            <a:r>
              <a:rPr lang="en-GB" sz="1800" b="1" dirty="0" smtClean="0">
                <a:solidFill>
                  <a:prstClr val="black"/>
                </a:solidFill>
              </a:rPr>
              <a:t>St</a:t>
            </a:r>
            <a:r>
              <a:rPr lang="en-GB" sz="1800" b="1" dirty="0">
                <a:solidFill>
                  <a:prstClr val="black"/>
                </a:solidFill>
              </a:rPr>
              <a:t>. Luke Tabernacle Community </a:t>
            </a:r>
            <a:r>
              <a:rPr lang="en-GB" sz="1800" b="1" dirty="0" smtClean="0">
                <a:solidFill>
                  <a:prstClr val="black"/>
                </a:solidFill>
              </a:rPr>
              <a:t>Church </a:t>
            </a:r>
            <a:r>
              <a:rPr lang="en-GB" sz="1800" dirty="0" smtClean="0">
                <a:solidFill>
                  <a:prstClr val="black"/>
                </a:solidFill>
              </a:rPr>
              <a:t>The congregation of St. </a:t>
            </a:r>
            <a:r>
              <a:rPr lang="en-GB" sz="1800" smtClean="0">
                <a:solidFill>
                  <a:prstClr val="black"/>
                </a:solidFill>
              </a:rPr>
              <a:t>Luke’s has </a:t>
            </a:r>
            <a:r>
              <a:rPr lang="en-GB" sz="1800" dirty="0" smtClean="0">
                <a:solidFill>
                  <a:prstClr val="black"/>
                </a:solidFill>
              </a:rPr>
              <a:t>been meeting at St. Martha’s Church and Village. Each year they sponsor a community fair on the grounds of the church.</a:t>
            </a:r>
            <a:endParaRPr lang="en-GB" sz="1800" b="1" dirty="0" smtClean="0">
              <a:solidFill>
                <a:prstClr val="black"/>
              </a:solidFill>
            </a:endParaRPr>
          </a:p>
          <a:p>
            <a:pPr marL="0" indent="0" eaLnBrk="1" fontAlgn="auto" hangingPunct="1">
              <a:spcBef>
                <a:spcPts val="0"/>
              </a:spcBef>
              <a:spcAft>
                <a:spcPts val="0"/>
              </a:spcAft>
              <a:buFont typeface="Arial" pitchFamily="34" charset="0"/>
              <a:buNone/>
              <a:defRPr/>
            </a:pPr>
            <a:endParaRPr lang="en-GB" sz="1800" b="1" dirty="0" smtClean="0">
              <a:solidFill>
                <a:prstClr val="black"/>
              </a:solidFill>
            </a:endParaRPr>
          </a:p>
          <a:p>
            <a:pPr marL="0" indent="0" eaLnBrk="1" fontAlgn="auto" hangingPunct="1">
              <a:spcBef>
                <a:spcPts val="0"/>
              </a:spcBef>
              <a:spcAft>
                <a:spcPts val="0"/>
              </a:spcAft>
              <a:buFont typeface="Arial" pitchFamily="34" charset="0"/>
              <a:buNone/>
              <a:defRPr/>
            </a:pPr>
            <a:r>
              <a:rPr lang="en-GB" sz="1800" b="1" dirty="0" smtClean="0">
                <a:solidFill>
                  <a:prstClr val="black"/>
                </a:solidFill>
              </a:rPr>
              <a:t>Templer </a:t>
            </a:r>
            <a:r>
              <a:rPr lang="en-GB" sz="1800" b="1" dirty="0">
                <a:solidFill>
                  <a:prstClr val="black"/>
                </a:solidFill>
              </a:rPr>
              <a:t>Foundation</a:t>
            </a:r>
            <a:r>
              <a:rPr lang="en-GB" sz="1800" dirty="0">
                <a:solidFill>
                  <a:prstClr val="black"/>
                </a:solidFill>
              </a:rPr>
              <a:t> The Templer Foundation provides support to </a:t>
            </a:r>
            <a:r>
              <a:rPr lang="en-GB" sz="1800" dirty="0" smtClean="0">
                <a:solidFill>
                  <a:prstClr val="black"/>
                </a:solidFill>
              </a:rPr>
              <a:t>critically ill </a:t>
            </a:r>
            <a:r>
              <a:rPr lang="en-GB" sz="1800" dirty="0">
                <a:solidFill>
                  <a:prstClr val="black"/>
                </a:solidFill>
              </a:rPr>
              <a:t>children and people living with </a:t>
            </a:r>
            <a:r>
              <a:rPr lang="en-GB" sz="1800" dirty="0" smtClean="0">
                <a:solidFill>
                  <a:prstClr val="black"/>
                </a:solidFill>
              </a:rPr>
              <a:t>PTSD. The </a:t>
            </a:r>
            <a:r>
              <a:rPr lang="en-GB" sz="1800" dirty="0">
                <a:solidFill>
                  <a:prstClr val="black"/>
                </a:solidFill>
              </a:rPr>
              <a:t>Foundation provides financial support to </a:t>
            </a:r>
            <a:r>
              <a:rPr lang="en-GB" sz="1800" dirty="0" smtClean="0">
                <a:solidFill>
                  <a:prstClr val="black"/>
                </a:solidFill>
              </a:rPr>
              <a:t>institutions </a:t>
            </a:r>
            <a:r>
              <a:rPr lang="en-GB" sz="1800" dirty="0">
                <a:solidFill>
                  <a:prstClr val="black"/>
                </a:solidFill>
              </a:rPr>
              <a:t>which care for disabled or terminally ill children in </a:t>
            </a:r>
            <a:r>
              <a:rPr lang="en-GB" sz="1800" dirty="0" smtClean="0">
                <a:solidFill>
                  <a:prstClr val="black"/>
                </a:solidFill>
              </a:rPr>
              <a:t>Detroit and </a:t>
            </a:r>
            <a:r>
              <a:rPr lang="en-GB" sz="1800" dirty="0">
                <a:solidFill>
                  <a:prstClr val="black"/>
                </a:solidFill>
              </a:rPr>
              <a:t>southern Africa.</a:t>
            </a:r>
            <a:endParaRPr lang="en-US" sz="1800" dirty="0">
              <a:solidFill>
                <a:prstClr val="black"/>
              </a:solidFill>
            </a:endParaRPr>
          </a:p>
          <a:p>
            <a:pPr marL="0" indent="0" eaLnBrk="1" fontAlgn="auto" hangingPunct="1">
              <a:spcBef>
                <a:spcPts val="0"/>
              </a:spcBef>
              <a:spcAft>
                <a:spcPts val="0"/>
              </a:spcAft>
              <a:buFont typeface="Arial" pitchFamily="34" charset="0"/>
              <a:buNone/>
              <a:defRPr/>
            </a:pPr>
            <a:endParaRPr lang="en-US" sz="2000" dirty="0">
              <a:solidFill>
                <a:prstClr val="black"/>
              </a:solidFill>
            </a:endParaRPr>
          </a:p>
          <a:p>
            <a:pPr eaLnBrk="1" fontAlgn="auto" hangingPunct="1">
              <a:spcAft>
                <a:spcPts val="0"/>
              </a:spcAft>
              <a:defRPr/>
            </a:pPr>
            <a:endParaRPr lang="en-US" dirty="0"/>
          </a:p>
        </p:txBody>
      </p:sp>
      <p:pic>
        <p:nvPicPr>
          <p:cNvPr id="12" name="Picture 11" descr="This is an image of the Presbyterian Villages of Michigan's logo"/>
          <p:cNvPicPr>
            <a:picLocks noChangeAspect="1"/>
          </p:cNvPicPr>
          <p:nvPr/>
        </p:nvPicPr>
        <p:blipFill>
          <a:blip r:embed="rId2" cstate="screen"/>
          <a:stretch>
            <a:fillRect/>
          </a:stretch>
        </p:blipFill>
        <p:spPr>
          <a:xfrm>
            <a:off x="4572000" y="5486400"/>
            <a:ext cx="1377950" cy="1187450"/>
          </a:xfrm>
          <a:prstGeom prst="rect">
            <a:avLst/>
          </a:prstGeom>
          <a:ln>
            <a:noFill/>
          </a:ln>
          <a:effectLst>
            <a:outerShdw blurRad="292100" dist="139700" dir="2700000" algn="tl" rotWithShape="0">
              <a:srgbClr val="333333">
                <a:alpha val="65000"/>
              </a:srgbClr>
            </a:outerShdw>
          </a:effectLst>
        </p:spPr>
      </p:pic>
      <p:pic>
        <p:nvPicPr>
          <p:cNvPr id="2050" name="Picture 2" descr="This is an image of the Michigan State University Extension's logo "/>
          <p:cNvPicPr>
            <a:picLocks noChangeAspect="1" noChangeArrowheads="1"/>
          </p:cNvPicPr>
          <p:nvPr/>
        </p:nvPicPr>
        <p:blipFill>
          <a:blip r:embed="rId3" cstate="screen"/>
          <a:srcRect/>
          <a:stretch>
            <a:fillRect/>
          </a:stretch>
        </p:blipFill>
        <p:spPr bwMode="auto">
          <a:xfrm>
            <a:off x="609600" y="3733800"/>
            <a:ext cx="2590800" cy="7334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Planning</a:t>
            </a:r>
          </a:p>
        </p:txBody>
      </p:sp>
      <p:sp>
        <p:nvSpPr>
          <p:cNvPr id="9" name="Rectangle 8"/>
          <p:cNvSpPr/>
          <p:nvPr/>
        </p:nvSpPr>
        <p:spPr>
          <a:xfrm>
            <a:off x="0" y="1270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4000" b="1" dirty="0">
                <a:solidFill>
                  <a:schemeClr val="bg1"/>
                </a:solidFill>
                <a:latin typeface="Cambria" pitchFamily="18" charset="0"/>
              </a:rPr>
              <a:t>Work Groups and Committees</a:t>
            </a:r>
            <a:endParaRPr lang="en-US" sz="4000" b="1" dirty="0">
              <a:solidFill>
                <a:prstClr val="white"/>
              </a:solidFill>
              <a:latin typeface="Cambria" pitchFamily="18" charset="0"/>
            </a:endParaRPr>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228600" y="2057400"/>
            <a:ext cx="8686800" cy="2278063"/>
          </a:xfrm>
          <a:prstGeom prst="rect">
            <a:avLst/>
          </a:prstGeom>
          <a:noFill/>
          <a:ln>
            <a:noFill/>
          </a:ln>
        </p:spPr>
        <p:txBody>
          <a:bodyPr>
            <a:spAutoFit/>
          </a:bodyPr>
          <a:lstStyle/>
          <a:p>
            <a:pPr fontAlgn="auto">
              <a:spcBef>
                <a:spcPts val="0"/>
              </a:spcBef>
              <a:spcAft>
                <a:spcPts val="0"/>
              </a:spcAft>
              <a:defRPr/>
            </a:pPr>
            <a:r>
              <a:rPr lang="en-GB" sz="2000" dirty="0">
                <a:latin typeface="+mn-lt"/>
              </a:rPr>
              <a:t> </a:t>
            </a:r>
            <a:r>
              <a:rPr lang="en-GB" sz="2000" b="1" dirty="0">
                <a:solidFill>
                  <a:prstClr val="black"/>
                </a:solidFill>
                <a:latin typeface="+mn-lt"/>
              </a:rPr>
              <a:t> </a:t>
            </a:r>
            <a:endParaRPr lang="en-US" sz="2000" dirty="0">
              <a:solidFill>
                <a:prstClr val="black"/>
              </a:solidFill>
              <a:latin typeface="+mn-lt"/>
            </a:endParaRPr>
          </a:p>
          <a:p>
            <a:pPr fontAlgn="auto">
              <a:spcBef>
                <a:spcPts val="0"/>
              </a:spcBef>
              <a:spcAft>
                <a:spcPts val="0"/>
              </a:spcAft>
              <a:defRPr/>
            </a:pPr>
            <a:endParaRPr lang="en-US" sz="2000" dirty="0">
              <a:solidFill>
                <a:prstClr val="black"/>
              </a:solidFill>
              <a:latin typeface="+mn-lt"/>
            </a:endParaRPr>
          </a:p>
          <a:p>
            <a:pPr fontAlgn="auto">
              <a:spcBef>
                <a:spcPts val="0"/>
              </a:spcBef>
              <a:spcAft>
                <a:spcPts val="0"/>
              </a:spcAft>
              <a:defRPr/>
            </a:pPr>
            <a:r>
              <a:rPr lang="en-GB" sz="2000" dirty="0">
                <a:solidFill>
                  <a:prstClr val="black"/>
                </a:solidFill>
                <a:latin typeface="+mn-lt"/>
              </a:rPr>
              <a:t> </a:t>
            </a:r>
            <a:endParaRPr lang="en-US" sz="2000" dirty="0">
              <a:solidFill>
                <a:prstClr val="black"/>
              </a:solidFill>
              <a:latin typeface="+mn-lt"/>
            </a:endParaRPr>
          </a:p>
          <a:p>
            <a:pPr fontAlgn="auto">
              <a:spcBef>
                <a:spcPts val="0"/>
              </a:spcBef>
              <a:spcAft>
                <a:spcPts val="0"/>
              </a:spcAft>
              <a:defRPr/>
            </a:pPr>
            <a:endParaRPr lang="en-GB" sz="2000" b="1" dirty="0">
              <a:solidFill>
                <a:prstClr val="black"/>
              </a:solidFill>
              <a:latin typeface="+mn-lt"/>
            </a:endParaRPr>
          </a:p>
          <a:p>
            <a:pPr fontAlgn="auto">
              <a:spcBef>
                <a:spcPts val="0"/>
              </a:spcBef>
              <a:spcAft>
                <a:spcPts val="0"/>
              </a:spcAft>
              <a:defRPr/>
            </a:pPr>
            <a:endParaRPr lang="en-US" sz="2000" dirty="0">
              <a:solidFill>
                <a:prstClr val="black"/>
              </a:solidFill>
              <a:latin typeface="+mn-lt"/>
            </a:endParaRPr>
          </a:p>
          <a:p>
            <a:pPr fontAlgn="auto">
              <a:spcBef>
                <a:spcPts val="0"/>
              </a:spcBef>
              <a:spcAft>
                <a:spcPts val="0"/>
              </a:spcAft>
              <a:defRPr/>
            </a:pPr>
            <a:endParaRPr lang="en-US" sz="2000" dirty="0">
              <a:latin typeface="+mn-lt"/>
            </a:endParaRPr>
          </a:p>
          <a:p>
            <a:pPr fontAlgn="auto">
              <a:spcBef>
                <a:spcPts val="0"/>
              </a:spcBef>
              <a:spcAft>
                <a:spcPts val="0"/>
              </a:spcAft>
              <a:defRPr/>
            </a:pPr>
            <a:endParaRPr lang="en-US" sz="2200" dirty="0">
              <a:solidFill>
                <a:schemeClr val="tx1">
                  <a:lumMod val="95000"/>
                  <a:lumOff val="5000"/>
                </a:schemeClr>
              </a:solidFill>
              <a:latin typeface="Cambria" pitchFamily="18" charset="0"/>
            </a:endParaRPr>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dirty="0">
                <a:solidFill>
                  <a:schemeClr val="bg1"/>
                </a:solidFill>
                <a:latin typeface="Cambria" pitchFamily="18" charset="0"/>
                <a:ea typeface="+mj-ea"/>
                <a:cs typeface="+mj-cs"/>
              </a:rPr>
              <a:t> </a:t>
            </a:r>
          </a:p>
        </p:txBody>
      </p:sp>
      <p:sp>
        <p:nvSpPr>
          <p:cNvPr id="3" name="Content Placeholder 2"/>
          <p:cNvSpPr>
            <a:spLocks noGrp="1"/>
          </p:cNvSpPr>
          <p:nvPr>
            <p:ph sz="half" idx="1"/>
          </p:nvPr>
        </p:nvSpPr>
        <p:spPr>
          <a:xfrm>
            <a:off x="304800" y="1828800"/>
            <a:ext cx="3810000" cy="3962400"/>
          </a:xfrm>
        </p:spPr>
        <p:txBody>
          <a:bodyPr rtlCol="0">
            <a:normAutofit lnSpcReduction="10000"/>
          </a:bodyPr>
          <a:lstStyle/>
          <a:p>
            <a:pPr marL="0" indent="0" eaLnBrk="1" fontAlgn="auto" hangingPunct="1">
              <a:spcBef>
                <a:spcPts val="0"/>
              </a:spcBef>
              <a:spcAft>
                <a:spcPts val="0"/>
              </a:spcAft>
              <a:buFont typeface="Arial" pitchFamily="34" charset="0"/>
              <a:buNone/>
              <a:defRPr/>
            </a:pPr>
            <a:endParaRPr lang="en-GB" sz="2100" b="1" dirty="0" smtClean="0">
              <a:solidFill>
                <a:prstClr val="black"/>
              </a:solidFill>
            </a:endParaRPr>
          </a:p>
          <a:p>
            <a:pPr marL="0" indent="0" eaLnBrk="1" fontAlgn="auto" hangingPunct="1">
              <a:spcBef>
                <a:spcPts val="0"/>
              </a:spcBef>
              <a:spcAft>
                <a:spcPts val="0"/>
              </a:spcAft>
              <a:buFont typeface="Arial" pitchFamily="34" charset="0"/>
              <a:buNone/>
              <a:defRPr/>
            </a:pPr>
            <a:r>
              <a:rPr lang="en-GB" sz="2100" b="1" dirty="0">
                <a:solidFill>
                  <a:prstClr val="black"/>
                </a:solidFill>
              </a:rPr>
              <a:t> </a:t>
            </a:r>
            <a:r>
              <a:rPr lang="en-US" sz="2400" dirty="0" smtClean="0"/>
              <a:t>Planning Team Committees</a:t>
            </a:r>
          </a:p>
          <a:p>
            <a:pPr marL="0" indent="0" eaLnBrk="1" fontAlgn="auto" hangingPunct="1">
              <a:spcBef>
                <a:spcPts val="0"/>
              </a:spcBef>
              <a:spcAft>
                <a:spcPts val="0"/>
              </a:spcAft>
              <a:buFont typeface="Arial" pitchFamily="34" charset="0"/>
              <a:buNone/>
              <a:defRPr/>
            </a:pPr>
            <a:endParaRPr lang="en-US" sz="2000" dirty="0" smtClean="0"/>
          </a:p>
          <a:p>
            <a:pPr eaLnBrk="1" fontAlgn="auto" hangingPunct="1">
              <a:spcAft>
                <a:spcPts val="0"/>
              </a:spcAft>
              <a:defRPr/>
            </a:pPr>
            <a:r>
              <a:rPr lang="en-US" sz="2000" dirty="0" smtClean="0"/>
              <a:t>Project Coordination</a:t>
            </a:r>
          </a:p>
          <a:p>
            <a:pPr eaLnBrk="1" fontAlgn="auto" hangingPunct="1">
              <a:spcAft>
                <a:spcPts val="0"/>
              </a:spcAft>
              <a:defRPr/>
            </a:pPr>
            <a:r>
              <a:rPr lang="en-US" sz="2000" dirty="0" smtClean="0"/>
              <a:t>Facilities and Grounds</a:t>
            </a:r>
          </a:p>
          <a:p>
            <a:pPr eaLnBrk="1" fontAlgn="auto" hangingPunct="1">
              <a:spcAft>
                <a:spcPts val="0"/>
              </a:spcAft>
              <a:defRPr/>
            </a:pPr>
            <a:r>
              <a:rPr lang="en-US" sz="2000" dirty="0" smtClean="0"/>
              <a:t>Programs and Activities</a:t>
            </a:r>
          </a:p>
          <a:p>
            <a:pPr eaLnBrk="1" fontAlgn="auto" hangingPunct="1">
              <a:spcAft>
                <a:spcPts val="0"/>
              </a:spcAft>
              <a:defRPr/>
            </a:pPr>
            <a:r>
              <a:rPr lang="en-US" sz="2000" dirty="0" smtClean="0"/>
              <a:t>Education and Enrichment</a:t>
            </a:r>
          </a:p>
          <a:p>
            <a:pPr eaLnBrk="1" fontAlgn="auto" hangingPunct="1">
              <a:spcAft>
                <a:spcPts val="0"/>
              </a:spcAft>
              <a:defRPr/>
            </a:pPr>
            <a:r>
              <a:rPr lang="en-US" sz="2000" dirty="0" smtClean="0"/>
              <a:t>Fund Development and Ford Family Relationships</a:t>
            </a:r>
          </a:p>
          <a:p>
            <a:pPr eaLnBrk="1" fontAlgn="auto" hangingPunct="1">
              <a:spcAft>
                <a:spcPts val="0"/>
              </a:spcAft>
              <a:defRPr/>
            </a:pPr>
            <a:r>
              <a:rPr lang="en-US" sz="2000" dirty="0" smtClean="0"/>
              <a:t>Finance</a:t>
            </a:r>
          </a:p>
          <a:p>
            <a:pPr eaLnBrk="1" fontAlgn="auto" hangingPunct="1">
              <a:spcAft>
                <a:spcPts val="0"/>
              </a:spcAft>
              <a:defRPr/>
            </a:pPr>
            <a:r>
              <a:rPr lang="en-US" sz="2000" dirty="0" smtClean="0"/>
              <a:t>History and Culture</a:t>
            </a:r>
            <a:endParaRPr lang="en-US" sz="2000" dirty="0"/>
          </a:p>
        </p:txBody>
      </p:sp>
      <p:sp>
        <p:nvSpPr>
          <p:cNvPr id="4" name="Content Placeholder 3"/>
          <p:cNvSpPr>
            <a:spLocks noGrp="1"/>
          </p:cNvSpPr>
          <p:nvPr>
            <p:ph sz="half" idx="2"/>
          </p:nvPr>
        </p:nvSpPr>
        <p:spPr>
          <a:xfrm>
            <a:off x="4419600" y="1752600"/>
            <a:ext cx="4572000" cy="4648200"/>
          </a:xfrm>
        </p:spPr>
        <p:txBody>
          <a:bodyPr rtlCol="0">
            <a:normAutofit lnSpcReduction="10000"/>
          </a:bodyPr>
          <a:lstStyle/>
          <a:p>
            <a:pPr marL="0" indent="0" eaLnBrk="1" fontAlgn="auto" hangingPunct="1">
              <a:spcAft>
                <a:spcPts val="0"/>
              </a:spcAft>
              <a:buFont typeface="Arial" pitchFamily="34" charset="0"/>
              <a:buNone/>
              <a:defRPr/>
            </a:pPr>
            <a:endParaRPr lang="en-GB" sz="2000" b="1" dirty="0" smtClean="0">
              <a:solidFill>
                <a:prstClr val="black"/>
              </a:solidFill>
            </a:endParaRPr>
          </a:p>
          <a:p>
            <a:pPr eaLnBrk="1" fontAlgn="auto" hangingPunct="1">
              <a:spcAft>
                <a:spcPts val="0"/>
              </a:spcAft>
              <a:buFont typeface="Arial" pitchFamily="34" charset="0"/>
              <a:buNone/>
              <a:defRPr/>
            </a:pPr>
            <a:r>
              <a:rPr lang="en-US" sz="2400" dirty="0" smtClean="0"/>
              <a:t>Planning Team Work Groups</a:t>
            </a:r>
          </a:p>
          <a:p>
            <a:pPr eaLnBrk="1" fontAlgn="auto" hangingPunct="1">
              <a:spcAft>
                <a:spcPts val="0"/>
              </a:spcAft>
              <a:buFont typeface="Arial" pitchFamily="34" charset="0"/>
              <a:buNone/>
              <a:defRPr/>
            </a:pPr>
            <a:endParaRPr lang="en-US" sz="2000" dirty="0" smtClean="0"/>
          </a:p>
          <a:p>
            <a:pPr marL="514350" indent="-514350" eaLnBrk="1" fontAlgn="auto" hangingPunct="1">
              <a:spcAft>
                <a:spcPts val="0"/>
              </a:spcAft>
              <a:buFont typeface="Arial" pitchFamily="34" charset="0"/>
              <a:buNone/>
              <a:defRPr/>
            </a:pPr>
            <a:r>
              <a:rPr lang="en-US" sz="2000" dirty="0" smtClean="0"/>
              <a:t>1. Work Group One</a:t>
            </a:r>
          </a:p>
          <a:p>
            <a:pPr marL="514350" indent="-514350" eaLnBrk="1" fontAlgn="auto" hangingPunct="1">
              <a:spcAft>
                <a:spcPts val="0"/>
              </a:spcAft>
              <a:buFont typeface="Arial" pitchFamily="34" charset="0"/>
              <a:buNone/>
              <a:defRPr/>
            </a:pPr>
            <a:r>
              <a:rPr lang="en-US" sz="2000" dirty="0" smtClean="0"/>
              <a:t>     Church Activities</a:t>
            </a:r>
          </a:p>
          <a:p>
            <a:pPr marL="514350" indent="-514350" eaLnBrk="1" fontAlgn="auto" hangingPunct="1">
              <a:spcAft>
                <a:spcPts val="0"/>
              </a:spcAft>
              <a:buFont typeface="Arial" pitchFamily="34" charset="0"/>
              <a:buNone/>
              <a:defRPr/>
            </a:pPr>
            <a:r>
              <a:rPr lang="en-US" sz="2000" dirty="0" smtClean="0"/>
              <a:t>     Development of the Cultural Center</a:t>
            </a:r>
          </a:p>
          <a:p>
            <a:pPr marL="514350" indent="-514350" eaLnBrk="1" fontAlgn="auto" hangingPunct="1">
              <a:spcAft>
                <a:spcPts val="0"/>
              </a:spcAft>
              <a:buFont typeface="Arial" pitchFamily="34" charset="0"/>
              <a:buNone/>
              <a:defRPr/>
            </a:pPr>
            <a:r>
              <a:rPr lang="en-US" sz="2000" dirty="0" smtClean="0"/>
              <a:t>     Planning and Coordination of Events</a:t>
            </a:r>
          </a:p>
          <a:p>
            <a:pPr marL="514350" indent="-514350" eaLnBrk="1" fontAlgn="auto" hangingPunct="1">
              <a:spcAft>
                <a:spcPts val="0"/>
              </a:spcAft>
              <a:buFont typeface="Arial" pitchFamily="34" charset="0"/>
              <a:buNone/>
              <a:defRPr/>
            </a:pPr>
            <a:endParaRPr lang="en-US" sz="2000" dirty="0" smtClean="0"/>
          </a:p>
          <a:p>
            <a:pPr marL="514350" indent="-514350" eaLnBrk="1" fontAlgn="auto" hangingPunct="1">
              <a:spcAft>
                <a:spcPts val="0"/>
              </a:spcAft>
              <a:buFont typeface="Arial" pitchFamily="34" charset="0"/>
              <a:buNone/>
              <a:defRPr/>
            </a:pPr>
            <a:r>
              <a:rPr lang="en-US" sz="2000" dirty="0" smtClean="0"/>
              <a:t>2.  Work Group Two</a:t>
            </a:r>
          </a:p>
          <a:p>
            <a:pPr marL="514350" indent="-514350" eaLnBrk="1" fontAlgn="auto" hangingPunct="1">
              <a:spcAft>
                <a:spcPts val="0"/>
              </a:spcAft>
              <a:buFont typeface="Arial" pitchFamily="34" charset="0"/>
              <a:buNone/>
              <a:defRPr/>
            </a:pPr>
            <a:r>
              <a:rPr lang="en-US" sz="2000" dirty="0" smtClean="0"/>
              <a:t>      Cemetery and Grounds Development</a:t>
            </a:r>
          </a:p>
          <a:p>
            <a:pPr marL="514350" indent="-514350" eaLnBrk="1" fontAlgn="auto" hangingPunct="1">
              <a:spcAft>
                <a:spcPts val="0"/>
              </a:spcAft>
              <a:buFont typeface="Arial" pitchFamily="34" charset="0"/>
              <a:buNone/>
              <a:defRPr/>
            </a:pPr>
            <a:r>
              <a:rPr lang="en-US" sz="2000" dirty="0" smtClean="0"/>
              <a:t>      Reuse of the second story and basement of St. Martha’s</a:t>
            </a:r>
          </a:p>
          <a:p>
            <a:pPr marL="514350" indent="-514350" eaLnBrk="1" fontAlgn="auto" hangingPunct="1">
              <a:spcAft>
                <a:spcPts val="0"/>
              </a:spcAft>
              <a:buFont typeface="Arial" pitchFamily="34" charset="0"/>
              <a:buNone/>
              <a:defRPr/>
            </a:pPr>
            <a:r>
              <a:rPr lang="en-US" sz="2000" dirty="0" smtClean="0"/>
              <a:t>      Reuse of the Sexton and Rectory</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752600"/>
            <a:ext cx="9144000" cy="510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8" name="Title 1"/>
          <p:cNvSpPr>
            <a:spLocks noGrp="1"/>
          </p:cNvSpPr>
          <p:nvPr>
            <p:ph type="title"/>
          </p:nvPr>
        </p:nvSpPr>
        <p:spPr/>
        <p:txBody>
          <a:bodyPr/>
          <a:lstStyle/>
          <a:p>
            <a:pPr eaLnBrk="1" hangingPunct="1"/>
            <a:r>
              <a:rPr lang="en-US" sz="4800" b="1" smtClean="0">
                <a:solidFill>
                  <a:schemeClr val="bg1"/>
                </a:solidFill>
                <a:latin typeface="Cambria" pitchFamily="18" charset="0"/>
              </a:rPr>
              <a:t>Next Steps</a:t>
            </a:r>
          </a:p>
        </p:txBody>
      </p:sp>
      <p:sp>
        <p:nvSpPr>
          <p:cNvPr id="6" name="Rectangle 5"/>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0" name="TextBox 6"/>
          <p:cNvSpPr txBox="1">
            <a:spLocks noChangeArrowheads="1"/>
          </p:cNvSpPr>
          <p:nvPr/>
        </p:nvSpPr>
        <p:spPr bwMode="auto">
          <a:xfrm>
            <a:off x="533400" y="2043113"/>
            <a:ext cx="8153400" cy="3378200"/>
          </a:xfrm>
          <a:prstGeom prst="rect">
            <a:avLst/>
          </a:prstGeom>
          <a:noFill/>
          <a:ln w="9525">
            <a:noFill/>
            <a:miter lim="800000"/>
            <a:headEnd/>
            <a:tailEnd/>
          </a:ln>
        </p:spPr>
        <p:txBody>
          <a:bodyPr>
            <a:spAutoFit/>
          </a:bodyPr>
          <a:lstStyle/>
          <a:p>
            <a:endParaRPr lang="en-US" sz="2400">
              <a:latin typeface="Calibri" pitchFamily="34" charset="0"/>
            </a:endParaRPr>
          </a:p>
          <a:p>
            <a:r>
              <a:rPr lang="en-US" sz="2400">
                <a:latin typeface="Calibri" pitchFamily="34" charset="0"/>
              </a:rPr>
              <a:t>The Commons will create and or host many ongoing activities, e.g. senior gardens, fun days, religious programs </a:t>
            </a:r>
          </a:p>
          <a:p>
            <a:endParaRPr lang="en-US" sz="2400">
              <a:latin typeface="Calibri" pitchFamily="34" charset="0"/>
            </a:endParaRPr>
          </a:p>
          <a:p>
            <a:r>
              <a:rPr lang="en-US" sz="2400">
                <a:latin typeface="Calibri" pitchFamily="34" charset="0"/>
              </a:rPr>
              <a:t>To secure the future of this project the Planning Team needs to:</a:t>
            </a:r>
          </a:p>
          <a:p>
            <a:pPr marL="914400" lvl="1" indent="-457200">
              <a:buFont typeface="Arial" pitchFamily="34" charset="0"/>
              <a:buChar char="•"/>
            </a:pPr>
            <a:r>
              <a:rPr lang="en-US" sz="2400">
                <a:latin typeface="Calibri" pitchFamily="34" charset="0"/>
              </a:rPr>
              <a:t>Establish a non-profit organization</a:t>
            </a:r>
          </a:p>
          <a:p>
            <a:pPr marL="914400" lvl="1" indent="-457200">
              <a:buFont typeface="Arial" pitchFamily="34" charset="0"/>
              <a:buChar char="•"/>
            </a:pPr>
            <a:r>
              <a:rPr lang="en-US" sz="2400">
                <a:latin typeface="Calibri" pitchFamily="34" charset="0"/>
              </a:rPr>
              <a:t>Create partnerships with program providers</a:t>
            </a:r>
          </a:p>
          <a:p>
            <a:pPr marL="914400" lvl="1" indent="-457200">
              <a:buFont typeface="Arial" pitchFamily="34" charset="0"/>
              <a:buChar char="•"/>
            </a:pPr>
            <a:r>
              <a:rPr lang="en-US" sz="2400">
                <a:latin typeface="Calibri" pitchFamily="34" charset="0"/>
              </a:rPr>
              <a:t>Secure funding sources</a:t>
            </a:r>
          </a:p>
          <a:p>
            <a:pPr marL="914400" lvl="1" indent="-457200">
              <a:buFont typeface="Arial" pitchFamily="34" charset="0"/>
              <a:buChar char="•"/>
            </a:pPr>
            <a:r>
              <a:rPr lang="en-US" sz="2400">
                <a:latin typeface="Calibri" pitchFamily="34" charset="0"/>
              </a:rPr>
              <a:t>Hire personnel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Establishing a non-profit</a:t>
            </a:r>
          </a:p>
        </p:txBody>
      </p:sp>
      <p:pic>
        <p:nvPicPr>
          <p:cNvPr id="17415" name="Picture 2" descr="This image is a branch image showing the proposed organizational structure for the non-profit. It starts with the board of directors. Stemming out from there is the fundraising committee, budget and finance committee, executive director, museum committee, gardens and market committee and other committees as necessary. Branching out from the executive director are the full or part-time employees, volunteer coordinator and assistant director. Finally, branching out from volunteer coordinator are the volunteers. "/>
          <p:cNvPicPr>
            <a:picLocks noChangeAspect="1" noChangeArrowheads="1"/>
          </p:cNvPicPr>
          <p:nvPr/>
        </p:nvPicPr>
        <p:blipFill>
          <a:blip r:embed="rId2" cstate="screen"/>
          <a:srcRect/>
          <a:stretch>
            <a:fillRect/>
          </a:stretch>
        </p:blipFill>
        <p:spPr bwMode="auto">
          <a:xfrm>
            <a:off x="1066800" y="3657600"/>
            <a:ext cx="7038975" cy="2840038"/>
          </a:xfrm>
          <a:prstGeom prst="rect">
            <a:avLst/>
          </a:prstGeom>
          <a:noFill/>
          <a:ln w="9525">
            <a:noFill/>
            <a:miter lim="800000"/>
            <a:headEnd/>
            <a:tailEnd/>
          </a:ln>
        </p:spPr>
      </p:pic>
      <p:sp>
        <p:nvSpPr>
          <p:cNvPr id="13" name="Content Placeholder 12"/>
          <p:cNvSpPr>
            <a:spLocks noGrp="1"/>
          </p:cNvSpPr>
          <p:nvPr>
            <p:ph idx="1"/>
          </p:nvPr>
        </p:nvSpPr>
        <p:spPr>
          <a:xfrm>
            <a:off x="457200" y="1905000"/>
            <a:ext cx="8229600" cy="1676400"/>
          </a:xfrm>
        </p:spPr>
        <p:txBody>
          <a:bodyPr rtlCol="0">
            <a:normAutofit fontScale="92500" lnSpcReduction="20000"/>
          </a:bodyPr>
          <a:lstStyle/>
          <a:p>
            <a:pPr eaLnBrk="1" fontAlgn="auto" hangingPunct="1">
              <a:lnSpc>
                <a:spcPct val="115000"/>
              </a:lnSpc>
              <a:spcBef>
                <a:spcPts val="0"/>
              </a:spcBef>
              <a:spcAft>
                <a:spcPts val="1000"/>
              </a:spcAft>
              <a:defRPr/>
            </a:pPr>
            <a:r>
              <a:rPr lang="en-US" sz="1800" dirty="0" smtClean="0">
                <a:latin typeface="Times New Roman"/>
                <a:ea typeface="Times New Roman"/>
                <a:cs typeface="Times New Roman"/>
              </a:rPr>
              <a:t>A </a:t>
            </a:r>
            <a:r>
              <a:rPr lang="en-US" sz="1800" dirty="0">
                <a:latin typeface="Times New Roman"/>
                <a:ea typeface="Times New Roman"/>
                <a:cs typeface="Times New Roman"/>
              </a:rPr>
              <a:t>singular entity is needed to provide for the on-going management of St. Martha’s Commons. </a:t>
            </a:r>
            <a:endParaRPr lang="en-US" sz="1800" dirty="0" smtClean="0">
              <a:latin typeface="Times New Roman"/>
              <a:ea typeface="Times New Roman"/>
              <a:cs typeface="Times New Roman"/>
            </a:endParaRPr>
          </a:p>
          <a:p>
            <a:pPr eaLnBrk="1" fontAlgn="auto" hangingPunct="1">
              <a:lnSpc>
                <a:spcPct val="115000"/>
              </a:lnSpc>
              <a:spcBef>
                <a:spcPts val="0"/>
              </a:spcBef>
              <a:spcAft>
                <a:spcPts val="1000"/>
              </a:spcAft>
              <a:defRPr/>
            </a:pPr>
            <a:r>
              <a:rPr lang="en-US" sz="1800" dirty="0" smtClean="0">
                <a:latin typeface="Times New Roman"/>
                <a:ea typeface="Times New Roman"/>
                <a:cs typeface="Times New Roman"/>
              </a:rPr>
              <a:t>This entity will schedule meetings and activities, secure funding to ensure sustainability and will manage tenants and facilities.</a:t>
            </a:r>
          </a:p>
          <a:p>
            <a:pPr marL="0" eaLnBrk="1" fontAlgn="auto" hangingPunct="1">
              <a:lnSpc>
                <a:spcPct val="115000"/>
              </a:lnSpc>
              <a:spcBef>
                <a:spcPts val="0"/>
              </a:spcBef>
              <a:spcAft>
                <a:spcPts val="1000"/>
              </a:spcAft>
              <a:defRPr/>
            </a:pPr>
            <a:r>
              <a:rPr lang="en-US" sz="1800" dirty="0" smtClean="0">
                <a:latin typeface="Times New Roman"/>
                <a:ea typeface="Times New Roman"/>
                <a:cs typeface="Times New Roman"/>
              </a:rPr>
              <a:t>The </a:t>
            </a:r>
            <a:r>
              <a:rPr lang="en-US" sz="1800" dirty="0">
                <a:latin typeface="Times New Roman"/>
                <a:ea typeface="Times New Roman"/>
                <a:cs typeface="Times New Roman"/>
              </a:rPr>
              <a:t>proposed organizational structure for the </a:t>
            </a:r>
            <a:r>
              <a:rPr lang="en-US" sz="1800" dirty="0" smtClean="0">
                <a:latin typeface="Times New Roman"/>
                <a:ea typeface="Times New Roman"/>
                <a:cs typeface="Times New Roman"/>
              </a:rPr>
              <a:t>non-profit </a:t>
            </a:r>
            <a:r>
              <a:rPr lang="en-US" sz="1800" dirty="0">
                <a:latin typeface="Times New Roman"/>
                <a:ea typeface="Times New Roman"/>
                <a:cs typeface="Times New Roman"/>
              </a:rPr>
              <a:t>is as follows</a:t>
            </a:r>
            <a:r>
              <a:rPr lang="en-US" sz="1800" dirty="0" smtClean="0">
                <a:latin typeface="Times New Roman"/>
                <a:ea typeface="Times New Roman"/>
                <a:cs typeface="Times New Roman"/>
              </a:rPr>
              <a:t>:</a:t>
            </a:r>
            <a:endParaRPr lang="en-US" sz="2000" b="1" kern="0" dirty="0">
              <a:latin typeface="Cambri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000" b="1" dirty="0">
                <a:solidFill>
                  <a:schemeClr val="bg1"/>
                </a:solidFill>
                <a:latin typeface="Cambria" pitchFamily="18" charset="0"/>
                <a:ea typeface="+mj-ea"/>
                <a:cs typeface="+mj-cs"/>
              </a:rPr>
              <a:t>Create Partnerships with Program Providers</a:t>
            </a:r>
          </a:p>
        </p:txBody>
      </p:sp>
      <p:sp>
        <p:nvSpPr>
          <p:cNvPr id="13" name="Content Placeholder 12"/>
          <p:cNvSpPr>
            <a:spLocks noGrp="1"/>
          </p:cNvSpPr>
          <p:nvPr>
            <p:ph idx="1"/>
          </p:nvPr>
        </p:nvSpPr>
        <p:spPr>
          <a:xfrm>
            <a:off x="457200" y="2209800"/>
            <a:ext cx="8229600" cy="3962400"/>
          </a:xfrm>
        </p:spPr>
        <p:txBody>
          <a:bodyPr rtlCol="0">
            <a:normAutofit fontScale="70000" lnSpcReduction="20000"/>
          </a:bodyPr>
          <a:lstStyle/>
          <a:p>
            <a:pPr eaLnBrk="1" fontAlgn="auto" hangingPunct="1">
              <a:spcAft>
                <a:spcPts val="0"/>
              </a:spcAft>
              <a:defRPr/>
            </a:pPr>
            <a:r>
              <a:rPr lang="en-US" sz="3100" dirty="0" smtClean="0"/>
              <a:t>Many programs and tenants have been proposed for the site, including:</a:t>
            </a:r>
          </a:p>
          <a:p>
            <a:pPr eaLnBrk="1" fontAlgn="auto" hangingPunct="1">
              <a:spcAft>
                <a:spcPts val="0"/>
              </a:spcAft>
              <a:buFont typeface="Arial" pitchFamily="34" charset="0"/>
              <a:buNone/>
              <a:defRPr/>
            </a:pPr>
            <a:r>
              <a:rPr lang="en-US" dirty="0" smtClean="0"/>
              <a:t>	  -  </a:t>
            </a:r>
            <a:r>
              <a:rPr lang="en-US" sz="2600" dirty="0" smtClean="0"/>
              <a:t>Care Farm Enrichment Program</a:t>
            </a:r>
          </a:p>
          <a:p>
            <a:pPr lvl="1" eaLnBrk="1" fontAlgn="auto" hangingPunct="1">
              <a:spcAft>
                <a:spcPts val="0"/>
              </a:spcAft>
              <a:defRPr/>
            </a:pPr>
            <a:r>
              <a:rPr lang="en-GB" sz="2600" dirty="0" smtClean="0"/>
              <a:t>Clara Bryant Ford Cultural Center Youth Programs</a:t>
            </a:r>
          </a:p>
          <a:p>
            <a:pPr lvl="1" eaLnBrk="1" fontAlgn="auto" hangingPunct="1">
              <a:spcAft>
                <a:spcPts val="0"/>
              </a:spcAft>
              <a:defRPr/>
            </a:pPr>
            <a:r>
              <a:rPr lang="en-GB" sz="2600" dirty="0" smtClean="0"/>
              <a:t>St. Martha’s Commons Interfaith Center</a:t>
            </a:r>
          </a:p>
          <a:p>
            <a:pPr lvl="1" eaLnBrk="1" fontAlgn="auto" hangingPunct="1">
              <a:spcAft>
                <a:spcPts val="0"/>
              </a:spcAft>
              <a:defRPr/>
            </a:pPr>
            <a:r>
              <a:rPr lang="en-GB" sz="2600" dirty="0" smtClean="0"/>
              <a:t>Community Gardens</a:t>
            </a:r>
            <a:endParaRPr lang="en-US" sz="2600" dirty="0" smtClean="0"/>
          </a:p>
          <a:p>
            <a:pPr lvl="1" eaLnBrk="1" fontAlgn="auto" hangingPunct="1">
              <a:spcAft>
                <a:spcPts val="0"/>
              </a:spcAft>
              <a:defRPr/>
            </a:pPr>
            <a:r>
              <a:rPr lang="en-US" sz="2600" dirty="0" smtClean="0"/>
              <a:t>Detroit Urban Farm Project</a:t>
            </a:r>
          </a:p>
          <a:p>
            <a:pPr lvl="1" eaLnBrk="1" fontAlgn="auto" hangingPunct="1">
              <a:spcAft>
                <a:spcPts val="0"/>
              </a:spcAft>
              <a:defRPr/>
            </a:pPr>
            <a:r>
              <a:rPr lang="en-GB" sz="2600" dirty="0" smtClean="0"/>
              <a:t>Vets to Agriculture Training Program</a:t>
            </a:r>
          </a:p>
          <a:p>
            <a:pPr lvl="1" eaLnBrk="1" fontAlgn="auto" hangingPunct="1">
              <a:spcAft>
                <a:spcPts val="0"/>
              </a:spcAft>
              <a:buFont typeface="Arial" pitchFamily="34" charset="0"/>
              <a:buNone/>
              <a:defRPr/>
            </a:pPr>
            <a:endParaRPr lang="en-US" sz="2300" dirty="0" smtClean="0"/>
          </a:p>
          <a:p>
            <a:pPr eaLnBrk="1" fontAlgn="auto" hangingPunct="1">
              <a:spcAft>
                <a:spcPts val="0"/>
              </a:spcAft>
              <a:defRPr/>
            </a:pPr>
            <a:r>
              <a:rPr lang="en-US" sz="3100" dirty="0" smtClean="0"/>
              <a:t>Programs will provide services to residents of St. Martha’s and the surrounding community.</a:t>
            </a:r>
          </a:p>
          <a:p>
            <a:pPr eaLnBrk="1" fontAlgn="auto" hangingPunct="1">
              <a:spcAft>
                <a:spcPts val="0"/>
              </a:spcAft>
              <a:defRPr/>
            </a:pPr>
            <a:r>
              <a:rPr lang="en-US" sz="3100" dirty="0" smtClean="0"/>
              <a:t>Active programs will increase security and defray maintenance expenses</a:t>
            </a:r>
            <a:endParaRPr lang="en-US" sz="3100" dirty="0" smtClean="0">
              <a:solidFill>
                <a:schemeClr val="tx1">
                  <a:lumMod val="95000"/>
                  <a:lumOff val="5000"/>
                </a:schemeClr>
              </a:solidFill>
            </a:endParaRP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Facilities</a:t>
            </a:r>
          </a:p>
        </p:txBody>
      </p:sp>
      <p:sp>
        <p:nvSpPr>
          <p:cNvPr id="13" name="Content Placeholder 12"/>
          <p:cNvSpPr>
            <a:spLocks noGrp="1"/>
          </p:cNvSpPr>
          <p:nvPr>
            <p:ph idx="1"/>
          </p:nvPr>
        </p:nvSpPr>
        <p:spPr>
          <a:xfrm>
            <a:off x="2971800" y="7162800"/>
            <a:ext cx="8229600" cy="457200"/>
          </a:xfrm>
        </p:spPr>
        <p:txBody>
          <a:bodyPr rtlCol="0">
            <a:normAutofit fontScale="85000" lnSpcReduction="20000"/>
          </a:bodyPr>
          <a:lstStyle/>
          <a:p>
            <a:pPr eaLnBrk="1" fontAlgn="auto" hangingPunct="1">
              <a:spcAft>
                <a:spcPts val="0"/>
              </a:spcAft>
              <a:buFont typeface="Arial" pitchFamily="34" charset="0"/>
              <a:buNone/>
              <a:defRPr/>
            </a:pPr>
            <a:endParaRPr lang="en-US" dirty="0"/>
          </a:p>
        </p:txBody>
      </p:sp>
      <p:grpSp>
        <p:nvGrpSpPr>
          <p:cNvPr id="19464" name="Group 6" descr="This is a image of St. Marha's Church, the Sexton and the Rectory. They are all right next door to one another. "/>
          <p:cNvGrpSpPr>
            <a:grpSpLocks/>
          </p:cNvGrpSpPr>
          <p:nvPr/>
        </p:nvGrpSpPr>
        <p:grpSpPr bwMode="auto">
          <a:xfrm>
            <a:off x="685800" y="1981200"/>
            <a:ext cx="7721600" cy="4572000"/>
            <a:chOff x="381000" y="457200"/>
            <a:chExt cx="8254473" cy="5715000"/>
          </a:xfrm>
        </p:grpSpPr>
        <p:pic>
          <p:nvPicPr>
            <p:cNvPr id="19465" name="Picture 11" descr="Index_ObliqueArial.jpg"/>
            <p:cNvPicPr>
              <a:picLocks noChangeAspect="1"/>
            </p:cNvPicPr>
            <p:nvPr/>
          </p:nvPicPr>
          <p:blipFill>
            <a:blip r:embed="rId2" cstate="screen"/>
            <a:srcRect/>
            <a:stretch>
              <a:fillRect/>
            </a:stretch>
          </p:blipFill>
          <p:spPr bwMode="auto">
            <a:xfrm>
              <a:off x="381000" y="457200"/>
              <a:ext cx="8254473" cy="5715000"/>
            </a:xfrm>
            <a:prstGeom prst="rect">
              <a:avLst/>
            </a:prstGeom>
            <a:noFill/>
            <a:ln w="9525">
              <a:noFill/>
              <a:miter lim="800000"/>
              <a:headEnd/>
              <a:tailEnd/>
            </a:ln>
          </p:spPr>
        </p:pic>
        <p:sp>
          <p:nvSpPr>
            <p:cNvPr id="15" name="TextBox 14"/>
            <p:cNvSpPr txBox="1"/>
            <p:nvPr/>
          </p:nvSpPr>
          <p:spPr>
            <a:xfrm>
              <a:off x="788293" y="2076450"/>
              <a:ext cx="1221879" cy="654844"/>
            </a:xfrm>
            <a:prstGeom prst="rect">
              <a:avLst/>
            </a:prstGeom>
            <a:solidFill>
              <a:schemeClr val="bg1">
                <a:lumMod val="85000"/>
              </a:schemeClr>
            </a:solidFill>
            <a:ln>
              <a:solidFill>
                <a:schemeClr val="tx1"/>
              </a:solidFill>
            </a:ln>
          </p:spPr>
          <p:txBody>
            <a:bodyPr>
              <a:spAutoFit/>
            </a:bodyPr>
            <a:lstStyle/>
            <a:p>
              <a:pPr fontAlgn="auto">
                <a:spcBef>
                  <a:spcPts val="0"/>
                </a:spcBef>
                <a:spcAft>
                  <a:spcPts val="0"/>
                </a:spcAft>
                <a:defRPr/>
              </a:pPr>
              <a:r>
                <a:rPr lang="en-US" sz="1400" dirty="0">
                  <a:latin typeface="+mn-lt"/>
                </a:rPr>
                <a:t>St. Martha’s</a:t>
              </a:r>
            </a:p>
            <a:p>
              <a:pPr fontAlgn="auto">
                <a:spcBef>
                  <a:spcPts val="0"/>
                </a:spcBef>
                <a:spcAft>
                  <a:spcPts val="0"/>
                </a:spcAft>
                <a:defRPr/>
              </a:pPr>
              <a:r>
                <a:rPr lang="en-US" sz="1400" dirty="0">
                  <a:latin typeface="+mn-lt"/>
                </a:rPr>
                <a:t>     Church</a:t>
              </a:r>
            </a:p>
          </p:txBody>
        </p:sp>
        <p:sp>
          <p:nvSpPr>
            <p:cNvPr id="16" name="TextBox 15"/>
            <p:cNvSpPr txBox="1"/>
            <p:nvPr/>
          </p:nvSpPr>
          <p:spPr>
            <a:xfrm>
              <a:off x="3150593" y="2362200"/>
              <a:ext cx="1058962" cy="384969"/>
            </a:xfrm>
            <a:prstGeom prst="rect">
              <a:avLst/>
            </a:prstGeom>
            <a:solidFill>
              <a:schemeClr val="bg1">
                <a:lumMod val="85000"/>
              </a:schemeClr>
            </a:solidFill>
            <a:ln>
              <a:solidFill>
                <a:schemeClr val="tx1"/>
              </a:solidFill>
            </a:ln>
          </p:spPr>
          <p:txBody>
            <a:bodyPr>
              <a:spAutoFit/>
            </a:bodyPr>
            <a:lstStyle/>
            <a:p>
              <a:pPr fontAlgn="auto">
                <a:spcBef>
                  <a:spcPts val="0"/>
                </a:spcBef>
                <a:spcAft>
                  <a:spcPts val="0"/>
                </a:spcAft>
                <a:defRPr/>
              </a:pPr>
              <a:r>
                <a:rPr lang="en-US" sz="1400" dirty="0">
                  <a:latin typeface="+mn-lt"/>
                </a:rPr>
                <a:t>The Sexton</a:t>
              </a:r>
            </a:p>
          </p:txBody>
        </p:sp>
        <p:sp>
          <p:nvSpPr>
            <p:cNvPr id="17" name="TextBox 16"/>
            <p:cNvSpPr txBox="1"/>
            <p:nvPr/>
          </p:nvSpPr>
          <p:spPr>
            <a:xfrm>
              <a:off x="6327479" y="1219200"/>
              <a:ext cx="1128542" cy="384969"/>
            </a:xfrm>
            <a:prstGeom prst="rect">
              <a:avLst/>
            </a:prstGeom>
            <a:solidFill>
              <a:schemeClr val="bg1">
                <a:lumMod val="85000"/>
              </a:schemeClr>
            </a:solidFill>
            <a:ln>
              <a:solidFill>
                <a:schemeClr val="tx1"/>
              </a:solidFill>
            </a:ln>
          </p:spPr>
          <p:txBody>
            <a:bodyPr wrap="none">
              <a:spAutoFit/>
            </a:bodyPr>
            <a:lstStyle/>
            <a:p>
              <a:pPr fontAlgn="auto">
                <a:spcBef>
                  <a:spcPts val="0"/>
                </a:spcBef>
                <a:spcAft>
                  <a:spcPts val="0"/>
                </a:spcAft>
                <a:defRPr/>
              </a:pPr>
              <a:r>
                <a:rPr lang="en-US" sz="1400" dirty="0">
                  <a:latin typeface="+mn-lt"/>
                </a:rPr>
                <a:t>The Rectory</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This is an image of the floor plan of St. Martha's Episcopal Church starting with the second story floor plan on top, the main floor plan in the middle and the basement on the bottom. Offices are distributd across all three floors, and the Chapel, Sanctuary, and Fellowship hall are on the main floor."/>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St. Martha’s Episcopal Church</a:t>
            </a:r>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Facilities</a:t>
            </a:r>
          </a:p>
        </p:txBody>
      </p:sp>
      <p:grpSp>
        <p:nvGrpSpPr>
          <p:cNvPr id="20486" name="Content Placeholder 11"/>
          <p:cNvGrpSpPr>
            <a:grpSpLocks noGrp="1"/>
          </p:cNvGrpSpPr>
          <p:nvPr>
            <p:ph idx="1"/>
          </p:nvPr>
        </p:nvGrpSpPr>
        <p:grpSpPr bwMode="auto">
          <a:xfrm>
            <a:off x="304800" y="1981200"/>
            <a:ext cx="7750175" cy="4525963"/>
            <a:chOff x="908877" y="228600"/>
            <a:chExt cx="6365426" cy="6400800"/>
          </a:xfrm>
        </p:grpSpPr>
        <p:grpSp>
          <p:nvGrpSpPr>
            <p:cNvPr id="20500" name="Group 200"/>
            <p:cNvGrpSpPr>
              <a:grpSpLocks/>
            </p:cNvGrpSpPr>
            <p:nvPr/>
          </p:nvGrpSpPr>
          <p:grpSpPr bwMode="auto">
            <a:xfrm>
              <a:off x="2400300" y="228600"/>
              <a:ext cx="4343400" cy="6400800"/>
              <a:chOff x="381000" y="228600"/>
              <a:chExt cx="4343400" cy="6400800"/>
            </a:xfrm>
          </p:grpSpPr>
          <p:grpSp>
            <p:nvGrpSpPr>
              <p:cNvPr id="20507" name="Group 65"/>
              <p:cNvGrpSpPr>
                <a:grpSpLocks/>
              </p:cNvGrpSpPr>
              <p:nvPr/>
            </p:nvGrpSpPr>
            <p:grpSpPr bwMode="auto">
              <a:xfrm>
                <a:off x="381000" y="914400"/>
                <a:ext cx="4343400" cy="3479217"/>
                <a:chOff x="457200" y="304800"/>
                <a:chExt cx="4800600" cy="3743569"/>
              </a:xfrm>
            </p:grpSpPr>
            <p:grpSp>
              <p:nvGrpSpPr>
                <p:cNvPr id="20600" name="Group 62"/>
                <p:cNvGrpSpPr>
                  <a:grpSpLocks/>
                </p:cNvGrpSpPr>
                <p:nvPr/>
              </p:nvGrpSpPr>
              <p:grpSpPr bwMode="auto">
                <a:xfrm>
                  <a:off x="457200" y="304800"/>
                  <a:ext cx="4800600" cy="3743569"/>
                  <a:chOff x="877330" y="259492"/>
                  <a:chExt cx="7580870" cy="5922477"/>
                </a:xfrm>
              </p:grpSpPr>
              <p:sp>
                <p:nvSpPr>
                  <p:cNvPr id="117" name="Freeform 116"/>
                  <p:cNvSpPr/>
                  <p:nvPr/>
                </p:nvSpPr>
                <p:spPr>
                  <a:xfrm>
                    <a:off x="877660" y="257718"/>
                    <a:ext cx="7302788" cy="5908379"/>
                  </a:xfrm>
                  <a:custGeom>
                    <a:avLst/>
                    <a:gdLst>
                      <a:gd name="connsiteX0" fmla="*/ 5523470 w 7302843"/>
                      <a:gd name="connsiteY0" fmla="*/ 160638 h 5906530"/>
                      <a:gd name="connsiteX1" fmla="*/ 5412259 w 7302843"/>
                      <a:gd name="connsiteY1" fmla="*/ 12357 h 5906530"/>
                      <a:gd name="connsiteX2" fmla="*/ 4979773 w 7302843"/>
                      <a:gd name="connsiteY2" fmla="*/ 12357 h 5906530"/>
                      <a:gd name="connsiteX3" fmla="*/ 4979773 w 7302843"/>
                      <a:gd name="connsiteY3" fmla="*/ 2137719 h 5906530"/>
                      <a:gd name="connsiteX4" fmla="*/ 4646140 w 7302843"/>
                      <a:gd name="connsiteY4" fmla="*/ 2125362 h 5906530"/>
                      <a:gd name="connsiteX5" fmla="*/ 4646140 w 7302843"/>
                      <a:gd name="connsiteY5" fmla="*/ 2187146 h 5906530"/>
                      <a:gd name="connsiteX6" fmla="*/ 4324865 w 7302843"/>
                      <a:gd name="connsiteY6" fmla="*/ 2199503 h 5906530"/>
                      <a:gd name="connsiteX7" fmla="*/ 4324865 w 7302843"/>
                      <a:gd name="connsiteY7" fmla="*/ 2113005 h 5906530"/>
                      <a:gd name="connsiteX8" fmla="*/ 4028302 w 7302843"/>
                      <a:gd name="connsiteY8" fmla="*/ 2113005 h 5906530"/>
                      <a:gd name="connsiteX9" fmla="*/ 4028302 w 7302843"/>
                      <a:gd name="connsiteY9" fmla="*/ 3064476 h 5906530"/>
                      <a:gd name="connsiteX10" fmla="*/ 2866767 w 7302843"/>
                      <a:gd name="connsiteY10" fmla="*/ 3064476 h 5906530"/>
                      <a:gd name="connsiteX11" fmla="*/ 2866767 w 7302843"/>
                      <a:gd name="connsiteY11" fmla="*/ 2953265 h 5906530"/>
                      <a:gd name="connsiteX12" fmla="*/ 2545492 w 7302843"/>
                      <a:gd name="connsiteY12" fmla="*/ 2965622 h 5906530"/>
                      <a:gd name="connsiteX13" fmla="*/ 2545492 w 7302843"/>
                      <a:gd name="connsiteY13" fmla="*/ 3052119 h 5906530"/>
                      <a:gd name="connsiteX14" fmla="*/ 1433384 w 7302843"/>
                      <a:gd name="connsiteY14" fmla="*/ 3039762 h 5906530"/>
                      <a:gd name="connsiteX15" fmla="*/ 1433384 w 7302843"/>
                      <a:gd name="connsiteY15" fmla="*/ 2804984 h 5906530"/>
                      <a:gd name="connsiteX16" fmla="*/ 1285102 w 7302843"/>
                      <a:gd name="connsiteY16" fmla="*/ 2792627 h 5906530"/>
                      <a:gd name="connsiteX17" fmla="*/ 1272746 w 7302843"/>
                      <a:gd name="connsiteY17" fmla="*/ 2953265 h 5906530"/>
                      <a:gd name="connsiteX18" fmla="*/ 1050324 w 7302843"/>
                      <a:gd name="connsiteY18" fmla="*/ 2953265 h 5906530"/>
                      <a:gd name="connsiteX19" fmla="*/ 1037967 w 7302843"/>
                      <a:gd name="connsiteY19" fmla="*/ 2817340 h 5906530"/>
                      <a:gd name="connsiteX20" fmla="*/ 914400 w 7302843"/>
                      <a:gd name="connsiteY20" fmla="*/ 2817340 h 5906530"/>
                      <a:gd name="connsiteX21" fmla="*/ 914400 w 7302843"/>
                      <a:gd name="connsiteY21" fmla="*/ 2533135 h 5906530"/>
                      <a:gd name="connsiteX22" fmla="*/ 12356 w 7302843"/>
                      <a:gd name="connsiteY22" fmla="*/ 2557849 h 5906530"/>
                      <a:gd name="connsiteX23" fmla="*/ 0 w 7302843"/>
                      <a:gd name="connsiteY23" fmla="*/ 5906530 h 5906530"/>
                      <a:gd name="connsiteX24" fmla="*/ 1075038 w 7302843"/>
                      <a:gd name="connsiteY24" fmla="*/ 5906530 h 5906530"/>
                      <a:gd name="connsiteX25" fmla="*/ 1062681 w 7302843"/>
                      <a:gd name="connsiteY25" fmla="*/ 5647038 h 5906530"/>
                      <a:gd name="connsiteX26" fmla="*/ 1408670 w 7302843"/>
                      <a:gd name="connsiteY26" fmla="*/ 5647038 h 5906530"/>
                      <a:gd name="connsiteX27" fmla="*/ 1421027 w 7302843"/>
                      <a:gd name="connsiteY27" fmla="*/ 4806778 h 5906530"/>
                      <a:gd name="connsiteX28" fmla="*/ 1841156 w 7302843"/>
                      <a:gd name="connsiteY28" fmla="*/ 4806778 h 5906530"/>
                      <a:gd name="connsiteX29" fmla="*/ 1853513 w 7302843"/>
                      <a:gd name="connsiteY29" fmla="*/ 4930346 h 5906530"/>
                      <a:gd name="connsiteX30" fmla="*/ 2965621 w 7302843"/>
                      <a:gd name="connsiteY30" fmla="*/ 4917989 h 5906530"/>
                      <a:gd name="connsiteX31" fmla="*/ 2965621 w 7302843"/>
                      <a:gd name="connsiteY31" fmla="*/ 4572000 h 5906530"/>
                      <a:gd name="connsiteX32" fmla="*/ 5090984 w 7302843"/>
                      <a:gd name="connsiteY32" fmla="*/ 4559643 h 5906530"/>
                      <a:gd name="connsiteX33" fmla="*/ 5128054 w 7302843"/>
                      <a:gd name="connsiteY33" fmla="*/ 5152767 h 5906530"/>
                      <a:gd name="connsiteX34" fmla="*/ 6326659 w 7302843"/>
                      <a:gd name="connsiteY34" fmla="*/ 5140411 h 5906530"/>
                      <a:gd name="connsiteX35" fmla="*/ 6326659 w 7302843"/>
                      <a:gd name="connsiteY35" fmla="*/ 3459892 h 5906530"/>
                      <a:gd name="connsiteX36" fmla="*/ 6993924 w 7302843"/>
                      <a:gd name="connsiteY36" fmla="*/ 3447535 h 5906530"/>
                      <a:gd name="connsiteX37" fmla="*/ 6993924 w 7302843"/>
                      <a:gd name="connsiteY37" fmla="*/ 2965622 h 5906530"/>
                      <a:gd name="connsiteX38" fmla="*/ 7302843 w 7302843"/>
                      <a:gd name="connsiteY38" fmla="*/ 2965622 h 5906530"/>
                      <a:gd name="connsiteX39" fmla="*/ 7302843 w 7302843"/>
                      <a:gd name="connsiteY39" fmla="*/ 2545492 h 5906530"/>
                      <a:gd name="connsiteX40" fmla="*/ 6388443 w 7302843"/>
                      <a:gd name="connsiteY40" fmla="*/ 2545492 h 5906530"/>
                      <a:gd name="connsiteX41" fmla="*/ 6388443 w 7302843"/>
                      <a:gd name="connsiteY41" fmla="*/ 12357 h 5906530"/>
                      <a:gd name="connsiteX42" fmla="*/ 5955956 w 7302843"/>
                      <a:gd name="connsiteY42" fmla="*/ 0 h 5906530"/>
                      <a:gd name="connsiteX43" fmla="*/ 5820032 w 7302843"/>
                      <a:gd name="connsiteY43" fmla="*/ 160638 h 5906530"/>
                      <a:gd name="connsiteX44" fmla="*/ 5523470 w 7302843"/>
                      <a:gd name="connsiteY44" fmla="*/ 160638 h 59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02843" h="5906530">
                        <a:moveTo>
                          <a:pt x="5523470" y="160638"/>
                        </a:moveTo>
                        <a:lnTo>
                          <a:pt x="5412259" y="12357"/>
                        </a:lnTo>
                        <a:lnTo>
                          <a:pt x="4979773" y="12357"/>
                        </a:lnTo>
                        <a:lnTo>
                          <a:pt x="4979773" y="2137719"/>
                        </a:lnTo>
                        <a:lnTo>
                          <a:pt x="4646140" y="2125362"/>
                        </a:lnTo>
                        <a:lnTo>
                          <a:pt x="4646140" y="2187146"/>
                        </a:lnTo>
                        <a:lnTo>
                          <a:pt x="4324865" y="2199503"/>
                        </a:lnTo>
                        <a:lnTo>
                          <a:pt x="4324865" y="2113005"/>
                        </a:lnTo>
                        <a:lnTo>
                          <a:pt x="4028302" y="2113005"/>
                        </a:lnTo>
                        <a:lnTo>
                          <a:pt x="4028302" y="3064476"/>
                        </a:lnTo>
                        <a:lnTo>
                          <a:pt x="2866767" y="3064476"/>
                        </a:lnTo>
                        <a:lnTo>
                          <a:pt x="2866767" y="2953265"/>
                        </a:lnTo>
                        <a:lnTo>
                          <a:pt x="2545492" y="2965622"/>
                        </a:lnTo>
                        <a:lnTo>
                          <a:pt x="2545492" y="3052119"/>
                        </a:lnTo>
                        <a:lnTo>
                          <a:pt x="1433384" y="3039762"/>
                        </a:lnTo>
                        <a:lnTo>
                          <a:pt x="1433384" y="2804984"/>
                        </a:lnTo>
                        <a:lnTo>
                          <a:pt x="1285102" y="2792627"/>
                        </a:lnTo>
                        <a:lnTo>
                          <a:pt x="1272746" y="2953265"/>
                        </a:lnTo>
                        <a:lnTo>
                          <a:pt x="1050324" y="2953265"/>
                        </a:lnTo>
                        <a:lnTo>
                          <a:pt x="1037967" y="2817340"/>
                        </a:lnTo>
                        <a:lnTo>
                          <a:pt x="914400" y="2817340"/>
                        </a:lnTo>
                        <a:lnTo>
                          <a:pt x="914400" y="2533135"/>
                        </a:lnTo>
                        <a:lnTo>
                          <a:pt x="12356" y="2557849"/>
                        </a:lnTo>
                        <a:cubicBezTo>
                          <a:pt x="8237" y="3674076"/>
                          <a:pt x="4119" y="4790303"/>
                          <a:pt x="0" y="5906530"/>
                        </a:cubicBezTo>
                        <a:lnTo>
                          <a:pt x="1075038" y="5906530"/>
                        </a:lnTo>
                        <a:lnTo>
                          <a:pt x="1062681" y="5647038"/>
                        </a:lnTo>
                        <a:lnTo>
                          <a:pt x="1408670" y="5647038"/>
                        </a:lnTo>
                        <a:lnTo>
                          <a:pt x="1421027" y="4806778"/>
                        </a:lnTo>
                        <a:lnTo>
                          <a:pt x="1841156" y="4806778"/>
                        </a:lnTo>
                        <a:lnTo>
                          <a:pt x="1853513" y="4930346"/>
                        </a:lnTo>
                        <a:lnTo>
                          <a:pt x="2965621" y="4917989"/>
                        </a:lnTo>
                        <a:lnTo>
                          <a:pt x="2965621" y="4572000"/>
                        </a:lnTo>
                        <a:lnTo>
                          <a:pt x="5090984" y="4559643"/>
                        </a:lnTo>
                        <a:lnTo>
                          <a:pt x="5128054" y="5152767"/>
                        </a:lnTo>
                        <a:lnTo>
                          <a:pt x="6326659" y="5140411"/>
                        </a:lnTo>
                        <a:lnTo>
                          <a:pt x="6326659" y="3459892"/>
                        </a:lnTo>
                        <a:lnTo>
                          <a:pt x="6993924" y="3447535"/>
                        </a:lnTo>
                        <a:lnTo>
                          <a:pt x="6993924" y="2965622"/>
                        </a:lnTo>
                        <a:lnTo>
                          <a:pt x="7302843" y="2965622"/>
                        </a:lnTo>
                        <a:lnTo>
                          <a:pt x="7302843" y="2545492"/>
                        </a:lnTo>
                        <a:lnTo>
                          <a:pt x="6388443" y="2545492"/>
                        </a:lnTo>
                        <a:lnTo>
                          <a:pt x="6388443" y="12357"/>
                        </a:lnTo>
                        <a:lnTo>
                          <a:pt x="5955956" y="0"/>
                        </a:lnTo>
                        <a:lnTo>
                          <a:pt x="5820032" y="160638"/>
                        </a:lnTo>
                        <a:lnTo>
                          <a:pt x="5523470" y="160638"/>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603" name="Group 61"/>
                  <p:cNvGrpSpPr>
                    <a:grpSpLocks/>
                  </p:cNvGrpSpPr>
                  <p:nvPr/>
                </p:nvGrpSpPr>
                <p:grpSpPr bwMode="auto">
                  <a:xfrm>
                    <a:off x="1066800" y="2362810"/>
                    <a:ext cx="7391400" cy="3819159"/>
                    <a:chOff x="1066800" y="2362810"/>
                    <a:chExt cx="7391400" cy="3819159"/>
                  </a:xfrm>
                </p:grpSpPr>
                <p:sp>
                  <p:nvSpPr>
                    <p:cNvPr id="119" name="Rectangle 118"/>
                    <p:cNvSpPr/>
                    <p:nvPr/>
                  </p:nvSpPr>
                  <p:spPr>
                    <a:xfrm>
                      <a:off x="2286331" y="3265410"/>
                      <a:ext cx="1142412" cy="687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Rectangle 5"/>
                    <p:cNvSpPr/>
                    <p:nvPr/>
                  </p:nvSpPr>
                  <p:spPr>
                    <a:xfrm>
                      <a:off x="1751536" y="4182623"/>
                      <a:ext cx="534795" cy="5388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Rectangle 120"/>
                    <p:cNvSpPr/>
                    <p:nvPr/>
                  </p:nvSpPr>
                  <p:spPr>
                    <a:xfrm>
                      <a:off x="2743750" y="4266701"/>
                      <a:ext cx="380046" cy="4547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 name="Rectangle 121"/>
                    <p:cNvSpPr/>
                    <p:nvPr/>
                  </p:nvSpPr>
                  <p:spPr>
                    <a:xfrm>
                      <a:off x="3123796" y="4266701"/>
                      <a:ext cx="684991" cy="913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Rectangle 122"/>
                    <p:cNvSpPr/>
                    <p:nvPr/>
                  </p:nvSpPr>
                  <p:spPr>
                    <a:xfrm>
                      <a:off x="1751536" y="3647582"/>
                      <a:ext cx="152474" cy="305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4" name="Straight Connector 123"/>
                    <p:cNvCxnSpPr/>
                    <p:nvPr/>
                  </p:nvCxnSpPr>
                  <p:spPr>
                    <a:xfrm>
                      <a:off x="2971322" y="3265410"/>
                      <a:ext cx="0" cy="6879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808787" y="4266701"/>
                      <a:ext cx="914840" cy="531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6" name="Rectangle 125"/>
                    <p:cNvSpPr/>
                    <p:nvPr/>
                  </p:nvSpPr>
                  <p:spPr>
                    <a:xfrm rot="5400000">
                      <a:off x="4189575" y="3571741"/>
                      <a:ext cx="305738" cy="457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Freeform 126"/>
                    <p:cNvSpPr/>
                    <p:nvPr/>
                  </p:nvSpPr>
                  <p:spPr>
                    <a:xfrm>
                      <a:off x="4732730" y="4392819"/>
                      <a:ext cx="1242543" cy="428033"/>
                    </a:xfrm>
                    <a:custGeom>
                      <a:avLst/>
                      <a:gdLst>
                        <a:gd name="connsiteX0" fmla="*/ 0 w 1243584"/>
                        <a:gd name="connsiteY0" fmla="*/ 7315 h 424282"/>
                        <a:gd name="connsiteX1" fmla="*/ 460858 w 1243584"/>
                        <a:gd name="connsiteY1" fmla="*/ 7315 h 424282"/>
                        <a:gd name="connsiteX2" fmla="*/ 468173 w 1243584"/>
                        <a:gd name="connsiteY2" fmla="*/ 190195 h 424282"/>
                        <a:gd name="connsiteX3" fmla="*/ 665684 w 1243584"/>
                        <a:gd name="connsiteY3" fmla="*/ 190195 h 424282"/>
                        <a:gd name="connsiteX4" fmla="*/ 672999 w 1243584"/>
                        <a:gd name="connsiteY4" fmla="*/ 424282 h 424282"/>
                        <a:gd name="connsiteX5" fmla="*/ 1243584 w 1243584"/>
                        <a:gd name="connsiteY5" fmla="*/ 416967 h 424282"/>
                        <a:gd name="connsiteX6" fmla="*/ 1228954 w 1243584"/>
                        <a:gd name="connsiteY6" fmla="*/ 263347 h 424282"/>
                        <a:gd name="connsiteX7" fmla="*/ 1031444 w 1243584"/>
                        <a:gd name="connsiteY7" fmla="*/ 270663 h 424282"/>
                        <a:gd name="connsiteX8" fmla="*/ 1024128 w 1243584"/>
                        <a:gd name="connsiteY8" fmla="*/ 0 h 424282"/>
                        <a:gd name="connsiteX9" fmla="*/ 460858 w 1243584"/>
                        <a:gd name="connsiteY9" fmla="*/ 7315 h 424282"/>
                        <a:gd name="connsiteX10" fmla="*/ 0 w 1243584"/>
                        <a:gd name="connsiteY10" fmla="*/ 7315 h 4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3584" h="424282">
                          <a:moveTo>
                            <a:pt x="0" y="7315"/>
                          </a:moveTo>
                          <a:lnTo>
                            <a:pt x="460858" y="7315"/>
                          </a:lnTo>
                          <a:lnTo>
                            <a:pt x="468173" y="190195"/>
                          </a:lnTo>
                          <a:lnTo>
                            <a:pt x="665684" y="190195"/>
                          </a:lnTo>
                          <a:lnTo>
                            <a:pt x="672999" y="424282"/>
                          </a:lnTo>
                          <a:lnTo>
                            <a:pt x="1243584" y="416967"/>
                          </a:lnTo>
                          <a:lnTo>
                            <a:pt x="1228954" y="263347"/>
                          </a:lnTo>
                          <a:lnTo>
                            <a:pt x="1031444" y="270663"/>
                          </a:lnTo>
                          <a:lnTo>
                            <a:pt x="1024128" y="0"/>
                          </a:lnTo>
                          <a:lnTo>
                            <a:pt x="460858" y="7315"/>
                          </a:lnTo>
                          <a:lnTo>
                            <a:pt x="0" y="731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Freeform 127"/>
                    <p:cNvSpPr/>
                    <p:nvPr/>
                  </p:nvSpPr>
                  <p:spPr>
                    <a:xfrm>
                      <a:off x="5756804" y="3605544"/>
                      <a:ext cx="257157" cy="194907"/>
                    </a:xfrm>
                    <a:custGeom>
                      <a:avLst/>
                      <a:gdLst>
                        <a:gd name="connsiteX0" fmla="*/ 0 w 256032"/>
                        <a:gd name="connsiteY0" fmla="*/ 190195 h 197510"/>
                        <a:gd name="connsiteX1" fmla="*/ 7316 w 256032"/>
                        <a:gd name="connsiteY1" fmla="*/ 109728 h 197510"/>
                        <a:gd name="connsiteX2" fmla="*/ 73152 w 256032"/>
                        <a:gd name="connsiteY2" fmla="*/ 109728 h 197510"/>
                        <a:gd name="connsiteX3" fmla="*/ 80468 w 256032"/>
                        <a:gd name="connsiteY3" fmla="*/ 7315 h 197510"/>
                        <a:gd name="connsiteX4" fmla="*/ 117044 w 256032"/>
                        <a:gd name="connsiteY4" fmla="*/ 0 h 197510"/>
                        <a:gd name="connsiteX5" fmla="*/ 117044 w 256032"/>
                        <a:gd name="connsiteY5" fmla="*/ 102413 h 197510"/>
                        <a:gd name="connsiteX6" fmla="*/ 241402 w 256032"/>
                        <a:gd name="connsiteY6" fmla="*/ 102413 h 197510"/>
                        <a:gd name="connsiteX7" fmla="*/ 256032 w 256032"/>
                        <a:gd name="connsiteY7" fmla="*/ 197510 h 197510"/>
                        <a:gd name="connsiteX8" fmla="*/ 0 w 256032"/>
                        <a:gd name="connsiteY8" fmla="*/ 190195 h 19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32" h="197510">
                          <a:moveTo>
                            <a:pt x="0" y="190195"/>
                          </a:moveTo>
                          <a:lnTo>
                            <a:pt x="7316" y="109728"/>
                          </a:lnTo>
                          <a:lnTo>
                            <a:pt x="73152" y="109728"/>
                          </a:lnTo>
                          <a:lnTo>
                            <a:pt x="80468" y="7315"/>
                          </a:lnTo>
                          <a:lnTo>
                            <a:pt x="117044" y="0"/>
                          </a:lnTo>
                          <a:lnTo>
                            <a:pt x="117044" y="102413"/>
                          </a:lnTo>
                          <a:lnTo>
                            <a:pt x="241402" y="102413"/>
                          </a:lnTo>
                          <a:lnTo>
                            <a:pt x="256032" y="197510"/>
                          </a:lnTo>
                          <a:lnTo>
                            <a:pt x="0" y="19019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Freeform 128"/>
                    <p:cNvSpPr/>
                    <p:nvPr/>
                  </p:nvSpPr>
                  <p:spPr>
                    <a:xfrm>
                      <a:off x="4775969" y="3605544"/>
                      <a:ext cx="776020" cy="642049"/>
                    </a:xfrm>
                    <a:custGeom>
                      <a:avLst/>
                      <a:gdLst>
                        <a:gd name="connsiteX0" fmla="*/ 256032 w 775411"/>
                        <a:gd name="connsiteY0" fmla="*/ 102413 h 636422"/>
                        <a:gd name="connsiteX1" fmla="*/ 117043 w 775411"/>
                        <a:gd name="connsiteY1" fmla="*/ 102413 h 636422"/>
                        <a:gd name="connsiteX2" fmla="*/ 117043 w 775411"/>
                        <a:gd name="connsiteY2" fmla="*/ 0 h 636422"/>
                        <a:gd name="connsiteX3" fmla="*/ 7315 w 775411"/>
                        <a:gd name="connsiteY3" fmla="*/ 0 h 636422"/>
                        <a:gd name="connsiteX4" fmla="*/ 0 w 775411"/>
                        <a:gd name="connsiteY4" fmla="*/ 204825 h 636422"/>
                        <a:gd name="connsiteX5" fmla="*/ 248716 w 775411"/>
                        <a:gd name="connsiteY5" fmla="*/ 204825 h 636422"/>
                        <a:gd name="connsiteX6" fmla="*/ 248716 w 775411"/>
                        <a:gd name="connsiteY6" fmla="*/ 373075 h 636422"/>
                        <a:gd name="connsiteX7" fmla="*/ 182880 w 775411"/>
                        <a:gd name="connsiteY7" fmla="*/ 365760 h 636422"/>
                        <a:gd name="connsiteX8" fmla="*/ 175564 w 775411"/>
                        <a:gd name="connsiteY8" fmla="*/ 482803 h 636422"/>
                        <a:gd name="connsiteX9" fmla="*/ 109728 w 775411"/>
                        <a:gd name="connsiteY9" fmla="*/ 482803 h 636422"/>
                        <a:gd name="connsiteX10" fmla="*/ 109728 w 775411"/>
                        <a:gd name="connsiteY10" fmla="*/ 636422 h 636422"/>
                        <a:gd name="connsiteX11" fmla="*/ 409651 w 775411"/>
                        <a:gd name="connsiteY11" fmla="*/ 636422 h 636422"/>
                        <a:gd name="connsiteX12" fmla="*/ 409651 w 775411"/>
                        <a:gd name="connsiteY12" fmla="*/ 599846 h 636422"/>
                        <a:gd name="connsiteX13" fmla="*/ 775411 w 775411"/>
                        <a:gd name="connsiteY13" fmla="*/ 592531 h 636422"/>
                        <a:gd name="connsiteX14" fmla="*/ 775411 w 775411"/>
                        <a:gd name="connsiteY14" fmla="*/ 636422 h 636422"/>
                        <a:gd name="connsiteX15" fmla="*/ 95097 w 775411"/>
                        <a:gd name="connsiteY15" fmla="*/ 629107 h 636422"/>
                        <a:gd name="connsiteX16" fmla="*/ 87782 w 775411"/>
                        <a:gd name="connsiteY16" fmla="*/ 460857 h 636422"/>
                        <a:gd name="connsiteX17" fmla="*/ 168249 w 775411"/>
                        <a:gd name="connsiteY17" fmla="*/ 460857 h 636422"/>
                        <a:gd name="connsiteX18" fmla="*/ 168249 w 775411"/>
                        <a:gd name="connsiteY18" fmla="*/ 365760 h 636422"/>
                        <a:gd name="connsiteX19" fmla="*/ 248716 w 775411"/>
                        <a:gd name="connsiteY19" fmla="*/ 373075 h 636422"/>
                        <a:gd name="connsiteX20" fmla="*/ 256032 w 775411"/>
                        <a:gd name="connsiteY20" fmla="*/ 102413 h 63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5411" h="636422">
                          <a:moveTo>
                            <a:pt x="256032" y="102413"/>
                          </a:moveTo>
                          <a:lnTo>
                            <a:pt x="117043" y="102413"/>
                          </a:lnTo>
                          <a:lnTo>
                            <a:pt x="117043" y="0"/>
                          </a:lnTo>
                          <a:lnTo>
                            <a:pt x="7315" y="0"/>
                          </a:lnTo>
                          <a:lnTo>
                            <a:pt x="0" y="204825"/>
                          </a:lnTo>
                          <a:lnTo>
                            <a:pt x="248716" y="204825"/>
                          </a:lnTo>
                          <a:lnTo>
                            <a:pt x="248716" y="373075"/>
                          </a:lnTo>
                          <a:lnTo>
                            <a:pt x="182880" y="365760"/>
                          </a:lnTo>
                          <a:lnTo>
                            <a:pt x="175564" y="482803"/>
                          </a:lnTo>
                          <a:lnTo>
                            <a:pt x="109728" y="482803"/>
                          </a:lnTo>
                          <a:lnTo>
                            <a:pt x="109728" y="636422"/>
                          </a:lnTo>
                          <a:lnTo>
                            <a:pt x="409651" y="636422"/>
                          </a:lnTo>
                          <a:lnTo>
                            <a:pt x="409651" y="599846"/>
                          </a:lnTo>
                          <a:lnTo>
                            <a:pt x="775411" y="592531"/>
                          </a:lnTo>
                          <a:lnTo>
                            <a:pt x="775411" y="636422"/>
                          </a:lnTo>
                          <a:lnTo>
                            <a:pt x="95097" y="629107"/>
                          </a:lnTo>
                          <a:lnTo>
                            <a:pt x="87782" y="460857"/>
                          </a:lnTo>
                          <a:lnTo>
                            <a:pt x="168249" y="460857"/>
                          </a:lnTo>
                          <a:lnTo>
                            <a:pt x="168249" y="365760"/>
                          </a:lnTo>
                          <a:lnTo>
                            <a:pt x="248716" y="373075"/>
                          </a:lnTo>
                          <a:lnTo>
                            <a:pt x="256032" y="10241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Rectangle 129"/>
                    <p:cNvSpPr/>
                    <p:nvPr/>
                  </p:nvSpPr>
                  <p:spPr>
                    <a:xfrm>
                      <a:off x="1751536" y="3188976"/>
                      <a:ext cx="152474" cy="305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Freeform 130"/>
                    <p:cNvSpPr/>
                    <p:nvPr/>
                  </p:nvSpPr>
                  <p:spPr>
                    <a:xfrm>
                      <a:off x="5829627" y="3097254"/>
                      <a:ext cx="52342" cy="263700"/>
                    </a:xfrm>
                    <a:custGeom>
                      <a:avLst/>
                      <a:gdLst>
                        <a:gd name="connsiteX0" fmla="*/ 0 w 51207"/>
                        <a:gd name="connsiteY0" fmla="*/ 7315 h 263347"/>
                        <a:gd name="connsiteX1" fmla="*/ 0 w 51207"/>
                        <a:gd name="connsiteY1" fmla="*/ 256032 h 263347"/>
                        <a:gd name="connsiteX2" fmla="*/ 43892 w 51207"/>
                        <a:gd name="connsiteY2" fmla="*/ 263347 h 263347"/>
                        <a:gd name="connsiteX3" fmla="*/ 51207 w 51207"/>
                        <a:gd name="connsiteY3" fmla="*/ 0 h 263347"/>
                        <a:gd name="connsiteX4" fmla="*/ 0 w 51207"/>
                        <a:gd name="connsiteY4" fmla="*/ 7315 h 26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7" h="263347">
                          <a:moveTo>
                            <a:pt x="0" y="7315"/>
                          </a:moveTo>
                          <a:lnTo>
                            <a:pt x="0" y="256032"/>
                          </a:lnTo>
                          <a:lnTo>
                            <a:pt x="43892" y="263347"/>
                          </a:lnTo>
                          <a:lnTo>
                            <a:pt x="51207" y="0"/>
                          </a:lnTo>
                          <a:lnTo>
                            <a:pt x="0" y="731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Freeform 131"/>
                    <p:cNvSpPr/>
                    <p:nvPr/>
                  </p:nvSpPr>
                  <p:spPr>
                    <a:xfrm>
                      <a:off x="4901133" y="2352020"/>
                      <a:ext cx="307223" cy="313381"/>
                    </a:xfrm>
                    <a:custGeom>
                      <a:avLst/>
                      <a:gdLst>
                        <a:gd name="connsiteX0" fmla="*/ 0 w 307238"/>
                        <a:gd name="connsiteY0" fmla="*/ 307238 h 314553"/>
                        <a:gd name="connsiteX1" fmla="*/ 307238 w 307238"/>
                        <a:gd name="connsiteY1" fmla="*/ 314553 h 314553"/>
                        <a:gd name="connsiteX2" fmla="*/ 307238 w 307238"/>
                        <a:gd name="connsiteY2" fmla="*/ 270662 h 314553"/>
                        <a:gd name="connsiteX3" fmla="*/ 73152 w 307238"/>
                        <a:gd name="connsiteY3" fmla="*/ 256032 h 314553"/>
                        <a:gd name="connsiteX4" fmla="*/ 73152 w 307238"/>
                        <a:gd name="connsiteY4" fmla="*/ 0 h 314553"/>
                        <a:gd name="connsiteX5" fmla="*/ 0 w 307238"/>
                        <a:gd name="connsiteY5" fmla="*/ 0 h 314553"/>
                        <a:gd name="connsiteX6" fmla="*/ 0 w 307238"/>
                        <a:gd name="connsiteY6" fmla="*/ 307238 h 31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238" h="314553">
                          <a:moveTo>
                            <a:pt x="0" y="307238"/>
                          </a:moveTo>
                          <a:lnTo>
                            <a:pt x="307238" y="314553"/>
                          </a:lnTo>
                          <a:lnTo>
                            <a:pt x="307238" y="270662"/>
                          </a:lnTo>
                          <a:lnTo>
                            <a:pt x="73152" y="256032"/>
                          </a:lnTo>
                          <a:lnTo>
                            <a:pt x="73152" y="0"/>
                          </a:lnTo>
                          <a:lnTo>
                            <a:pt x="0" y="0"/>
                          </a:lnTo>
                          <a:lnTo>
                            <a:pt x="0" y="307238"/>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Freeform 132"/>
                    <p:cNvSpPr/>
                    <p:nvPr/>
                  </p:nvSpPr>
                  <p:spPr>
                    <a:xfrm>
                      <a:off x="5501924" y="2374950"/>
                      <a:ext cx="386873" cy="489180"/>
                    </a:xfrm>
                    <a:custGeom>
                      <a:avLst/>
                      <a:gdLst>
                        <a:gd name="connsiteX0" fmla="*/ 0 w 387706"/>
                        <a:gd name="connsiteY0" fmla="*/ 234087 h 490119"/>
                        <a:gd name="connsiteX1" fmla="*/ 0 w 387706"/>
                        <a:gd name="connsiteY1" fmla="*/ 299923 h 490119"/>
                        <a:gd name="connsiteX2" fmla="*/ 351130 w 387706"/>
                        <a:gd name="connsiteY2" fmla="*/ 292608 h 490119"/>
                        <a:gd name="connsiteX3" fmla="*/ 351130 w 387706"/>
                        <a:gd name="connsiteY3" fmla="*/ 490119 h 490119"/>
                        <a:gd name="connsiteX4" fmla="*/ 351130 w 387706"/>
                        <a:gd name="connsiteY4" fmla="*/ 490119 h 490119"/>
                        <a:gd name="connsiteX5" fmla="*/ 387706 w 387706"/>
                        <a:gd name="connsiteY5" fmla="*/ 490119 h 490119"/>
                        <a:gd name="connsiteX6" fmla="*/ 387706 w 387706"/>
                        <a:gd name="connsiteY6" fmla="*/ 0 h 490119"/>
                        <a:gd name="connsiteX7" fmla="*/ 314554 w 387706"/>
                        <a:gd name="connsiteY7" fmla="*/ 0 h 490119"/>
                        <a:gd name="connsiteX8" fmla="*/ 314554 w 387706"/>
                        <a:gd name="connsiteY8" fmla="*/ 248717 h 490119"/>
                        <a:gd name="connsiteX9" fmla="*/ 0 w 387706"/>
                        <a:gd name="connsiteY9" fmla="*/ 234087 h 49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06" h="490119">
                          <a:moveTo>
                            <a:pt x="0" y="234087"/>
                          </a:moveTo>
                          <a:lnTo>
                            <a:pt x="0" y="299923"/>
                          </a:lnTo>
                          <a:lnTo>
                            <a:pt x="351130" y="292608"/>
                          </a:lnTo>
                          <a:lnTo>
                            <a:pt x="351130" y="490119"/>
                          </a:lnTo>
                          <a:lnTo>
                            <a:pt x="351130" y="490119"/>
                          </a:lnTo>
                          <a:lnTo>
                            <a:pt x="387706" y="490119"/>
                          </a:lnTo>
                          <a:lnTo>
                            <a:pt x="387706" y="0"/>
                          </a:lnTo>
                          <a:lnTo>
                            <a:pt x="314554" y="0"/>
                          </a:lnTo>
                          <a:lnTo>
                            <a:pt x="314554" y="248717"/>
                          </a:lnTo>
                          <a:lnTo>
                            <a:pt x="0" y="234087"/>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Freeform 133"/>
                    <p:cNvSpPr/>
                    <p:nvPr/>
                  </p:nvSpPr>
                  <p:spPr>
                    <a:xfrm>
                      <a:off x="3788307" y="3639939"/>
                      <a:ext cx="541622" cy="622942"/>
                    </a:xfrm>
                    <a:custGeom>
                      <a:avLst/>
                      <a:gdLst>
                        <a:gd name="connsiteX0" fmla="*/ 534009 w 541324"/>
                        <a:gd name="connsiteY0" fmla="*/ 607161 h 614477"/>
                        <a:gd name="connsiteX1" fmla="*/ 541324 w 541324"/>
                        <a:gd name="connsiteY1" fmla="*/ 314553 h 614477"/>
                        <a:gd name="connsiteX2" fmla="*/ 336499 w 541324"/>
                        <a:gd name="connsiteY2" fmla="*/ 314553 h 614477"/>
                        <a:gd name="connsiteX3" fmla="*/ 343814 w 541324"/>
                        <a:gd name="connsiteY3" fmla="*/ 0 h 614477"/>
                        <a:gd name="connsiteX4" fmla="*/ 109728 w 541324"/>
                        <a:gd name="connsiteY4" fmla="*/ 0 h 614477"/>
                        <a:gd name="connsiteX5" fmla="*/ 109728 w 541324"/>
                        <a:gd name="connsiteY5" fmla="*/ 95097 h 614477"/>
                        <a:gd name="connsiteX6" fmla="*/ 7315 w 541324"/>
                        <a:gd name="connsiteY6" fmla="*/ 95097 h 614477"/>
                        <a:gd name="connsiteX7" fmla="*/ 0 w 541324"/>
                        <a:gd name="connsiteY7" fmla="*/ 387705 h 614477"/>
                        <a:gd name="connsiteX8" fmla="*/ 197510 w 541324"/>
                        <a:gd name="connsiteY8" fmla="*/ 387705 h 614477"/>
                        <a:gd name="connsiteX9" fmla="*/ 197510 w 541324"/>
                        <a:gd name="connsiteY9" fmla="*/ 614477 h 614477"/>
                        <a:gd name="connsiteX10" fmla="*/ 534009 w 541324"/>
                        <a:gd name="connsiteY10" fmla="*/ 607161 h 61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324" h="614477">
                          <a:moveTo>
                            <a:pt x="534009" y="607161"/>
                          </a:moveTo>
                          <a:lnTo>
                            <a:pt x="541324" y="314553"/>
                          </a:lnTo>
                          <a:lnTo>
                            <a:pt x="336499" y="314553"/>
                          </a:lnTo>
                          <a:lnTo>
                            <a:pt x="343814" y="0"/>
                          </a:lnTo>
                          <a:lnTo>
                            <a:pt x="109728" y="0"/>
                          </a:lnTo>
                          <a:lnTo>
                            <a:pt x="109728" y="95097"/>
                          </a:lnTo>
                          <a:lnTo>
                            <a:pt x="7315" y="95097"/>
                          </a:lnTo>
                          <a:lnTo>
                            <a:pt x="0" y="387705"/>
                          </a:lnTo>
                          <a:lnTo>
                            <a:pt x="197510" y="387705"/>
                          </a:lnTo>
                          <a:lnTo>
                            <a:pt x="197510" y="614477"/>
                          </a:lnTo>
                          <a:lnTo>
                            <a:pt x="534009" y="607161"/>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Freeform 134"/>
                    <p:cNvSpPr/>
                    <p:nvPr/>
                  </p:nvSpPr>
                  <p:spPr>
                    <a:xfrm>
                      <a:off x="5558817" y="3727839"/>
                      <a:ext cx="220744" cy="519754"/>
                    </a:xfrm>
                    <a:custGeom>
                      <a:avLst/>
                      <a:gdLst>
                        <a:gd name="connsiteX0" fmla="*/ 212141 w 219456"/>
                        <a:gd name="connsiteY0" fmla="*/ 80467 h 512064"/>
                        <a:gd name="connsiteX1" fmla="*/ 219456 w 219456"/>
                        <a:gd name="connsiteY1" fmla="*/ 512064 h 512064"/>
                        <a:gd name="connsiteX2" fmla="*/ 0 w 219456"/>
                        <a:gd name="connsiteY2" fmla="*/ 512064 h 512064"/>
                        <a:gd name="connsiteX3" fmla="*/ 0 w 219456"/>
                        <a:gd name="connsiteY3" fmla="*/ 475488 h 512064"/>
                        <a:gd name="connsiteX4" fmla="*/ 190195 w 219456"/>
                        <a:gd name="connsiteY4" fmla="*/ 475488 h 512064"/>
                        <a:gd name="connsiteX5" fmla="*/ 190195 w 219456"/>
                        <a:gd name="connsiteY5" fmla="*/ 0 h 512064"/>
                        <a:gd name="connsiteX6" fmla="*/ 212141 w 219456"/>
                        <a:gd name="connsiteY6" fmla="*/ 0 h 512064"/>
                        <a:gd name="connsiteX7" fmla="*/ 212141 w 219456"/>
                        <a:gd name="connsiteY7" fmla="*/ 80467 h 5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56" h="512064">
                          <a:moveTo>
                            <a:pt x="212141" y="80467"/>
                          </a:moveTo>
                          <a:lnTo>
                            <a:pt x="219456" y="512064"/>
                          </a:lnTo>
                          <a:lnTo>
                            <a:pt x="0" y="512064"/>
                          </a:lnTo>
                          <a:lnTo>
                            <a:pt x="0" y="475488"/>
                          </a:lnTo>
                          <a:lnTo>
                            <a:pt x="190195" y="475488"/>
                          </a:lnTo>
                          <a:lnTo>
                            <a:pt x="190195" y="0"/>
                          </a:lnTo>
                          <a:lnTo>
                            <a:pt x="212141" y="0"/>
                          </a:lnTo>
                          <a:lnTo>
                            <a:pt x="212141" y="80467"/>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Freeform 135"/>
                    <p:cNvSpPr/>
                    <p:nvPr/>
                  </p:nvSpPr>
                  <p:spPr>
                    <a:xfrm>
                      <a:off x="7864122" y="3024643"/>
                      <a:ext cx="59169" cy="191086"/>
                    </a:xfrm>
                    <a:custGeom>
                      <a:avLst/>
                      <a:gdLst>
                        <a:gd name="connsiteX0" fmla="*/ 0 w 58522"/>
                        <a:gd name="connsiteY0" fmla="*/ 190195 h 190195"/>
                        <a:gd name="connsiteX1" fmla="*/ 7315 w 58522"/>
                        <a:gd name="connsiteY1" fmla="*/ 0 h 190195"/>
                        <a:gd name="connsiteX2" fmla="*/ 36576 w 58522"/>
                        <a:gd name="connsiteY2" fmla="*/ 0 h 190195"/>
                        <a:gd name="connsiteX3" fmla="*/ 58522 w 58522"/>
                        <a:gd name="connsiteY3" fmla="*/ 182880 h 190195"/>
                        <a:gd name="connsiteX4" fmla="*/ 0 w 58522"/>
                        <a:gd name="connsiteY4" fmla="*/ 190195 h 19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22" h="190195">
                          <a:moveTo>
                            <a:pt x="0" y="190195"/>
                          </a:moveTo>
                          <a:lnTo>
                            <a:pt x="7315" y="0"/>
                          </a:lnTo>
                          <a:lnTo>
                            <a:pt x="36576" y="0"/>
                          </a:lnTo>
                          <a:lnTo>
                            <a:pt x="58522" y="182880"/>
                          </a:lnTo>
                          <a:lnTo>
                            <a:pt x="0" y="190195"/>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Rectangle 136"/>
                    <p:cNvSpPr/>
                    <p:nvPr/>
                  </p:nvSpPr>
                  <p:spPr>
                    <a:xfrm rot="10800000">
                      <a:off x="8153139" y="2810627"/>
                      <a:ext cx="304947" cy="378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623" name="Group 40"/>
                    <p:cNvGrpSpPr>
                      <a:grpSpLocks/>
                    </p:cNvGrpSpPr>
                    <p:nvPr/>
                  </p:nvGrpSpPr>
                  <p:grpSpPr bwMode="auto">
                    <a:xfrm>
                      <a:off x="2133600" y="3429000"/>
                      <a:ext cx="152400" cy="533400"/>
                      <a:chOff x="1828800" y="1828800"/>
                      <a:chExt cx="457200" cy="914400"/>
                    </a:xfrm>
                  </p:grpSpPr>
                  <p:sp>
                    <p:nvSpPr>
                      <p:cNvPr id="160" name="Rectangle 26"/>
                      <p:cNvSpPr/>
                      <p:nvPr/>
                    </p:nvSpPr>
                    <p:spPr>
                      <a:xfrm>
                        <a:off x="1829570" y="1810423"/>
                        <a:ext cx="457424" cy="930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1" name="Straight Connector 160"/>
                      <p:cNvCxnSpPr/>
                      <p:nvPr/>
                    </p:nvCxnSpPr>
                    <p:spPr>
                      <a:xfrm>
                        <a:off x="1829570" y="2269030"/>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829570" y="1889041"/>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829570" y="1961110"/>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829570" y="2039728"/>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829570" y="2118347"/>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829570" y="2190412"/>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829570" y="2347648"/>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829570" y="2419717"/>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829570" y="2511439"/>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829570" y="2590057"/>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829570" y="2662122"/>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624" name="Group 41"/>
                    <p:cNvGrpSpPr>
                      <a:grpSpLocks/>
                    </p:cNvGrpSpPr>
                    <p:nvPr/>
                  </p:nvGrpSpPr>
                  <p:grpSpPr bwMode="auto">
                    <a:xfrm>
                      <a:off x="2133600" y="5029200"/>
                      <a:ext cx="152400" cy="533400"/>
                      <a:chOff x="1828800" y="1828800"/>
                      <a:chExt cx="457200" cy="914400"/>
                    </a:xfrm>
                  </p:grpSpPr>
                  <p:sp>
                    <p:nvSpPr>
                      <p:cNvPr id="148" name="Rectangle 147"/>
                      <p:cNvSpPr/>
                      <p:nvPr/>
                    </p:nvSpPr>
                    <p:spPr>
                      <a:xfrm>
                        <a:off x="1829570" y="1812309"/>
                        <a:ext cx="457424" cy="930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9" name="Straight Connector 148"/>
                      <p:cNvCxnSpPr>
                        <a:stCxn id="148" idx="1"/>
                        <a:endCxn id="148" idx="3"/>
                      </p:cNvCxnSpPr>
                      <p:nvPr/>
                    </p:nvCxnSpPr>
                    <p:spPr>
                      <a:xfrm>
                        <a:off x="1829570" y="2284019"/>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829570" y="1904030"/>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02"/>
                      <p:cNvCxnSpPr/>
                      <p:nvPr/>
                    </p:nvCxnSpPr>
                    <p:spPr>
                      <a:xfrm>
                        <a:off x="1829570" y="1976095"/>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829570" y="2054713"/>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829570" y="2133332"/>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05"/>
                      <p:cNvCxnSpPr/>
                      <p:nvPr/>
                    </p:nvCxnSpPr>
                    <p:spPr>
                      <a:xfrm>
                        <a:off x="1829570" y="2205401"/>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829570" y="2362637"/>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829570" y="2434702"/>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829570" y="2513321"/>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829570" y="2591939"/>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829570" y="2664008"/>
                        <a:ext cx="4574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0" name="Freeform 139"/>
                    <p:cNvSpPr/>
                    <p:nvPr/>
                  </p:nvSpPr>
                  <p:spPr>
                    <a:xfrm>
                      <a:off x="1787948" y="5034868"/>
                      <a:ext cx="154749" cy="538861"/>
                    </a:xfrm>
                    <a:custGeom>
                      <a:avLst/>
                      <a:gdLst>
                        <a:gd name="connsiteX0" fmla="*/ 154641 w 154641"/>
                        <a:gd name="connsiteY0" fmla="*/ 537882 h 537882"/>
                        <a:gd name="connsiteX1" fmla="*/ 147917 w 154641"/>
                        <a:gd name="connsiteY1" fmla="*/ 6723 h 537882"/>
                        <a:gd name="connsiteX2" fmla="*/ 0 w 154641"/>
                        <a:gd name="connsiteY2" fmla="*/ 0 h 537882"/>
                        <a:gd name="connsiteX3" fmla="*/ 0 w 154641"/>
                        <a:gd name="connsiteY3" fmla="*/ 208429 h 537882"/>
                        <a:gd name="connsiteX4" fmla="*/ 154641 w 154641"/>
                        <a:gd name="connsiteY4" fmla="*/ 201705 h 537882"/>
                        <a:gd name="connsiteX5" fmla="*/ 154641 w 154641"/>
                        <a:gd name="connsiteY5" fmla="*/ 537882 h 5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641" h="537882">
                          <a:moveTo>
                            <a:pt x="154641" y="537882"/>
                          </a:moveTo>
                          <a:cubicBezTo>
                            <a:pt x="152400" y="360829"/>
                            <a:pt x="150158" y="183776"/>
                            <a:pt x="147917" y="6723"/>
                          </a:cubicBezTo>
                          <a:lnTo>
                            <a:pt x="0" y="0"/>
                          </a:lnTo>
                          <a:lnTo>
                            <a:pt x="0" y="208429"/>
                          </a:lnTo>
                          <a:lnTo>
                            <a:pt x="154641" y="201705"/>
                          </a:lnTo>
                          <a:lnTo>
                            <a:pt x="154641" y="537882"/>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Freeform 140"/>
                    <p:cNvSpPr/>
                    <p:nvPr/>
                  </p:nvSpPr>
                  <p:spPr>
                    <a:xfrm>
                      <a:off x="1917664" y="5696024"/>
                      <a:ext cx="36412" cy="202552"/>
                    </a:xfrm>
                    <a:custGeom>
                      <a:avLst/>
                      <a:gdLst>
                        <a:gd name="connsiteX0" fmla="*/ 7815 w 35169"/>
                        <a:gd name="connsiteY0" fmla="*/ 0 h 203200"/>
                        <a:gd name="connsiteX1" fmla="*/ 0 w 35169"/>
                        <a:gd name="connsiteY1" fmla="*/ 203200 h 203200"/>
                        <a:gd name="connsiteX2" fmla="*/ 35169 w 35169"/>
                        <a:gd name="connsiteY2" fmla="*/ 203200 h 203200"/>
                        <a:gd name="connsiteX3" fmla="*/ 7815 w 35169"/>
                        <a:gd name="connsiteY3" fmla="*/ 0 h 203200"/>
                      </a:gdLst>
                      <a:ahLst/>
                      <a:cxnLst>
                        <a:cxn ang="0">
                          <a:pos x="connsiteX0" y="connsiteY0"/>
                        </a:cxn>
                        <a:cxn ang="0">
                          <a:pos x="connsiteX1" y="connsiteY1"/>
                        </a:cxn>
                        <a:cxn ang="0">
                          <a:pos x="connsiteX2" y="connsiteY2"/>
                        </a:cxn>
                        <a:cxn ang="0">
                          <a:pos x="connsiteX3" y="connsiteY3"/>
                        </a:cxn>
                      </a:cxnLst>
                      <a:rect l="l" t="t" r="r" b="b"/>
                      <a:pathLst>
                        <a:path w="35169" h="203200">
                          <a:moveTo>
                            <a:pt x="7815" y="0"/>
                          </a:moveTo>
                          <a:lnTo>
                            <a:pt x="0" y="203200"/>
                          </a:lnTo>
                          <a:lnTo>
                            <a:pt x="35169" y="203200"/>
                          </a:lnTo>
                          <a:lnTo>
                            <a:pt x="7815"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Freeform 141"/>
                    <p:cNvSpPr/>
                    <p:nvPr/>
                  </p:nvSpPr>
                  <p:spPr>
                    <a:xfrm>
                      <a:off x="2177096" y="5902397"/>
                      <a:ext cx="122889" cy="278987"/>
                    </a:xfrm>
                    <a:custGeom>
                      <a:avLst/>
                      <a:gdLst>
                        <a:gd name="connsiteX0" fmla="*/ 101600 w 123743"/>
                        <a:gd name="connsiteY0" fmla="*/ 0 h 277446"/>
                        <a:gd name="connsiteX1" fmla="*/ 105507 w 123743"/>
                        <a:gd name="connsiteY1" fmla="*/ 230554 h 277446"/>
                        <a:gd name="connsiteX2" fmla="*/ 0 w 123743"/>
                        <a:gd name="connsiteY2" fmla="*/ 234462 h 277446"/>
                        <a:gd name="connsiteX3" fmla="*/ 0 w 123743"/>
                        <a:gd name="connsiteY3" fmla="*/ 277446 h 277446"/>
                        <a:gd name="connsiteX4" fmla="*/ 121138 w 123743"/>
                        <a:gd name="connsiteY4" fmla="*/ 273539 h 277446"/>
                        <a:gd name="connsiteX5" fmla="*/ 101600 w 123743"/>
                        <a:gd name="connsiteY5" fmla="*/ 0 h 27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743" h="277446">
                          <a:moveTo>
                            <a:pt x="101600" y="0"/>
                          </a:moveTo>
                          <a:cubicBezTo>
                            <a:pt x="102902" y="76851"/>
                            <a:pt x="104205" y="153703"/>
                            <a:pt x="105507" y="230554"/>
                          </a:cubicBezTo>
                          <a:lnTo>
                            <a:pt x="0" y="234462"/>
                          </a:lnTo>
                          <a:lnTo>
                            <a:pt x="0" y="277446"/>
                          </a:lnTo>
                          <a:lnTo>
                            <a:pt x="121138" y="273539"/>
                          </a:lnTo>
                          <a:cubicBezTo>
                            <a:pt x="122441" y="181057"/>
                            <a:pt x="123743" y="88574"/>
                            <a:pt x="101600"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 name="Rectangle 142"/>
                    <p:cNvSpPr/>
                    <p:nvPr/>
                  </p:nvSpPr>
                  <p:spPr>
                    <a:xfrm>
                      <a:off x="6400834" y="3724017"/>
                      <a:ext cx="227572" cy="76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 name="Rectangle 143"/>
                    <p:cNvSpPr/>
                    <p:nvPr/>
                  </p:nvSpPr>
                  <p:spPr>
                    <a:xfrm rot="5400000">
                      <a:off x="7165513" y="3185328"/>
                      <a:ext cx="191086" cy="45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5" name="Straight Connector 144"/>
                    <p:cNvCxnSpPr/>
                    <p:nvPr/>
                  </p:nvCxnSpPr>
                  <p:spPr>
                    <a:xfrm>
                      <a:off x="1066545" y="5409396"/>
                      <a:ext cx="5325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066545" y="5256528"/>
                      <a:ext cx="5325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323459" y="4568618"/>
                      <a:ext cx="534794"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cxnSp>
              <p:nvCxnSpPr>
                <p:cNvPr id="116" name="Straight Connector 115"/>
                <p:cNvCxnSpPr>
                  <a:stCxn id="117" idx="28"/>
                  <a:endCxn id="121" idx="1"/>
                </p:cNvCxnSpPr>
                <p:nvPr/>
              </p:nvCxnSpPr>
              <p:spPr>
                <a:xfrm flipV="1">
                  <a:off x="1623263" y="2982679"/>
                  <a:ext cx="15852" cy="3599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08" name="Group 123"/>
              <p:cNvGrpSpPr>
                <a:grpSpLocks/>
              </p:cNvGrpSpPr>
              <p:nvPr/>
            </p:nvGrpSpPr>
            <p:grpSpPr bwMode="auto">
              <a:xfrm>
                <a:off x="381000" y="228600"/>
                <a:ext cx="838200" cy="1951686"/>
                <a:chOff x="457200" y="3810000"/>
                <a:chExt cx="1295400" cy="2789886"/>
              </a:xfrm>
            </p:grpSpPr>
            <p:grpSp>
              <p:nvGrpSpPr>
                <p:cNvPr id="20544" name="Group 68"/>
                <p:cNvGrpSpPr>
                  <a:grpSpLocks/>
                </p:cNvGrpSpPr>
                <p:nvPr/>
              </p:nvGrpSpPr>
              <p:grpSpPr bwMode="auto">
                <a:xfrm rot="-5400000">
                  <a:off x="-290043" y="4557243"/>
                  <a:ext cx="2789886" cy="1295400"/>
                  <a:chOff x="1981200" y="3200400"/>
                  <a:chExt cx="5105400" cy="2150772"/>
                </a:xfrm>
              </p:grpSpPr>
              <p:sp>
                <p:nvSpPr>
                  <p:cNvPr id="61" name="Freeform 60"/>
                  <p:cNvSpPr/>
                  <p:nvPr/>
                </p:nvSpPr>
                <p:spPr>
                  <a:xfrm>
                    <a:off x="1971250" y="3207575"/>
                    <a:ext cx="5062489" cy="2144542"/>
                  </a:xfrm>
                  <a:custGeom>
                    <a:avLst/>
                    <a:gdLst>
                      <a:gd name="connsiteX0" fmla="*/ 0 w 5061397"/>
                      <a:gd name="connsiteY0" fmla="*/ 6440 h 2144333"/>
                      <a:gd name="connsiteX1" fmla="*/ 5048518 w 5061397"/>
                      <a:gd name="connsiteY1" fmla="*/ 0 h 2144333"/>
                      <a:gd name="connsiteX2" fmla="*/ 5061397 w 5061397"/>
                      <a:gd name="connsiteY2" fmla="*/ 1378040 h 2144333"/>
                      <a:gd name="connsiteX3" fmla="*/ 4404575 w 5061397"/>
                      <a:gd name="connsiteY3" fmla="*/ 1378040 h 2144333"/>
                      <a:gd name="connsiteX4" fmla="*/ 4404575 w 5061397"/>
                      <a:gd name="connsiteY4" fmla="*/ 2144333 h 2144333"/>
                      <a:gd name="connsiteX5" fmla="*/ 32197 w 5061397"/>
                      <a:gd name="connsiteY5" fmla="*/ 2137893 h 2144333"/>
                      <a:gd name="connsiteX6" fmla="*/ 0 w 5061397"/>
                      <a:gd name="connsiteY6" fmla="*/ 6440 h 214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397" h="2144333">
                        <a:moveTo>
                          <a:pt x="0" y="6440"/>
                        </a:moveTo>
                        <a:lnTo>
                          <a:pt x="5048518" y="0"/>
                        </a:lnTo>
                        <a:lnTo>
                          <a:pt x="5061397" y="1378040"/>
                        </a:lnTo>
                        <a:lnTo>
                          <a:pt x="4404575" y="1378040"/>
                        </a:lnTo>
                        <a:lnTo>
                          <a:pt x="4404575" y="2144333"/>
                        </a:lnTo>
                        <a:lnTo>
                          <a:pt x="32197" y="2137893"/>
                        </a:lnTo>
                        <a:cubicBezTo>
                          <a:pt x="34344" y="1427409"/>
                          <a:pt x="36490" y="716924"/>
                          <a:pt x="0" y="6440"/>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61"/>
                  <p:cNvSpPr/>
                  <p:nvPr/>
                </p:nvSpPr>
                <p:spPr>
                  <a:xfrm>
                    <a:off x="1982996" y="3200884"/>
                    <a:ext cx="534441" cy="2275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3" name="Straight Connector 62"/>
                  <p:cNvCxnSpPr/>
                  <p:nvPr/>
                </p:nvCxnSpPr>
                <p:spPr>
                  <a:xfrm>
                    <a:off x="2059346" y="5107886"/>
                    <a:ext cx="3817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423472" y="5107887"/>
                    <a:ext cx="0" cy="2275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50" name="Group 76"/>
                  <p:cNvGrpSpPr>
                    <a:grpSpLocks/>
                  </p:cNvGrpSpPr>
                  <p:nvPr/>
                </p:nvGrpSpPr>
                <p:grpSpPr bwMode="auto">
                  <a:xfrm>
                    <a:off x="2667000" y="4572000"/>
                    <a:ext cx="762000" cy="762000"/>
                    <a:chOff x="2667000" y="4572000"/>
                    <a:chExt cx="762000" cy="762000"/>
                  </a:xfrm>
                </p:grpSpPr>
                <p:sp>
                  <p:nvSpPr>
                    <p:cNvPr id="101" name="Rectangle 100"/>
                    <p:cNvSpPr/>
                    <p:nvPr/>
                  </p:nvSpPr>
                  <p:spPr>
                    <a:xfrm>
                      <a:off x="2676006" y="4572587"/>
                      <a:ext cx="745866" cy="762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Rectangle 101"/>
                    <p:cNvSpPr/>
                    <p:nvPr/>
                  </p:nvSpPr>
                  <p:spPr>
                    <a:xfrm>
                      <a:off x="2975529" y="4572587"/>
                      <a:ext cx="452215" cy="5352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 name="Straight Connector 102"/>
                    <p:cNvCxnSpPr>
                      <a:stCxn id="101" idx="1"/>
                    </p:cNvCxnSpPr>
                    <p:nvPr/>
                  </p:nvCxnSpPr>
                  <p:spPr>
                    <a:xfrm>
                      <a:off x="2670135" y="4943952"/>
                      <a:ext cx="2936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670135" y="4867001"/>
                      <a:ext cx="2936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670135" y="5020900"/>
                      <a:ext cx="2936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670135" y="5097850"/>
                      <a:ext cx="2936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2" idx="2"/>
                    </p:cNvCxnSpPr>
                    <p:nvPr/>
                  </p:nvCxnSpPr>
                  <p:spPr>
                    <a:xfrm>
                      <a:off x="3181082" y="5107887"/>
                      <a:ext cx="0" cy="227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957910" y="5097851"/>
                      <a:ext cx="0" cy="2275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034260" y="5107887"/>
                      <a:ext cx="0" cy="2275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181082" y="5107887"/>
                      <a:ext cx="0" cy="2275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181082" y="5107887"/>
                      <a:ext cx="0" cy="2275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257432" y="5107887"/>
                      <a:ext cx="0" cy="2275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333779" y="5107887"/>
                      <a:ext cx="0" cy="2275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104735" y="5107887"/>
                      <a:ext cx="0" cy="2275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p:nvCxnSpPr>
                <p:spPr>
                  <a:xfrm>
                    <a:off x="3427746" y="4572588"/>
                    <a:ext cx="190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73613" y="4572588"/>
                    <a:ext cx="0" cy="7628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860747" y="4572588"/>
                    <a:ext cx="0" cy="7628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318838" y="4572588"/>
                    <a:ext cx="0" cy="4583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957911" y="4114241"/>
                    <a:ext cx="681263" cy="153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5395188" y="4114240"/>
                    <a:ext cx="528566" cy="153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Rectangle 71"/>
                  <p:cNvSpPr/>
                  <p:nvPr/>
                </p:nvSpPr>
                <p:spPr>
                  <a:xfrm>
                    <a:off x="3885836" y="4114240"/>
                    <a:ext cx="534441" cy="153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Rectangle 72"/>
                  <p:cNvSpPr/>
                  <p:nvPr/>
                </p:nvSpPr>
                <p:spPr>
                  <a:xfrm>
                    <a:off x="4649321" y="4114240"/>
                    <a:ext cx="534441" cy="153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Rectangle 73"/>
                  <p:cNvSpPr/>
                  <p:nvPr/>
                </p:nvSpPr>
                <p:spPr>
                  <a:xfrm>
                    <a:off x="6170420" y="4114241"/>
                    <a:ext cx="229043" cy="153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Rectangle 74"/>
                  <p:cNvSpPr/>
                  <p:nvPr/>
                </p:nvSpPr>
                <p:spPr>
                  <a:xfrm>
                    <a:off x="6763585" y="4345086"/>
                    <a:ext cx="305394" cy="2275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6" name="Straight Connector 75"/>
                  <p:cNvCxnSpPr/>
                  <p:nvPr/>
                </p:nvCxnSpPr>
                <p:spPr>
                  <a:xfrm>
                    <a:off x="3186958" y="4114241"/>
                    <a:ext cx="0" cy="153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173615" y="4114241"/>
                    <a:ext cx="0" cy="153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166143" y="4114241"/>
                    <a:ext cx="0" cy="153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624234" y="4114241"/>
                    <a:ext cx="0" cy="153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3410130" y="3200886"/>
                    <a:ext cx="0" cy="1067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860749" y="3200886"/>
                    <a:ext cx="0" cy="1067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381847" y="3200886"/>
                    <a:ext cx="0" cy="1067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2652515" y="3200885"/>
                    <a:ext cx="0" cy="913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69" name="Group 77"/>
                  <p:cNvGrpSpPr>
                    <a:grpSpLocks/>
                  </p:cNvGrpSpPr>
                  <p:nvPr/>
                </p:nvGrpSpPr>
                <p:grpSpPr bwMode="auto">
                  <a:xfrm rot="-5400000">
                    <a:off x="5638800" y="4572000"/>
                    <a:ext cx="762000" cy="762000"/>
                    <a:chOff x="2667000" y="4572000"/>
                    <a:chExt cx="762000" cy="762000"/>
                  </a:xfrm>
                </p:grpSpPr>
                <p:sp>
                  <p:nvSpPr>
                    <p:cNvPr id="87" name="Rectangle 86"/>
                    <p:cNvSpPr/>
                    <p:nvPr/>
                  </p:nvSpPr>
                  <p:spPr>
                    <a:xfrm>
                      <a:off x="2665611" y="4580923"/>
                      <a:ext cx="762801" cy="745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Rectangle 87"/>
                    <p:cNvSpPr/>
                    <p:nvPr/>
                  </p:nvSpPr>
                  <p:spPr>
                    <a:xfrm>
                      <a:off x="2980099" y="4592669"/>
                      <a:ext cx="458349" cy="516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9" name="Straight Connector 88"/>
                    <p:cNvCxnSpPr>
                      <a:stCxn id="87" idx="1"/>
                    </p:cNvCxnSpPr>
                    <p:nvPr/>
                  </p:nvCxnSpPr>
                  <p:spPr>
                    <a:xfrm>
                      <a:off x="2675647" y="4956792"/>
                      <a:ext cx="304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675647" y="4880445"/>
                      <a:ext cx="304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675647" y="5027267"/>
                      <a:ext cx="304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675647" y="5103618"/>
                      <a:ext cx="3044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8" idx="2"/>
                    </p:cNvCxnSpPr>
                    <p:nvPr/>
                  </p:nvCxnSpPr>
                  <p:spPr>
                    <a:xfrm>
                      <a:off x="3200910" y="5121235"/>
                      <a:ext cx="0" cy="229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70061" y="5121235"/>
                      <a:ext cx="0" cy="229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047012" y="5121235"/>
                      <a:ext cx="0" cy="229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200910" y="5121235"/>
                      <a:ext cx="0" cy="229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200910" y="5121235"/>
                      <a:ext cx="0" cy="229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274514" y="5121235"/>
                      <a:ext cx="0" cy="229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351462" y="5121235"/>
                      <a:ext cx="0" cy="229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123960" y="5121235"/>
                      <a:ext cx="0" cy="229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Rectangle 84"/>
                  <p:cNvSpPr/>
                  <p:nvPr/>
                </p:nvSpPr>
                <p:spPr>
                  <a:xfrm>
                    <a:off x="4496624" y="4572588"/>
                    <a:ext cx="381744" cy="2275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6" name="Straight Connector 85"/>
                  <p:cNvCxnSpPr/>
                  <p:nvPr/>
                </p:nvCxnSpPr>
                <p:spPr>
                  <a:xfrm flipV="1">
                    <a:off x="4479007" y="4800090"/>
                    <a:ext cx="0" cy="3077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1068053" y="6172062"/>
                  <a:ext cx="44331" cy="77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509" name="Group 184"/>
              <p:cNvGrpSpPr>
                <a:grpSpLocks/>
              </p:cNvGrpSpPr>
              <p:nvPr/>
            </p:nvGrpSpPr>
            <p:grpSpPr bwMode="auto">
              <a:xfrm>
                <a:off x="381000" y="4194048"/>
                <a:ext cx="4166616" cy="2435352"/>
                <a:chOff x="381000" y="4194048"/>
                <a:chExt cx="4166616" cy="2435352"/>
              </a:xfrm>
            </p:grpSpPr>
            <p:grpSp>
              <p:nvGrpSpPr>
                <p:cNvPr id="20510" name="Group 64"/>
                <p:cNvGrpSpPr>
                  <a:grpSpLocks/>
                </p:cNvGrpSpPr>
                <p:nvPr/>
              </p:nvGrpSpPr>
              <p:grpSpPr bwMode="auto">
                <a:xfrm rot="10800000">
                  <a:off x="381000" y="4648200"/>
                  <a:ext cx="1828800" cy="1981200"/>
                  <a:chOff x="5445940" y="1035781"/>
                  <a:chExt cx="2727016" cy="3018329"/>
                </a:xfrm>
              </p:grpSpPr>
              <p:sp>
                <p:nvSpPr>
                  <p:cNvPr id="27" name="Freeform 26"/>
                  <p:cNvSpPr/>
                  <p:nvPr/>
                </p:nvSpPr>
                <p:spPr>
                  <a:xfrm>
                    <a:off x="5446841" y="1032362"/>
                    <a:ext cx="2725833" cy="3027042"/>
                  </a:xfrm>
                  <a:custGeom>
                    <a:avLst/>
                    <a:gdLst>
                      <a:gd name="connsiteX0" fmla="*/ 97104 w 2727016"/>
                      <a:gd name="connsiteY0" fmla="*/ 906307 h 3018329"/>
                      <a:gd name="connsiteX1" fmla="*/ 97104 w 2727016"/>
                      <a:gd name="connsiteY1" fmla="*/ 1399922 h 3018329"/>
                      <a:gd name="connsiteX2" fmla="*/ 0 w 2727016"/>
                      <a:gd name="connsiteY2" fmla="*/ 1399922 h 3018329"/>
                      <a:gd name="connsiteX3" fmla="*/ 8092 w 2727016"/>
                      <a:gd name="connsiteY3" fmla="*/ 1747879 h 3018329"/>
                      <a:gd name="connsiteX4" fmla="*/ 105196 w 2727016"/>
                      <a:gd name="connsiteY4" fmla="*/ 1747879 h 3018329"/>
                      <a:gd name="connsiteX5" fmla="*/ 97104 w 2727016"/>
                      <a:gd name="connsiteY5" fmla="*/ 1893536 h 3018329"/>
                      <a:gd name="connsiteX6" fmla="*/ 8092 w 2727016"/>
                      <a:gd name="connsiteY6" fmla="*/ 1893536 h 3018329"/>
                      <a:gd name="connsiteX7" fmla="*/ 8092 w 2727016"/>
                      <a:gd name="connsiteY7" fmla="*/ 2557083 h 3018329"/>
                      <a:gd name="connsiteX8" fmla="*/ 145656 w 2727016"/>
                      <a:gd name="connsiteY8" fmla="*/ 2557083 h 3018329"/>
                      <a:gd name="connsiteX9" fmla="*/ 145656 w 2727016"/>
                      <a:gd name="connsiteY9" fmla="*/ 2654187 h 3018329"/>
                      <a:gd name="connsiteX10" fmla="*/ 436970 w 2727016"/>
                      <a:gd name="connsiteY10" fmla="*/ 2646095 h 3018329"/>
                      <a:gd name="connsiteX11" fmla="*/ 436970 w 2727016"/>
                      <a:gd name="connsiteY11" fmla="*/ 2565175 h 3018329"/>
                      <a:gd name="connsiteX12" fmla="*/ 1424198 w 2727016"/>
                      <a:gd name="connsiteY12" fmla="*/ 2573267 h 3018329"/>
                      <a:gd name="connsiteX13" fmla="*/ 1424198 w 2727016"/>
                      <a:gd name="connsiteY13" fmla="*/ 2613727 h 3018329"/>
                      <a:gd name="connsiteX14" fmla="*/ 1480842 w 2727016"/>
                      <a:gd name="connsiteY14" fmla="*/ 2621819 h 3018329"/>
                      <a:gd name="connsiteX15" fmla="*/ 1472750 w 2727016"/>
                      <a:gd name="connsiteY15" fmla="*/ 2767476 h 3018329"/>
                      <a:gd name="connsiteX16" fmla="*/ 1909720 w 2727016"/>
                      <a:gd name="connsiteY16" fmla="*/ 2767476 h 3018329"/>
                      <a:gd name="connsiteX17" fmla="*/ 1917812 w 2727016"/>
                      <a:gd name="connsiteY17" fmla="*/ 3018329 h 3018329"/>
                      <a:gd name="connsiteX18" fmla="*/ 2727016 w 2727016"/>
                      <a:gd name="connsiteY18" fmla="*/ 3018329 h 3018329"/>
                      <a:gd name="connsiteX19" fmla="*/ 2727016 w 2727016"/>
                      <a:gd name="connsiteY19" fmla="*/ 0 h 3018329"/>
                      <a:gd name="connsiteX20" fmla="*/ 1448474 w 2727016"/>
                      <a:gd name="connsiteY20" fmla="*/ 0 h 3018329"/>
                      <a:gd name="connsiteX21" fmla="*/ 1448474 w 2727016"/>
                      <a:gd name="connsiteY21" fmla="*/ 517890 h 3018329"/>
                      <a:gd name="connsiteX22" fmla="*/ 1060056 w 2727016"/>
                      <a:gd name="connsiteY22" fmla="*/ 509798 h 3018329"/>
                      <a:gd name="connsiteX23" fmla="*/ 1068148 w 2727016"/>
                      <a:gd name="connsiteY23" fmla="*/ 882031 h 3018329"/>
                      <a:gd name="connsiteX24" fmla="*/ 97104 w 2727016"/>
                      <a:gd name="connsiteY24" fmla="*/ 906307 h 301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7016" h="3018329">
                        <a:moveTo>
                          <a:pt x="97104" y="906307"/>
                        </a:moveTo>
                        <a:lnTo>
                          <a:pt x="97104" y="1399922"/>
                        </a:lnTo>
                        <a:lnTo>
                          <a:pt x="0" y="1399922"/>
                        </a:lnTo>
                        <a:lnTo>
                          <a:pt x="8092" y="1747879"/>
                        </a:lnTo>
                        <a:lnTo>
                          <a:pt x="105196" y="1747879"/>
                        </a:lnTo>
                        <a:lnTo>
                          <a:pt x="97104" y="1893536"/>
                        </a:lnTo>
                        <a:lnTo>
                          <a:pt x="8092" y="1893536"/>
                        </a:lnTo>
                        <a:lnTo>
                          <a:pt x="8092" y="2557083"/>
                        </a:lnTo>
                        <a:lnTo>
                          <a:pt x="145656" y="2557083"/>
                        </a:lnTo>
                        <a:lnTo>
                          <a:pt x="145656" y="2654187"/>
                        </a:lnTo>
                        <a:lnTo>
                          <a:pt x="436970" y="2646095"/>
                        </a:lnTo>
                        <a:lnTo>
                          <a:pt x="436970" y="2565175"/>
                        </a:lnTo>
                        <a:lnTo>
                          <a:pt x="1424198" y="2573267"/>
                        </a:lnTo>
                        <a:lnTo>
                          <a:pt x="1424198" y="2613727"/>
                        </a:lnTo>
                        <a:lnTo>
                          <a:pt x="1480842" y="2621819"/>
                        </a:lnTo>
                        <a:lnTo>
                          <a:pt x="1472750" y="2767476"/>
                        </a:lnTo>
                        <a:lnTo>
                          <a:pt x="1909720" y="2767476"/>
                        </a:lnTo>
                        <a:lnTo>
                          <a:pt x="1917812" y="3018329"/>
                        </a:lnTo>
                        <a:lnTo>
                          <a:pt x="2727016" y="3018329"/>
                        </a:lnTo>
                        <a:lnTo>
                          <a:pt x="2727016" y="0"/>
                        </a:lnTo>
                        <a:lnTo>
                          <a:pt x="1448474" y="0"/>
                        </a:lnTo>
                        <a:lnTo>
                          <a:pt x="1448474" y="517890"/>
                        </a:lnTo>
                        <a:lnTo>
                          <a:pt x="1060056" y="509798"/>
                        </a:lnTo>
                        <a:lnTo>
                          <a:pt x="1068148" y="882031"/>
                        </a:lnTo>
                        <a:lnTo>
                          <a:pt x="97104" y="906307"/>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7544682" y="2133727"/>
                    <a:ext cx="151651" cy="3044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7544682" y="2592059"/>
                    <a:ext cx="151651" cy="3044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6"/>
                  <p:cNvSpPr/>
                  <p:nvPr/>
                </p:nvSpPr>
                <p:spPr>
                  <a:xfrm>
                    <a:off x="7544682" y="3050390"/>
                    <a:ext cx="151651" cy="3044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7091674" y="1754062"/>
                    <a:ext cx="305246" cy="379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9"/>
                  <p:cNvSpPr/>
                  <p:nvPr/>
                </p:nvSpPr>
                <p:spPr>
                  <a:xfrm>
                    <a:off x="7091674" y="3050390"/>
                    <a:ext cx="305246" cy="3796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10"/>
                  <p:cNvSpPr/>
                  <p:nvPr/>
                </p:nvSpPr>
                <p:spPr>
                  <a:xfrm>
                    <a:off x="6940022" y="2516810"/>
                    <a:ext cx="456897" cy="3796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13"/>
                  <p:cNvCxnSpPr/>
                  <p:nvPr/>
                </p:nvCxnSpPr>
                <p:spPr>
                  <a:xfrm>
                    <a:off x="5715147" y="1743802"/>
                    <a:ext cx="762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147" y="1743802"/>
                    <a:ext cx="0" cy="150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391087" y="1743802"/>
                    <a:ext cx="762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091674" y="3423212"/>
                    <a:ext cx="305246" cy="389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Connector 37"/>
                  <p:cNvCxnSpPr/>
                  <p:nvPr/>
                </p:nvCxnSpPr>
                <p:spPr>
                  <a:xfrm>
                    <a:off x="7550516" y="3190625"/>
                    <a:ext cx="608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483124" y="1514635"/>
                    <a:ext cx="456898" cy="15254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Connector 39"/>
                  <p:cNvCxnSpPr/>
                  <p:nvPr/>
                </p:nvCxnSpPr>
                <p:spPr>
                  <a:xfrm>
                    <a:off x="7550516" y="3648957"/>
                    <a:ext cx="6085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544682" y="3505301"/>
                    <a:ext cx="151651" cy="1539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p:cNvSpPr/>
                  <p:nvPr/>
                </p:nvSpPr>
                <p:spPr>
                  <a:xfrm>
                    <a:off x="6934189" y="2896472"/>
                    <a:ext cx="151651" cy="1539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42"/>
                  <p:cNvSpPr/>
                  <p:nvPr/>
                </p:nvSpPr>
                <p:spPr>
                  <a:xfrm>
                    <a:off x="6934189" y="2133727"/>
                    <a:ext cx="151651" cy="15391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6934189" y="1904559"/>
                    <a:ext cx="151651" cy="1539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6934189" y="3040128"/>
                    <a:ext cx="151651" cy="1504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7091674" y="2133727"/>
                    <a:ext cx="153595" cy="15391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7010015" y="3809717"/>
                    <a:ext cx="381072" cy="1504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6483124" y="2287643"/>
                    <a:ext cx="305247" cy="2291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9" name="Straight Connector 48"/>
                  <p:cNvCxnSpPr/>
                  <p:nvPr/>
                </p:nvCxnSpPr>
                <p:spPr>
                  <a:xfrm>
                    <a:off x="7163610" y="2516810"/>
                    <a:ext cx="0" cy="379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620508" y="1754062"/>
                    <a:ext cx="0" cy="2291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44682" y="2277383"/>
                    <a:ext cx="1516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44682" y="2732293"/>
                    <a:ext cx="1516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934189" y="1819051"/>
                    <a:ext cx="1516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934189" y="1972967"/>
                    <a:ext cx="1516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34189" y="2123464"/>
                    <a:ext cx="1516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163610" y="2133727"/>
                    <a:ext cx="0" cy="1539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163610" y="2896472"/>
                    <a:ext cx="0" cy="153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5" idx="3"/>
                  </p:cNvCxnSpPr>
                  <p:nvPr/>
                </p:nvCxnSpPr>
                <p:spPr>
                  <a:xfrm flipH="1">
                    <a:off x="6934189" y="3115377"/>
                    <a:ext cx="1516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p:nvSpPr>
              <p:spPr>
                <a:xfrm>
                  <a:off x="2145307" y="4193458"/>
                  <a:ext cx="2401703" cy="1964469"/>
                </a:xfrm>
                <a:custGeom>
                  <a:avLst/>
                  <a:gdLst>
                    <a:gd name="connsiteX0" fmla="*/ 48768 w 2401824"/>
                    <a:gd name="connsiteY0" fmla="*/ 743712 h 1962912"/>
                    <a:gd name="connsiteX1" fmla="*/ 536448 w 2401824"/>
                    <a:gd name="connsiteY1" fmla="*/ 743712 h 1962912"/>
                    <a:gd name="connsiteX2" fmla="*/ 524256 w 2401824"/>
                    <a:gd name="connsiteY2" fmla="*/ 316992 h 1962912"/>
                    <a:gd name="connsiteX3" fmla="*/ 1085088 w 2401824"/>
                    <a:gd name="connsiteY3" fmla="*/ 316992 h 1962912"/>
                    <a:gd name="connsiteX4" fmla="*/ 1085088 w 2401824"/>
                    <a:gd name="connsiteY4" fmla="*/ 0 h 1962912"/>
                    <a:gd name="connsiteX5" fmla="*/ 1243584 w 2401824"/>
                    <a:gd name="connsiteY5" fmla="*/ 0 h 1962912"/>
                    <a:gd name="connsiteX6" fmla="*/ 1463040 w 2401824"/>
                    <a:gd name="connsiteY6" fmla="*/ 36576 h 1962912"/>
                    <a:gd name="connsiteX7" fmla="*/ 1572768 w 2401824"/>
                    <a:gd name="connsiteY7" fmla="*/ 134112 h 1962912"/>
                    <a:gd name="connsiteX8" fmla="*/ 1670304 w 2401824"/>
                    <a:gd name="connsiteY8" fmla="*/ 231648 h 1962912"/>
                    <a:gd name="connsiteX9" fmla="*/ 1792224 w 2401824"/>
                    <a:gd name="connsiteY9" fmla="*/ 280416 h 1962912"/>
                    <a:gd name="connsiteX10" fmla="*/ 1877568 w 2401824"/>
                    <a:gd name="connsiteY10" fmla="*/ 280416 h 1962912"/>
                    <a:gd name="connsiteX11" fmla="*/ 1877568 w 2401824"/>
                    <a:gd name="connsiteY11" fmla="*/ 426720 h 1962912"/>
                    <a:gd name="connsiteX12" fmla="*/ 2401824 w 2401824"/>
                    <a:gd name="connsiteY12" fmla="*/ 426720 h 1962912"/>
                    <a:gd name="connsiteX13" fmla="*/ 2401824 w 2401824"/>
                    <a:gd name="connsiteY13" fmla="*/ 670560 h 1962912"/>
                    <a:gd name="connsiteX14" fmla="*/ 2218944 w 2401824"/>
                    <a:gd name="connsiteY14" fmla="*/ 670560 h 1962912"/>
                    <a:gd name="connsiteX15" fmla="*/ 2218944 w 2401824"/>
                    <a:gd name="connsiteY15" fmla="*/ 963168 h 1962912"/>
                    <a:gd name="connsiteX16" fmla="*/ 1840992 w 2401824"/>
                    <a:gd name="connsiteY16" fmla="*/ 950976 h 1962912"/>
                    <a:gd name="connsiteX17" fmla="*/ 1840992 w 2401824"/>
                    <a:gd name="connsiteY17" fmla="*/ 1962912 h 1962912"/>
                    <a:gd name="connsiteX18" fmla="*/ 1146048 w 2401824"/>
                    <a:gd name="connsiteY18" fmla="*/ 1950720 h 1962912"/>
                    <a:gd name="connsiteX19" fmla="*/ 1146048 w 2401824"/>
                    <a:gd name="connsiteY19" fmla="*/ 1584960 h 1962912"/>
                    <a:gd name="connsiteX20" fmla="*/ 219456 w 2401824"/>
                    <a:gd name="connsiteY20" fmla="*/ 1621536 h 1962912"/>
                    <a:gd name="connsiteX21" fmla="*/ 12192 w 2401824"/>
                    <a:gd name="connsiteY21" fmla="*/ 1597152 h 1962912"/>
                    <a:gd name="connsiteX22" fmla="*/ 0 w 2401824"/>
                    <a:gd name="connsiteY22" fmla="*/ 1511808 h 1962912"/>
                    <a:gd name="connsiteX23" fmla="*/ 60960 w 2401824"/>
                    <a:gd name="connsiteY23" fmla="*/ 1511808 h 1962912"/>
                    <a:gd name="connsiteX24" fmla="*/ 48768 w 2401824"/>
                    <a:gd name="connsiteY24" fmla="*/ 743712 h 196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1824" h="1962912">
                      <a:moveTo>
                        <a:pt x="48768" y="743712"/>
                      </a:moveTo>
                      <a:lnTo>
                        <a:pt x="536448" y="743712"/>
                      </a:lnTo>
                      <a:lnTo>
                        <a:pt x="524256" y="316992"/>
                      </a:lnTo>
                      <a:lnTo>
                        <a:pt x="1085088" y="316992"/>
                      </a:lnTo>
                      <a:lnTo>
                        <a:pt x="1085088" y="0"/>
                      </a:lnTo>
                      <a:lnTo>
                        <a:pt x="1243584" y="0"/>
                      </a:lnTo>
                      <a:lnTo>
                        <a:pt x="1463040" y="36576"/>
                      </a:lnTo>
                      <a:lnTo>
                        <a:pt x="1572768" y="134112"/>
                      </a:lnTo>
                      <a:lnTo>
                        <a:pt x="1670304" y="231648"/>
                      </a:lnTo>
                      <a:lnTo>
                        <a:pt x="1792224" y="280416"/>
                      </a:lnTo>
                      <a:lnTo>
                        <a:pt x="1877568" y="280416"/>
                      </a:lnTo>
                      <a:lnTo>
                        <a:pt x="1877568" y="426720"/>
                      </a:lnTo>
                      <a:lnTo>
                        <a:pt x="2401824" y="426720"/>
                      </a:lnTo>
                      <a:lnTo>
                        <a:pt x="2401824" y="670560"/>
                      </a:lnTo>
                      <a:lnTo>
                        <a:pt x="2218944" y="670560"/>
                      </a:lnTo>
                      <a:lnTo>
                        <a:pt x="2218944" y="963168"/>
                      </a:lnTo>
                      <a:lnTo>
                        <a:pt x="1840992" y="950976"/>
                      </a:lnTo>
                      <a:lnTo>
                        <a:pt x="1840992" y="1962912"/>
                      </a:lnTo>
                      <a:lnTo>
                        <a:pt x="1146048" y="1950720"/>
                      </a:lnTo>
                      <a:lnTo>
                        <a:pt x="1146048" y="1584960"/>
                      </a:lnTo>
                      <a:lnTo>
                        <a:pt x="219456" y="1621536"/>
                      </a:lnTo>
                      <a:lnTo>
                        <a:pt x="12192" y="1597152"/>
                      </a:lnTo>
                      <a:lnTo>
                        <a:pt x="0" y="1511808"/>
                      </a:lnTo>
                      <a:lnTo>
                        <a:pt x="60960" y="1511808"/>
                      </a:lnTo>
                      <a:lnTo>
                        <a:pt x="48768" y="743712"/>
                      </a:lnTo>
                      <a:close/>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20501" name="TextBox 15"/>
            <p:cNvSpPr txBox="1">
              <a:spLocks noChangeArrowheads="1"/>
            </p:cNvSpPr>
            <p:nvPr/>
          </p:nvSpPr>
          <p:spPr bwMode="auto">
            <a:xfrm>
              <a:off x="908877" y="1198486"/>
              <a:ext cx="1407950" cy="369332"/>
            </a:xfrm>
            <a:prstGeom prst="rect">
              <a:avLst/>
            </a:prstGeom>
            <a:noFill/>
            <a:ln w="9525">
              <a:noFill/>
              <a:miter lim="800000"/>
              <a:headEnd/>
              <a:tailEnd/>
            </a:ln>
          </p:spPr>
          <p:txBody>
            <a:bodyPr wrap="none">
              <a:spAutoFit/>
            </a:bodyPr>
            <a:lstStyle/>
            <a:p>
              <a:r>
                <a:rPr lang="en-US">
                  <a:latin typeface="Calibri" pitchFamily="34" charset="0"/>
                </a:rPr>
                <a:t>Second Story</a:t>
              </a:r>
            </a:p>
          </p:txBody>
        </p:sp>
        <p:sp>
          <p:nvSpPr>
            <p:cNvPr id="20502" name="TextBox 16"/>
            <p:cNvSpPr txBox="1">
              <a:spLocks noChangeArrowheads="1"/>
            </p:cNvSpPr>
            <p:nvPr/>
          </p:nvSpPr>
          <p:spPr bwMode="auto">
            <a:xfrm>
              <a:off x="908877" y="3030493"/>
              <a:ext cx="1202573" cy="369332"/>
            </a:xfrm>
            <a:prstGeom prst="rect">
              <a:avLst/>
            </a:prstGeom>
            <a:noFill/>
            <a:ln w="9525">
              <a:noFill/>
              <a:miter lim="800000"/>
              <a:headEnd/>
              <a:tailEnd/>
            </a:ln>
          </p:spPr>
          <p:txBody>
            <a:bodyPr wrap="none">
              <a:spAutoFit/>
            </a:bodyPr>
            <a:lstStyle/>
            <a:p>
              <a:r>
                <a:rPr lang="en-US">
                  <a:latin typeface="Calibri" pitchFamily="34" charset="0"/>
                </a:rPr>
                <a:t>Main Floor</a:t>
              </a:r>
            </a:p>
          </p:txBody>
        </p:sp>
        <p:sp>
          <p:nvSpPr>
            <p:cNvPr id="20503" name="TextBox 17"/>
            <p:cNvSpPr txBox="1">
              <a:spLocks noChangeArrowheads="1"/>
            </p:cNvSpPr>
            <p:nvPr/>
          </p:nvSpPr>
          <p:spPr bwMode="auto">
            <a:xfrm>
              <a:off x="908878" y="5293561"/>
              <a:ext cx="1121910" cy="369332"/>
            </a:xfrm>
            <a:prstGeom prst="rect">
              <a:avLst/>
            </a:prstGeom>
            <a:noFill/>
            <a:ln w="9525">
              <a:noFill/>
              <a:miter lim="800000"/>
              <a:headEnd/>
              <a:tailEnd/>
            </a:ln>
          </p:spPr>
          <p:txBody>
            <a:bodyPr wrap="none">
              <a:spAutoFit/>
            </a:bodyPr>
            <a:lstStyle/>
            <a:p>
              <a:r>
                <a:rPr lang="en-US">
                  <a:latin typeface="Calibri" pitchFamily="34" charset="0"/>
                </a:rPr>
                <a:t>Basement</a:t>
              </a:r>
            </a:p>
          </p:txBody>
        </p:sp>
        <p:grpSp>
          <p:nvGrpSpPr>
            <p:cNvPr id="20504" name="Group 206"/>
            <p:cNvGrpSpPr>
              <a:grpSpLocks/>
            </p:cNvGrpSpPr>
            <p:nvPr/>
          </p:nvGrpSpPr>
          <p:grpSpPr bwMode="auto">
            <a:xfrm>
              <a:off x="6853934" y="1090721"/>
              <a:ext cx="420369" cy="381001"/>
              <a:chOff x="6853934" y="1090721"/>
              <a:chExt cx="420369" cy="381001"/>
            </a:xfrm>
          </p:grpSpPr>
          <p:sp>
            <p:nvSpPr>
              <p:cNvPr id="20" name="Up Arrow 19"/>
              <p:cNvSpPr/>
              <p:nvPr/>
            </p:nvSpPr>
            <p:spPr>
              <a:xfrm>
                <a:off x="6854461" y="1090721"/>
                <a:ext cx="75624" cy="38166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06" name="TextBox 20"/>
              <p:cNvSpPr txBox="1">
                <a:spLocks noChangeArrowheads="1"/>
              </p:cNvSpPr>
              <p:nvPr/>
            </p:nvSpPr>
            <p:spPr bwMode="auto">
              <a:xfrm>
                <a:off x="6916513" y="1090729"/>
                <a:ext cx="357790" cy="369333"/>
              </a:xfrm>
              <a:prstGeom prst="rect">
                <a:avLst/>
              </a:prstGeom>
              <a:noFill/>
              <a:ln w="9525">
                <a:noFill/>
                <a:miter lim="800000"/>
                <a:headEnd/>
                <a:tailEnd/>
              </a:ln>
            </p:spPr>
            <p:txBody>
              <a:bodyPr wrap="none">
                <a:spAutoFit/>
              </a:bodyPr>
              <a:lstStyle/>
              <a:p>
                <a:r>
                  <a:rPr lang="en-US" b="1">
                    <a:latin typeface="Adobe Ming Std L"/>
                    <a:ea typeface="Adobe Ming Std L"/>
                    <a:cs typeface="Adobe Ming Std L"/>
                  </a:rPr>
                  <a:t>N</a:t>
                </a:r>
              </a:p>
            </p:txBody>
          </p:sp>
        </p:grpSp>
      </p:grpSp>
      <p:sp>
        <p:nvSpPr>
          <p:cNvPr id="20487" name="TextBox 171"/>
          <p:cNvSpPr txBox="1">
            <a:spLocks noChangeArrowheads="1"/>
          </p:cNvSpPr>
          <p:nvPr/>
        </p:nvSpPr>
        <p:spPr bwMode="auto">
          <a:xfrm>
            <a:off x="4343400" y="1981200"/>
            <a:ext cx="3268663" cy="400050"/>
          </a:xfrm>
          <a:prstGeom prst="rect">
            <a:avLst/>
          </a:prstGeom>
          <a:noFill/>
          <a:ln w="9525">
            <a:noFill/>
            <a:miter lim="800000"/>
            <a:headEnd/>
            <a:tailEnd/>
          </a:ln>
        </p:spPr>
        <p:txBody>
          <a:bodyPr wrap="none">
            <a:spAutoFit/>
          </a:bodyPr>
          <a:lstStyle/>
          <a:p>
            <a:r>
              <a:rPr lang="en-US" sz="2000">
                <a:latin typeface="Calibri" pitchFamily="34" charset="0"/>
              </a:rPr>
              <a:t>St. Martha’s Episcopal Church</a:t>
            </a:r>
          </a:p>
        </p:txBody>
      </p:sp>
      <p:sp>
        <p:nvSpPr>
          <p:cNvPr id="173" name="Freeform 172" descr="This is the sanctuary location on the main floor"/>
          <p:cNvSpPr/>
          <p:nvPr/>
        </p:nvSpPr>
        <p:spPr>
          <a:xfrm>
            <a:off x="5486400" y="2514600"/>
            <a:ext cx="1062038" cy="2112963"/>
          </a:xfrm>
          <a:custGeom>
            <a:avLst/>
            <a:gdLst>
              <a:gd name="connsiteX0" fmla="*/ 86497 w 1062681"/>
              <a:gd name="connsiteY0" fmla="*/ 0 h 2113006"/>
              <a:gd name="connsiteX1" fmla="*/ 383059 w 1062681"/>
              <a:gd name="connsiteY1" fmla="*/ 0 h 2113006"/>
              <a:gd name="connsiteX2" fmla="*/ 469556 w 1062681"/>
              <a:gd name="connsiteY2" fmla="*/ 61784 h 2113006"/>
              <a:gd name="connsiteX3" fmla="*/ 667264 w 1062681"/>
              <a:gd name="connsiteY3" fmla="*/ 61784 h 2113006"/>
              <a:gd name="connsiteX4" fmla="*/ 778475 w 1062681"/>
              <a:gd name="connsiteY4" fmla="*/ 0 h 2113006"/>
              <a:gd name="connsiteX5" fmla="*/ 1062681 w 1062681"/>
              <a:gd name="connsiteY5" fmla="*/ 12357 h 2113006"/>
              <a:gd name="connsiteX6" fmla="*/ 1025610 w 1062681"/>
              <a:gd name="connsiteY6" fmla="*/ 2100649 h 2113006"/>
              <a:gd name="connsiteX7" fmla="*/ 185351 w 1062681"/>
              <a:gd name="connsiteY7" fmla="*/ 2113006 h 2113006"/>
              <a:gd name="connsiteX8" fmla="*/ 172994 w 1062681"/>
              <a:gd name="connsiteY8" fmla="*/ 1816444 h 2113006"/>
              <a:gd name="connsiteX9" fmla="*/ 37070 w 1062681"/>
              <a:gd name="connsiteY9" fmla="*/ 1816444 h 2113006"/>
              <a:gd name="connsiteX10" fmla="*/ 0 w 1062681"/>
              <a:gd name="connsiteY10" fmla="*/ 1421027 h 2113006"/>
              <a:gd name="connsiteX11" fmla="*/ 86497 w 1062681"/>
              <a:gd name="connsiteY11" fmla="*/ 1421027 h 2113006"/>
              <a:gd name="connsiteX12" fmla="*/ 86497 w 1062681"/>
              <a:gd name="connsiteY12" fmla="*/ 0 h 211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681" h="2113006">
                <a:moveTo>
                  <a:pt x="86497" y="0"/>
                </a:moveTo>
                <a:lnTo>
                  <a:pt x="383059" y="0"/>
                </a:lnTo>
                <a:lnTo>
                  <a:pt x="469556" y="61784"/>
                </a:lnTo>
                <a:lnTo>
                  <a:pt x="667264" y="61784"/>
                </a:lnTo>
                <a:lnTo>
                  <a:pt x="778475" y="0"/>
                </a:lnTo>
                <a:lnTo>
                  <a:pt x="1062681" y="12357"/>
                </a:lnTo>
                <a:lnTo>
                  <a:pt x="1025610" y="2100649"/>
                </a:lnTo>
                <a:lnTo>
                  <a:pt x="185351" y="2113006"/>
                </a:lnTo>
                <a:lnTo>
                  <a:pt x="172994" y="1816444"/>
                </a:lnTo>
                <a:lnTo>
                  <a:pt x="37070" y="1816444"/>
                </a:lnTo>
                <a:lnTo>
                  <a:pt x="0" y="1421027"/>
                </a:lnTo>
                <a:lnTo>
                  <a:pt x="86497" y="1421027"/>
                </a:lnTo>
                <a:lnTo>
                  <a:pt x="86497" y="0"/>
                </a:lnTo>
                <a:close/>
              </a:path>
            </a:pathLst>
          </a:custGeom>
          <a:solidFill>
            <a:srgbClr val="FF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Freeform 173" descr="This is the Chapel location on the main floor&#10;"/>
          <p:cNvSpPr/>
          <p:nvPr/>
        </p:nvSpPr>
        <p:spPr>
          <a:xfrm>
            <a:off x="4953000" y="3352800"/>
            <a:ext cx="666750" cy="790575"/>
          </a:xfrm>
          <a:custGeom>
            <a:avLst/>
            <a:gdLst>
              <a:gd name="connsiteX0" fmla="*/ 24713 w 667264"/>
              <a:gd name="connsiteY0" fmla="*/ 12356 h 790832"/>
              <a:gd name="connsiteX1" fmla="*/ 234778 w 667264"/>
              <a:gd name="connsiteY1" fmla="*/ 0 h 790832"/>
              <a:gd name="connsiteX2" fmla="*/ 234778 w 667264"/>
              <a:gd name="connsiteY2" fmla="*/ 49427 h 790832"/>
              <a:gd name="connsiteX3" fmla="*/ 432486 w 667264"/>
              <a:gd name="connsiteY3" fmla="*/ 49427 h 790832"/>
              <a:gd name="connsiteX4" fmla="*/ 444843 w 667264"/>
              <a:gd name="connsiteY4" fmla="*/ 0 h 790832"/>
              <a:gd name="connsiteX5" fmla="*/ 654908 w 667264"/>
              <a:gd name="connsiteY5" fmla="*/ 0 h 790832"/>
              <a:gd name="connsiteX6" fmla="*/ 667264 w 667264"/>
              <a:gd name="connsiteY6" fmla="*/ 556054 h 790832"/>
              <a:gd name="connsiteX7" fmla="*/ 593124 w 667264"/>
              <a:gd name="connsiteY7" fmla="*/ 556054 h 790832"/>
              <a:gd name="connsiteX8" fmla="*/ 617837 w 667264"/>
              <a:gd name="connsiteY8" fmla="*/ 778475 h 790832"/>
              <a:gd name="connsiteX9" fmla="*/ 37070 w 667264"/>
              <a:gd name="connsiteY9" fmla="*/ 790832 h 790832"/>
              <a:gd name="connsiteX10" fmla="*/ 0 w 667264"/>
              <a:gd name="connsiteY10" fmla="*/ 729048 h 790832"/>
              <a:gd name="connsiteX11" fmla="*/ 49427 w 667264"/>
              <a:gd name="connsiteY11" fmla="*/ 716691 h 790832"/>
              <a:gd name="connsiteX12" fmla="*/ 49427 w 667264"/>
              <a:gd name="connsiteY12" fmla="*/ 691978 h 790832"/>
              <a:gd name="connsiteX13" fmla="*/ 98854 w 667264"/>
              <a:gd name="connsiteY13" fmla="*/ 691978 h 790832"/>
              <a:gd name="connsiteX14" fmla="*/ 98854 w 667264"/>
              <a:gd name="connsiteY14" fmla="*/ 568410 h 790832"/>
              <a:gd name="connsiteX15" fmla="*/ 12356 w 667264"/>
              <a:gd name="connsiteY15" fmla="*/ 568410 h 790832"/>
              <a:gd name="connsiteX16" fmla="*/ 24713 w 667264"/>
              <a:gd name="connsiteY16" fmla="*/ 12356 h 79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7264" h="790832">
                <a:moveTo>
                  <a:pt x="24713" y="12356"/>
                </a:moveTo>
                <a:lnTo>
                  <a:pt x="234778" y="0"/>
                </a:lnTo>
                <a:lnTo>
                  <a:pt x="234778" y="49427"/>
                </a:lnTo>
                <a:lnTo>
                  <a:pt x="432486" y="49427"/>
                </a:lnTo>
                <a:lnTo>
                  <a:pt x="444843" y="0"/>
                </a:lnTo>
                <a:lnTo>
                  <a:pt x="654908" y="0"/>
                </a:lnTo>
                <a:lnTo>
                  <a:pt x="667264" y="556054"/>
                </a:lnTo>
                <a:lnTo>
                  <a:pt x="593124" y="556054"/>
                </a:lnTo>
                <a:lnTo>
                  <a:pt x="617837" y="778475"/>
                </a:lnTo>
                <a:lnTo>
                  <a:pt x="37070" y="790832"/>
                </a:lnTo>
                <a:lnTo>
                  <a:pt x="0" y="729048"/>
                </a:lnTo>
                <a:lnTo>
                  <a:pt x="49427" y="716691"/>
                </a:lnTo>
                <a:lnTo>
                  <a:pt x="49427" y="691978"/>
                </a:lnTo>
                <a:lnTo>
                  <a:pt x="98854" y="691978"/>
                </a:lnTo>
                <a:lnTo>
                  <a:pt x="98854" y="568410"/>
                </a:lnTo>
                <a:lnTo>
                  <a:pt x="12356" y="568410"/>
                </a:lnTo>
                <a:lnTo>
                  <a:pt x="24713" y="12356"/>
                </a:lnTo>
                <a:close/>
              </a:path>
            </a:pathLst>
          </a:custGeom>
          <a:solidFill>
            <a:srgbClr val="FF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5" name="Freeform 174" descr="This is the office location on the main floor&#10;"/>
          <p:cNvSpPr/>
          <p:nvPr/>
        </p:nvSpPr>
        <p:spPr>
          <a:xfrm>
            <a:off x="3124200" y="3733800"/>
            <a:ext cx="1717675" cy="815975"/>
          </a:xfrm>
          <a:custGeom>
            <a:avLst/>
            <a:gdLst>
              <a:gd name="connsiteX0" fmla="*/ 0 w 1717589"/>
              <a:gd name="connsiteY0" fmla="*/ 0 h 815546"/>
              <a:gd name="connsiteX1" fmla="*/ 24714 w 1717589"/>
              <a:gd name="connsiteY1" fmla="*/ 753762 h 815546"/>
              <a:gd name="connsiteX2" fmla="*/ 321276 w 1717589"/>
              <a:gd name="connsiteY2" fmla="*/ 741405 h 815546"/>
              <a:gd name="connsiteX3" fmla="*/ 333633 w 1717589"/>
              <a:gd name="connsiteY3" fmla="*/ 815546 h 815546"/>
              <a:gd name="connsiteX4" fmla="*/ 1075038 w 1717589"/>
              <a:gd name="connsiteY4" fmla="*/ 815546 h 815546"/>
              <a:gd name="connsiteX5" fmla="*/ 1087395 w 1717589"/>
              <a:gd name="connsiteY5" fmla="*/ 642551 h 815546"/>
              <a:gd name="connsiteX6" fmla="*/ 1717589 w 1717589"/>
              <a:gd name="connsiteY6" fmla="*/ 642551 h 815546"/>
              <a:gd name="connsiteX7" fmla="*/ 1692876 w 1717589"/>
              <a:gd name="connsiteY7" fmla="*/ 407773 h 815546"/>
              <a:gd name="connsiteX8" fmla="*/ 815546 w 1717589"/>
              <a:gd name="connsiteY8" fmla="*/ 395416 h 815546"/>
              <a:gd name="connsiteX9" fmla="*/ 827903 w 1717589"/>
              <a:gd name="connsiteY9" fmla="*/ 0 h 815546"/>
              <a:gd name="connsiteX10" fmla="*/ 0 w 1717589"/>
              <a:gd name="connsiteY10" fmla="*/ 0 h 81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589" h="815546">
                <a:moveTo>
                  <a:pt x="0" y="0"/>
                </a:moveTo>
                <a:lnTo>
                  <a:pt x="24714" y="753762"/>
                </a:lnTo>
                <a:lnTo>
                  <a:pt x="321276" y="741405"/>
                </a:lnTo>
                <a:lnTo>
                  <a:pt x="333633" y="815546"/>
                </a:lnTo>
                <a:lnTo>
                  <a:pt x="1075038" y="815546"/>
                </a:lnTo>
                <a:lnTo>
                  <a:pt x="1087395" y="642551"/>
                </a:lnTo>
                <a:lnTo>
                  <a:pt x="1717589" y="642551"/>
                </a:lnTo>
                <a:lnTo>
                  <a:pt x="1692876" y="407773"/>
                </a:lnTo>
                <a:lnTo>
                  <a:pt x="815546" y="395416"/>
                </a:lnTo>
                <a:lnTo>
                  <a:pt x="827903" y="0"/>
                </a:lnTo>
                <a:lnTo>
                  <a:pt x="0" y="0"/>
                </a:lnTo>
                <a:close/>
              </a:path>
            </a:pathLst>
          </a:custGeom>
          <a:solidFill>
            <a:srgbClr val="66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Freeform 175" descr="This is the Fellowship hall located on the main floor&#10;"/>
          <p:cNvSpPr/>
          <p:nvPr/>
        </p:nvSpPr>
        <p:spPr>
          <a:xfrm>
            <a:off x="2133600" y="3505200"/>
            <a:ext cx="741363" cy="1397000"/>
          </a:xfrm>
          <a:custGeom>
            <a:avLst/>
            <a:gdLst>
              <a:gd name="connsiteX0" fmla="*/ 0 w 741406"/>
              <a:gd name="connsiteY0" fmla="*/ 0 h 1396313"/>
              <a:gd name="connsiteX1" fmla="*/ 642552 w 741406"/>
              <a:gd name="connsiteY1" fmla="*/ 0 h 1396313"/>
              <a:gd name="connsiteX2" fmla="*/ 593125 w 741406"/>
              <a:gd name="connsiteY2" fmla="*/ 803189 h 1396313"/>
              <a:gd name="connsiteX3" fmla="*/ 741406 w 741406"/>
              <a:gd name="connsiteY3" fmla="*/ 803189 h 1396313"/>
              <a:gd name="connsiteX4" fmla="*/ 741406 w 741406"/>
              <a:gd name="connsiteY4" fmla="*/ 1396313 h 1396313"/>
              <a:gd name="connsiteX5" fmla="*/ 0 w 741406"/>
              <a:gd name="connsiteY5" fmla="*/ 1383956 h 1396313"/>
              <a:gd name="connsiteX6" fmla="*/ 0 w 741406"/>
              <a:gd name="connsiteY6" fmla="*/ 0 h 139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406" h="1396313">
                <a:moveTo>
                  <a:pt x="0" y="0"/>
                </a:moveTo>
                <a:lnTo>
                  <a:pt x="642552" y="0"/>
                </a:lnTo>
                <a:lnTo>
                  <a:pt x="593125" y="803189"/>
                </a:lnTo>
                <a:lnTo>
                  <a:pt x="741406" y="803189"/>
                </a:lnTo>
                <a:lnTo>
                  <a:pt x="741406" y="1396313"/>
                </a:lnTo>
                <a:lnTo>
                  <a:pt x="0" y="1383956"/>
                </a:lnTo>
                <a:lnTo>
                  <a:pt x="0" y="0"/>
                </a:lnTo>
                <a:close/>
              </a:path>
            </a:pathLst>
          </a:custGeom>
          <a:solidFill>
            <a:srgbClr val="33C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7" name="Freeform 176" descr="This is the office location on the second story"/>
          <p:cNvSpPr/>
          <p:nvPr/>
        </p:nvSpPr>
        <p:spPr>
          <a:xfrm>
            <a:off x="2133600" y="1981200"/>
            <a:ext cx="901700" cy="1371600"/>
          </a:xfrm>
          <a:custGeom>
            <a:avLst/>
            <a:gdLst>
              <a:gd name="connsiteX0" fmla="*/ 0 w 902043"/>
              <a:gd name="connsiteY0" fmla="*/ 12357 h 1371600"/>
              <a:gd name="connsiteX1" fmla="*/ 654908 w 902043"/>
              <a:gd name="connsiteY1" fmla="*/ 0 h 1371600"/>
              <a:gd name="connsiteX2" fmla="*/ 654908 w 902043"/>
              <a:gd name="connsiteY2" fmla="*/ 1198605 h 1371600"/>
              <a:gd name="connsiteX3" fmla="*/ 902043 w 902043"/>
              <a:gd name="connsiteY3" fmla="*/ 1198605 h 1371600"/>
              <a:gd name="connsiteX4" fmla="*/ 902043 w 902043"/>
              <a:gd name="connsiteY4" fmla="*/ 1359243 h 1371600"/>
              <a:gd name="connsiteX5" fmla="*/ 12357 w 902043"/>
              <a:gd name="connsiteY5" fmla="*/ 1371600 h 1371600"/>
              <a:gd name="connsiteX6" fmla="*/ 0 w 902043"/>
              <a:gd name="connsiteY6" fmla="*/ 12357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043" h="1371600">
                <a:moveTo>
                  <a:pt x="0" y="12357"/>
                </a:moveTo>
                <a:lnTo>
                  <a:pt x="654908" y="0"/>
                </a:lnTo>
                <a:lnTo>
                  <a:pt x="654908" y="1198605"/>
                </a:lnTo>
                <a:lnTo>
                  <a:pt x="902043" y="1198605"/>
                </a:lnTo>
                <a:lnTo>
                  <a:pt x="902043" y="1359243"/>
                </a:lnTo>
                <a:lnTo>
                  <a:pt x="12357" y="1371600"/>
                </a:lnTo>
                <a:lnTo>
                  <a:pt x="0" y="12357"/>
                </a:lnTo>
                <a:close/>
              </a:path>
            </a:pathLst>
          </a:custGeom>
          <a:solidFill>
            <a:srgbClr val="66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Freeform 177" descr="this is the office location in the basement"/>
          <p:cNvSpPr/>
          <p:nvPr/>
        </p:nvSpPr>
        <p:spPr>
          <a:xfrm>
            <a:off x="2133600" y="5105400"/>
            <a:ext cx="1062038" cy="1408113"/>
          </a:xfrm>
          <a:custGeom>
            <a:avLst/>
            <a:gdLst>
              <a:gd name="connsiteX0" fmla="*/ 0 w 1062682"/>
              <a:gd name="connsiteY0" fmla="*/ 0 h 1408670"/>
              <a:gd name="connsiteX1" fmla="*/ 654909 w 1062682"/>
              <a:gd name="connsiteY1" fmla="*/ 0 h 1408670"/>
              <a:gd name="connsiteX2" fmla="*/ 654909 w 1062682"/>
              <a:gd name="connsiteY2" fmla="*/ 1062681 h 1408670"/>
              <a:gd name="connsiteX3" fmla="*/ 1025611 w 1062682"/>
              <a:gd name="connsiteY3" fmla="*/ 1062681 h 1408670"/>
              <a:gd name="connsiteX4" fmla="*/ 1013255 w 1062682"/>
              <a:gd name="connsiteY4" fmla="*/ 1161535 h 1408670"/>
              <a:gd name="connsiteX5" fmla="*/ 1062682 w 1062682"/>
              <a:gd name="connsiteY5" fmla="*/ 1161535 h 1408670"/>
              <a:gd name="connsiteX6" fmla="*/ 1050325 w 1062682"/>
              <a:gd name="connsiteY6" fmla="*/ 1408670 h 1408670"/>
              <a:gd name="connsiteX7" fmla="*/ 12357 w 1062682"/>
              <a:gd name="connsiteY7" fmla="*/ 1408670 h 1408670"/>
              <a:gd name="connsiteX8" fmla="*/ 0 w 1062682"/>
              <a:gd name="connsiteY8" fmla="*/ 0 h 14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682" h="1408670">
                <a:moveTo>
                  <a:pt x="0" y="0"/>
                </a:moveTo>
                <a:lnTo>
                  <a:pt x="654909" y="0"/>
                </a:lnTo>
                <a:lnTo>
                  <a:pt x="654909" y="1062681"/>
                </a:lnTo>
                <a:lnTo>
                  <a:pt x="1025611" y="1062681"/>
                </a:lnTo>
                <a:lnTo>
                  <a:pt x="1013255" y="1161535"/>
                </a:lnTo>
                <a:lnTo>
                  <a:pt x="1062682" y="1161535"/>
                </a:lnTo>
                <a:lnTo>
                  <a:pt x="1050325" y="1408670"/>
                </a:lnTo>
                <a:lnTo>
                  <a:pt x="12357" y="1408670"/>
                </a:lnTo>
                <a:lnTo>
                  <a:pt x="0" y="0"/>
                </a:lnTo>
                <a:close/>
              </a:path>
            </a:pathLst>
          </a:custGeom>
          <a:solidFill>
            <a:srgbClr val="66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494" name="Group 183"/>
          <p:cNvGrpSpPr>
            <a:grpSpLocks/>
          </p:cNvGrpSpPr>
          <p:nvPr/>
        </p:nvGrpSpPr>
        <p:grpSpPr bwMode="auto">
          <a:xfrm>
            <a:off x="7315200" y="5181600"/>
            <a:ext cx="152400" cy="1143000"/>
            <a:chOff x="7315200" y="5181600"/>
            <a:chExt cx="152400" cy="1143000"/>
          </a:xfrm>
        </p:grpSpPr>
        <p:sp>
          <p:nvSpPr>
            <p:cNvPr id="179" name="Rectangle 178"/>
            <p:cNvSpPr/>
            <p:nvPr/>
          </p:nvSpPr>
          <p:spPr>
            <a:xfrm>
              <a:off x="7315200" y="5181600"/>
              <a:ext cx="152400" cy="2286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0" name="Rectangle 179"/>
            <p:cNvSpPr/>
            <p:nvPr/>
          </p:nvSpPr>
          <p:spPr>
            <a:xfrm>
              <a:off x="7315200" y="5486400"/>
              <a:ext cx="152400" cy="22860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1" name="Rectangle 180"/>
            <p:cNvSpPr/>
            <p:nvPr/>
          </p:nvSpPr>
          <p:spPr>
            <a:xfrm>
              <a:off x="7315200" y="5791200"/>
              <a:ext cx="152400" cy="228600"/>
            </a:xfrm>
            <a:prstGeom prst="rect">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2" name="Rectangle 181"/>
            <p:cNvSpPr/>
            <p:nvPr/>
          </p:nvSpPr>
          <p:spPr>
            <a:xfrm>
              <a:off x="7315200" y="6096000"/>
              <a:ext cx="152400" cy="228600"/>
            </a:xfrm>
            <a:prstGeom prst="rect">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495" name="TextBox 182"/>
          <p:cNvSpPr txBox="1">
            <a:spLocks noChangeArrowheads="1"/>
          </p:cNvSpPr>
          <p:nvPr/>
        </p:nvSpPr>
        <p:spPr bwMode="auto">
          <a:xfrm>
            <a:off x="7543800" y="5105400"/>
            <a:ext cx="1592263" cy="1354138"/>
          </a:xfrm>
          <a:prstGeom prst="rect">
            <a:avLst/>
          </a:prstGeom>
          <a:noFill/>
          <a:ln w="9525">
            <a:noFill/>
            <a:miter lim="800000"/>
            <a:headEnd/>
            <a:tailEnd/>
          </a:ln>
        </p:spPr>
        <p:txBody>
          <a:bodyPr>
            <a:spAutoFit/>
          </a:bodyPr>
          <a:lstStyle/>
          <a:p>
            <a:pPr>
              <a:spcAft>
                <a:spcPts val="300"/>
              </a:spcAft>
            </a:pPr>
            <a:r>
              <a:rPr lang="en-US">
                <a:latin typeface="Calibri" pitchFamily="34" charset="0"/>
              </a:rPr>
              <a:t>Sanctuary</a:t>
            </a:r>
          </a:p>
          <a:p>
            <a:pPr>
              <a:spcAft>
                <a:spcPts val="300"/>
              </a:spcAft>
            </a:pPr>
            <a:r>
              <a:rPr lang="en-US">
                <a:latin typeface="Calibri" pitchFamily="34" charset="0"/>
              </a:rPr>
              <a:t>Chapel</a:t>
            </a:r>
          </a:p>
          <a:p>
            <a:pPr>
              <a:spcAft>
                <a:spcPts val="300"/>
              </a:spcAft>
            </a:pPr>
            <a:r>
              <a:rPr lang="en-US">
                <a:latin typeface="Calibri" pitchFamily="34" charset="0"/>
              </a:rPr>
              <a:t>Offices</a:t>
            </a:r>
          </a:p>
          <a:p>
            <a:pPr>
              <a:spcAft>
                <a:spcPts val="300"/>
              </a:spcAft>
            </a:pPr>
            <a:r>
              <a:rPr lang="en-US">
                <a:latin typeface="Calibri" pitchFamily="34" charset="0"/>
              </a:rPr>
              <a:t>Fellowship Hall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752600"/>
            <a:ext cx="9144000" cy="510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6" name="Title 1"/>
          <p:cNvSpPr>
            <a:spLocks noGrp="1"/>
          </p:cNvSpPr>
          <p:nvPr>
            <p:ph type="title"/>
          </p:nvPr>
        </p:nvSpPr>
        <p:spPr/>
        <p:txBody>
          <a:bodyPr/>
          <a:lstStyle/>
          <a:p>
            <a:pPr eaLnBrk="1" hangingPunct="1"/>
            <a:r>
              <a:rPr lang="en-US" sz="4800" b="1" smtClean="0">
                <a:solidFill>
                  <a:schemeClr val="bg1"/>
                </a:solidFill>
                <a:latin typeface="Cambria" pitchFamily="18" charset="0"/>
              </a:rPr>
              <a:t>Initial Actions </a:t>
            </a:r>
          </a:p>
        </p:txBody>
      </p:sp>
      <p:sp>
        <p:nvSpPr>
          <p:cNvPr id="6" name="Rectangle 5"/>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8" name="TextBox 6"/>
          <p:cNvSpPr txBox="1">
            <a:spLocks noChangeArrowheads="1"/>
          </p:cNvSpPr>
          <p:nvPr/>
        </p:nvSpPr>
        <p:spPr bwMode="auto">
          <a:xfrm>
            <a:off x="685800" y="1828800"/>
            <a:ext cx="7848600" cy="4664075"/>
          </a:xfrm>
          <a:prstGeom prst="rect">
            <a:avLst/>
          </a:prstGeom>
          <a:noFill/>
          <a:ln w="9525">
            <a:noFill/>
            <a:miter lim="800000"/>
            <a:headEnd/>
            <a:tailEnd/>
          </a:ln>
        </p:spPr>
        <p:txBody>
          <a:bodyPr>
            <a:spAutoFit/>
          </a:bodyPr>
          <a:lstStyle/>
          <a:p>
            <a:pPr>
              <a:buFont typeface="Arial" pitchFamily="34" charset="0"/>
              <a:buChar char="•"/>
            </a:pPr>
            <a:r>
              <a:rPr lang="en-US" sz="2000">
                <a:latin typeface="Calibri" pitchFamily="34" charset="0"/>
              </a:rPr>
              <a:t>A community planning team was developed and led by Presbyterian Villages of Michigan (PVM), Canterbury on the Lake and Cody Rouge Action Alliance</a:t>
            </a:r>
          </a:p>
          <a:p>
            <a:pPr>
              <a:buFont typeface="Arial" pitchFamily="34" charset="0"/>
              <a:buChar char="•"/>
            </a:pPr>
            <a:endParaRPr lang="en-US" sz="2000">
              <a:latin typeface="Calibri" pitchFamily="34" charset="0"/>
            </a:endParaRPr>
          </a:p>
          <a:p>
            <a:pPr>
              <a:buFont typeface="Arial" pitchFamily="34" charset="0"/>
              <a:buChar char="•"/>
            </a:pPr>
            <a:r>
              <a:rPr lang="en-US" sz="2000">
                <a:latin typeface="Calibri" pitchFamily="34" charset="0"/>
              </a:rPr>
              <a:t>A mission and a vision were created</a:t>
            </a:r>
          </a:p>
          <a:p>
            <a:endParaRPr lang="en-US" sz="2000">
              <a:latin typeface="Calibri" pitchFamily="34" charset="0"/>
            </a:endParaRPr>
          </a:p>
          <a:p>
            <a:pPr>
              <a:buFont typeface="Arial" pitchFamily="34" charset="0"/>
              <a:buChar char="•"/>
            </a:pPr>
            <a:r>
              <a:rPr lang="en-US" sz="2000">
                <a:latin typeface="Calibri" pitchFamily="34" charset="0"/>
              </a:rPr>
              <a:t>Work Committees were developed and programs and activities were identified</a:t>
            </a:r>
          </a:p>
          <a:p>
            <a:pPr>
              <a:buFont typeface="Arial" pitchFamily="34" charset="0"/>
              <a:buChar char="•"/>
            </a:pPr>
            <a:endParaRPr lang="en-US" sz="2000">
              <a:latin typeface="Calibri" pitchFamily="34" charset="0"/>
            </a:endParaRPr>
          </a:p>
          <a:p>
            <a:pPr>
              <a:buFont typeface="Arial" pitchFamily="34" charset="0"/>
              <a:buChar char="•"/>
            </a:pPr>
            <a:r>
              <a:rPr lang="en-US" sz="2000">
                <a:latin typeface="Calibri" pitchFamily="34" charset="0"/>
              </a:rPr>
              <a:t>An MSU Practicum Class worked to develop an initial plan for the Project and produced the St. Martha’s Commons Community Vision</a:t>
            </a:r>
          </a:p>
          <a:p>
            <a:pPr>
              <a:buFont typeface="Arial" pitchFamily="34" charset="0"/>
              <a:buChar char="•"/>
            </a:pPr>
            <a:endParaRPr lang="en-US" sz="2000">
              <a:latin typeface="Calibri" pitchFamily="34" charset="0"/>
            </a:endParaRPr>
          </a:p>
          <a:p>
            <a:pPr>
              <a:buFont typeface="Arial" pitchFamily="34" charset="0"/>
              <a:buChar char="•"/>
            </a:pPr>
            <a:r>
              <a:rPr lang="en-US" sz="2000">
                <a:latin typeface="Calibri" pitchFamily="34" charset="0"/>
              </a:rPr>
              <a:t>  Cost estimates for the church repairs were developed and potential users toured the building</a:t>
            </a:r>
          </a:p>
          <a:p>
            <a:pPr>
              <a:buFont typeface="Arial" pitchFamily="34" charset="0"/>
              <a:buChar char="•"/>
            </a:pPr>
            <a:endParaRPr lang="en-US" sz="200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3352800" y="-1066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Facilities</a:t>
            </a:r>
          </a:p>
        </p:txBody>
      </p:sp>
      <p:grpSp>
        <p:nvGrpSpPr>
          <p:cNvPr id="21511" name="Group 232" descr="This is the floor plan for the Rectory. On the left is the main floor's floor plan and on the right is the second floors floor plan. &#10;&#10;The main floor starts with the garage on the northern most part of the building followed by the breezeway and study lounge , the the dining, kitch and bath and finallly the living room on the south end of the building.&#10;&#10;The Second story has the bedroom, bath and another bedroom on the north end followed by a large bathroom and bathroom on the south end. "/>
          <p:cNvGrpSpPr>
            <a:grpSpLocks/>
          </p:cNvGrpSpPr>
          <p:nvPr/>
        </p:nvGrpSpPr>
        <p:grpSpPr bwMode="auto">
          <a:xfrm>
            <a:off x="1077913" y="2057400"/>
            <a:ext cx="6988175" cy="4497388"/>
            <a:chOff x="381000" y="914104"/>
            <a:chExt cx="8358790" cy="5640128"/>
          </a:xfrm>
        </p:grpSpPr>
        <p:sp>
          <p:nvSpPr>
            <p:cNvPr id="234" name="Freeform 233"/>
            <p:cNvSpPr/>
            <p:nvPr/>
          </p:nvSpPr>
          <p:spPr>
            <a:xfrm>
              <a:off x="381000" y="914104"/>
              <a:ext cx="3492006" cy="4901516"/>
            </a:xfrm>
            <a:custGeom>
              <a:avLst/>
              <a:gdLst>
                <a:gd name="connsiteX0" fmla="*/ 0 w 3492500"/>
                <a:gd name="connsiteY0" fmla="*/ 2070100 h 4902200"/>
                <a:gd name="connsiteX1" fmla="*/ 1358900 w 3492500"/>
                <a:gd name="connsiteY1" fmla="*/ 2057400 h 4902200"/>
                <a:gd name="connsiteX2" fmla="*/ 1346200 w 3492500"/>
                <a:gd name="connsiteY2" fmla="*/ 901700 h 4902200"/>
                <a:gd name="connsiteX3" fmla="*/ 1054100 w 3492500"/>
                <a:gd name="connsiteY3" fmla="*/ 901700 h 4902200"/>
                <a:gd name="connsiteX4" fmla="*/ 1066800 w 3492500"/>
                <a:gd name="connsiteY4" fmla="*/ 0 h 4902200"/>
                <a:gd name="connsiteX5" fmla="*/ 3479800 w 3492500"/>
                <a:gd name="connsiteY5" fmla="*/ 0 h 4902200"/>
                <a:gd name="connsiteX6" fmla="*/ 3492500 w 3492500"/>
                <a:gd name="connsiteY6" fmla="*/ 1282700 h 4902200"/>
                <a:gd name="connsiteX7" fmla="*/ 3035300 w 3492500"/>
                <a:gd name="connsiteY7" fmla="*/ 1282700 h 4902200"/>
                <a:gd name="connsiteX8" fmla="*/ 3048000 w 3492500"/>
                <a:gd name="connsiteY8" fmla="*/ 4902200 h 4902200"/>
                <a:gd name="connsiteX9" fmla="*/ 1079500 w 3492500"/>
                <a:gd name="connsiteY9" fmla="*/ 4902200 h 4902200"/>
                <a:gd name="connsiteX10" fmla="*/ 1092200 w 3492500"/>
                <a:gd name="connsiteY10" fmla="*/ 3441700 h 4902200"/>
                <a:gd name="connsiteX11" fmla="*/ 12700 w 3492500"/>
                <a:gd name="connsiteY11" fmla="*/ 3441700 h 4902200"/>
                <a:gd name="connsiteX12" fmla="*/ 0 w 3492500"/>
                <a:gd name="connsiteY12" fmla="*/ 2070100 h 49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2500" h="4902200">
                  <a:moveTo>
                    <a:pt x="0" y="2070100"/>
                  </a:moveTo>
                  <a:lnTo>
                    <a:pt x="1358900" y="2057400"/>
                  </a:lnTo>
                  <a:lnTo>
                    <a:pt x="1346200" y="901700"/>
                  </a:lnTo>
                  <a:lnTo>
                    <a:pt x="1054100" y="901700"/>
                  </a:lnTo>
                  <a:lnTo>
                    <a:pt x="1066800" y="0"/>
                  </a:lnTo>
                  <a:lnTo>
                    <a:pt x="3479800" y="0"/>
                  </a:lnTo>
                  <a:lnTo>
                    <a:pt x="3492500" y="1282700"/>
                  </a:lnTo>
                  <a:lnTo>
                    <a:pt x="3035300" y="1282700"/>
                  </a:lnTo>
                  <a:cubicBezTo>
                    <a:pt x="3039533" y="2489200"/>
                    <a:pt x="3043767" y="3695700"/>
                    <a:pt x="3048000" y="4902200"/>
                  </a:cubicBezTo>
                  <a:lnTo>
                    <a:pt x="1079500" y="4902200"/>
                  </a:lnTo>
                  <a:lnTo>
                    <a:pt x="1092200" y="3441700"/>
                  </a:lnTo>
                  <a:lnTo>
                    <a:pt x="12700" y="3441700"/>
                  </a:lnTo>
                  <a:lnTo>
                    <a:pt x="0" y="207010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513" name="Group 66"/>
            <p:cNvGrpSpPr>
              <a:grpSpLocks/>
            </p:cNvGrpSpPr>
            <p:nvPr/>
          </p:nvGrpSpPr>
          <p:grpSpPr bwMode="auto">
            <a:xfrm>
              <a:off x="549433" y="1231604"/>
              <a:ext cx="3337109" cy="5246428"/>
              <a:chOff x="549433" y="1231604"/>
              <a:chExt cx="3337109" cy="5246428"/>
            </a:xfrm>
          </p:grpSpPr>
          <p:grpSp>
            <p:nvGrpSpPr>
              <p:cNvPr id="21544" name="Group 114"/>
              <p:cNvGrpSpPr>
                <a:grpSpLocks/>
              </p:cNvGrpSpPr>
              <p:nvPr/>
            </p:nvGrpSpPr>
            <p:grpSpPr bwMode="auto">
              <a:xfrm>
                <a:off x="1752600" y="4127500"/>
                <a:ext cx="838200" cy="228600"/>
                <a:chOff x="6172200" y="4114800"/>
                <a:chExt cx="838200" cy="228600"/>
              </a:xfrm>
            </p:grpSpPr>
            <p:sp>
              <p:nvSpPr>
                <p:cNvPr id="281" name="Rectangle 280"/>
                <p:cNvSpPr/>
                <p:nvPr/>
              </p:nvSpPr>
              <p:spPr>
                <a:xfrm>
                  <a:off x="6175376" y="4114663"/>
                  <a:ext cx="835499" cy="228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2" name="Straight Connector 281"/>
                <p:cNvCxnSpPr/>
                <p:nvPr/>
              </p:nvCxnSpPr>
              <p:spPr>
                <a:xfrm>
                  <a:off x="6251330" y="4114663"/>
                  <a:ext cx="0" cy="22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6327285" y="4114663"/>
                  <a:ext cx="0" cy="22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403239" y="4114663"/>
                  <a:ext cx="0" cy="22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6479194" y="4114663"/>
                  <a:ext cx="0" cy="22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6553249" y="4114663"/>
                  <a:ext cx="0" cy="22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6631103" y="4114663"/>
                  <a:ext cx="0" cy="22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6707057" y="4114663"/>
                  <a:ext cx="0" cy="22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6783011" y="4114663"/>
                  <a:ext cx="0" cy="22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6858966" y="4114663"/>
                  <a:ext cx="0" cy="22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6934920" y="4114663"/>
                  <a:ext cx="0" cy="228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6" name="Straight Connector 265"/>
              <p:cNvCxnSpPr>
                <a:stCxn id="234" idx="1"/>
              </p:cNvCxnSpPr>
              <p:nvPr/>
            </p:nvCxnSpPr>
            <p:spPr>
              <a:xfrm>
                <a:off x="1740584" y="2970670"/>
                <a:ext cx="1688087" cy="139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34" idx="2"/>
              </p:cNvCxnSpPr>
              <p:nvPr/>
            </p:nvCxnSpPr>
            <p:spPr>
              <a:xfrm>
                <a:off x="1727292" y="1815967"/>
                <a:ext cx="2159006" cy="23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2591274" y="1839858"/>
                <a:ext cx="0" cy="11447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34" idx="7"/>
              </p:cNvCxnSpPr>
              <p:nvPr/>
            </p:nvCxnSpPr>
            <p:spPr>
              <a:xfrm flipV="1">
                <a:off x="3417279" y="1839858"/>
                <a:ext cx="11393" cy="3563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1448160" y="2984606"/>
                <a:ext cx="0" cy="10671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2895092" y="2984606"/>
                <a:ext cx="533580" cy="11427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2" name="Straight Connector 271"/>
              <p:cNvCxnSpPr/>
              <p:nvPr/>
            </p:nvCxnSpPr>
            <p:spPr>
              <a:xfrm>
                <a:off x="2895092" y="3745117"/>
                <a:ext cx="5335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552" name="TextBox 272"/>
              <p:cNvSpPr txBox="1">
                <a:spLocks noChangeArrowheads="1"/>
              </p:cNvSpPr>
              <p:nvPr/>
            </p:nvSpPr>
            <p:spPr bwMode="auto">
              <a:xfrm>
                <a:off x="2133600" y="1231900"/>
                <a:ext cx="703719" cy="307777"/>
              </a:xfrm>
              <a:prstGeom prst="rect">
                <a:avLst/>
              </a:prstGeom>
              <a:noFill/>
              <a:ln w="9525">
                <a:noFill/>
                <a:miter lim="800000"/>
                <a:headEnd/>
                <a:tailEnd/>
              </a:ln>
            </p:spPr>
            <p:txBody>
              <a:bodyPr wrap="none">
                <a:spAutoFit/>
              </a:bodyPr>
              <a:lstStyle/>
              <a:p>
                <a:r>
                  <a:rPr lang="en-US" sz="1400">
                    <a:latin typeface="Calibri" pitchFamily="34" charset="0"/>
                  </a:rPr>
                  <a:t>Garage</a:t>
                </a:r>
              </a:p>
            </p:txBody>
          </p:sp>
          <p:sp>
            <p:nvSpPr>
              <p:cNvPr id="21553" name="TextBox 273"/>
              <p:cNvSpPr txBox="1">
                <a:spLocks noChangeArrowheads="1"/>
              </p:cNvSpPr>
              <p:nvPr/>
            </p:nvSpPr>
            <p:spPr bwMode="auto">
              <a:xfrm>
                <a:off x="1461015" y="2061221"/>
                <a:ext cx="1047146" cy="307777"/>
              </a:xfrm>
              <a:prstGeom prst="rect">
                <a:avLst/>
              </a:prstGeom>
              <a:noFill/>
              <a:ln w="9525">
                <a:noFill/>
                <a:miter lim="800000"/>
                <a:headEnd/>
                <a:tailEnd/>
              </a:ln>
            </p:spPr>
            <p:txBody>
              <a:bodyPr wrap="none">
                <a:spAutoFit/>
              </a:bodyPr>
              <a:lstStyle/>
              <a:p>
                <a:r>
                  <a:rPr lang="en-US" sz="1400">
                    <a:latin typeface="Calibri" pitchFamily="34" charset="0"/>
                  </a:rPr>
                  <a:t>  Breezeway</a:t>
                </a:r>
              </a:p>
            </p:txBody>
          </p:sp>
          <p:sp>
            <p:nvSpPr>
              <p:cNvPr id="21554" name="TextBox 274"/>
              <p:cNvSpPr txBox="1">
                <a:spLocks noChangeArrowheads="1"/>
              </p:cNvSpPr>
              <p:nvPr/>
            </p:nvSpPr>
            <p:spPr bwMode="auto">
              <a:xfrm>
                <a:off x="2667000" y="2146300"/>
                <a:ext cx="598241" cy="307777"/>
              </a:xfrm>
              <a:prstGeom prst="rect">
                <a:avLst/>
              </a:prstGeom>
              <a:noFill/>
              <a:ln w="9525">
                <a:noFill/>
                <a:miter lim="800000"/>
                <a:headEnd/>
                <a:tailEnd/>
              </a:ln>
            </p:spPr>
            <p:txBody>
              <a:bodyPr wrap="none">
                <a:spAutoFit/>
              </a:bodyPr>
              <a:lstStyle/>
              <a:p>
                <a:r>
                  <a:rPr lang="en-US" sz="1400">
                    <a:latin typeface="Calibri" pitchFamily="34" charset="0"/>
                  </a:rPr>
                  <a:t>Study</a:t>
                </a:r>
              </a:p>
            </p:txBody>
          </p:sp>
          <p:sp>
            <p:nvSpPr>
              <p:cNvPr id="21555" name="TextBox 275"/>
              <p:cNvSpPr txBox="1">
                <a:spLocks noChangeArrowheads="1"/>
              </p:cNvSpPr>
              <p:nvPr/>
            </p:nvSpPr>
            <p:spPr bwMode="auto">
              <a:xfrm>
                <a:off x="549433" y="3303611"/>
                <a:ext cx="652743" cy="307777"/>
              </a:xfrm>
              <a:prstGeom prst="rect">
                <a:avLst/>
              </a:prstGeom>
              <a:noFill/>
              <a:ln w="9525">
                <a:noFill/>
                <a:miter lim="800000"/>
                <a:headEnd/>
                <a:tailEnd/>
              </a:ln>
            </p:spPr>
            <p:txBody>
              <a:bodyPr wrap="none">
                <a:spAutoFit/>
              </a:bodyPr>
              <a:lstStyle/>
              <a:p>
                <a:r>
                  <a:rPr lang="en-US" sz="1400">
                    <a:latin typeface="Calibri" pitchFamily="34" charset="0"/>
                  </a:rPr>
                  <a:t>Dining</a:t>
                </a:r>
              </a:p>
            </p:txBody>
          </p:sp>
          <p:sp>
            <p:nvSpPr>
              <p:cNvPr id="21556" name="TextBox 276"/>
              <p:cNvSpPr txBox="1">
                <a:spLocks noChangeArrowheads="1"/>
              </p:cNvSpPr>
              <p:nvPr/>
            </p:nvSpPr>
            <p:spPr bwMode="auto">
              <a:xfrm>
                <a:off x="1825648" y="3303611"/>
                <a:ext cx="732316" cy="307777"/>
              </a:xfrm>
              <a:prstGeom prst="rect">
                <a:avLst/>
              </a:prstGeom>
              <a:noFill/>
              <a:ln w="9525">
                <a:noFill/>
                <a:miter lim="800000"/>
                <a:headEnd/>
                <a:tailEnd/>
              </a:ln>
            </p:spPr>
            <p:txBody>
              <a:bodyPr wrap="none">
                <a:spAutoFit/>
              </a:bodyPr>
              <a:lstStyle/>
              <a:p>
                <a:r>
                  <a:rPr lang="en-US" sz="1400">
                    <a:latin typeface="Calibri" pitchFamily="34" charset="0"/>
                  </a:rPr>
                  <a:t>Kitchen</a:t>
                </a:r>
              </a:p>
            </p:txBody>
          </p:sp>
          <p:sp>
            <p:nvSpPr>
              <p:cNvPr id="21557" name="TextBox 277"/>
              <p:cNvSpPr txBox="1">
                <a:spLocks noChangeArrowheads="1"/>
              </p:cNvSpPr>
              <p:nvPr/>
            </p:nvSpPr>
            <p:spPr bwMode="auto">
              <a:xfrm>
                <a:off x="2828389" y="3303611"/>
                <a:ext cx="562910" cy="307777"/>
              </a:xfrm>
              <a:prstGeom prst="rect">
                <a:avLst/>
              </a:prstGeom>
              <a:noFill/>
              <a:ln w="9525">
                <a:noFill/>
                <a:miter lim="800000"/>
                <a:headEnd/>
                <a:tailEnd/>
              </a:ln>
            </p:spPr>
            <p:txBody>
              <a:bodyPr wrap="none">
                <a:spAutoFit/>
              </a:bodyPr>
              <a:lstStyle/>
              <a:p>
                <a:r>
                  <a:rPr lang="en-US" sz="1400">
                    <a:latin typeface="Calibri" pitchFamily="34" charset="0"/>
                  </a:rPr>
                  <a:t> Bath</a:t>
                </a:r>
              </a:p>
            </p:txBody>
          </p:sp>
          <p:sp>
            <p:nvSpPr>
              <p:cNvPr id="21558" name="TextBox 278"/>
              <p:cNvSpPr txBox="1">
                <a:spLocks noChangeArrowheads="1"/>
              </p:cNvSpPr>
              <p:nvPr/>
            </p:nvSpPr>
            <p:spPr bwMode="auto">
              <a:xfrm>
                <a:off x="1828800" y="4660900"/>
                <a:ext cx="1070678" cy="307777"/>
              </a:xfrm>
              <a:prstGeom prst="rect">
                <a:avLst/>
              </a:prstGeom>
              <a:noFill/>
              <a:ln w="9525">
                <a:noFill/>
                <a:miter lim="800000"/>
                <a:headEnd/>
                <a:tailEnd/>
              </a:ln>
            </p:spPr>
            <p:txBody>
              <a:bodyPr wrap="none">
                <a:spAutoFit/>
              </a:bodyPr>
              <a:lstStyle/>
              <a:p>
                <a:r>
                  <a:rPr lang="en-US" sz="1400">
                    <a:latin typeface="Calibri" pitchFamily="34" charset="0"/>
                  </a:rPr>
                  <a:t>Living Room</a:t>
                </a:r>
              </a:p>
            </p:txBody>
          </p:sp>
          <p:sp>
            <p:nvSpPr>
              <p:cNvPr id="21559" name="TextBox 279"/>
              <p:cNvSpPr txBox="1">
                <a:spLocks noChangeArrowheads="1"/>
              </p:cNvSpPr>
              <p:nvPr/>
            </p:nvSpPr>
            <p:spPr bwMode="auto">
              <a:xfrm>
                <a:off x="1828800" y="6108700"/>
                <a:ext cx="1202573" cy="369332"/>
              </a:xfrm>
              <a:prstGeom prst="rect">
                <a:avLst/>
              </a:prstGeom>
              <a:noFill/>
              <a:ln w="9525">
                <a:noFill/>
                <a:miter lim="800000"/>
                <a:headEnd/>
                <a:tailEnd/>
              </a:ln>
            </p:spPr>
            <p:txBody>
              <a:bodyPr wrap="none">
                <a:spAutoFit/>
              </a:bodyPr>
              <a:lstStyle/>
              <a:p>
                <a:r>
                  <a:rPr lang="en-US">
                    <a:latin typeface="Calibri" pitchFamily="34" charset="0"/>
                  </a:rPr>
                  <a:t>Main Floor</a:t>
                </a:r>
              </a:p>
            </p:txBody>
          </p:sp>
          <p:cxnSp>
            <p:nvCxnSpPr>
              <p:cNvPr id="67" name="Straight Connector 66"/>
              <p:cNvCxnSpPr>
                <a:stCxn id="66" idx="2"/>
              </p:cNvCxnSpPr>
              <p:nvPr/>
            </p:nvCxnSpPr>
            <p:spPr>
              <a:xfrm>
                <a:off x="1727292" y="1815967"/>
                <a:ext cx="2159006" cy="23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561" name="TextBox 272"/>
              <p:cNvSpPr txBox="1">
                <a:spLocks noChangeArrowheads="1"/>
              </p:cNvSpPr>
              <p:nvPr/>
            </p:nvSpPr>
            <p:spPr bwMode="auto">
              <a:xfrm>
                <a:off x="2133843" y="1231604"/>
                <a:ext cx="703719" cy="307778"/>
              </a:xfrm>
              <a:prstGeom prst="rect">
                <a:avLst/>
              </a:prstGeom>
              <a:noFill/>
              <a:ln w="9525">
                <a:noFill/>
                <a:miter lim="800000"/>
                <a:headEnd/>
                <a:tailEnd/>
              </a:ln>
            </p:spPr>
            <p:txBody>
              <a:bodyPr wrap="none">
                <a:spAutoFit/>
              </a:bodyPr>
              <a:lstStyle/>
              <a:p>
                <a:r>
                  <a:rPr lang="en-US" sz="1400">
                    <a:latin typeface="Calibri" pitchFamily="34" charset="0"/>
                  </a:rPr>
                  <a:t>Garage</a:t>
                </a:r>
              </a:p>
            </p:txBody>
          </p:sp>
          <p:sp>
            <p:nvSpPr>
              <p:cNvPr id="21562" name="TextBox 273"/>
              <p:cNvSpPr txBox="1">
                <a:spLocks noChangeArrowheads="1"/>
              </p:cNvSpPr>
              <p:nvPr/>
            </p:nvSpPr>
            <p:spPr bwMode="auto">
              <a:xfrm>
                <a:off x="1461257" y="2060925"/>
                <a:ext cx="1047147" cy="307778"/>
              </a:xfrm>
              <a:prstGeom prst="rect">
                <a:avLst/>
              </a:prstGeom>
              <a:noFill/>
              <a:ln w="9525">
                <a:noFill/>
                <a:miter lim="800000"/>
                <a:headEnd/>
                <a:tailEnd/>
              </a:ln>
            </p:spPr>
            <p:txBody>
              <a:bodyPr wrap="none">
                <a:spAutoFit/>
              </a:bodyPr>
              <a:lstStyle/>
              <a:p>
                <a:r>
                  <a:rPr lang="en-US" sz="1400">
                    <a:latin typeface="Calibri" pitchFamily="34" charset="0"/>
                  </a:rPr>
                  <a:t>  Breezeway</a:t>
                </a:r>
              </a:p>
            </p:txBody>
          </p:sp>
          <p:sp>
            <p:nvSpPr>
              <p:cNvPr id="21563" name="TextBox 274"/>
              <p:cNvSpPr txBox="1">
                <a:spLocks noChangeArrowheads="1"/>
              </p:cNvSpPr>
              <p:nvPr/>
            </p:nvSpPr>
            <p:spPr bwMode="auto">
              <a:xfrm>
                <a:off x="2667243" y="2146004"/>
                <a:ext cx="598241" cy="307778"/>
              </a:xfrm>
              <a:prstGeom prst="rect">
                <a:avLst/>
              </a:prstGeom>
              <a:noFill/>
              <a:ln w="9525">
                <a:noFill/>
                <a:miter lim="800000"/>
                <a:headEnd/>
                <a:tailEnd/>
              </a:ln>
            </p:spPr>
            <p:txBody>
              <a:bodyPr wrap="none">
                <a:spAutoFit/>
              </a:bodyPr>
              <a:lstStyle/>
              <a:p>
                <a:r>
                  <a:rPr lang="en-US" sz="1400">
                    <a:latin typeface="Calibri" pitchFamily="34" charset="0"/>
                  </a:rPr>
                  <a:t>Study</a:t>
                </a:r>
              </a:p>
            </p:txBody>
          </p:sp>
          <p:sp>
            <p:nvSpPr>
              <p:cNvPr id="21564" name="TextBox 275"/>
              <p:cNvSpPr txBox="1">
                <a:spLocks noChangeArrowheads="1"/>
              </p:cNvSpPr>
              <p:nvPr/>
            </p:nvSpPr>
            <p:spPr bwMode="auto">
              <a:xfrm>
                <a:off x="549676" y="3303315"/>
                <a:ext cx="652743" cy="307778"/>
              </a:xfrm>
              <a:prstGeom prst="rect">
                <a:avLst/>
              </a:prstGeom>
              <a:noFill/>
              <a:ln w="9525">
                <a:noFill/>
                <a:miter lim="800000"/>
                <a:headEnd/>
                <a:tailEnd/>
              </a:ln>
            </p:spPr>
            <p:txBody>
              <a:bodyPr wrap="none">
                <a:spAutoFit/>
              </a:bodyPr>
              <a:lstStyle/>
              <a:p>
                <a:r>
                  <a:rPr lang="en-US" sz="1400">
                    <a:latin typeface="Calibri" pitchFamily="34" charset="0"/>
                  </a:rPr>
                  <a:t>Dining</a:t>
                </a:r>
              </a:p>
            </p:txBody>
          </p:sp>
          <p:sp>
            <p:nvSpPr>
              <p:cNvPr id="21565" name="TextBox 276"/>
              <p:cNvSpPr txBox="1">
                <a:spLocks noChangeArrowheads="1"/>
              </p:cNvSpPr>
              <p:nvPr/>
            </p:nvSpPr>
            <p:spPr bwMode="auto">
              <a:xfrm>
                <a:off x="1825890" y="3303315"/>
                <a:ext cx="732316" cy="307778"/>
              </a:xfrm>
              <a:prstGeom prst="rect">
                <a:avLst/>
              </a:prstGeom>
              <a:noFill/>
              <a:ln w="9525">
                <a:noFill/>
                <a:miter lim="800000"/>
                <a:headEnd/>
                <a:tailEnd/>
              </a:ln>
            </p:spPr>
            <p:txBody>
              <a:bodyPr wrap="none">
                <a:spAutoFit/>
              </a:bodyPr>
              <a:lstStyle/>
              <a:p>
                <a:r>
                  <a:rPr lang="en-US" sz="1400">
                    <a:latin typeface="Calibri" pitchFamily="34" charset="0"/>
                  </a:rPr>
                  <a:t>Kitchen</a:t>
                </a:r>
              </a:p>
            </p:txBody>
          </p:sp>
          <p:sp>
            <p:nvSpPr>
              <p:cNvPr id="21566" name="TextBox 277"/>
              <p:cNvSpPr txBox="1">
                <a:spLocks noChangeArrowheads="1"/>
              </p:cNvSpPr>
              <p:nvPr/>
            </p:nvSpPr>
            <p:spPr bwMode="auto">
              <a:xfrm>
                <a:off x="2828632" y="3303315"/>
                <a:ext cx="562910" cy="307778"/>
              </a:xfrm>
              <a:prstGeom prst="rect">
                <a:avLst/>
              </a:prstGeom>
              <a:noFill/>
              <a:ln w="9525">
                <a:noFill/>
                <a:miter lim="800000"/>
                <a:headEnd/>
                <a:tailEnd/>
              </a:ln>
            </p:spPr>
            <p:txBody>
              <a:bodyPr wrap="none">
                <a:spAutoFit/>
              </a:bodyPr>
              <a:lstStyle/>
              <a:p>
                <a:r>
                  <a:rPr lang="en-US" sz="1400">
                    <a:latin typeface="Calibri" pitchFamily="34" charset="0"/>
                  </a:rPr>
                  <a:t> Bath</a:t>
                </a:r>
              </a:p>
            </p:txBody>
          </p:sp>
          <p:sp>
            <p:nvSpPr>
              <p:cNvPr id="21567" name="TextBox 278"/>
              <p:cNvSpPr txBox="1">
                <a:spLocks noChangeArrowheads="1"/>
              </p:cNvSpPr>
              <p:nvPr/>
            </p:nvSpPr>
            <p:spPr bwMode="auto">
              <a:xfrm>
                <a:off x="1829043" y="4660604"/>
                <a:ext cx="1070678" cy="307778"/>
              </a:xfrm>
              <a:prstGeom prst="rect">
                <a:avLst/>
              </a:prstGeom>
              <a:noFill/>
              <a:ln w="9525">
                <a:noFill/>
                <a:miter lim="800000"/>
                <a:headEnd/>
                <a:tailEnd/>
              </a:ln>
            </p:spPr>
            <p:txBody>
              <a:bodyPr wrap="none">
                <a:spAutoFit/>
              </a:bodyPr>
              <a:lstStyle/>
              <a:p>
                <a:r>
                  <a:rPr lang="en-US" sz="1400">
                    <a:latin typeface="Calibri" pitchFamily="34" charset="0"/>
                  </a:rPr>
                  <a:t>Living Room</a:t>
                </a:r>
              </a:p>
            </p:txBody>
          </p:sp>
        </p:grpSp>
        <p:grpSp>
          <p:nvGrpSpPr>
            <p:cNvPr id="21514" name="Group 65"/>
            <p:cNvGrpSpPr>
              <a:grpSpLocks/>
            </p:cNvGrpSpPr>
            <p:nvPr/>
          </p:nvGrpSpPr>
          <p:grpSpPr bwMode="auto">
            <a:xfrm>
              <a:off x="4856617" y="2974841"/>
              <a:ext cx="3883173" cy="3579391"/>
              <a:chOff x="4856617" y="2974841"/>
              <a:chExt cx="3883173" cy="3579391"/>
            </a:xfrm>
          </p:grpSpPr>
          <p:sp>
            <p:nvSpPr>
              <p:cNvPr id="238" name="Freeform 237"/>
              <p:cNvSpPr/>
              <p:nvPr/>
            </p:nvSpPr>
            <p:spPr>
              <a:xfrm>
                <a:off x="4856617" y="2974653"/>
                <a:ext cx="3043876" cy="2836985"/>
              </a:xfrm>
              <a:custGeom>
                <a:avLst/>
                <a:gdLst>
                  <a:gd name="connsiteX0" fmla="*/ 1076446 w 3044142"/>
                  <a:gd name="connsiteY0" fmla="*/ 879676 h 2835797"/>
                  <a:gd name="connsiteX1" fmla="*/ 2558005 w 3044142"/>
                  <a:gd name="connsiteY1" fmla="*/ 891251 h 2835797"/>
                  <a:gd name="connsiteX2" fmla="*/ 2558005 w 3044142"/>
                  <a:gd name="connsiteY2" fmla="*/ 1608881 h 2835797"/>
                  <a:gd name="connsiteX3" fmla="*/ 3032567 w 3044142"/>
                  <a:gd name="connsiteY3" fmla="*/ 1608881 h 2835797"/>
                  <a:gd name="connsiteX4" fmla="*/ 3044142 w 3044142"/>
                  <a:gd name="connsiteY4" fmla="*/ 2824223 h 2835797"/>
                  <a:gd name="connsiteX5" fmla="*/ 1076446 w 3044142"/>
                  <a:gd name="connsiteY5" fmla="*/ 2835797 h 2835797"/>
                  <a:gd name="connsiteX6" fmla="*/ 1076446 w 3044142"/>
                  <a:gd name="connsiteY6" fmla="*/ 1365813 h 2835797"/>
                  <a:gd name="connsiteX7" fmla="*/ 0 w 3044142"/>
                  <a:gd name="connsiteY7" fmla="*/ 1365813 h 2835797"/>
                  <a:gd name="connsiteX8" fmla="*/ 0 w 3044142"/>
                  <a:gd name="connsiteY8" fmla="*/ 0 h 2835797"/>
                  <a:gd name="connsiteX9" fmla="*/ 1088021 w 3044142"/>
                  <a:gd name="connsiteY9" fmla="*/ 0 h 2835797"/>
                  <a:gd name="connsiteX10" fmla="*/ 1076446 w 3044142"/>
                  <a:gd name="connsiteY10" fmla="*/ 879676 h 283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4142" h="2835797">
                    <a:moveTo>
                      <a:pt x="1076446" y="879676"/>
                    </a:moveTo>
                    <a:lnTo>
                      <a:pt x="2558005" y="891251"/>
                    </a:lnTo>
                    <a:lnTo>
                      <a:pt x="2558005" y="1608881"/>
                    </a:lnTo>
                    <a:lnTo>
                      <a:pt x="3032567" y="1608881"/>
                    </a:lnTo>
                    <a:lnTo>
                      <a:pt x="3044142" y="2824223"/>
                    </a:lnTo>
                    <a:lnTo>
                      <a:pt x="1076446" y="2835797"/>
                    </a:lnTo>
                    <a:lnTo>
                      <a:pt x="1076446" y="1365813"/>
                    </a:lnTo>
                    <a:lnTo>
                      <a:pt x="0" y="1365813"/>
                    </a:lnTo>
                    <a:lnTo>
                      <a:pt x="0" y="0"/>
                    </a:lnTo>
                    <a:lnTo>
                      <a:pt x="1088021" y="0"/>
                    </a:lnTo>
                    <a:lnTo>
                      <a:pt x="1076446" y="879676"/>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9" name="Freeform 238"/>
              <p:cNvSpPr/>
              <p:nvPr/>
            </p:nvSpPr>
            <p:spPr>
              <a:xfrm>
                <a:off x="5944665" y="2974653"/>
                <a:ext cx="1944434" cy="1365735"/>
              </a:xfrm>
              <a:custGeom>
                <a:avLst/>
                <a:gdLst>
                  <a:gd name="connsiteX0" fmla="*/ 0 w 1944546"/>
                  <a:gd name="connsiteY0" fmla="*/ 0 h 1365813"/>
                  <a:gd name="connsiteX1" fmla="*/ 1944546 w 1944546"/>
                  <a:gd name="connsiteY1" fmla="*/ 11575 h 1365813"/>
                  <a:gd name="connsiteX2" fmla="*/ 1944546 w 1944546"/>
                  <a:gd name="connsiteY2" fmla="*/ 1365813 h 1365813"/>
                  <a:gd name="connsiteX3" fmla="*/ 1469984 w 1944546"/>
                  <a:gd name="connsiteY3" fmla="*/ 1365813 h 1365813"/>
                  <a:gd name="connsiteX4" fmla="*/ 1469984 w 1944546"/>
                  <a:gd name="connsiteY4" fmla="*/ 891251 h 1365813"/>
                  <a:gd name="connsiteX5" fmla="*/ 821802 w 1944546"/>
                  <a:gd name="connsiteY5" fmla="*/ 879676 h 1365813"/>
                  <a:gd name="connsiteX6" fmla="*/ 821802 w 1944546"/>
                  <a:gd name="connsiteY6" fmla="*/ 0 h 1365813"/>
                  <a:gd name="connsiteX7" fmla="*/ 0 w 1944546"/>
                  <a:gd name="connsiteY7" fmla="*/ 0 h 136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546" h="1365813">
                    <a:moveTo>
                      <a:pt x="0" y="0"/>
                    </a:moveTo>
                    <a:lnTo>
                      <a:pt x="1944546" y="11575"/>
                    </a:lnTo>
                    <a:lnTo>
                      <a:pt x="1944546" y="1365813"/>
                    </a:lnTo>
                    <a:lnTo>
                      <a:pt x="1469984" y="1365813"/>
                    </a:lnTo>
                    <a:lnTo>
                      <a:pt x="1469984" y="891251"/>
                    </a:lnTo>
                    <a:lnTo>
                      <a:pt x="821802" y="879676"/>
                    </a:lnTo>
                    <a:lnTo>
                      <a:pt x="821802" y="0"/>
                    </a:lnTo>
                    <a:lnTo>
                      <a:pt x="0" y="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0" name="Straight Connector 239"/>
              <p:cNvCxnSpPr>
                <a:stCxn id="238" idx="0"/>
                <a:endCxn id="238" idx="6"/>
              </p:cNvCxnSpPr>
              <p:nvPr/>
            </p:nvCxnSpPr>
            <p:spPr>
              <a:xfrm>
                <a:off x="5933272" y="3854616"/>
                <a:ext cx="0" cy="4857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239" idx="2"/>
                <a:endCxn id="238" idx="3"/>
              </p:cNvCxnSpPr>
              <p:nvPr/>
            </p:nvCxnSpPr>
            <p:spPr>
              <a:xfrm flipH="1">
                <a:off x="7889100" y="4340388"/>
                <a:ext cx="0" cy="242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Rectangle 241"/>
              <p:cNvSpPr/>
              <p:nvPr/>
            </p:nvSpPr>
            <p:spPr>
              <a:xfrm>
                <a:off x="6248483" y="4127364"/>
                <a:ext cx="837397" cy="2289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3" name="Straight Connector 242"/>
              <p:cNvCxnSpPr/>
              <p:nvPr/>
            </p:nvCxnSpPr>
            <p:spPr>
              <a:xfrm>
                <a:off x="6324438" y="4127364"/>
                <a:ext cx="0" cy="22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6400392" y="4127364"/>
                <a:ext cx="0" cy="22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6476347" y="4127364"/>
                <a:ext cx="0" cy="22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6552301" y="4127364"/>
                <a:ext cx="0" cy="22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6630154" y="4127364"/>
                <a:ext cx="0" cy="22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6706108" y="4127364"/>
                <a:ext cx="0" cy="22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6782063" y="4127364"/>
                <a:ext cx="0" cy="22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858017" y="4127364"/>
                <a:ext cx="0" cy="22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6933972" y="4127364"/>
                <a:ext cx="0" cy="22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7009926" y="4127364"/>
                <a:ext cx="0" cy="228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391598" y="5270122"/>
                <a:ext cx="0" cy="533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391598" y="5270122"/>
                <a:ext cx="5335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085881" y="4356315"/>
                <a:ext cx="3057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535" name="TextBox 255"/>
              <p:cNvSpPr txBox="1">
                <a:spLocks noChangeArrowheads="1"/>
              </p:cNvSpPr>
              <p:nvPr/>
            </p:nvSpPr>
            <p:spPr bwMode="auto">
              <a:xfrm>
                <a:off x="4925028" y="3303611"/>
                <a:ext cx="858248" cy="307777"/>
              </a:xfrm>
              <a:prstGeom prst="rect">
                <a:avLst/>
              </a:prstGeom>
              <a:noFill/>
              <a:ln w="9525">
                <a:noFill/>
                <a:miter lim="800000"/>
                <a:headEnd/>
                <a:tailEnd/>
              </a:ln>
            </p:spPr>
            <p:txBody>
              <a:bodyPr wrap="none">
                <a:spAutoFit/>
              </a:bodyPr>
              <a:lstStyle/>
              <a:p>
                <a:r>
                  <a:rPr lang="en-US" sz="1400">
                    <a:latin typeface="Calibri" pitchFamily="34" charset="0"/>
                  </a:rPr>
                  <a:t>Bedroom</a:t>
                </a:r>
              </a:p>
            </p:txBody>
          </p:sp>
          <p:sp>
            <p:nvSpPr>
              <p:cNvPr id="21536" name="TextBox 256"/>
              <p:cNvSpPr txBox="1">
                <a:spLocks noChangeArrowheads="1"/>
              </p:cNvSpPr>
              <p:nvPr/>
            </p:nvSpPr>
            <p:spPr bwMode="auto">
              <a:xfrm>
                <a:off x="6110084" y="3303611"/>
                <a:ext cx="522836" cy="307777"/>
              </a:xfrm>
              <a:prstGeom prst="rect">
                <a:avLst/>
              </a:prstGeom>
              <a:noFill/>
              <a:ln w="9525">
                <a:noFill/>
                <a:miter lim="800000"/>
                <a:headEnd/>
                <a:tailEnd/>
              </a:ln>
            </p:spPr>
            <p:txBody>
              <a:bodyPr wrap="none">
                <a:spAutoFit/>
              </a:bodyPr>
              <a:lstStyle/>
              <a:p>
                <a:r>
                  <a:rPr lang="en-US" sz="1400">
                    <a:latin typeface="Calibri" pitchFamily="34" charset="0"/>
                  </a:rPr>
                  <a:t>Bath</a:t>
                </a:r>
              </a:p>
            </p:txBody>
          </p:sp>
          <p:sp>
            <p:nvSpPr>
              <p:cNvPr id="21537" name="TextBox 257"/>
              <p:cNvSpPr txBox="1">
                <a:spLocks noChangeArrowheads="1"/>
              </p:cNvSpPr>
              <p:nvPr/>
            </p:nvSpPr>
            <p:spPr bwMode="auto">
              <a:xfrm>
                <a:off x="6930509" y="3303611"/>
                <a:ext cx="858248" cy="307777"/>
              </a:xfrm>
              <a:prstGeom prst="rect">
                <a:avLst/>
              </a:prstGeom>
              <a:noFill/>
              <a:ln w="9525">
                <a:noFill/>
                <a:miter lim="800000"/>
                <a:headEnd/>
                <a:tailEnd/>
              </a:ln>
            </p:spPr>
            <p:txBody>
              <a:bodyPr wrap="none">
                <a:spAutoFit/>
              </a:bodyPr>
              <a:lstStyle/>
              <a:p>
                <a:r>
                  <a:rPr lang="en-US" sz="1400">
                    <a:latin typeface="Calibri" pitchFamily="34" charset="0"/>
                  </a:rPr>
                  <a:t>Bedroom</a:t>
                </a:r>
              </a:p>
            </p:txBody>
          </p:sp>
          <p:sp>
            <p:nvSpPr>
              <p:cNvPr id="21538" name="TextBox 258"/>
              <p:cNvSpPr txBox="1">
                <a:spLocks noChangeArrowheads="1"/>
              </p:cNvSpPr>
              <p:nvPr/>
            </p:nvSpPr>
            <p:spPr bwMode="auto">
              <a:xfrm>
                <a:off x="6172200" y="4660900"/>
                <a:ext cx="858248" cy="307777"/>
              </a:xfrm>
              <a:prstGeom prst="rect">
                <a:avLst/>
              </a:prstGeom>
              <a:noFill/>
              <a:ln w="9525">
                <a:noFill/>
                <a:miter lim="800000"/>
                <a:headEnd/>
                <a:tailEnd/>
              </a:ln>
            </p:spPr>
            <p:txBody>
              <a:bodyPr wrap="none">
                <a:spAutoFit/>
              </a:bodyPr>
              <a:lstStyle/>
              <a:p>
                <a:r>
                  <a:rPr lang="en-US" sz="1400">
                    <a:latin typeface="Calibri" pitchFamily="34" charset="0"/>
                  </a:rPr>
                  <a:t>Bedroom</a:t>
                </a:r>
              </a:p>
            </p:txBody>
          </p:sp>
          <p:sp>
            <p:nvSpPr>
              <p:cNvPr id="21539" name="TextBox 259"/>
              <p:cNvSpPr txBox="1">
                <a:spLocks noChangeArrowheads="1"/>
              </p:cNvSpPr>
              <p:nvPr/>
            </p:nvSpPr>
            <p:spPr bwMode="auto">
              <a:xfrm>
                <a:off x="7391400" y="5346700"/>
                <a:ext cx="522835" cy="307777"/>
              </a:xfrm>
              <a:prstGeom prst="rect">
                <a:avLst/>
              </a:prstGeom>
              <a:noFill/>
              <a:ln w="9525">
                <a:noFill/>
                <a:miter lim="800000"/>
                <a:headEnd/>
                <a:tailEnd/>
              </a:ln>
            </p:spPr>
            <p:txBody>
              <a:bodyPr wrap="none">
                <a:spAutoFit/>
              </a:bodyPr>
              <a:lstStyle/>
              <a:p>
                <a:r>
                  <a:rPr lang="en-US" sz="1400">
                    <a:latin typeface="Calibri" pitchFamily="34" charset="0"/>
                  </a:rPr>
                  <a:t>Bath</a:t>
                </a:r>
              </a:p>
            </p:txBody>
          </p:sp>
          <p:grpSp>
            <p:nvGrpSpPr>
              <p:cNvPr id="21540" name="Group 192"/>
              <p:cNvGrpSpPr>
                <a:grpSpLocks/>
              </p:cNvGrpSpPr>
              <p:nvPr/>
            </p:nvGrpSpPr>
            <p:grpSpPr bwMode="auto">
              <a:xfrm>
                <a:off x="8305800" y="5270500"/>
                <a:ext cx="433990" cy="381000"/>
                <a:chOff x="6858000" y="5867400"/>
                <a:chExt cx="433990" cy="381000"/>
              </a:xfrm>
            </p:grpSpPr>
            <p:sp>
              <p:nvSpPr>
                <p:cNvPr id="263" name="Up Arrow 262"/>
                <p:cNvSpPr/>
                <p:nvPr/>
              </p:nvSpPr>
              <p:spPr>
                <a:xfrm>
                  <a:off x="6857150" y="5867023"/>
                  <a:ext cx="75955" cy="37826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43" name="TextBox 263"/>
                <p:cNvSpPr txBox="1">
                  <a:spLocks noChangeArrowheads="1"/>
                </p:cNvSpPr>
                <p:nvPr/>
              </p:nvSpPr>
              <p:spPr bwMode="auto">
                <a:xfrm>
                  <a:off x="6934200" y="5867400"/>
                  <a:ext cx="357790" cy="369332"/>
                </a:xfrm>
                <a:prstGeom prst="rect">
                  <a:avLst/>
                </a:prstGeom>
                <a:noFill/>
                <a:ln w="9525">
                  <a:noFill/>
                  <a:miter lim="800000"/>
                  <a:headEnd/>
                  <a:tailEnd/>
                </a:ln>
              </p:spPr>
              <p:txBody>
                <a:bodyPr wrap="none">
                  <a:spAutoFit/>
                </a:bodyPr>
                <a:lstStyle/>
                <a:p>
                  <a:r>
                    <a:rPr lang="en-US" b="1">
                      <a:latin typeface="Adobe Ming Std L"/>
                      <a:ea typeface="Adobe Ming Std L"/>
                      <a:cs typeface="Adobe Ming Std L"/>
                    </a:rPr>
                    <a:t>N</a:t>
                  </a:r>
                </a:p>
              </p:txBody>
            </p:sp>
          </p:grpSp>
          <p:sp>
            <p:nvSpPr>
              <p:cNvPr id="21541" name="TextBox 261"/>
              <p:cNvSpPr txBox="1">
                <a:spLocks noChangeArrowheads="1"/>
              </p:cNvSpPr>
              <p:nvPr/>
            </p:nvSpPr>
            <p:spPr bwMode="auto">
              <a:xfrm>
                <a:off x="6019800" y="6184900"/>
                <a:ext cx="1460849" cy="369332"/>
              </a:xfrm>
              <a:prstGeom prst="rect">
                <a:avLst/>
              </a:prstGeom>
              <a:noFill/>
              <a:ln w="9525">
                <a:noFill/>
                <a:miter lim="800000"/>
                <a:headEnd/>
                <a:tailEnd/>
              </a:ln>
            </p:spPr>
            <p:txBody>
              <a:bodyPr wrap="none">
                <a:spAutoFit/>
              </a:bodyPr>
              <a:lstStyle/>
              <a:p>
                <a:r>
                  <a:rPr lang="en-US">
                    <a:latin typeface="Calibri" pitchFamily="34" charset="0"/>
                  </a:rPr>
                  <a:t> Second Story</a:t>
                </a:r>
              </a:p>
            </p:txBody>
          </p:sp>
        </p:grpSp>
        <p:sp>
          <p:nvSpPr>
            <p:cNvPr id="21515" name="TextBox 236"/>
            <p:cNvSpPr txBox="1">
              <a:spLocks noChangeArrowheads="1"/>
            </p:cNvSpPr>
            <p:nvPr/>
          </p:nvSpPr>
          <p:spPr bwMode="auto">
            <a:xfrm>
              <a:off x="5745452" y="1487811"/>
              <a:ext cx="1427699" cy="400109"/>
            </a:xfrm>
            <a:prstGeom prst="rect">
              <a:avLst/>
            </a:prstGeom>
            <a:noFill/>
            <a:ln w="9525">
              <a:noFill/>
              <a:miter lim="800000"/>
              <a:headEnd/>
              <a:tailEnd/>
            </a:ln>
          </p:spPr>
          <p:txBody>
            <a:bodyPr wrap="none">
              <a:spAutoFit/>
            </a:bodyPr>
            <a:lstStyle/>
            <a:p>
              <a:r>
                <a:rPr lang="en-US" sz="2000">
                  <a:latin typeface="Calibri" pitchFamily="34" charset="0"/>
                </a:rPr>
                <a:t>The Rectory</a:t>
              </a:r>
            </a:p>
          </p:txBody>
        </p:sp>
        <p:sp>
          <p:nvSpPr>
            <p:cNvPr id="66" name="Freeform 65"/>
            <p:cNvSpPr/>
            <p:nvPr/>
          </p:nvSpPr>
          <p:spPr>
            <a:xfrm>
              <a:off x="381000" y="914104"/>
              <a:ext cx="3492006" cy="4901516"/>
            </a:xfrm>
            <a:custGeom>
              <a:avLst/>
              <a:gdLst>
                <a:gd name="connsiteX0" fmla="*/ 0 w 3492500"/>
                <a:gd name="connsiteY0" fmla="*/ 2070100 h 4902200"/>
                <a:gd name="connsiteX1" fmla="*/ 1358900 w 3492500"/>
                <a:gd name="connsiteY1" fmla="*/ 2057400 h 4902200"/>
                <a:gd name="connsiteX2" fmla="*/ 1346200 w 3492500"/>
                <a:gd name="connsiteY2" fmla="*/ 901700 h 4902200"/>
                <a:gd name="connsiteX3" fmla="*/ 1054100 w 3492500"/>
                <a:gd name="connsiteY3" fmla="*/ 901700 h 4902200"/>
                <a:gd name="connsiteX4" fmla="*/ 1066800 w 3492500"/>
                <a:gd name="connsiteY4" fmla="*/ 0 h 4902200"/>
                <a:gd name="connsiteX5" fmla="*/ 3479800 w 3492500"/>
                <a:gd name="connsiteY5" fmla="*/ 0 h 4902200"/>
                <a:gd name="connsiteX6" fmla="*/ 3492500 w 3492500"/>
                <a:gd name="connsiteY6" fmla="*/ 1282700 h 4902200"/>
                <a:gd name="connsiteX7" fmla="*/ 3035300 w 3492500"/>
                <a:gd name="connsiteY7" fmla="*/ 1282700 h 4902200"/>
                <a:gd name="connsiteX8" fmla="*/ 3048000 w 3492500"/>
                <a:gd name="connsiteY8" fmla="*/ 4902200 h 4902200"/>
                <a:gd name="connsiteX9" fmla="*/ 1079500 w 3492500"/>
                <a:gd name="connsiteY9" fmla="*/ 4902200 h 4902200"/>
                <a:gd name="connsiteX10" fmla="*/ 1092200 w 3492500"/>
                <a:gd name="connsiteY10" fmla="*/ 3441700 h 4902200"/>
                <a:gd name="connsiteX11" fmla="*/ 12700 w 3492500"/>
                <a:gd name="connsiteY11" fmla="*/ 3441700 h 4902200"/>
                <a:gd name="connsiteX12" fmla="*/ 0 w 3492500"/>
                <a:gd name="connsiteY12" fmla="*/ 2070100 h 49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2500" h="4902200">
                  <a:moveTo>
                    <a:pt x="0" y="2070100"/>
                  </a:moveTo>
                  <a:lnTo>
                    <a:pt x="1358900" y="2057400"/>
                  </a:lnTo>
                  <a:lnTo>
                    <a:pt x="1346200" y="901700"/>
                  </a:lnTo>
                  <a:lnTo>
                    <a:pt x="1054100" y="901700"/>
                  </a:lnTo>
                  <a:lnTo>
                    <a:pt x="1066800" y="0"/>
                  </a:lnTo>
                  <a:lnTo>
                    <a:pt x="3479800" y="0"/>
                  </a:lnTo>
                  <a:lnTo>
                    <a:pt x="3492500" y="1282700"/>
                  </a:lnTo>
                  <a:lnTo>
                    <a:pt x="3035300" y="1282700"/>
                  </a:lnTo>
                  <a:cubicBezTo>
                    <a:pt x="3039533" y="2489200"/>
                    <a:pt x="3043767" y="3695700"/>
                    <a:pt x="3048000" y="4902200"/>
                  </a:cubicBezTo>
                  <a:lnTo>
                    <a:pt x="1079500" y="4902200"/>
                  </a:lnTo>
                  <a:lnTo>
                    <a:pt x="1092200" y="3441700"/>
                  </a:lnTo>
                  <a:lnTo>
                    <a:pt x="12700" y="3441700"/>
                  </a:lnTo>
                  <a:lnTo>
                    <a:pt x="0" y="207010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3352800" y="-1066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Facilities</a:t>
            </a:r>
          </a:p>
        </p:txBody>
      </p:sp>
      <p:grpSp>
        <p:nvGrpSpPr>
          <p:cNvPr id="22534" name="Group 232"/>
          <p:cNvGrpSpPr>
            <a:grpSpLocks/>
          </p:cNvGrpSpPr>
          <p:nvPr/>
        </p:nvGrpSpPr>
        <p:grpSpPr bwMode="auto">
          <a:xfrm>
            <a:off x="1219200" y="2309813"/>
            <a:ext cx="7537450" cy="4019550"/>
            <a:chOff x="549433" y="1231900"/>
            <a:chExt cx="9017820" cy="5039933"/>
          </a:xfrm>
        </p:grpSpPr>
        <p:grpSp>
          <p:nvGrpSpPr>
            <p:cNvPr id="22554" name="Group 66"/>
            <p:cNvGrpSpPr>
              <a:grpSpLocks/>
            </p:cNvGrpSpPr>
            <p:nvPr/>
          </p:nvGrpSpPr>
          <p:grpSpPr bwMode="auto">
            <a:xfrm>
              <a:off x="549433" y="1231900"/>
              <a:ext cx="3390370" cy="3779001"/>
              <a:chOff x="549433" y="1231900"/>
              <a:chExt cx="3390370" cy="3779001"/>
            </a:xfrm>
          </p:grpSpPr>
          <p:sp>
            <p:nvSpPr>
              <p:cNvPr id="22575" name="TextBox 272"/>
              <p:cNvSpPr txBox="1">
                <a:spLocks noChangeArrowheads="1"/>
              </p:cNvSpPr>
              <p:nvPr/>
            </p:nvSpPr>
            <p:spPr bwMode="auto">
              <a:xfrm>
                <a:off x="2133600" y="1231900"/>
                <a:ext cx="220994" cy="386007"/>
              </a:xfrm>
              <a:prstGeom prst="rect">
                <a:avLst/>
              </a:prstGeom>
              <a:noFill/>
              <a:ln w="9525">
                <a:noFill/>
                <a:miter lim="800000"/>
                <a:headEnd/>
                <a:tailEnd/>
              </a:ln>
            </p:spPr>
            <p:txBody>
              <a:bodyPr wrap="none">
                <a:spAutoFit/>
              </a:bodyPr>
              <a:lstStyle/>
              <a:p>
                <a:endParaRPr lang="en-US" sz="1400">
                  <a:latin typeface="Calibri" pitchFamily="34" charset="0"/>
                </a:endParaRPr>
              </a:p>
            </p:txBody>
          </p:sp>
          <p:sp>
            <p:nvSpPr>
              <p:cNvPr id="22576" name="TextBox 273"/>
              <p:cNvSpPr txBox="1">
                <a:spLocks noChangeArrowheads="1"/>
              </p:cNvSpPr>
              <p:nvPr/>
            </p:nvSpPr>
            <p:spPr bwMode="auto">
              <a:xfrm>
                <a:off x="1461015" y="2061221"/>
                <a:ext cx="220994" cy="386007"/>
              </a:xfrm>
              <a:prstGeom prst="rect">
                <a:avLst/>
              </a:prstGeom>
              <a:noFill/>
              <a:ln w="9525">
                <a:noFill/>
                <a:miter lim="800000"/>
                <a:headEnd/>
                <a:tailEnd/>
              </a:ln>
            </p:spPr>
            <p:txBody>
              <a:bodyPr wrap="none">
                <a:spAutoFit/>
              </a:bodyPr>
              <a:lstStyle/>
              <a:p>
                <a:endParaRPr lang="en-US" sz="1400">
                  <a:latin typeface="Calibri" pitchFamily="34" charset="0"/>
                </a:endParaRPr>
              </a:p>
            </p:txBody>
          </p:sp>
          <p:sp>
            <p:nvSpPr>
              <p:cNvPr id="22577" name="TextBox 274"/>
              <p:cNvSpPr txBox="1">
                <a:spLocks noChangeArrowheads="1"/>
              </p:cNvSpPr>
              <p:nvPr/>
            </p:nvSpPr>
            <p:spPr bwMode="auto">
              <a:xfrm>
                <a:off x="2667000" y="2146299"/>
                <a:ext cx="220994" cy="386007"/>
              </a:xfrm>
              <a:prstGeom prst="rect">
                <a:avLst/>
              </a:prstGeom>
              <a:noFill/>
              <a:ln w="9525">
                <a:noFill/>
                <a:miter lim="800000"/>
                <a:headEnd/>
                <a:tailEnd/>
              </a:ln>
            </p:spPr>
            <p:txBody>
              <a:bodyPr wrap="none">
                <a:spAutoFit/>
              </a:bodyPr>
              <a:lstStyle/>
              <a:p>
                <a:endParaRPr lang="en-US" sz="1400">
                  <a:latin typeface="Calibri" pitchFamily="34" charset="0"/>
                </a:endParaRPr>
              </a:p>
            </p:txBody>
          </p:sp>
          <p:sp>
            <p:nvSpPr>
              <p:cNvPr id="22578" name="TextBox 275"/>
              <p:cNvSpPr txBox="1">
                <a:spLocks noChangeArrowheads="1"/>
              </p:cNvSpPr>
              <p:nvPr/>
            </p:nvSpPr>
            <p:spPr bwMode="auto">
              <a:xfrm>
                <a:off x="549433" y="3303611"/>
                <a:ext cx="220994" cy="386007"/>
              </a:xfrm>
              <a:prstGeom prst="rect">
                <a:avLst/>
              </a:prstGeom>
              <a:noFill/>
              <a:ln w="9525">
                <a:noFill/>
                <a:miter lim="800000"/>
                <a:headEnd/>
                <a:tailEnd/>
              </a:ln>
            </p:spPr>
            <p:txBody>
              <a:bodyPr wrap="none">
                <a:spAutoFit/>
              </a:bodyPr>
              <a:lstStyle/>
              <a:p>
                <a:endParaRPr lang="en-US" sz="1400">
                  <a:latin typeface="Calibri" pitchFamily="34" charset="0"/>
                </a:endParaRPr>
              </a:p>
            </p:txBody>
          </p:sp>
          <p:sp>
            <p:nvSpPr>
              <p:cNvPr id="22579" name="TextBox 276"/>
              <p:cNvSpPr txBox="1">
                <a:spLocks noChangeArrowheads="1"/>
              </p:cNvSpPr>
              <p:nvPr/>
            </p:nvSpPr>
            <p:spPr bwMode="auto">
              <a:xfrm>
                <a:off x="1825648" y="3303611"/>
                <a:ext cx="220994" cy="386007"/>
              </a:xfrm>
              <a:prstGeom prst="rect">
                <a:avLst/>
              </a:prstGeom>
              <a:noFill/>
              <a:ln w="9525">
                <a:noFill/>
                <a:miter lim="800000"/>
                <a:headEnd/>
                <a:tailEnd/>
              </a:ln>
            </p:spPr>
            <p:txBody>
              <a:bodyPr wrap="none">
                <a:spAutoFit/>
              </a:bodyPr>
              <a:lstStyle/>
              <a:p>
                <a:endParaRPr lang="en-US" sz="1400">
                  <a:latin typeface="Calibri" pitchFamily="34" charset="0"/>
                </a:endParaRPr>
              </a:p>
            </p:txBody>
          </p:sp>
          <p:sp>
            <p:nvSpPr>
              <p:cNvPr id="22580" name="TextBox 277"/>
              <p:cNvSpPr txBox="1">
                <a:spLocks noChangeArrowheads="1"/>
              </p:cNvSpPr>
              <p:nvPr/>
            </p:nvSpPr>
            <p:spPr bwMode="auto">
              <a:xfrm>
                <a:off x="2828389" y="3303611"/>
                <a:ext cx="220994" cy="386007"/>
              </a:xfrm>
              <a:prstGeom prst="rect">
                <a:avLst/>
              </a:prstGeom>
              <a:noFill/>
              <a:ln w="9525">
                <a:noFill/>
                <a:miter lim="800000"/>
                <a:headEnd/>
                <a:tailEnd/>
              </a:ln>
            </p:spPr>
            <p:txBody>
              <a:bodyPr wrap="none">
                <a:spAutoFit/>
              </a:bodyPr>
              <a:lstStyle/>
              <a:p>
                <a:endParaRPr lang="en-US" sz="1400">
                  <a:latin typeface="Calibri" pitchFamily="34" charset="0"/>
                </a:endParaRPr>
              </a:p>
            </p:txBody>
          </p:sp>
          <p:sp>
            <p:nvSpPr>
              <p:cNvPr id="22581" name="TextBox 278"/>
              <p:cNvSpPr txBox="1">
                <a:spLocks noChangeArrowheads="1"/>
              </p:cNvSpPr>
              <p:nvPr/>
            </p:nvSpPr>
            <p:spPr bwMode="auto">
              <a:xfrm>
                <a:off x="2554914" y="3303611"/>
                <a:ext cx="1070678" cy="307777"/>
              </a:xfrm>
              <a:prstGeom prst="rect">
                <a:avLst/>
              </a:prstGeom>
              <a:noFill/>
              <a:ln w="9525">
                <a:noFill/>
                <a:miter lim="800000"/>
                <a:headEnd/>
                <a:tailEnd/>
              </a:ln>
            </p:spPr>
            <p:txBody>
              <a:bodyPr wrap="none">
                <a:spAutoFit/>
              </a:bodyPr>
              <a:lstStyle/>
              <a:p>
                <a:r>
                  <a:rPr lang="en-US" sz="1400">
                    <a:latin typeface="Calibri" pitchFamily="34" charset="0"/>
                  </a:rPr>
                  <a:t>Living Room</a:t>
                </a:r>
              </a:p>
            </p:txBody>
          </p:sp>
          <p:sp>
            <p:nvSpPr>
              <p:cNvPr id="22582" name="TextBox 279"/>
              <p:cNvSpPr txBox="1">
                <a:spLocks noChangeArrowheads="1"/>
              </p:cNvSpPr>
              <p:nvPr/>
            </p:nvSpPr>
            <p:spPr bwMode="auto">
              <a:xfrm>
                <a:off x="2737230" y="4641569"/>
                <a:ext cx="1202573" cy="369332"/>
              </a:xfrm>
              <a:prstGeom prst="rect">
                <a:avLst/>
              </a:prstGeom>
              <a:noFill/>
              <a:ln w="9525">
                <a:noFill/>
                <a:miter lim="800000"/>
                <a:headEnd/>
                <a:tailEnd/>
              </a:ln>
            </p:spPr>
            <p:txBody>
              <a:bodyPr wrap="none">
                <a:spAutoFit/>
              </a:bodyPr>
              <a:lstStyle/>
              <a:p>
                <a:r>
                  <a:rPr lang="en-US">
                    <a:latin typeface="Calibri" pitchFamily="34" charset="0"/>
                  </a:rPr>
                  <a:t>Main Floor</a:t>
                </a:r>
              </a:p>
            </p:txBody>
          </p:sp>
        </p:grpSp>
        <p:grpSp>
          <p:nvGrpSpPr>
            <p:cNvPr id="22555" name="Group 65"/>
            <p:cNvGrpSpPr>
              <a:grpSpLocks/>
            </p:cNvGrpSpPr>
            <p:nvPr/>
          </p:nvGrpSpPr>
          <p:grpSpPr bwMode="auto">
            <a:xfrm>
              <a:off x="3375337" y="1965652"/>
              <a:ext cx="6191916" cy="3045249"/>
              <a:chOff x="3375337" y="1965652"/>
              <a:chExt cx="6191916" cy="3045249"/>
            </a:xfrm>
          </p:grpSpPr>
          <p:sp>
            <p:nvSpPr>
              <p:cNvPr id="242" name="Rectangle 241"/>
              <p:cNvSpPr/>
              <p:nvPr/>
            </p:nvSpPr>
            <p:spPr>
              <a:xfrm rot="16200000">
                <a:off x="3130148" y="2402906"/>
                <a:ext cx="764350" cy="2734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3" name="Straight Connector 242"/>
              <p:cNvCxnSpPr/>
              <p:nvPr/>
            </p:nvCxnSpPr>
            <p:spPr>
              <a:xfrm>
                <a:off x="3831403" y="2635198"/>
                <a:ext cx="0" cy="28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59" name="TextBox 255"/>
              <p:cNvSpPr txBox="1">
                <a:spLocks noChangeArrowheads="1"/>
              </p:cNvSpPr>
              <p:nvPr/>
            </p:nvSpPr>
            <p:spPr bwMode="auto">
              <a:xfrm>
                <a:off x="6018926" y="2156789"/>
                <a:ext cx="858247" cy="307777"/>
              </a:xfrm>
              <a:prstGeom prst="rect">
                <a:avLst/>
              </a:prstGeom>
              <a:noFill/>
              <a:ln w="9525">
                <a:noFill/>
                <a:miter lim="800000"/>
                <a:headEnd/>
                <a:tailEnd/>
              </a:ln>
            </p:spPr>
            <p:txBody>
              <a:bodyPr wrap="none">
                <a:spAutoFit/>
              </a:bodyPr>
              <a:lstStyle/>
              <a:p>
                <a:r>
                  <a:rPr lang="en-US" sz="1400">
                    <a:latin typeface="Calibri" pitchFamily="34" charset="0"/>
                  </a:rPr>
                  <a:t>Bedroom</a:t>
                </a:r>
              </a:p>
            </p:txBody>
          </p:sp>
          <p:sp>
            <p:nvSpPr>
              <p:cNvPr id="22560" name="TextBox 256"/>
              <p:cNvSpPr txBox="1">
                <a:spLocks noChangeArrowheads="1"/>
              </p:cNvSpPr>
              <p:nvPr/>
            </p:nvSpPr>
            <p:spPr bwMode="auto">
              <a:xfrm>
                <a:off x="7842090" y="1965652"/>
                <a:ext cx="522835" cy="307777"/>
              </a:xfrm>
              <a:prstGeom prst="rect">
                <a:avLst/>
              </a:prstGeom>
              <a:noFill/>
              <a:ln w="9525">
                <a:noFill/>
                <a:miter lim="800000"/>
                <a:headEnd/>
                <a:tailEnd/>
              </a:ln>
            </p:spPr>
            <p:txBody>
              <a:bodyPr wrap="none">
                <a:spAutoFit/>
              </a:bodyPr>
              <a:lstStyle/>
              <a:p>
                <a:r>
                  <a:rPr lang="en-US" sz="1400">
                    <a:latin typeface="Calibri" pitchFamily="34" charset="0"/>
                  </a:rPr>
                  <a:t>Bath</a:t>
                </a:r>
              </a:p>
            </p:txBody>
          </p:sp>
          <p:sp>
            <p:nvSpPr>
              <p:cNvPr id="22561" name="TextBox 257"/>
              <p:cNvSpPr txBox="1">
                <a:spLocks noChangeArrowheads="1"/>
              </p:cNvSpPr>
              <p:nvPr/>
            </p:nvSpPr>
            <p:spPr bwMode="auto">
              <a:xfrm>
                <a:off x="7659774" y="2921337"/>
                <a:ext cx="858247" cy="307777"/>
              </a:xfrm>
              <a:prstGeom prst="rect">
                <a:avLst/>
              </a:prstGeom>
              <a:noFill/>
              <a:ln w="9525">
                <a:noFill/>
                <a:miter lim="800000"/>
                <a:headEnd/>
                <a:tailEnd/>
              </a:ln>
            </p:spPr>
            <p:txBody>
              <a:bodyPr wrap="none">
                <a:spAutoFit/>
              </a:bodyPr>
              <a:lstStyle/>
              <a:p>
                <a:r>
                  <a:rPr lang="en-US" sz="1400">
                    <a:latin typeface="Calibri" pitchFamily="34" charset="0"/>
                  </a:rPr>
                  <a:t>Bedroom</a:t>
                </a:r>
              </a:p>
            </p:txBody>
          </p:sp>
          <p:sp>
            <p:nvSpPr>
              <p:cNvPr id="22562" name="TextBox 258"/>
              <p:cNvSpPr txBox="1">
                <a:spLocks noChangeArrowheads="1"/>
              </p:cNvSpPr>
              <p:nvPr/>
            </p:nvSpPr>
            <p:spPr bwMode="auto">
              <a:xfrm>
                <a:off x="3831129" y="1965653"/>
                <a:ext cx="858247" cy="307777"/>
              </a:xfrm>
              <a:prstGeom prst="rect">
                <a:avLst/>
              </a:prstGeom>
              <a:noFill/>
              <a:ln w="9525">
                <a:noFill/>
                <a:miter lim="800000"/>
                <a:headEnd/>
                <a:tailEnd/>
              </a:ln>
            </p:spPr>
            <p:txBody>
              <a:bodyPr wrap="none">
                <a:spAutoFit/>
              </a:bodyPr>
              <a:lstStyle/>
              <a:p>
                <a:r>
                  <a:rPr lang="en-US" sz="1400">
                    <a:latin typeface="Calibri" pitchFamily="34" charset="0"/>
                  </a:rPr>
                  <a:t>Bedroom</a:t>
                </a:r>
              </a:p>
            </p:txBody>
          </p:sp>
          <p:grpSp>
            <p:nvGrpSpPr>
              <p:cNvPr id="22563" name="Group 192"/>
              <p:cNvGrpSpPr>
                <a:grpSpLocks/>
              </p:cNvGrpSpPr>
              <p:nvPr/>
            </p:nvGrpSpPr>
            <p:grpSpPr bwMode="auto">
              <a:xfrm>
                <a:off x="9118305" y="3685882"/>
                <a:ext cx="448948" cy="381002"/>
                <a:chOff x="7670505" y="4282782"/>
                <a:chExt cx="448948" cy="381002"/>
              </a:xfrm>
            </p:grpSpPr>
            <p:sp>
              <p:nvSpPr>
                <p:cNvPr id="263" name="Up Arrow 262"/>
                <p:cNvSpPr/>
                <p:nvPr/>
              </p:nvSpPr>
              <p:spPr>
                <a:xfrm>
                  <a:off x="7671220" y="4283079"/>
                  <a:ext cx="75972" cy="38615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74" name="TextBox 263"/>
                <p:cNvSpPr txBox="1">
                  <a:spLocks noChangeArrowheads="1"/>
                </p:cNvSpPr>
                <p:nvPr/>
              </p:nvSpPr>
              <p:spPr bwMode="auto">
                <a:xfrm>
                  <a:off x="7761663" y="4282782"/>
                  <a:ext cx="357790" cy="369332"/>
                </a:xfrm>
                <a:prstGeom prst="rect">
                  <a:avLst/>
                </a:prstGeom>
                <a:noFill/>
                <a:ln w="9525">
                  <a:noFill/>
                  <a:miter lim="800000"/>
                  <a:headEnd/>
                  <a:tailEnd/>
                </a:ln>
              </p:spPr>
              <p:txBody>
                <a:bodyPr wrap="none">
                  <a:spAutoFit/>
                </a:bodyPr>
                <a:lstStyle/>
                <a:p>
                  <a:r>
                    <a:rPr lang="en-US" b="1">
                      <a:latin typeface="Adobe Ming Std L"/>
                      <a:ea typeface="Adobe Ming Std L"/>
                      <a:cs typeface="Adobe Ming Std L"/>
                    </a:rPr>
                    <a:t>N</a:t>
                  </a:r>
                </a:p>
              </p:txBody>
            </p:sp>
          </p:grpSp>
          <p:sp>
            <p:nvSpPr>
              <p:cNvPr id="22564" name="TextBox 261"/>
              <p:cNvSpPr txBox="1">
                <a:spLocks noChangeArrowheads="1"/>
              </p:cNvSpPr>
              <p:nvPr/>
            </p:nvSpPr>
            <p:spPr bwMode="auto">
              <a:xfrm>
                <a:off x="6565876" y="4641569"/>
                <a:ext cx="1460849" cy="369332"/>
              </a:xfrm>
              <a:prstGeom prst="rect">
                <a:avLst/>
              </a:prstGeom>
              <a:noFill/>
              <a:ln w="9525">
                <a:noFill/>
                <a:miter lim="800000"/>
                <a:headEnd/>
                <a:tailEnd/>
              </a:ln>
            </p:spPr>
            <p:txBody>
              <a:bodyPr wrap="none">
                <a:spAutoFit/>
              </a:bodyPr>
              <a:lstStyle/>
              <a:p>
                <a:r>
                  <a:rPr lang="en-US">
                    <a:latin typeface="Calibri" pitchFamily="34" charset="0"/>
                  </a:rPr>
                  <a:t> Second Story</a:t>
                </a:r>
              </a:p>
            </p:txBody>
          </p:sp>
          <p:sp>
            <p:nvSpPr>
              <p:cNvPr id="73" name="Rectangle 72"/>
              <p:cNvSpPr/>
              <p:nvPr/>
            </p:nvSpPr>
            <p:spPr>
              <a:xfrm rot="10800000">
                <a:off x="3375574" y="2635198"/>
                <a:ext cx="546995" cy="28663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7" name="Straight Connector 76"/>
              <p:cNvCxnSpPr/>
              <p:nvPr/>
            </p:nvCxnSpPr>
            <p:spPr>
              <a:xfrm>
                <a:off x="3740237" y="2635198"/>
                <a:ext cx="0" cy="28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649071" y="2635198"/>
                <a:ext cx="0" cy="286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375574" y="2539654"/>
                <a:ext cx="273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375574" y="2444111"/>
                <a:ext cx="273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375574" y="2348567"/>
                <a:ext cx="273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375574" y="2253023"/>
                <a:ext cx="273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rot="16200000">
                <a:off x="6776781" y="2593993"/>
                <a:ext cx="764350" cy="2734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2556" name="TextBox 236"/>
            <p:cNvSpPr txBox="1">
              <a:spLocks noChangeArrowheads="1"/>
            </p:cNvSpPr>
            <p:nvPr/>
          </p:nvSpPr>
          <p:spPr bwMode="auto">
            <a:xfrm>
              <a:off x="3622690" y="5692822"/>
              <a:ext cx="1875411" cy="579011"/>
            </a:xfrm>
            <a:prstGeom prst="rect">
              <a:avLst/>
            </a:prstGeom>
            <a:noFill/>
            <a:ln w="9525">
              <a:noFill/>
              <a:miter lim="800000"/>
              <a:headEnd/>
              <a:tailEnd/>
            </a:ln>
          </p:spPr>
          <p:txBody>
            <a:bodyPr wrap="none">
              <a:spAutoFit/>
            </a:bodyPr>
            <a:lstStyle/>
            <a:p>
              <a:r>
                <a:rPr lang="en-US" sz="2400">
                  <a:latin typeface="Calibri" pitchFamily="34" charset="0"/>
                </a:rPr>
                <a:t>The Sexton</a:t>
              </a:r>
            </a:p>
          </p:txBody>
        </p:sp>
      </p:grpSp>
      <p:sp>
        <p:nvSpPr>
          <p:cNvPr id="67" name="Rectangle 66"/>
          <p:cNvSpPr/>
          <p:nvPr/>
        </p:nvSpPr>
        <p:spPr>
          <a:xfrm>
            <a:off x="304800" y="3200400"/>
            <a:ext cx="2286000" cy="182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536" name="Group 53" descr="This is an image of the main floor of the Sexton's floor plan. The kitchen and bedroom are divided by the starecase which leads to the living room that is next to the office. The garage is to the west of the building. &#10;"/>
          <p:cNvGrpSpPr>
            <a:grpSpLocks/>
          </p:cNvGrpSpPr>
          <p:nvPr/>
        </p:nvGrpSpPr>
        <p:grpSpPr bwMode="auto">
          <a:xfrm>
            <a:off x="914400" y="2590800"/>
            <a:ext cx="4017963" cy="2057400"/>
            <a:chOff x="914400" y="2590800"/>
            <a:chExt cx="4018470" cy="2057400"/>
          </a:xfrm>
        </p:grpSpPr>
        <p:sp>
          <p:nvSpPr>
            <p:cNvPr id="66" name="Rectangle 65"/>
            <p:cNvSpPr/>
            <p:nvPr/>
          </p:nvSpPr>
          <p:spPr>
            <a:xfrm>
              <a:off x="2591012" y="2590800"/>
              <a:ext cx="2286288" cy="2057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2591012" y="2590800"/>
              <a:ext cx="990725" cy="762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rot="5400000">
              <a:off x="4115252" y="3886152"/>
              <a:ext cx="762000" cy="7620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Rectangle 71"/>
            <p:cNvSpPr/>
            <p:nvPr/>
          </p:nvSpPr>
          <p:spPr>
            <a:xfrm>
              <a:off x="3810365" y="2590800"/>
              <a:ext cx="1066935" cy="838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rot="5400000">
              <a:off x="4458176" y="3467076"/>
              <a:ext cx="457200" cy="3810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51" name="TextBox 87"/>
            <p:cNvSpPr txBox="1">
              <a:spLocks noChangeArrowheads="1"/>
            </p:cNvSpPr>
            <p:nvPr/>
          </p:nvSpPr>
          <p:spPr bwMode="auto">
            <a:xfrm>
              <a:off x="2667000" y="2819400"/>
              <a:ext cx="888769" cy="369332"/>
            </a:xfrm>
            <a:prstGeom prst="rect">
              <a:avLst/>
            </a:prstGeom>
            <a:noFill/>
            <a:ln w="9525">
              <a:noFill/>
              <a:miter lim="800000"/>
              <a:headEnd/>
              <a:tailEnd/>
            </a:ln>
          </p:spPr>
          <p:txBody>
            <a:bodyPr wrap="none">
              <a:spAutoFit/>
            </a:bodyPr>
            <a:lstStyle/>
            <a:p>
              <a:r>
                <a:rPr lang="en-US">
                  <a:latin typeface="Calibri" pitchFamily="34" charset="0"/>
                </a:rPr>
                <a:t>Kitchen</a:t>
              </a:r>
            </a:p>
          </p:txBody>
        </p:sp>
        <p:sp>
          <p:nvSpPr>
            <p:cNvPr id="22552" name="TextBox 88"/>
            <p:cNvSpPr txBox="1">
              <a:spLocks noChangeArrowheads="1"/>
            </p:cNvSpPr>
            <p:nvPr/>
          </p:nvSpPr>
          <p:spPr bwMode="auto">
            <a:xfrm>
              <a:off x="4114800" y="3962400"/>
              <a:ext cx="818070" cy="369332"/>
            </a:xfrm>
            <a:prstGeom prst="rect">
              <a:avLst/>
            </a:prstGeom>
            <a:noFill/>
            <a:ln w="9525">
              <a:noFill/>
              <a:miter lim="800000"/>
              <a:headEnd/>
              <a:tailEnd/>
            </a:ln>
          </p:spPr>
          <p:txBody>
            <a:bodyPr>
              <a:spAutoFit/>
            </a:bodyPr>
            <a:lstStyle/>
            <a:p>
              <a:r>
                <a:rPr lang="en-US">
                  <a:latin typeface="Calibri" pitchFamily="34" charset="0"/>
                </a:rPr>
                <a:t>Office</a:t>
              </a:r>
            </a:p>
          </p:txBody>
        </p:sp>
        <p:sp>
          <p:nvSpPr>
            <p:cNvPr id="22553" name="TextBox 89"/>
            <p:cNvSpPr txBox="1">
              <a:spLocks noChangeArrowheads="1"/>
            </p:cNvSpPr>
            <p:nvPr/>
          </p:nvSpPr>
          <p:spPr bwMode="auto">
            <a:xfrm>
              <a:off x="914400" y="3733800"/>
              <a:ext cx="849656" cy="369332"/>
            </a:xfrm>
            <a:prstGeom prst="rect">
              <a:avLst/>
            </a:prstGeom>
            <a:noFill/>
            <a:ln w="9525">
              <a:noFill/>
              <a:miter lim="800000"/>
              <a:headEnd/>
              <a:tailEnd/>
            </a:ln>
          </p:spPr>
          <p:txBody>
            <a:bodyPr wrap="none">
              <a:spAutoFit/>
            </a:bodyPr>
            <a:lstStyle/>
            <a:p>
              <a:r>
                <a:rPr lang="en-US">
                  <a:latin typeface="Calibri" pitchFamily="34" charset="0"/>
                </a:rPr>
                <a:t>Garage</a:t>
              </a:r>
            </a:p>
          </p:txBody>
        </p:sp>
      </p:grpSp>
      <p:grpSp>
        <p:nvGrpSpPr>
          <p:cNvPr id="22537" name="Group 54" descr="This is an image of the second story of the Sexton. There are two bedrooms and one bath. One of the bedroom is significantly larger then the other. Both are larger then the bedroom on the main floor. "/>
          <p:cNvGrpSpPr>
            <a:grpSpLocks/>
          </p:cNvGrpSpPr>
          <p:nvPr/>
        </p:nvGrpSpPr>
        <p:grpSpPr bwMode="auto">
          <a:xfrm>
            <a:off x="5715000" y="2590800"/>
            <a:ext cx="2286000" cy="2057400"/>
            <a:chOff x="5715000" y="2590800"/>
            <a:chExt cx="2286000" cy="2057400"/>
          </a:xfrm>
        </p:grpSpPr>
        <p:sp>
          <p:nvSpPr>
            <p:cNvPr id="91" name="Rectangle 90"/>
            <p:cNvSpPr/>
            <p:nvPr/>
          </p:nvSpPr>
          <p:spPr>
            <a:xfrm>
              <a:off x="5715000" y="2590800"/>
              <a:ext cx="2286000" cy="2057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Rectangle 91"/>
            <p:cNvSpPr/>
            <p:nvPr/>
          </p:nvSpPr>
          <p:spPr>
            <a:xfrm>
              <a:off x="7086600" y="2590800"/>
              <a:ext cx="914400" cy="838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7" name="Straight Connector 96"/>
            <p:cNvCxnSpPr/>
            <p:nvPr/>
          </p:nvCxnSpPr>
          <p:spPr>
            <a:xfrm>
              <a:off x="6629400" y="40386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629400" y="40386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629400" y="4038600"/>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086600" y="3429000"/>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629400" y="30480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629400" y="30480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Proposed Programs</a:t>
            </a:r>
          </a:p>
        </p:txBody>
      </p:sp>
      <p:sp>
        <p:nvSpPr>
          <p:cNvPr id="23559" name="Text Placeholder 2"/>
          <p:cNvSpPr>
            <a:spLocks noGrp="1"/>
          </p:cNvSpPr>
          <p:nvPr>
            <p:ph type="body" idx="1"/>
          </p:nvPr>
        </p:nvSpPr>
        <p:spPr>
          <a:xfrm>
            <a:off x="152400" y="1905000"/>
            <a:ext cx="4572000" cy="487363"/>
          </a:xfrm>
        </p:spPr>
        <p:txBody>
          <a:bodyPr/>
          <a:lstStyle/>
          <a:p>
            <a:pPr algn="ctr" eaLnBrk="1" hangingPunct="1"/>
            <a:r>
              <a:rPr lang="en-GB" sz="2000" smtClean="0"/>
              <a:t>St. Martha’s Commons Interfaith Center</a:t>
            </a:r>
            <a:endParaRPr lang="en-US" sz="2000" smtClean="0"/>
          </a:p>
        </p:txBody>
      </p:sp>
      <p:sp>
        <p:nvSpPr>
          <p:cNvPr id="23560" name="Content Placeholder 12"/>
          <p:cNvSpPr>
            <a:spLocks noGrp="1"/>
          </p:cNvSpPr>
          <p:nvPr>
            <p:ph sz="half" idx="2"/>
          </p:nvPr>
        </p:nvSpPr>
        <p:spPr>
          <a:xfrm>
            <a:off x="457200" y="2514600"/>
            <a:ext cx="4040188" cy="3810000"/>
          </a:xfrm>
        </p:spPr>
        <p:txBody>
          <a:bodyPr/>
          <a:lstStyle/>
          <a:p>
            <a:pPr eaLnBrk="1" hangingPunct="1">
              <a:lnSpc>
                <a:spcPct val="80000"/>
              </a:lnSpc>
            </a:pPr>
            <a:r>
              <a:rPr lang="en-US" sz="1600" smtClean="0"/>
              <a:t>The center will make space available to congregations and religious organizations that promote spiritual holiness and wholeness. </a:t>
            </a:r>
          </a:p>
          <a:p>
            <a:pPr eaLnBrk="1" hangingPunct="1">
              <a:lnSpc>
                <a:spcPct val="80000"/>
              </a:lnSpc>
            </a:pPr>
            <a:r>
              <a:rPr lang="en-US" sz="1600" smtClean="0"/>
              <a:t> The Interfaith Center for Health and Wellness will provide several opportunities for the seniors to worship and engage in faith based activities in a safe and friendly environment.</a:t>
            </a:r>
          </a:p>
          <a:p>
            <a:pPr eaLnBrk="1" hangingPunct="1">
              <a:lnSpc>
                <a:spcPct val="80000"/>
              </a:lnSpc>
            </a:pPr>
            <a:r>
              <a:rPr lang="en-US" sz="1600" b="1" smtClean="0"/>
              <a:t> </a:t>
            </a:r>
            <a:r>
              <a:rPr lang="en-US" sz="1600" smtClean="0"/>
              <a:t>Three congregations will be accommodated for Sunday morning worship services.  Sunday evenings will be reserved for special events.  On Tuesdays the church will be available for Bible classes, choir rehearsals and church related meetings.   The church building can also be used for other events such as special services, concerts, conferences and meetings</a:t>
            </a:r>
            <a:r>
              <a:rPr lang="en-US" sz="600" smtClean="0"/>
              <a:t>. </a:t>
            </a:r>
          </a:p>
        </p:txBody>
      </p:sp>
      <p:sp>
        <p:nvSpPr>
          <p:cNvPr id="23561" name="Text Placeholder 3"/>
          <p:cNvSpPr>
            <a:spLocks noGrp="1"/>
          </p:cNvSpPr>
          <p:nvPr>
            <p:ph type="body" sz="quarter" idx="3"/>
          </p:nvPr>
        </p:nvSpPr>
        <p:spPr>
          <a:xfrm>
            <a:off x="5102225" y="1752600"/>
            <a:ext cx="4041775" cy="639763"/>
          </a:xfrm>
        </p:spPr>
        <p:txBody>
          <a:bodyPr/>
          <a:lstStyle/>
          <a:p>
            <a:pPr eaLnBrk="1" hangingPunct="1"/>
            <a:r>
              <a:rPr lang="en-GB" sz="2000" smtClean="0"/>
              <a:t>Community Gardens</a:t>
            </a:r>
            <a:endParaRPr lang="en-US" sz="2000" smtClean="0"/>
          </a:p>
        </p:txBody>
      </p:sp>
      <p:sp>
        <p:nvSpPr>
          <p:cNvPr id="23562" name="Content Placeholder 4"/>
          <p:cNvSpPr>
            <a:spLocks noGrp="1"/>
          </p:cNvSpPr>
          <p:nvPr>
            <p:ph sz="quarter" idx="4"/>
          </p:nvPr>
        </p:nvSpPr>
        <p:spPr>
          <a:xfrm>
            <a:off x="4572000" y="2438400"/>
            <a:ext cx="4194175" cy="3951288"/>
          </a:xfrm>
        </p:spPr>
        <p:txBody>
          <a:bodyPr/>
          <a:lstStyle/>
          <a:p>
            <a:pPr eaLnBrk="1" hangingPunct="1"/>
            <a:r>
              <a:rPr lang="en-US" sz="1600" smtClean="0"/>
              <a:t>Small gardens will be developed on a variety of themes. Examples include a healing garden, a children’s garden, a vertical garden, a wheeler garden, dwarf orchard, berry canes, or a Missouri garden.    </a:t>
            </a:r>
          </a:p>
          <a:p>
            <a:pPr eaLnBrk="1" hangingPunct="1"/>
            <a:r>
              <a:rPr lang="en-US" sz="1600" smtClean="0"/>
              <a:t>Some garden development and care will be provided by Vets to Ag.</a:t>
            </a:r>
          </a:p>
          <a:p>
            <a:pPr eaLnBrk="1" hangingPunct="1"/>
            <a:r>
              <a:rPr lang="en-US" sz="1600" smtClean="0"/>
              <a:t>The gardens will create linkages to other stakeholders in the community including collaborations for youth mentoring, recreation, health and wellness, senior services, and economic and workforce development.  </a:t>
            </a:r>
          </a:p>
          <a:p>
            <a:pPr eaLnBrk="1" hangingPunct="1"/>
            <a:r>
              <a:rPr lang="en-US" sz="1600" smtClean="0"/>
              <a:t>Henry Ford Estates and the Edsel and Eleanor Ford House will provide guidance and leadership.</a:t>
            </a:r>
          </a:p>
          <a:p>
            <a:pPr eaLnBrk="1" hangingPunct="1"/>
            <a:endParaRPr lang="en-US" sz="1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fontAlgn="auto">
              <a:spcBef>
                <a:spcPts val="0"/>
              </a:spcBef>
              <a:spcAft>
                <a:spcPts val="0"/>
              </a:spcAft>
              <a:buFont typeface="Arial" pitchFamily="34" charset="0"/>
              <a:buChar char="•"/>
              <a:defRPr/>
            </a:pPr>
            <a:r>
              <a:rPr lang="en-GB" dirty="0"/>
              <a:t>Background</a:t>
            </a:r>
            <a:endParaRPr lang="en-US" dirty="0"/>
          </a:p>
          <a:p>
            <a:pPr marL="742950" lvl="1" indent="-285750" fontAlgn="auto">
              <a:spcBef>
                <a:spcPts val="0"/>
              </a:spcBef>
              <a:spcAft>
                <a:spcPts val="0"/>
              </a:spcAft>
              <a:buFont typeface="Arial" pitchFamily="34" charset="0"/>
              <a:buChar char="•"/>
              <a:defRPr/>
            </a:pPr>
            <a:r>
              <a:rPr lang="en-GB" dirty="0"/>
              <a:t>Statement of Need</a:t>
            </a:r>
            <a:endParaRPr lang="en-US" dirty="0"/>
          </a:p>
          <a:p>
            <a:pPr marL="742950" lvl="1" indent="-285750" fontAlgn="auto">
              <a:spcBef>
                <a:spcPts val="0"/>
              </a:spcBef>
              <a:spcAft>
                <a:spcPts val="0"/>
              </a:spcAft>
              <a:buFont typeface="Arial" pitchFamily="34" charset="0"/>
              <a:buChar char="•"/>
              <a:defRPr/>
            </a:pPr>
            <a:r>
              <a:rPr lang="en-GB" dirty="0"/>
              <a:t>Opportunities and Collaborations</a:t>
            </a:r>
          </a:p>
          <a:p>
            <a:pPr marL="742950" lvl="1" indent="-285750" fontAlgn="auto">
              <a:spcBef>
                <a:spcPts val="0"/>
              </a:spcBef>
              <a:spcAft>
                <a:spcPts val="0"/>
              </a:spcAft>
              <a:buFont typeface="Arial" pitchFamily="34" charset="0"/>
              <a:buChar char="•"/>
              <a:defRPr/>
            </a:pPr>
            <a:r>
              <a:rPr lang="en-GB" dirty="0"/>
              <a:t>Impacts and Evaluation</a:t>
            </a: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Proposed Programs</a:t>
            </a:r>
          </a:p>
        </p:txBody>
      </p:sp>
      <p:sp>
        <p:nvSpPr>
          <p:cNvPr id="24583" name="Content Placeholder 12"/>
          <p:cNvSpPr>
            <a:spLocks noGrp="1"/>
          </p:cNvSpPr>
          <p:nvPr>
            <p:ph idx="1"/>
          </p:nvPr>
        </p:nvSpPr>
        <p:spPr>
          <a:xfrm>
            <a:off x="0" y="2514600"/>
            <a:ext cx="4000500" cy="3962400"/>
          </a:xfrm>
        </p:spPr>
        <p:txBody>
          <a:bodyPr/>
          <a:lstStyle/>
          <a:p>
            <a:pPr eaLnBrk="1" hangingPunct="1">
              <a:lnSpc>
                <a:spcPct val="80000"/>
              </a:lnSpc>
              <a:buFont typeface="Arial" pitchFamily="34" charset="0"/>
              <a:buNone/>
            </a:pPr>
            <a:r>
              <a:rPr lang="en-GB" sz="1000" b="1" smtClean="0"/>
              <a:t>            </a:t>
            </a:r>
          </a:p>
          <a:p>
            <a:pPr lvl="1" eaLnBrk="1" hangingPunct="1">
              <a:lnSpc>
                <a:spcPct val="80000"/>
              </a:lnSpc>
              <a:buFont typeface="Arial" pitchFamily="34" charset="0"/>
              <a:buChar char="•"/>
            </a:pPr>
            <a:endParaRPr lang="en-US" sz="1100" smtClean="0"/>
          </a:p>
          <a:p>
            <a:pPr lvl="1" eaLnBrk="1" hangingPunct="1">
              <a:lnSpc>
                <a:spcPct val="80000"/>
              </a:lnSpc>
              <a:buFont typeface="Arial" pitchFamily="34" charset="0"/>
              <a:buChar char="•"/>
            </a:pPr>
            <a:r>
              <a:rPr lang="en-US" sz="1600" smtClean="0"/>
              <a:t>Derelict properties on St.. Mary Street will be developed while some will be demolished.</a:t>
            </a:r>
          </a:p>
          <a:p>
            <a:pPr lvl="1" eaLnBrk="1" hangingPunct="1">
              <a:lnSpc>
                <a:spcPct val="80000"/>
              </a:lnSpc>
              <a:buFont typeface="Arial" pitchFamily="34" charset="0"/>
              <a:buChar char="•"/>
            </a:pPr>
            <a:r>
              <a:rPr lang="en-US" sz="1600" smtClean="0"/>
              <a:t>Project will create 40 construction jobs and 35 continuing operations jobs. Training programs and workforce development are integral parts of the program.</a:t>
            </a:r>
          </a:p>
          <a:p>
            <a:pPr lvl="1" eaLnBrk="1" hangingPunct="1">
              <a:lnSpc>
                <a:spcPct val="80000"/>
              </a:lnSpc>
              <a:buFont typeface="Arial" pitchFamily="34" charset="0"/>
              <a:buChar char="•"/>
            </a:pPr>
            <a:r>
              <a:rPr lang="en-US" sz="1600" smtClean="0"/>
              <a:t>Will provide fresh, nutritious, locally grown food to partnering institutions using energy efficient  and sustainable, toxin free practices.</a:t>
            </a:r>
          </a:p>
          <a:p>
            <a:pPr lvl="1" eaLnBrk="1" hangingPunct="1">
              <a:lnSpc>
                <a:spcPct val="80000"/>
              </a:lnSpc>
              <a:buFont typeface="Arial" pitchFamily="34" charset="0"/>
              <a:buChar char="•"/>
            </a:pPr>
            <a:r>
              <a:rPr lang="en-GB" sz="1600" smtClean="0"/>
              <a:t>The project will collaborate with St.. Martha’s by adding connecting walking paths and a commons area.</a:t>
            </a:r>
            <a:endParaRPr lang="en-US" sz="1600" smtClean="0"/>
          </a:p>
        </p:txBody>
      </p:sp>
      <p:grpSp>
        <p:nvGrpSpPr>
          <p:cNvPr id="24584" name="Group 9" descr="Birds-eye-view of all three buildings, with five boxes highlighting areas in the lower-left corner, farthest from the church."/>
          <p:cNvGrpSpPr>
            <a:grpSpLocks/>
          </p:cNvGrpSpPr>
          <p:nvPr/>
        </p:nvGrpSpPr>
        <p:grpSpPr bwMode="auto">
          <a:xfrm>
            <a:off x="4191000" y="2819400"/>
            <a:ext cx="4500563" cy="2927350"/>
            <a:chOff x="833551" y="1905000"/>
            <a:chExt cx="7476898" cy="4298868"/>
          </a:xfrm>
        </p:grpSpPr>
        <p:pic>
          <p:nvPicPr>
            <p:cNvPr id="24586" name="Picture 11"/>
            <p:cNvPicPr>
              <a:picLocks noChangeAspect="1" noChangeArrowheads="1"/>
            </p:cNvPicPr>
            <p:nvPr/>
          </p:nvPicPr>
          <p:blipFill>
            <a:blip r:embed="rId2" cstate="screen">
              <a:lum bright="-10000" contrast="10000"/>
            </a:blip>
            <a:srcRect/>
            <a:stretch>
              <a:fillRect/>
            </a:stretch>
          </p:blipFill>
          <p:spPr bwMode="auto">
            <a:xfrm>
              <a:off x="833551" y="1905000"/>
              <a:ext cx="7476898" cy="4298868"/>
            </a:xfrm>
            <a:prstGeom prst="rect">
              <a:avLst/>
            </a:prstGeom>
            <a:noFill/>
            <a:ln w="9525">
              <a:noFill/>
              <a:miter lim="800000"/>
              <a:headEnd/>
              <a:tailEnd/>
            </a:ln>
          </p:spPr>
        </p:pic>
        <p:sp>
          <p:nvSpPr>
            <p:cNvPr id="15" name="Rectangle 14"/>
            <p:cNvSpPr/>
            <p:nvPr/>
          </p:nvSpPr>
          <p:spPr>
            <a:xfrm>
              <a:off x="1980801" y="4038116"/>
              <a:ext cx="1447906" cy="762326"/>
            </a:xfrm>
            <a:prstGeom prst="rect">
              <a:avLst/>
            </a:prstGeom>
            <a:solidFill>
              <a:srgbClr val="EEECE1">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980801" y="4877374"/>
              <a:ext cx="1447906" cy="762326"/>
            </a:xfrm>
            <a:prstGeom prst="rect">
              <a:avLst/>
            </a:prstGeom>
            <a:solidFill>
              <a:srgbClr val="EEECE1">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5310" y="3201188"/>
              <a:ext cx="762194" cy="836928"/>
            </a:xfrm>
            <a:prstGeom prst="rect">
              <a:avLst/>
            </a:prstGeom>
            <a:solidFill>
              <a:srgbClr val="EEECE1">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915310" y="4191980"/>
              <a:ext cx="762194" cy="836926"/>
            </a:xfrm>
            <a:prstGeom prst="rect">
              <a:avLst/>
            </a:prstGeom>
            <a:solidFill>
              <a:srgbClr val="EEECE1">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915310" y="5180440"/>
              <a:ext cx="762194" cy="839258"/>
            </a:xfrm>
            <a:prstGeom prst="rect">
              <a:avLst/>
            </a:prstGeom>
            <a:solidFill>
              <a:srgbClr val="EEECE1">
                <a:alpha val="6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a:stCxn id="15" idx="0"/>
              <a:endCxn id="15" idx="2"/>
            </p:cNvCxnSpPr>
            <p:nvPr/>
          </p:nvCxnSpPr>
          <p:spPr>
            <a:xfrm>
              <a:off x="2706072" y="4038116"/>
              <a:ext cx="0" cy="762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72446" y="4038116"/>
              <a:ext cx="0" cy="762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99258" y="4038116"/>
              <a:ext cx="0" cy="762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39700" y="4038116"/>
              <a:ext cx="0" cy="762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10250" y="4038116"/>
              <a:ext cx="0" cy="762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10250" y="4877374"/>
              <a:ext cx="0" cy="762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39700" y="4877374"/>
              <a:ext cx="0" cy="762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42995" y="4877374"/>
              <a:ext cx="0" cy="762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72446" y="4877374"/>
              <a:ext cx="0" cy="762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199258" y="4877374"/>
              <a:ext cx="0" cy="7623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42122" y="3201188"/>
              <a:ext cx="0" cy="8369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1571" y="3201188"/>
              <a:ext cx="0" cy="8369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42122" y="4191980"/>
              <a:ext cx="0" cy="8369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15310" y="5180440"/>
              <a:ext cx="0" cy="8392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71571" y="4191980"/>
              <a:ext cx="0" cy="8369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42122" y="5180440"/>
              <a:ext cx="0" cy="8392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71571" y="5180440"/>
              <a:ext cx="0" cy="8392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4585" name="TextBox 36"/>
          <p:cNvSpPr txBox="1">
            <a:spLocks noChangeArrowheads="1"/>
          </p:cNvSpPr>
          <p:nvPr/>
        </p:nvSpPr>
        <p:spPr bwMode="auto">
          <a:xfrm>
            <a:off x="304800" y="1752600"/>
            <a:ext cx="8686800" cy="1108075"/>
          </a:xfrm>
          <a:prstGeom prst="rect">
            <a:avLst/>
          </a:prstGeom>
          <a:noFill/>
          <a:ln w="9525">
            <a:noFill/>
            <a:miter lim="800000"/>
            <a:headEnd/>
            <a:tailEnd/>
          </a:ln>
        </p:spPr>
        <p:txBody>
          <a:bodyPr anchor="ctr">
            <a:spAutoFit/>
          </a:bodyPr>
          <a:lstStyle/>
          <a:p>
            <a:pPr algn="ctr"/>
            <a:r>
              <a:rPr lang="en-GB" sz="2400" b="1">
                <a:latin typeface="Calibri" pitchFamily="34" charset="0"/>
              </a:rPr>
              <a:t>Detroit Urban Farm Project</a:t>
            </a:r>
          </a:p>
          <a:p>
            <a:pPr marL="0" lvl="1"/>
            <a:r>
              <a:rPr lang="en-US">
                <a:latin typeface="Calibri" pitchFamily="34" charset="0"/>
              </a:rPr>
              <a:t>    Templar Foundation is developing a hydroponic greenhouse farm on the St. Peters site.</a:t>
            </a:r>
          </a:p>
          <a:p>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Proposed Programs</a:t>
            </a:r>
          </a:p>
        </p:txBody>
      </p:sp>
      <p:sp>
        <p:nvSpPr>
          <p:cNvPr id="25607" name="Content Placeholder 12"/>
          <p:cNvSpPr>
            <a:spLocks noGrp="1"/>
          </p:cNvSpPr>
          <p:nvPr>
            <p:ph idx="1"/>
          </p:nvPr>
        </p:nvSpPr>
        <p:spPr>
          <a:xfrm>
            <a:off x="304800" y="1828800"/>
            <a:ext cx="8229600" cy="4724400"/>
          </a:xfrm>
        </p:spPr>
        <p:txBody>
          <a:bodyPr/>
          <a:lstStyle/>
          <a:p>
            <a:pPr algn="ctr" eaLnBrk="1" hangingPunct="1">
              <a:lnSpc>
                <a:spcPct val="80000"/>
              </a:lnSpc>
              <a:buFont typeface="Arial" pitchFamily="34" charset="0"/>
              <a:buNone/>
            </a:pPr>
            <a:r>
              <a:rPr lang="en-GB" sz="1500" smtClean="0"/>
              <a:t>              </a:t>
            </a:r>
            <a:r>
              <a:rPr lang="en-GB" sz="2000" b="1" smtClean="0"/>
              <a:t>Vets to Agriculture Training Program</a:t>
            </a:r>
          </a:p>
          <a:p>
            <a:pPr eaLnBrk="1" hangingPunct="1">
              <a:lnSpc>
                <a:spcPct val="80000"/>
              </a:lnSpc>
            </a:pPr>
            <a:endParaRPr lang="en-US" sz="1500" b="1" smtClean="0"/>
          </a:p>
          <a:p>
            <a:pPr lvl="1" eaLnBrk="1" hangingPunct="1">
              <a:lnSpc>
                <a:spcPct val="80000"/>
              </a:lnSpc>
              <a:buFont typeface="Arial" pitchFamily="34" charset="0"/>
              <a:buChar char="•"/>
            </a:pPr>
            <a:r>
              <a:rPr lang="en-US" sz="1600" b="1" smtClean="0"/>
              <a:t> </a:t>
            </a:r>
            <a:r>
              <a:rPr lang="en-US" sz="1600" smtClean="0"/>
              <a:t>The concept for Vets to Ag, training US veterans to work in agriculture, was developed by the State of Michigan Veteran Services in 2009 and this agency partnered with Michigan State University Institute of Agricultural Technology (MSU IAT) to help develop and conduct training.  The target audience for this training has been homeless US veterans.  </a:t>
            </a:r>
          </a:p>
          <a:p>
            <a:pPr lvl="1" eaLnBrk="1" hangingPunct="1">
              <a:lnSpc>
                <a:spcPct val="80000"/>
              </a:lnSpc>
              <a:buFont typeface="Arial" pitchFamily="34" charset="0"/>
              <a:buChar char="•"/>
            </a:pPr>
            <a:r>
              <a:rPr lang="en-US" sz="1600" smtClean="0"/>
              <a:t>A transitional on-the-job training opportunity in grounds management will allow veterans to further develop skills in an actual work environment. Vets to Ag trainees will provide grounds management services for surrounding property owners as a fee for service. Youth mentoring and training, and support for other community-based activities will help trainees learn valuable business and social skills.  </a:t>
            </a:r>
          </a:p>
          <a:p>
            <a:pPr lvl="1" eaLnBrk="1" hangingPunct="1">
              <a:lnSpc>
                <a:spcPct val="80000"/>
              </a:lnSpc>
              <a:buFont typeface="Arial" pitchFamily="34" charset="0"/>
              <a:buChar char="•"/>
            </a:pPr>
            <a:r>
              <a:rPr lang="en-US" sz="1600" smtClean="0"/>
              <a:t>This program will replace the grounds management and snow removal services currently provided by a private contractor.  Expanded responsibilities for site security and light building maintenance can be included. Existing housing can be utilized for the program with trainees expected to pay a monthly rent.</a:t>
            </a:r>
          </a:p>
          <a:p>
            <a:pPr lvl="1" eaLnBrk="1" hangingPunct="1">
              <a:lnSpc>
                <a:spcPct val="80000"/>
              </a:lnSpc>
              <a:buFont typeface="Arial" pitchFamily="34" charset="0"/>
              <a:buChar char="•"/>
            </a:pPr>
            <a:r>
              <a:rPr lang="en-US" sz="1600" smtClean="0"/>
              <a:t>Anticipated collaborations with other stakeholders at St.. Martha’s and the community as a whole include youth mentoring, recreation, health and wellness services, senior services, economic  and workforce development, and community gardening.  These collaborations and linkages provide a two-way path – services for veterans and veterans providing services for others.</a:t>
            </a:r>
            <a:r>
              <a:rPr lang="en-US" sz="1600" b="1" smtClean="0"/>
              <a:t> </a:t>
            </a:r>
            <a:endParaRPr lang="en-US" sz="1600" smtClean="0"/>
          </a:p>
          <a:p>
            <a:pPr eaLnBrk="1" hangingPunct="1">
              <a:lnSpc>
                <a:spcPct val="80000"/>
              </a:lnSpc>
            </a:pPr>
            <a:endParaRPr lang="en-US" sz="15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Proposed Programs</a:t>
            </a:r>
          </a:p>
        </p:txBody>
      </p:sp>
      <p:sp>
        <p:nvSpPr>
          <p:cNvPr id="26631" name="Text Placeholder 2"/>
          <p:cNvSpPr>
            <a:spLocks noGrp="1"/>
          </p:cNvSpPr>
          <p:nvPr>
            <p:ph type="body" idx="4294967295"/>
          </p:nvPr>
        </p:nvSpPr>
        <p:spPr>
          <a:xfrm>
            <a:off x="0" y="1828800"/>
            <a:ext cx="4040188" cy="639763"/>
          </a:xfrm>
        </p:spPr>
        <p:txBody>
          <a:bodyPr/>
          <a:lstStyle/>
          <a:p>
            <a:pPr eaLnBrk="1" hangingPunct="1">
              <a:buFont typeface="Arial" pitchFamily="34" charset="0"/>
              <a:buNone/>
            </a:pPr>
            <a:r>
              <a:rPr lang="en-GB" sz="1800" smtClean="0"/>
              <a:t>   </a:t>
            </a:r>
            <a:endParaRPr lang="en-US" sz="1800" smtClean="0"/>
          </a:p>
        </p:txBody>
      </p:sp>
      <p:sp>
        <p:nvSpPr>
          <p:cNvPr id="26632" name="Content Placeholder 12"/>
          <p:cNvSpPr>
            <a:spLocks noGrp="1"/>
          </p:cNvSpPr>
          <p:nvPr>
            <p:ph sz="half" idx="4294967295"/>
          </p:nvPr>
        </p:nvSpPr>
        <p:spPr>
          <a:xfrm>
            <a:off x="304800" y="2057400"/>
            <a:ext cx="4040188" cy="4560888"/>
          </a:xfrm>
        </p:spPr>
        <p:txBody>
          <a:bodyPr/>
          <a:lstStyle/>
          <a:p>
            <a:pPr eaLnBrk="1" hangingPunct="1">
              <a:buFont typeface="Arial" pitchFamily="34" charset="0"/>
              <a:buNone/>
            </a:pPr>
            <a:r>
              <a:rPr lang="en-GB" sz="1600" smtClean="0"/>
              <a:t>	</a:t>
            </a:r>
            <a:r>
              <a:rPr lang="en-GB" sz="1800" smtClean="0"/>
              <a:t>Care Farming Enrichment Program </a:t>
            </a:r>
            <a:endParaRPr lang="en-GB" sz="1600" smtClean="0"/>
          </a:p>
          <a:p>
            <a:pPr eaLnBrk="1" hangingPunct="1"/>
            <a:r>
              <a:rPr lang="en-US" sz="1600" smtClean="0"/>
              <a:t>A structured and supervised day treatment program for Adults with cognitive deficits. Activities include craft construction, carpentry, and gardening. </a:t>
            </a:r>
          </a:p>
          <a:p>
            <a:pPr eaLnBrk="1" hangingPunct="1">
              <a:buFont typeface="Arial" pitchFamily="34" charset="0"/>
              <a:buNone/>
            </a:pPr>
            <a:r>
              <a:rPr lang="en-US" sz="1600" smtClean="0"/>
              <a:t> </a:t>
            </a:r>
          </a:p>
          <a:p>
            <a:pPr eaLnBrk="1" hangingPunct="1"/>
            <a:r>
              <a:rPr lang="en-US" sz="1600" smtClean="0"/>
              <a:t>Care Farming provides social integration and productive activity skill building. </a:t>
            </a:r>
          </a:p>
          <a:p>
            <a:pPr eaLnBrk="1" hangingPunct="1">
              <a:buFont typeface="Arial" pitchFamily="34" charset="0"/>
              <a:buNone/>
            </a:pPr>
            <a:endParaRPr lang="en-US" sz="1600" smtClean="0"/>
          </a:p>
          <a:p>
            <a:pPr eaLnBrk="1" hangingPunct="1"/>
            <a:r>
              <a:rPr lang="en-US" sz="1600" smtClean="0"/>
              <a:t>The program will collaborate with Vets to Ag, the Village of St.. Martha’s and the Templer Foundation.   </a:t>
            </a:r>
          </a:p>
          <a:p>
            <a:pPr eaLnBrk="1" hangingPunct="1"/>
            <a:endParaRPr lang="en-US" smtClean="0"/>
          </a:p>
          <a:p>
            <a:pPr lvl="1" eaLnBrk="1" hangingPunct="1"/>
            <a:endParaRPr lang="en-US" smtClean="0"/>
          </a:p>
        </p:txBody>
      </p:sp>
      <p:sp>
        <p:nvSpPr>
          <p:cNvPr id="26633" name="Content Placeholder 4"/>
          <p:cNvSpPr>
            <a:spLocks noGrp="1"/>
          </p:cNvSpPr>
          <p:nvPr>
            <p:ph sz="quarter" idx="4294967295"/>
          </p:nvPr>
        </p:nvSpPr>
        <p:spPr>
          <a:xfrm>
            <a:off x="5105400" y="2057400"/>
            <a:ext cx="3736975" cy="4191000"/>
          </a:xfrm>
        </p:spPr>
        <p:txBody>
          <a:bodyPr/>
          <a:lstStyle/>
          <a:p>
            <a:pPr eaLnBrk="1" hangingPunct="1">
              <a:buFont typeface="Arial" pitchFamily="34" charset="0"/>
              <a:buNone/>
            </a:pPr>
            <a:r>
              <a:rPr lang="en-GB" sz="1800" smtClean="0"/>
              <a:t>Clara Bryant Ford Cultural Center Youth Programs</a:t>
            </a:r>
          </a:p>
          <a:p>
            <a:pPr eaLnBrk="1" hangingPunct="1"/>
            <a:endParaRPr lang="en-US" sz="1800" smtClean="0"/>
          </a:p>
          <a:p>
            <a:pPr eaLnBrk="1" hangingPunct="1"/>
            <a:r>
              <a:rPr lang="en-US" sz="1600" smtClean="0"/>
              <a:t>This museum type activity will celebrate the women of the Ford Family by documenting their  lives and accomplishments.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Secure Funding</a:t>
            </a:r>
          </a:p>
        </p:txBody>
      </p:sp>
      <p:sp>
        <p:nvSpPr>
          <p:cNvPr id="27655" name="Content Placeholder 12"/>
          <p:cNvSpPr>
            <a:spLocks noGrp="1"/>
          </p:cNvSpPr>
          <p:nvPr>
            <p:ph idx="1"/>
          </p:nvPr>
        </p:nvSpPr>
        <p:spPr>
          <a:xfrm>
            <a:off x="457200" y="2514600"/>
            <a:ext cx="8229600" cy="3810000"/>
          </a:xfrm>
        </p:spPr>
        <p:txBody>
          <a:bodyPr/>
          <a:lstStyle/>
          <a:p>
            <a:pPr eaLnBrk="1" hangingPunct="1"/>
            <a:r>
              <a:rPr lang="en-US" sz="2400" smtClean="0"/>
              <a:t>St. Martha’s Church has maintenance costs but at the time is bringing in no income.</a:t>
            </a:r>
          </a:p>
          <a:p>
            <a:pPr eaLnBrk="1" hangingPunct="1"/>
            <a:r>
              <a:rPr lang="en-US" sz="2400" smtClean="0"/>
              <a:t>Some of these costs can be offset by receiving grant funds.  Establishing a non-profit will make the Church and the Commons eligible for many different grants.</a:t>
            </a:r>
          </a:p>
          <a:p>
            <a:pPr eaLnBrk="1" hangingPunct="1"/>
            <a:r>
              <a:rPr lang="en-US" sz="2400" smtClean="0"/>
              <a:t>Another way that these costs can be offset is by leasing space to program partners.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Secure Funding</a:t>
            </a:r>
          </a:p>
        </p:txBody>
      </p:sp>
      <p:sp>
        <p:nvSpPr>
          <p:cNvPr id="28679" name="Content Placeholder 12"/>
          <p:cNvSpPr>
            <a:spLocks noGrp="1"/>
          </p:cNvSpPr>
          <p:nvPr>
            <p:ph idx="1"/>
          </p:nvPr>
        </p:nvSpPr>
        <p:spPr>
          <a:xfrm>
            <a:off x="457200" y="1905000"/>
            <a:ext cx="8229600" cy="4419600"/>
          </a:xfrm>
        </p:spPr>
        <p:txBody>
          <a:bodyPr/>
          <a:lstStyle/>
          <a:p>
            <a:pPr eaLnBrk="1" hangingPunct="1">
              <a:buFont typeface="Arial" pitchFamily="34" charset="0"/>
              <a:buNone/>
            </a:pPr>
            <a:r>
              <a:rPr lang="en-US" sz="1400" b="1" smtClean="0"/>
              <a:t>Federal Grants</a:t>
            </a:r>
            <a:endParaRPr lang="en-US" sz="1400" smtClean="0"/>
          </a:p>
          <a:p>
            <a:pPr eaLnBrk="1" hangingPunct="1">
              <a:buFont typeface="Arial" pitchFamily="34" charset="0"/>
              <a:buNone/>
            </a:pPr>
            <a:r>
              <a:rPr lang="en-US" sz="1400" smtClean="0"/>
              <a:t>94.002 Corporation for National and Community Service: Engage 55 and over to volunteer to meet critical community needs</a:t>
            </a:r>
          </a:p>
          <a:p>
            <a:pPr eaLnBrk="1" hangingPunct="1">
              <a:buFont typeface="Arial" pitchFamily="34" charset="0"/>
              <a:buNone/>
            </a:pPr>
            <a:r>
              <a:rPr lang="en-US" sz="1400" smtClean="0"/>
              <a:t>94.011 Foster Grandparent Program. Corporation for National and Community Service. Program funds are used to support Foster Grandparents in providing supportive, person to person service to children with exceptional or special needs Federal Centers for Disease Control and Prevention </a:t>
            </a:r>
          </a:p>
          <a:p>
            <a:pPr eaLnBrk="1" hangingPunct="1">
              <a:buFont typeface="Arial" pitchFamily="34" charset="0"/>
              <a:buNone/>
            </a:pPr>
            <a:r>
              <a:rPr lang="en-US" sz="1400" smtClean="0"/>
              <a:t> 93.737 Community Transformation Grants -Small Communities Programs </a:t>
            </a:r>
          </a:p>
          <a:p>
            <a:pPr eaLnBrk="1" hangingPunct="1">
              <a:buFont typeface="Arial" pitchFamily="34" charset="0"/>
              <a:buNone/>
            </a:pPr>
            <a:r>
              <a:rPr lang="en-US" sz="1400" smtClean="0"/>
              <a:t>The Community Transformation Grant program supports State and local governmental agencies and community-based organizations in the implementation, evaluation, and dissemination of evidence-based community health activities in order to reduce chronic disease</a:t>
            </a:r>
          </a:p>
          <a:p>
            <a:pPr eaLnBrk="1" hangingPunct="1">
              <a:buFont typeface="Arial" pitchFamily="34" charset="0"/>
              <a:buNone/>
            </a:pPr>
            <a:r>
              <a:rPr lang="en-US" sz="1400" smtClean="0"/>
              <a:t> U S Department of Labor Green Jobs Innovation Fund</a:t>
            </a:r>
          </a:p>
          <a:p>
            <a:pPr eaLnBrk="1" hangingPunct="1">
              <a:buFont typeface="Arial" pitchFamily="34" charset="0"/>
              <a:buNone/>
            </a:pPr>
            <a:endParaRPr lang="en-US" sz="1400" smtClean="0"/>
          </a:p>
          <a:p>
            <a:pPr eaLnBrk="1" hangingPunct="1">
              <a:buFont typeface="Arial" pitchFamily="34" charset="0"/>
              <a:buNone/>
            </a:pPr>
            <a:r>
              <a:rPr lang="en-US" sz="1400" smtClean="0"/>
              <a:t> </a:t>
            </a:r>
            <a:r>
              <a:rPr lang="en-US" sz="1400" b="1" smtClean="0"/>
              <a:t>Top 50 U.S. Foundations Awarding Grants for the Aging/Elderly/Senior Citizens</a:t>
            </a:r>
            <a:endParaRPr lang="en-US" sz="1400" smtClean="0"/>
          </a:p>
          <a:p>
            <a:pPr eaLnBrk="1" hangingPunct="1">
              <a:buFont typeface="Arial" pitchFamily="34" charset="0"/>
              <a:buNone/>
            </a:pPr>
            <a:r>
              <a:rPr lang="en-US" sz="1400" smtClean="0"/>
              <a:t>#10 The Kresge Foundation</a:t>
            </a:r>
          </a:p>
          <a:p>
            <a:pPr eaLnBrk="1" hangingPunct="1">
              <a:buFont typeface="Arial" pitchFamily="34" charset="0"/>
              <a:buNone/>
            </a:pPr>
            <a:r>
              <a:rPr lang="en-US" sz="1400" smtClean="0"/>
              <a:t>#49 Charles Stewart Mott Foundation</a:t>
            </a:r>
          </a:p>
          <a:p>
            <a:pPr eaLnBrk="1" hangingPunct="1">
              <a:buFont typeface="Arial" pitchFamily="34" charset="0"/>
              <a:buNone/>
            </a:pPr>
            <a:r>
              <a:rPr lang="en-US" sz="1400" b="1" smtClean="0"/>
              <a:t> </a:t>
            </a:r>
            <a:endParaRPr lang="en-US" sz="1400" smtClean="0"/>
          </a:p>
          <a:p>
            <a:pPr eaLnBrk="1" hangingPunct="1">
              <a:buFont typeface="Arial" pitchFamily="34" charset="0"/>
              <a:buNone/>
            </a:pPr>
            <a:r>
              <a:rPr lang="en-US" sz="1400" b="1" smtClean="0"/>
              <a:t>The Detroit Fund</a:t>
            </a:r>
            <a:endParaRPr lang="en-US" sz="1400" smtClean="0"/>
          </a:p>
          <a:p>
            <a:pPr eaLnBrk="1" hangingPunct="1">
              <a:buFont typeface="Arial" pitchFamily="34" charset="0"/>
              <a:buNone/>
            </a:pPr>
            <a:r>
              <a:rPr lang="en-US" sz="1400" smtClean="0"/>
              <a:t>Innovative workforce solutions particularly in green and health care sectors.</a:t>
            </a:r>
          </a:p>
          <a:p>
            <a:pPr eaLnBrk="1" hangingPunct="1">
              <a:buFont typeface="Arial" pitchFamily="34" charset="0"/>
              <a:buNone/>
            </a:pPr>
            <a:r>
              <a:rPr lang="en-US" sz="1400" smtClean="0"/>
              <a:t> </a:t>
            </a:r>
          </a:p>
          <a:p>
            <a:pPr eaLnBrk="1" hangingPunct="1">
              <a:buFont typeface="Arial" pitchFamily="34" charset="0"/>
              <a:buNone/>
            </a:pPr>
            <a:r>
              <a:rPr lang="en-US" sz="1400" smtClean="0"/>
              <a:t> </a:t>
            </a:r>
          </a:p>
          <a:p>
            <a:pPr eaLnBrk="1" hangingPunct="1"/>
            <a:endParaRPr lang="en-US" sz="1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28600" y="1828800"/>
            <a:ext cx="8839200" cy="2133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000" dirty="0">
              <a:latin typeface="Cambria" pitchFamily="18" charset="0"/>
            </a:endParaRPr>
          </a:p>
        </p:txBody>
      </p:sp>
      <p:sp>
        <p:nvSpPr>
          <p:cNvPr id="14" name="Title 1"/>
          <p:cNvSpPr txBox="1">
            <a:spLocks/>
          </p:cNvSpPr>
          <p:nvPr/>
        </p:nvSpPr>
        <p:spPr>
          <a:xfrm>
            <a:off x="0" y="0"/>
            <a:ext cx="9144000" cy="1600200"/>
          </a:xfrm>
          <a:prstGeom prst="rect">
            <a:avLst/>
          </a:prstGeom>
          <a:effectLst/>
        </p:spPr>
        <p:txBody>
          <a:bodyPr anchor="ctr">
            <a:normAutofit/>
          </a:bodyPr>
          <a:lstStyle/>
          <a:p>
            <a:pPr algn="ctr" fontAlgn="auto">
              <a:spcAft>
                <a:spcPts val="0"/>
              </a:spcAft>
              <a:defRPr/>
            </a:pPr>
            <a:r>
              <a:rPr lang="en-US" sz="4800" b="1" dirty="0">
                <a:solidFill>
                  <a:schemeClr val="bg1"/>
                </a:solidFill>
                <a:latin typeface="Cambria" pitchFamily="18" charset="0"/>
                <a:ea typeface="+mj-ea"/>
                <a:cs typeface="+mj-cs"/>
              </a:rPr>
              <a:t>Hire personnel</a:t>
            </a:r>
          </a:p>
        </p:txBody>
      </p:sp>
      <p:sp>
        <p:nvSpPr>
          <p:cNvPr id="13" name="Content Placeholder 12"/>
          <p:cNvSpPr>
            <a:spLocks noGrp="1"/>
          </p:cNvSpPr>
          <p:nvPr>
            <p:ph idx="1"/>
          </p:nvPr>
        </p:nvSpPr>
        <p:spPr>
          <a:xfrm>
            <a:off x="457200" y="1828800"/>
            <a:ext cx="8229600" cy="4525963"/>
          </a:xfrm>
        </p:spPr>
        <p:txBody>
          <a:bodyPr rtlCol="0">
            <a:normAutofit fontScale="85000" lnSpcReduction="10000"/>
          </a:bodyPr>
          <a:lstStyle/>
          <a:p>
            <a:pPr eaLnBrk="1" fontAlgn="auto" hangingPunct="1">
              <a:spcAft>
                <a:spcPts val="0"/>
              </a:spcAft>
              <a:defRPr/>
            </a:pPr>
            <a:r>
              <a:rPr lang="en-US" dirty="0" smtClean="0"/>
              <a:t>Having personnel on-site will help the group’s efforts to materialize.  </a:t>
            </a:r>
          </a:p>
          <a:p>
            <a:pPr eaLnBrk="1" fontAlgn="auto" hangingPunct="1">
              <a:spcAft>
                <a:spcPts val="0"/>
              </a:spcAft>
              <a:defRPr/>
            </a:pPr>
            <a:r>
              <a:rPr lang="en-US" dirty="0" smtClean="0"/>
              <a:t>A staff person will be focused on the project and have the time to enact the recommendations previously mentioned.  </a:t>
            </a:r>
          </a:p>
          <a:p>
            <a:pPr eaLnBrk="1" fontAlgn="auto" hangingPunct="1">
              <a:spcAft>
                <a:spcPts val="0"/>
              </a:spcAft>
              <a:defRPr/>
            </a:pPr>
            <a:r>
              <a:rPr lang="en-US" dirty="0" smtClean="0"/>
              <a:t>An employee will handle the non-profits correspondence and other business matters.</a:t>
            </a:r>
          </a:p>
          <a:p>
            <a:pPr eaLnBrk="1" fontAlgn="auto" hangingPunct="1">
              <a:spcAft>
                <a:spcPts val="0"/>
              </a:spcAft>
              <a:defRPr/>
            </a:pPr>
            <a:r>
              <a:rPr lang="en-US" dirty="0" smtClean="0"/>
              <a:t>A worker will also have the time to search and apply for grants and other sources of funding.</a:t>
            </a:r>
          </a:p>
          <a:p>
            <a:pPr eaLnBrk="1" fontAlgn="auto" hangingPunct="1">
              <a:spcAft>
                <a:spcPts val="0"/>
              </a:spcAft>
              <a:defRPr/>
            </a:pPr>
            <a:r>
              <a:rPr lang="en-US" dirty="0" smtClean="0"/>
              <a:t>Personnel will begin and continue communication with possible tenants and arrange scheduling for the site.</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793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t>
            </a:r>
          </a:p>
        </p:txBody>
      </p:sp>
      <p:sp>
        <p:nvSpPr>
          <p:cNvPr id="4" name="Rectangle 3"/>
          <p:cNvSpPr/>
          <p:nvPr/>
        </p:nvSpPr>
        <p:spPr>
          <a:xfrm>
            <a:off x="0" y="1752600"/>
            <a:ext cx="9144000" cy="510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24" name="Title 1"/>
          <p:cNvSpPr>
            <a:spLocks noGrp="1"/>
          </p:cNvSpPr>
          <p:nvPr>
            <p:ph type="title"/>
          </p:nvPr>
        </p:nvSpPr>
        <p:spPr/>
        <p:txBody>
          <a:bodyPr/>
          <a:lstStyle/>
          <a:p>
            <a:pPr eaLnBrk="1" hangingPunct="1"/>
            <a:r>
              <a:rPr lang="en-US" sz="4800" b="1" smtClean="0">
                <a:solidFill>
                  <a:schemeClr val="bg1"/>
                </a:solidFill>
                <a:latin typeface="Cambria" pitchFamily="18" charset="0"/>
              </a:rPr>
              <a:t>Thank You</a:t>
            </a:r>
          </a:p>
        </p:txBody>
      </p:sp>
      <p:sp>
        <p:nvSpPr>
          <p:cNvPr id="6" name="Rectangle 5"/>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26" name="TextBox 6"/>
          <p:cNvSpPr txBox="1">
            <a:spLocks noChangeArrowheads="1"/>
          </p:cNvSpPr>
          <p:nvPr/>
        </p:nvSpPr>
        <p:spPr bwMode="auto">
          <a:xfrm>
            <a:off x="533400" y="2362200"/>
            <a:ext cx="8153400" cy="4113213"/>
          </a:xfrm>
          <a:prstGeom prst="rect">
            <a:avLst/>
          </a:prstGeom>
          <a:noFill/>
          <a:ln w="9525">
            <a:noFill/>
            <a:miter lim="800000"/>
            <a:headEnd/>
            <a:tailEnd/>
          </a:ln>
        </p:spPr>
        <p:txBody>
          <a:bodyPr>
            <a:spAutoFit/>
          </a:bodyPr>
          <a:lstStyle/>
          <a:p>
            <a:pPr algn="ctr"/>
            <a:r>
              <a:rPr lang="en-US" sz="3200">
                <a:latin typeface="Calibri" pitchFamily="34" charset="0"/>
              </a:rPr>
              <a:t>Questions?</a:t>
            </a:r>
          </a:p>
          <a:p>
            <a:pPr algn="ctr"/>
            <a:endParaRPr lang="en-US" sz="3200">
              <a:latin typeface="Calibri" pitchFamily="34" charset="0"/>
            </a:endParaRPr>
          </a:p>
          <a:p>
            <a:pPr algn="ctr"/>
            <a:endParaRPr lang="en-US" sz="3200">
              <a:latin typeface="Calibri" pitchFamily="34" charset="0"/>
            </a:endParaRPr>
          </a:p>
          <a:p>
            <a:pPr algn="ctr"/>
            <a:endParaRPr lang="en-US" sz="3200">
              <a:latin typeface="Calibri" pitchFamily="34" charset="0"/>
            </a:endParaRPr>
          </a:p>
          <a:p>
            <a:pPr algn="ctr"/>
            <a:endParaRPr lang="en-US" sz="3200">
              <a:latin typeface="Calibri" pitchFamily="34" charset="0"/>
            </a:endParaRPr>
          </a:p>
          <a:p>
            <a:pPr algn="ctr"/>
            <a:endParaRPr lang="en-US" sz="3200">
              <a:latin typeface="Calibri" pitchFamily="34" charset="0"/>
            </a:endParaRPr>
          </a:p>
          <a:p>
            <a:pPr algn="ctr"/>
            <a:endParaRPr lang="en-US" sz="3200">
              <a:latin typeface="Calibri" pitchFamily="34" charset="0"/>
            </a:endParaRPr>
          </a:p>
          <a:p>
            <a:pPr algn="ctr"/>
            <a:r>
              <a:rPr lang="en-US" sz="2000">
                <a:latin typeface="Calibri" pitchFamily="34" charset="0"/>
              </a:rPr>
              <a:t>Special Thanks to Melinda McIntosh for her assistance in preparing this presentation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sz="4800" b="1" dirty="0" smtClean="0">
                <a:solidFill>
                  <a:schemeClr val="bg1">
                    <a:lumMod val="95000"/>
                  </a:schemeClr>
                </a:solidFill>
                <a:latin typeface="Cambria" pitchFamily="18" charset="0"/>
              </a:rPr>
              <a:t>The Mission</a:t>
            </a:r>
            <a:endParaRPr lang="en-US" sz="4800" b="1" dirty="0">
              <a:solidFill>
                <a:schemeClr val="bg1">
                  <a:lumMod val="95000"/>
                </a:schemeClr>
              </a:solidFill>
              <a:latin typeface="Cambria" pitchFamily="18" charset="0"/>
            </a:endParaRPr>
          </a:p>
        </p:txBody>
      </p:sp>
      <p:sp>
        <p:nvSpPr>
          <p:cNvPr id="4101" name="Content Placeholder 2"/>
          <p:cNvSpPr>
            <a:spLocks noGrp="1"/>
          </p:cNvSpPr>
          <p:nvPr>
            <p:ph sz="half" idx="1"/>
          </p:nvPr>
        </p:nvSpPr>
        <p:spPr>
          <a:xfrm>
            <a:off x="177800" y="1981200"/>
            <a:ext cx="8356600" cy="4572000"/>
          </a:xfrm>
        </p:spPr>
        <p:txBody>
          <a:bodyPr/>
          <a:lstStyle/>
          <a:p>
            <a:pPr eaLnBrk="1" hangingPunct="1">
              <a:buFont typeface="Arial" pitchFamily="34" charset="0"/>
              <a:buNone/>
            </a:pPr>
            <a:r>
              <a:rPr lang="en-US" sz="2400" smtClean="0"/>
              <a:t>     </a:t>
            </a:r>
          </a:p>
          <a:p>
            <a:pPr eaLnBrk="1" hangingPunct="1">
              <a:buFont typeface="Arial" pitchFamily="34" charset="0"/>
              <a:buNone/>
            </a:pPr>
            <a:r>
              <a:rPr lang="en-US" sz="2400" smtClean="0"/>
              <a:t>	Our mission is to create a community commons that brings </a:t>
            </a:r>
          </a:p>
          <a:p>
            <a:pPr eaLnBrk="1" hangingPunct="1">
              <a:buFont typeface="Arial" pitchFamily="34" charset="0"/>
              <a:buNone/>
            </a:pPr>
            <a:r>
              <a:rPr lang="en-US" sz="2400" smtClean="0"/>
              <a:t>     together people from diverse generations, and diverse</a:t>
            </a:r>
          </a:p>
          <a:p>
            <a:pPr eaLnBrk="1" hangingPunct="1">
              <a:buFont typeface="Arial" pitchFamily="34" charset="0"/>
              <a:buNone/>
            </a:pPr>
            <a:r>
              <a:rPr lang="en-US" sz="2400" smtClean="0"/>
              <a:t>     spiritual, physical, and racial backgrounds to participate in programs and activities that promote the health and well-being of the entire St. Martha’s community.</a:t>
            </a:r>
          </a:p>
          <a:p>
            <a:pPr eaLnBrk="1" hangingPunct="1">
              <a:buFont typeface="Arial" pitchFamily="34" charset="0"/>
              <a:buNone/>
            </a:pPr>
            <a:r>
              <a:rPr lang="en-US" sz="2400" smtClean="0"/>
              <a:t>                                                          </a:t>
            </a:r>
          </a:p>
        </p:txBody>
      </p:sp>
      <p:sp>
        <p:nvSpPr>
          <p:cNvPr id="6" name="Rectangle 5"/>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sz="4800" b="1" dirty="0" smtClean="0">
                <a:solidFill>
                  <a:schemeClr val="bg1">
                    <a:lumMod val="95000"/>
                  </a:schemeClr>
                </a:solidFill>
                <a:latin typeface="Cambria" pitchFamily="18" charset="0"/>
              </a:rPr>
              <a:t>The Vision</a:t>
            </a:r>
            <a:endParaRPr lang="en-US" sz="4800" b="1" dirty="0">
              <a:solidFill>
                <a:schemeClr val="bg1">
                  <a:lumMod val="95000"/>
                </a:schemeClr>
              </a:solidFill>
              <a:latin typeface="Cambria" pitchFamily="18" charset="0"/>
            </a:endParaRPr>
          </a:p>
        </p:txBody>
      </p:sp>
      <p:sp>
        <p:nvSpPr>
          <p:cNvPr id="5125" name="Content Placeholder 2"/>
          <p:cNvSpPr>
            <a:spLocks noGrp="1"/>
          </p:cNvSpPr>
          <p:nvPr>
            <p:ph sz="half" idx="1"/>
          </p:nvPr>
        </p:nvSpPr>
        <p:spPr>
          <a:xfrm>
            <a:off x="457200" y="1905000"/>
            <a:ext cx="8178800" cy="2362200"/>
          </a:xfrm>
        </p:spPr>
        <p:txBody>
          <a:bodyPr/>
          <a:lstStyle/>
          <a:p>
            <a:pPr marL="0" indent="0" algn="ctr" eaLnBrk="1" hangingPunct="1">
              <a:buFont typeface="Arial" pitchFamily="34" charset="0"/>
              <a:buNone/>
            </a:pPr>
            <a:r>
              <a:rPr lang="en-US" sz="2000" smtClean="0"/>
              <a:t>Our vision is to help to strengthen families and to establish a foundation for a growing, viable, and sustainable community. </a:t>
            </a:r>
          </a:p>
          <a:p>
            <a:pPr marL="0" indent="0" eaLnBrk="1" hangingPunct="1"/>
            <a:r>
              <a:rPr lang="en-US" sz="1600" smtClean="0"/>
              <a:t>We will strive to foster an atmosphere that is supportive and tolerant of different faiths  and different spiritual traditions as we connect the past, present and future.</a:t>
            </a:r>
          </a:p>
          <a:p>
            <a:pPr marL="0" indent="0" eaLnBrk="1" hangingPunct="1"/>
            <a:r>
              <a:rPr lang="en-US" sz="1600" smtClean="0"/>
              <a:t>The St. Martha’s Project will develop and implement programs that people from different generations can share.</a:t>
            </a:r>
          </a:p>
          <a:p>
            <a:pPr marL="0" indent="0" eaLnBrk="1" hangingPunct="1"/>
            <a:r>
              <a:rPr lang="en-US" sz="1600" smtClean="0"/>
              <a:t>New programs will encourage young people to participate in educational and recreational activities with seniors from the Village of St. Martha’s.  </a:t>
            </a:r>
          </a:p>
        </p:txBody>
      </p:sp>
      <p:sp>
        <p:nvSpPr>
          <p:cNvPr id="6" name="Rectangle 5"/>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This image is a diverse group of people all reaching up to a globe and touching it with their hands pressed tight to it. This symbolizes everyone in coming together to create strong viable and sustainable communities. "/>
          <p:cNvPicPr>
            <a:picLocks noChangeAspect="1"/>
          </p:cNvPicPr>
          <p:nvPr/>
        </p:nvPicPr>
        <p:blipFill>
          <a:blip r:embed="rId3" cstate="screen"/>
          <a:srcRect/>
          <a:stretch>
            <a:fillRect/>
          </a:stretch>
        </p:blipFill>
        <p:spPr>
          <a:xfrm>
            <a:off x="6553200" y="4038600"/>
            <a:ext cx="2290763" cy="2362200"/>
          </a:xfrm>
          <a:prstGeom prst="rect">
            <a:avLst/>
          </a:prstGeom>
          <a:ln>
            <a:noFill/>
          </a:ln>
          <a:effectLst>
            <a:outerShdw blurRad="292100" dist="139700" dir="2700000" algn="tl" rotWithShape="0">
              <a:srgbClr val="333333">
                <a:alpha val="65000"/>
              </a:srgbClr>
            </a:outerShdw>
          </a:effectLst>
        </p:spPr>
      </p:pic>
      <p:sp>
        <p:nvSpPr>
          <p:cNvPr id="5128" name="TextBox 7"/>
          <p:cNvSpPr txBox="1">
            <a:spLocks noChangeArrowheads="1"/>
          </p:cNvSpPr>
          <p:nvPr/>
        </p:nvSpPr>
        <p:spPr bwMode="auto">
          <a:xfrm>
            <a:off x="457200" y="4191000"/>
            <a:ext cx="7010400" cy="2811463"/>
          </a:xfrm>
          <a:prstGeom prst="rect">
            <a:avLst/>
          </a:prstGeom>
          <a:noFill/>
          <a:ln w="9525">
            <a:noFill/>
            <a:miter lim="800000"/>
            <a:headEnd/>
            <a:tailEnd/>
          </a:ln>
        </p:spPr>
        <p:txBody>
          <a:bodyPr>
            <a:spAutoFit/>
          </a:bodyPr>
          <a:lstStyle/>
          <a:p>
            <a:pPr>
              <a:buFont typeface="Arial" pitchFamily="34" charset="0"/>
              <a:buChar char="•"/>
            </a:pPr>
            <a:r>
              <a:rPr lang="en-US" sz="1600">
                <a:latin typeface="Calibri" pitchFamily="34" charset="0"/>
              </a:rPr>
              <a:t>     Cultural awareness programs and efforts will be designed to foster </a:t>
            </a:r>
          </a:p>
          <a:p>
            <a:r>
              <a:rPr lang="en-US" sz="1600">
                <a:latin typeface="Calibri" pitchFamily="34" charset="0"/>
              </a:rPr>
              <a:t>      an atmosphere of cultural understanding and cooperation between </a:t>
            </a:r>
          </a:p>
          <a:p>
            <a:r>
              <a:rPr lang="en-US" sz="1600">
                <a:latin typeface="Calibri" pitchFamily="34" charset="0"/>
              </a:rPr>
              <a:t>      residents and stakeholders from Detroit and from Dearborn.</a:t>
            </a:r>
          </a:p>
          <a:p>
            <a:endParaRPr lang="en-US" sz="1600">
              <a:latin typeface="Calibri" pitchFamily="34" charset="0"/>
            </a:endParaRPr>
          </a:p>
          <a:p>
            <a:pPr>
              <a:buFont typeface="Arial" pitchFamily="34" charset="0"/>
              <a:buChar char="•"/>
            </a:pPr>
            <a:r>
              <a:rPr lang="en-US" sz="1600">
                <a:latin typeface="Calibri" pitchFamily="34" charset="0"/>
              </a:rPr>
              <a:t>    Our efforts will be respectful of the history and will seek to celebrate </a:t>
            </a:r>
          </a:p>
          <a:p>
            <a:r>
              <a:rPr lang="en-US" sz="1600">
                <a:latin typeface="Calibri" pitchFamily="34" charset="0"/>
              </a:rPr>
              <a:t>      and honor the historical significance and strong ties the site has to the </a:t>
            </a:r>
          </a:p>
          <a:p>
            <a:r>
              <a:rPr lang="en-US" sz="1600">
                <a:latin typeface="Calibri" pitchFamily="34" charset="0"/>
              </a:rPr>
              <a:t>      Henry Ford family.</a:t>
            </a:r>
          </a:p>
          <a:p>
            <a:endParaRPr lang="en-US" sz="1600">
              <a:latin typeface="Calibri" pitchFamily="34" charset="0"/>
            </a:endParaRPr>
          </a:p>
          <a:p>
            <a:pPr>
              <a:buFont typeface="Arial" pitchFamily="34" charset="0"/>
              <a:buChar char="•"/>
            </a:pPr>
            <a:r>
              <a:rPr lang="en-US" sz="1600">
                <a:latin typeface="Calibri" pitchFamily="34" charset="0"/>
              </a:rPr>
              <a:t>    We will support and develop activities that will improve the physical, </a:t>
            </a:r>
          </a:p>
          <a:p>
            <a:r>
              <a:rPr lang="en-US" sz="1600">
                <a:latin typeface="Calibri" pitchFamily="34" charset="0"/>
              </a:rPr>
              <a:t>      mental, and emotional well-being of residents of the St Martha’s Community. </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4" name="Rectangle 3"/>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rtlCol="0">
            <a:noAutofit/>
          </a:bodyPr>
          <a:lstStyle/>
          <a:p>
            <a:pPr eaLnBrk="1" fontAlgn="auto" hangingPunct="1">
              <a:spcAft>
                <a:spcPts val="0"/>
              </a:spcAft>
              <a:defRPr/>
            </a:pPr>
            <a:r>
              <a:rPr lang="en-US" sz="4800" b="1" dirty="0" smtClean="0">
                <a:solidFill>
                  <a:schemeClr val="bg1">
                    <a:lumMod val="95000"/>
                  </a:schemeClr>
                </a:solidFill>
                <a:latin typeface="Cambria" pitchFamily="18" charset="0"/>
              </a:rPr>
              <a:t>The </a:t>
            </a:r>
            <a:r>
              <a:rPr lang="en-US" sz="4800" b="1" dirty="0" smtClean="0">
                <a:solidFill>
                  <a:schemeClr val="bg1"/>
                </a:solidFill>
                <a:latin typeface="Cambria" pitchFamily="18" charset="0"/>
              </a:rPr>
              <a:t>Community</a:t>
            </a:r>
            <a:r>
              <a:rPr lang="en-US" sz="4800" b="1" dirty="0" smtClean="0">
                <a:solidFill>
                  <a:schemeClr val="bg1">
                    <a:lumMod val="95000"/>
                  </a:schemeClr>
                </a:solidFill>
                <a:latin typeface="Cambria" pitchFamily="18" charset="0"/>
              </a:rPr>
              <a:t> Commons Site</a:t>
            </a:r>
            <a:endParaRPr lang="en-US" sz="4800" b="1" dirty="0">
              <a:solidFill>
                <a:schemeClr val="bg1">
                  <a:lumMod val="95000"/>
                </a:schemeClr>
              </a:solidFill>
              <a:latin typeface="Cambria" pitchFamily="18" charset="0"/>
            </a:endParaRPr>
          </a:p>
        </p:txBody>
      </p:sp>
      <p:sp>
        <p:nvSpPr>
          <p:cNvPr id="6" name="Rectangle 5"/>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50" name="TextBox 9"/>
          <p:cNvSpPr txBox="1">
            <a:spLocks noChangeArrowheads="1"/>
          </p:cNvSpPr>
          <p:nvPr/>
        </p:nvSpPr>
        <p:spPr bwMode="auto">
          <a:xfrm>
            <a:off x="2895600" y="6096000"/>
            <a:ext cx="2209800" cy="369888"/>
          </a:xfrm>
          <a:prstGeom prst="rect">
            <a:avLst/>
          </a:prstGeom>
          <a:noFill/>
          <a:ln w="9525">
            <a:noFill/>
            <a:miter lim="800000"/>
            <a:headEnd/>
            <a:tailEnd/>
          </a:ln>
        </p:spPr>
        <p:txBody>
          <a:bodyPr wrap="none">
            <a:spAutoFit/>
          </a:bodyPr>
          <a:lstStyle/>
          <a:p>
            <a:r>
              <a:rPr lang="en-US">
                <a:latin typeface="Calibri" pitchFamily="34" charset="0"/>
              </a:rPr>
              <a:t>Village at St. Martha’s</a:t>
            </a:r>
          </a:p>
        </p:txBody>
      </p:sp>
      <p:sp>
        <p:nvSpPr>
          <p:cNvPr id="6151" name="TextBox 10"/>
          <p:cNvSpPr txBox="1">
            <a:spLocks noChangeArrowheads="1"/>
          </p:cNvSpPr>
          <p:nvPr/>
        </p:nvSpPr>
        <p:spPr bwMode="auto">
          <a:xfrm>
            <a:off x="5410200" y="6248400"/>
            <a:ext cx="2989263" cy="369888"/>
          </a:xfrm>
          <a:prstGeom prst="rect">
            <a:avLst/>
          </a:prstGeom>
          <a:noFill/>
          <a:ln w="9525">
            <a:noFill/>
            <a:miter lim="800000"/>
            <a:headEnd/>
            <a:tailEnd/>
          </a:ln>
        </p:spPr>
        <p:txBody>
          <a:bodyPr wrap="none">
            <a:spAutoFit/>
          </a:bodyPr>
          <a:lstStyle/>
          <a:p>
            <a:r>
              <a:rPr lang="en-US">
                <a:latin typeface="Calibri" pitchFamily="34" charset="0"/>
              </a:rPr>
              <a:t>St. Martha’s Episcopal Church</a:t>
            </a:r>
          </a:p>
        </p:txBody>
      </p:sp>
      <p:sp>
        <p:nvSpPr>
          <p:cNvPr id="6152" name="TextBox 12"/>
          <p:cNvSpPr txBox="1">
            <a:spLocks noChangeArrowheads="1"/>
          </p:cNvSpPr>
          <p:nvPr/>
        </p:nvSpPr>
        <p:spPr bwMode="auto">
          <a:xfrm>
            <a:off x="5715000" y="5943600"/>
            <a:ext cx="2230438" cy="369888"/>
          </a:xfrm>
          <a:prstGeom prst="rect">
            <a:avLst/>
          </a:prstGeom>
          <a:noFill/>
          <a:ln w="9525">
            <a:noFill/>
            <a:miter lim="800000"/>
            <a:headEnd/>
            <a:tailEnd/>
          </a:ln>
        </p:spPr>
        <p:txBody>
          <a:bodyPr wrap="none">
            <a:spAutoFit/>
          </a:bodyPr>
          <a:lstStyle/>
          <a:p>
            <a:r>
              <a:rPr lang="en-US">
                <a:latin typeface="Calibri" pitchFamily="34" charset="0"/>
              </a:rPr>
              <a:t>Ford Family Cemetery</a:t>
            </a:r>
          </a:p>
        </p:txBody>
      </p:sp>
      <p:sp>
        <p:nvSpPr>
          <p:cNvPr id="6153" name="Content Placeholder 2"/>
          <p:cNvSpPr>
            <a:spLocks noGrp="1"/>
          </p:cNvSpPr>
          <p:nvPr>
            <p:ph idx="1"/>
          </p:nvPr>
        </p:nvSpPr>
        <p:spPr>
          <a:xfrm>
            <a:off x="990600" y="6019800"/>
            <a:ext cx="1600200" cy="457200"/>
          </a:xfrm>
        </p:spPr>
        <p:txBody>
          <a:bodyPr/>
          <a:lstStyle/>
          <a:p>
            <a:pPr eaLnBrk="1" hangingPunct="1">
              <a:buFont typeface="Arial" pitchFamily="34" charset="0"/>
              <a:buNone/>
            </a:pPr>
            <a:r>
              <a:rPr lang="en-US" sz="1800" smtClean="0"/>
              <a:t>St. Peters Boy’s Home</a:t>
            </a:r>
          </a:p>
        </p:txBody>
      </p:sp>
      <p:pic>
        <p:nvPicPr>
          <p:cNvPr id="12" name="Picture 11" descr="This image is a birds-eye-view of the community commons site. from left to right there is the St. Peters Boy's home, Village at St. Martha's and finally the Ford Family Cemetery at St. Martha's Episcopal Church."/>
          <p:cNvPicPr/>
          <p:nvPr/>
        </p:nvPicPr>
        <p:blipFill>
          <a:blip r:embed="rId2" cstate="screen">
            <a:lum bright="-10000" contrast="10000"/>
          </a:blip>
          <a:srcRect/>
          <a:stretch>
            <a:fillRect/>
          </a:stretch>
        </p:blipFill>
        <p:spPr bwMode="auto">
          <a:xfrm>
            <a:off x="838200" y="1905000"/>
            <a:ext cx="7467600"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52600"/>
            <a:ext cx="9144000" cy="5105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73" name="Title 1"/>
          <p:cNvSpPr>
            <a:spLocks noGrp="1"/>
          </p:cNvSpPr>
          <p:nvPr>
            <p:ph type="title"/>
          </p:nvPr>
        </p:nvSpPr>
        <p:spPr/>
        <p:txBody>
          <a:bodyPr/>
          <a:lstStyle/>
          <a:p>
            <a:pPr eaLnBrk="1" hangingPunct="1"/>
            <a:r>
              <a:rPr lang="en-US" sz="4800" b="1" smtClean="0">
                <a:solidFill>
                  <a:schemeClr val="bg1"/>
                </a:solidFill>
                <a:latin typeface="Cambria" pitchFamily="18" charset="0"/>
              </a:rPr>
              <a:t>St. Peter’s Boys Home</a:t>
            </a:r>
          </a:p>
        </p:txBody>
      </p:sp>
      <p:sp>
        <p:nvSpPr>
          <p:cNvPr id="7174" name="Content Placeholder 2"/>
          <p:cNvSpPr>
            <a:spLocks noGrp="1"/>
          </p:cNvSpPr>
          <p:nvPr>
            <p:ph idx="1"/>
          </p:nvPr>
        </p:nvSpPr>
        <p:spPr>
          <a:xfrm>
            <a:off x="152400" y="2057400"/>
            <a:ext cx="8610600" cy="1600200"/>
          </a:xfrm>
        </p:spPr>
        <p:txBody>
          <a:bodyPr/>
          <a:lstStyle/>
          <a:p>
            <a:pPr eaLnBrk="1" hangingPunct="1"/>
            <a:r>
              <a:rPr lang="en-US" sz="2000" smtClean="0"/>
              <a:t>Opened in 1962 as a residential facility for boys aged 11 to 19.</a:t>
            </a:r>
          </a:p>
          <a:p>
            <a:pPr eaLnBrk="1" hangingPunct="1"/>
            <a:r>
              <a:rPr lang="en-US" sz="2000" smtClean="0"/>
              <a:t>The site includes two large and two small buildings on four acres.</a:t>
            </a:r>
          </a:p>
          <a:p>
            <a:pPr eaLnBrk="1" hangingPunct="1"/>
            <a:r>
              <a:rPr lang="en-US" sz="2000" smtClean="0"/>
              <a:t>The facility has been vandalized since closing in 2010, but the main building is still structurally sound.</a:t>
            </a:r>
          </a:p>
          <a:p>
            <a:pPr eaLnBrk="1" hangingPunct="1"/>
            <a:endParaRPr lang="en-US" sz="2200" smtClean="0">
              <a:latin typeface="Cambria" pitchFamily="18" charset="0"/>
            </a:endParaRPr>
          </a:p>
        </p:txBody>
      </p:sp>
      <p:pic>
        <p:nvPicPr>
          <p:cNvPr id="9" name="Picture 8" descr="This is an image of St. Peter's Boys home"/>
          <p:cNvPicPr>
            <a:picLocks noChangeAspect="1"/>
          </p:cNvPicPr>
          <p:nvPr/>
        </p:nvPicPr>
        <p:blipFill>
          <a:blip r:embed="rId2" cstate="screen">
            <a:lum bright="-10000" contrast="10000"/>
          </a:blip>
          <a:srcRect t="2941"/>
          <a:stretch>
            <a:fillRect/>
          </a:stretch>
        </p:blipFill>
        <p:spPr>
          <a:xfrm>
            <a:off x="1425575" y="3810000"/>
            <a:ext cx="629285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196" name="Title 1"/>
          <p:cNvSpPr>
            <a:spLocks noGrp="1"/>
          </p:cNvSpPr>
          <p:nvPr>
            <p:ph type="title"/>
          </p:nvPr>
        </p:nvSpPr>
        <p:spPr/>
        <p:txBody>
          <a:bodyPr/>
          <a:lstStyle/>
          <a:p>
            <a:pPr eaLnBrk="1" hangingPunct="1"/>
            <a:r>
              <a:rPr lang="en-US" sz="4800" b="1" smtClean="0">
                <a:solidFill>
                  <a:schemeClr val="bg1"/>
                </a:solidFill>
                <a:latin typeface="Cambria" pitchFamily="18" charset="0"/>
              </a:rPr>
              <a:t>Village at St. Martha’s</a:t>
            </a:r>
          </a:p>
        </p:txBody>
      </p:sp>
      <p:sp>
        <p:nvSpPr>
          <p:cNvPr id="3" name="Content Placeholder 2"/>
          <p:cNvSpPr>
            <a:spLocks noGrp="1"/>
          </p:cNvSpPr>
          <p:nvPr>
            <p:ph idx="1"/>
          </p:nvPr>
        </p:nvSpPr>
        <p:spPr>
          <a:xfrm>
            <a:off x="4800600" y="2667000"/>
            <a:ext cx="4343400" cy="3048000"/>
          </a:xfrm>
        </p:spPr>
        <p:txBody>
          <a:bodyPr rtlCol="0">
            <a:normAutofit lnSpcReduction="10000"/>
          </a:bodyPr>
          <a:lstStyle/>
          <a:p>
            <a:pPr eaLnBrk="1" fontAlgn="auto" hangingPunct="1">
              <a:spcAft>
                <a:spcPts val="0"/>
              </a:spcAft>
              <a:defRPr/>
            </a:pPr>
            <a:r>
              <a:rPr lang="en-US" sz="2000" dirty="0" smtClean="0">
                <a:solidFill>
                  <a:schemeClr val="tx1">
                    <a:lumMod val="95000"/>
                    <a:lumOff val="5000"/>
                  </a:schemeClr>
                </a:solidFill>
              </a:rPr>
              <a:t>Presbyterian Villages of Michigan </a:t>
            </a:r>
            <a:r>
              <a:rPr lang="en-US" sz="2000" dirty="0" smtClean="0"/>
              <a:t>was established in 1945.</a:t>
            </a:r>
          </a:p>
          <a:p>
            <a:pPr eaLnBrk="1" fontAlgn="auto" hangingPunct="1">
              <a:spcAft>
                <a:spcPts val="0"/>
              </a:spcAft>
              <a:defRPr/>
            </a:pPr>
            <a:endParaRPr lang="en-US" sz="2000" dirty="0" smtClean="0"/>
          </a:p>
          <a:p>
            <a:pPr eaLnBrk="1" fontAlgn="auto" hangingPunct="1">
              <a:spcAft>
                <a:spcPts val="0"/>
              </a:spcAft>
              <a:defRPr/>
            </a:pPr>
            <a:r>
              <a:rPr lang="en-US" sz="2000" dirty="0" smtClean="0"/>
              <a:t>St. Martha’s Village senior living center was constructed in 2005.</a:t>
            </a:r>
          </a:p>
          <a:p>
            <a:pPr eaLnBrk="1" fontAlgn="auto" hangingPunct="1">
              <a:spcAft>
                <a:spcPts val="0"/>
              </a:spcAft>
              <a:buFont typeface="Arial" pitchFamily="34" charset="0"/>
              <a:buNone/>
              <a:defRPr/>
            </a:pPr>
            <a:endParaRPr lang="en-US" sz="2000" dirty="0" smtClean="0"/>
          </a:p>
          <a:p>
            <a:pPr eaLnBrk="1" fontAlgn="auto" hangingPunct="1">
              <a:spcAft>
                <a:spcPts val="0"/>
              </a:spcAft>
              <a:defRPr/>
            </a:pPr>
            <a:r>
              <a:rPr lang="en-US" sz="2000" dirty="0" smtClean="0"/>
              <a:t>The facility includes 45 one</a:t>
            </a:r>
          </a:p>
          <a:p>
            <a:pPr eaLnBrk="1" fontAlgn="auto" hangingPunct="1">
              <a:spcAft>
                <a:spcPts val="0"/>
              </a:spcAft>
              <a:buFont typeface="Arial" pitchFamily="34" charset="0"/>
              <a:buNone/>
              <a:defRPr/>
            </a:pPr>
            <a:r>
              <a:rPr lang="en-US" sz="2000" dirty="0" smtClean="0"/>
              <a:t>	bedroom apartment homes for</a:t>
            </a:r>
          </a:p>
          <a:p>
            <a:pPr eaLnBrk="1" fontAlgn="auto" hangingPunct="1">
              <a:spcAft>
                <a:spcPts val="0"/>
              </a:spcAft>
              <a:buFont typeface="Arial" pitchFamily="34" charset="0"/>
              <a:buNone/>
              <a:defRPr/>
            </a:pPr>
            <a:r>
              <a:rPr lang="en-US" sz="2000" dirty="0" smtClean="0"/>
              <a:t>	persons 62 years or older.</a:t>
            </a:r>
          </a:p>
          <a:p>
            <a:pPr eaLnBrk="1" fontAlgn="auto" hangingPunct="1">
              <a:spcAft>
                <a:spcPts val="0"/>
              </a:spcAft>
              <a:defRPr/>
            </a:pPr>
            <a:endParaRPr lang="en-US" dirty="0" smtClean="0"/>
          </a:p>
          <a:p>
            <a:pPr eaLnBrk="1" fontAlgn="auto" hangingPunct="1">
              <a:spcAft>
                <a:spcPts val="0"/>
              </a:spcAft>
              <a:buFont typeface="Arial" pitchFamily="34" charset="0"/>
              <a:buNone/>
              <a:defRPr/>
            </a:pPr>
            <a:endParaRPr lang="en-US" dirty="0"/>
          </a:p>
        </p:txBody>
      </p:sp>
      <p:pic>
        <p:nvPicPr>
          <p:cNvPr id="7" name="Picture 2" descr="This is a birds-eye-view of the Village at St. Martha's"/>
          <p:cNvPicPr>
            <a:picLocks noChangeAspect="1" noChangeArrowheads="1"/>
          </p:cNvPicPr>
          <p:nvPr/>
        </p:nvPicPr>
        <p:blipFill>
          <a:blip r:embed="rId2" cstate="screen">
            <a:lum bright="-10000" contrast="10000"/>
          </a:blip>
          <a:srcRect/>
          <a:stretch>
            <a:fillRect/>
          </a:stretch>
        </p:blipFill>
        <p:spPr bwMode="auto">
          <a:xfrm>
            <a:off x="381000" y="2286000"/>
            <a:ext cx="4267200"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is is a image of the church."/>
          <p:cNvPicPr>
            <a:picLocks noChangeAspect="1" noChangeArrowheads="1"/>
          </p:cNvPicPr>
          <p:nvPr/>
        </p:nvPicPr>
        <p:blipFill>
          <a:blip r:embed="rId2" cstate="screen">
            <a:lum bright="-10000" contrast="10000"/>
          </a:blip>
          <a:srcRect/>
          <a:stretch>
            <a:fillRect/>
          </a:stretch>
        </p:blipFill>
        <p:spPr bwMode="auto">
          <a:xfrm>
            <a:off x="533400" y="2667000"/>
            <a:ext cx="3962400" cy="21336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0" y="1905000"/>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lumOff val="5000"/>
                </a:schemeClr>
              </a:solidFill>
            </a:endParaRPr>
          </a:p>
          <a:p>
            <a:pPr algn="ctr" fontAlgn="auto">
              <a:spcBef>
                <a:spcPts val="0"/>
              </a:spcBef>
              <a:spcAft>
                <a:spcPts val="0"/>
              </a:spcAft>
              <a:defRPr/>
            </a:pPr>
            <a:r>
              <a:rPr lang="en-US" sz="2000" dirty="0">
                <a:solidFill>
                  <a:schemeClr val="tx1">
                    <a:lumMod val="95000"/>
                    <a:lumOff val="5000"/>
                  </a:schemeClr>
                </a:solidFill>
              </a:rPr>
              <a:t>Built on original Ford Farm site settled by George and Samuel Ford in 1832</a:t>
            </a:r>
          </a:p>
          <a:p>
            <a:pPr algn="ctr" fontAlgn="auto">
              <a:spcBef>
                <a:spcPts val="0"/>
              </a:spcBef>
              <a:spcAft>
                <a:spcPts val="0"/>
              </a:spcAft>
              <a:defRPr/>
            </a:pPr>
            <a:endParaRPr lang="en-US" sz="2000" dirty="0"/>
          </a:p>
        </p:txBody>
      </p:sp>
      <p:sp>
        <p:nvSpPr>
          <p:cNvPr id="5" name="Rectangle 4"/>
          <p:cNvSpPr/>
          <p:nvPr/>
        </p:nvSpPr>
        <p:spPr>
          <a:xfrm>
            <a:off x="0" y="0"/>
            <a:ext cx="9144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9144000" y="-1371600"/>
            <a:ext cx="5181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solidFill>
                  <a:schemeClr val="tx1">
                    <a:lumMod val="95000"/>
                    <a:lumOff val="5000"/>
                  </a:schemeClr>
                </a:solidFill>
              </a:rPr>
              <a:t> Constructed by Clara Ford</a:t>
            </a:r>
            <a:br>
              <a:rPr lang="en-US" sz="2200" dirty="0">
                <a:solidFill>
                  <a:schemeClr val="tx1">
                    <a:lumMod val="95000"/>
                    <a:lumOff val="5000"/>
                  </a:schemeClr>
                </a:solidFill>
              </a:rPr>
            </a:br>
            <a:r>
              <a:rPr lang="en-US" sz="2200" dirty="0">
                <a:solidFill>
                  <a:schemeClr val="tx1">
                    <a:lumMod val="95000"/>
                    <a:lumOff val="5000"/>
                  </a:schemeClr>
                </a:solidFill>
              </a:rPr>
              <a:t>(Henry Ford’s wife), in honor of</a:t>
            </a:r>
            <a:br>
              <a:rPr lang="en-US" sz="2200" dirty="0">
                <a:solidFill>
                  <a:schemeClr val="tx1">
                    <a:lumMod val="95000"/>
                    <a:lumOff val="5000"/>
                  </a:schemeClr>
                </a:solidFill>
              </a:rPr>
            </a:br>
            <a:r>
              <a:rPr lang="en-US" sz="2200" dirty="0">
                <a:solidFill>
                  <a:schemeClr val="tx1">
                    <a:lumMod val="95000"/>
                    <a:lumOff val="5000"/>
                  </a:schemeClr>
                </a:solidFill>
              </a:rPr>
              <a:t>her mother Martha Bryant (1954)</a:t>
            </a:r>
          </a:p>
          <a:p>
            <a:pPr fontAlgn="auto">
              <a:spcBef>
                <a:spcPts val="0"/>
              </a:spcBef>
              <a:spcAft>
                <a:spcPts val="0"/>
              </a:spcAft>
              <a:defRPr/>
            </a:pPr>
            <a:endParaRPr lang="en-US" sz="2200" dirty="0">
              <a:solidFill>
                <a:schemeClr val="tx1">
                  <a:lumMod val="95000"/>
                  <a:lumOff val="5000"/>
                </a:schemeClr>
              </a:solidFill>
            </a:endParaRPr>
          </a:p>
          <a:p>
            <a:pPr fontAlgn="auto">
              <a:spcBef>
                <a:spcPts val="0"/>
              </a:spcBef>
              <a:spcAft>
                <a:spcPts val="0"/>
              </a:spcAft>
              <a:defRPr/>
            </a:pPr>
            <a:r>
              <a:rPr lang="en-US" sz="2200" dirty="0">
                <a:solidFill>
                  <a:schemeClr val="tx1">
                    <a:lumMod val="95000"/>
                    <a:lumOff val="5000"/>
                  </a:schemeClr>
                </a:solidFill>
              </a:rPr>
              <a:t> Site include the burial plots of</a:t>
            </a:r>
            <a:br>
              <a:rPr lang="en-US" sz="2200" dirty="0">
                <a:solidFill>
                  <a:schemeClr val="tx1">
                    <a:lumMod val="95000"/>
                    <a:lumOff val="5000"/>
                  </a:schemeClr>
                </a:solidFill>
              </a:rPr>
            </a:br>
            <a:r>
              <a:rPr lang="en-US" sz="2200" dirty="0">
                <a:solidFill>
                  <a:schemeClr val="tx1">
                    <a:lumMod val="95000"/>
                    <a:lumOff val="5000"/>
                  </a:schemeClr>
                </a:solidFill>
              </a:rPr>
              <a:t>Clara &amp; Henry, along with other</a:t>
            </a:r>
            <a:br>
              <a:rPr lang="en-US" sz="2200" dirty="0">
                <a:solidFill>
                  <a:schemeClr val="tx1">
                    <a:lumMod val="95000"/>
                    <a:lumOff val="5000"/>
                  </a:schemeClr>
                </a:solidFill>
              </a:rPr>
            </a:br>
            <a:r>
              <a:rPr lang="en-US" sz="2200" dirty="0">
                <a:solidFill>
                  <a:schemeClr val="tx1">
                    <a:lumMod val="95000"/>
                    <a:lumOff val="5000"/>
                  </a:schemeClr>
                </a:solidFill>
              </a:rPr>
              <a:t>Ford family members.</a:t>
            </a:r>
          </a:p>
          <a:p>
            <a:pPr fontAlgn="auto">
              <a:spcBef>
                <a:spcPts val="0"/>
              </a:spcBef>
              <a:spcAft>
                <a:spcPts val="0"/>
              </a:spcAft>
              <a:defRPr/>
            </a:pPr>
            <a:endParaRPr lang="en-US" sz="2200" dirty="0">
              <a:solidFill>
                <a:schemeClr val="tx1">
                  <a:lumMod val="95000"/>
                  <a:lumOff val="5000"/>
                </a:schemeClr>
              </a:solidFill>
            </a:endParaRPr>
          </a:p>
          <a:p>
            <a:pPr fontAlgn="auto">
              <a:spcBef>
                <a:spcPts val="0"/>
              </a:spcBef>
              <a:spcAft>
                <a:spcPts val="0"/>
              </a:spcAft>
              <a:defRPr/>
            </a:pPr>
            <a:r>
              <a:rPr lang="en-US" sz="2200" dirty="0">
                <a:solidFill>
                  <a:schemeClr val="tx1">
                    <a:lumMod val="95000"/>
                    <a:lumOff val="5000"/>
                  </a:schemeClr>
                </a:solidFill>
              </a:rPr>
              <a:t> The church is currently vacant</a:t>
            </a:r>
            <a:br>
              <a:rPr lang="en-US" sz="2200" dirty="0">
                <a:solidFill>
                  <a:schemeClr val="tx1">
                    <a:lumMod val="95000"/>
                    <a:lumOff val="5000"/>
                  </a:schemeClr>
                </a:solidFill>
              </a:rPr>
            </a:br>
            <a:r>
              <a:rPr lang="en-US" sz="2200" dirty="0">
                <a:solidFill>
                  <a:schemeClr val="tx1">
                    <a:lumMod val="95000"/>
                    <a:lumOff val="5000"/>
                  </a:schemeClr>
                </a:solidFill>
              </a:rPr>
              <a:t>and in need of repairs.</a:t>
            </a: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sz="4800" b="1" dirty="0" smtClean="0">
                <a:solidFill>
                  <a:schemeClr val="bg1">
                    <a:lumMod val="95000"/>
                  </a:schemeClr>
                </a:solidFill>
                <a:latin typeface="Cambria" pitchFamily="18" charset="0"/>
              </a:rPr>
              <a:t>The Church and Cemetery</a:t>
            </a:r>
            <a:endParaRPr lang="en-US" sz="4800" b="1" dirty="0">
              <a:solidFill>
                <a:schemeClr val="bg1">
                  <a:lumMod val="95000"/>
                </a:schemeClr>
              </a:solidFill>
              <a:latin typeface="Cambria" pitchFamily="18" charset="0"/>
            </a:endParaRPr>
          </a:p>
        </p:txBody>
      </p:sp>
      <p:sp>
        <p:nvSpPr>
          <p:cNvPr id="9" name="Content Placeholder 8"/>
          <p:cNvSpPr>
            <a:spLocks noGrp="1"/>
          </p:cNvSpPr>
          <p:nvPr>
            <p:ph idx="1"/>
          </p:nvPr>
        </p:nvSpPr>
        <p:spPr>
          <a:xfrm>
            <a:off x="4800600" y="2819400"/>
            <a:ext cx="3962400" cy="1752600"/>
          </a:xfrm>
        </p:spPr>
        <p:txBody>
          <a:bodyPr rtlCol="0">
            <a:normAutofit fontScale="70000" lnSpcReduction="20000"/>
          </a:bodyPr>
          <a:lstStyle/>
          <a:p>
            <a:pPr eaLnBrk="1" fontAlgn="auto" hangingPunct="1">
              <a:spcAft>
                <a:spcPts val="0"/>
              </a:spcAft>
              <a:buFont typeface="Arial" pitchFamily="34" charset="0"/>
              <a:buNone/>
              <a:defRPr/>
            </a:pPr>
            <a:r>
              <a:rPr lang="en-US" sz="2000" dirty="0" smtClean="0">
                <a:solidFill>
                  <a:schemeClr val="tx1">
                    <a:lumMod val="95000"/>
                    <a:lumOff val="5000"/>
                  </a:schemeClr>
                </a:solidFill>
              </a:rPr>
              <a:t>          </a:t>
            </a:r>
            <a:r>
              <a:rPr lang="en-US" sz="2900" dirty="0" smtClean="0">
                <a:solidFill>
                  <a:schemeClr val="tx1">
                    <a:lumMod val="95000"/>
                    <a:lumOff val="5000"/>
                  </a:schemeClr>
                </a:solidFill>
              </a:rPr>
              <a:t>St. Martha’s Church was constructed by the Episcopalian Diocese of Michigan with funds provided by Clara Ford. It was named in honor of her mother, Martha Bryant</a:t>
            </a:r>
          </a:p>
        </p:txBody>
      </p:sp>
      <p:sp>
        <p:nvSpPr>
          <p:cNvPr id="6" name="Rectangle 5"/>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0" descr="This is an image of the cemetery"/>
          <p:cNvPicPr>
            <a:picLocks noChangeAspect="1"/>
          </p:cNvPicPr>
          <p:nvPr/>
        </p:nvPicPr>
        <p:blipFill>
          <a:blip r:embed="rId3" cstate="screen"/>
          <a:srcRect/>
          <a:stretch>
            <a:fillRect/>
          </a:stretch>
        </p:blipFill>
        <p:spPr>
          <a:xfrm>
            <a:off x="5181600" y="4656138"/>
            <a:ext cx="3200400" cy="1897062"/>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609600" y="5334000"/>
            <a:ext cx="4202113" cy="984250"/>
          </a:xfrm>
          <a:prstGeom prst="rect">
            <a:avLst/>
          </a:prstGeom>
          <a:noFill/>
        </p:spPr>
        <p:txBody>
          <a:bodyPr wrap="none">
            <a:spAutoFit/>
          </a:bodyPr>
          <a:lstStyle/>
          <a:p>
            <a:pPr fontAlgn="auto">
              <a:spcBef>
                <a:spcPts val="0"/>
              </a:spcBef>
              <a:spcAft>
                <a:spcPts val="0"/>
              </a:spcAft>
              <a:defRPr/>
            </a:pPr>
            <a:r>
              <a:rPr lang="en-US" sz="2000" dirty="0">
                <a:solidFill>
                  <a:schemeClr val="tx1">
                    <a:lumMod val="95000"/>
                    <a:lumOff val="5000"/>
                  </a:schemeClr>
                </a:solidFill>
                <a:latin typeface="+mn-lt"/>
              </a:rPr>
              <a:t>The adjacent Ford Family Cemetery</a:t>
            </a:r>
          </a:p>
          <a:p>
            <a:pPr fontAlgn="auto">
              <a:spcBef>
                <a:spcPts val="0"/>
              </a:spcBef>
              <a:spcAft>
                <a:spcPts val="0"/>
              </a:spcAft>
              <a:defRPr/>
            </a:pPr>
            <a:r>
              <a:rPr lang="en-US" sz="2000" dirty="0">
                <a:solidFill>
                  <a:schemeClr val="tx1">
                    <a:lumMod val="95000"/>
                    <a:lumOff val="5000"/>
                  </a:schemeClr>
                </a:solidFill>
                <a:latin typeface="+mn-lt"/>
              </a:rPr>
              <a:t> is the burial site of Henry &amp; Clara Ford</a:t>
            </a:r>
            <a:endParaRPr lang="en-US" sz="2000" dirty="0">
              <a:latin typeface="+mn-lt"/>
            </a:endParaRPr>
          </a:p>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752600"/>
            <a:ext cx="9144000" cy="510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4" name="Title 1"/>
          <p:cNvSpPr>
            <a:spLocks noGrp="1"/>
          </p:cNvSpPr>
          <p:nvPr>
            <p:ph type="title"/>
          </p:nvPr>
        </p:nvSpPr>
        <p:spPr/>
        <p:txBody>
          <a:bodyPr/>
          <a:lstStyle/>
          <a:p>
            <a:pPr eaLnBrk="1" hangingPunct="1"/>
            <a:r>
              <a:rPr lang="en-US" sz="4800" b="1" smtClean="0">
                <a:solidFill>
                  <a:schemeClr val="bg1"/>
                </a:solidFill>
                <a:latin typeface="Cambria" pitchFamily="18" charset="0"/>
              </a:rPr>
              <a:t>The Community </a:t>
            </a:r>
          </a:p>
        </p:txBody>
      </p:sp>
      <p:sp>
        <p:nvSpPr>
          <p:cNvPr id="6" name="Rectangle 5"/>
          <p:cNvSpPr/>
          <p:nvPr/>
        </p:nvSpPr>
        <p:spPr>
          <a:xfrm>
            <a:off x="0" y="1600200"/>
            <a:ext cx="9144000" cy="1524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6" name="TextBox 6"/>
          <p:cNvSpPr txBox="1">
            <a:spLocks noChangeArrowheads="1"/>
          </p:cNvSpPr>
          <p:nvPr/>
        </p:nvSpPr>
        <p:spPr bwMode="auto">
          <a:xfrm>
            <a:off x="228600" y="2362200"/>
            <a:ext cx="8686800" cy="3935413"/>
          </a:xfrm>
          <a:prstGeom prst="rect">
            <a:avLst/>
          </a:prstGeom>
          <a:noFill/>
          <a:ln w="9525">
            <a:noFill/>
            <a:miter lim="800000"/>
            <a:headEnd/>
            <a:tailEnd/>
          </a:ln>
        </p:spPr>
        <p:txBody>
          <a:bodyPr>
            <a:spAutoFit/>
          </a:bodyPr>
          <a:lstStyle/>
          <a:p>
            <a:pPr marL="914400" lvl="1" indent="-457200">
              <a:buFont typeface="Arial" pitchFamily="34" charset="0"/>
              <a:buChar char="•"/>
            </a:pPr>
            <a:r>
              <a:rPr lang="en-GB" sz="2800">
                <a:latin typeface="Calibri" pitchFamily="34" charset="0"/>
              </a:rPr>
              <a:t>The population within one mile of St. Martha’s</a:t>
            </a:r>
          </a:p>
          <a:p>
            <a:pPr marL="914400" lvl="1" indent="-457200"/>
            <a:r>
              <a:rPr lang="en-GB" sz="2800">
                <a:latin typeface="Calibri" pitchFamily="34" charset="0"/>
              </a:rPr>
              <a:t>      declined by 23% between 2000 and 2010.</a:t>
            </a:r>
          </a:p>
          <a:p>
            <a:pPr marL="914400" lvl="1" indent="-457200">
              <a:buFont typeface="Arial" pitchFamily="34" charset="0"/>
              <a:buChar char="•"/>
            </a:pPr>
            <a:r>
              <a:rPr lang="en-GB" sz="2800">
                <a:latin typeface="Calibri" pitchFamily="34" charset="0"/>
              </a:rPr>
              <a:t>17% of homes are vacant and unemployment </a:t>
            </a:r>
          </a:p>
          <a:p>
            <a:pPr marL="914400" lvl="1" indent="-457200"/>
            <a:r>
              <a:rPr lang="en-GB" sz="2800">
                <a:latin typeface="Calibri" pitchFamily="34" charset="0"/>
              </a:rPr>
              <a:t>      stands at 26.3%</a:t>
            </a:r>
            <a:endParaRPr lang="en-US" sz="2800">
              <a:latin typeface="Calibri" pitchFamily="34" charset="0"/>
            </a:endParaRPr>
          </a:p>
          <a:p>
            <a:pPr marL="914400" lvl="1" indent="-457200">
              <a:buFont typeface="Arial" pitchFamily="34" charset="0"/>
              <a:buChar char="•"/>
            </a:pPr>
            <a:r>
              <a:rPr lang="en-US" sz="2800">
                <a:latin typeface="Calibri" pitchFamily="34" charset="0"/>
              </a:rPr>
              <a:t>The Planning Committee is very connected to </a:t>
            </a:r>
          </a:p>
          <a:p>
            <a:pPr marL="914400" lvl="1" indent="-457200"/>
            <a:r>
              <a:rPr lang="en-US" sz="2800">
                <a:latin typeface="Calibri" pitchFamily="34" charset="0"/>
              </a:rPr>
              <a:t>      the community and to community businesses </a:t>
            </a:r>
          </a:p>
          <a:p>
            <a:pPr marL="914400" lvl="1" indent="-457200"/>
            <a:r>
              <a:rPr lang="en-US" sz="2800">
                <a:latin typeface="Calibri" pitchFamily="34" charset="0"/>
              </a:rPr>
              <a:t>      and service organizations. </a:t>
            </a:r>
          </a:p>
          <a:p>
            <a:pPr marL="914400" lvl="1" indent="-457200">
              <a:buFont typeface="Arial" pitchFamily="34" charset="0"/>
              <a:buChar char="•"/>
            </a:pPr>
            <a:r>
              <a:rPr lang="en-US" sz="2800">
                <a:latin typeface="Calibri" pitchFamily="34" charset="0"/>
              </a:rPr>
              <a:t>Investment and redevelopment are evident in the area.</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76&quot;&gt;&lt;/object&gt;&lt;object type=&quot;2&quot; unique_id=&quot;10177&quot;&gt;&lt;object type=&quot;3&quot; unique_id=&quot;10178&quot;&gt;&lt;property id=&quot;20148&quot; value=&quot;5&quot;/&gt;&lt;property id=&quot;20300&quot; value=&quot;Slide 1 - &amp;quot;St. Martha’s Commons: &amp;#x0D;&amp;#x0A;A Community Development Effort&amp;quot;&quot;/&gt;&lt;property id=&quot;20307&quot; value=&quot;259&quot;/&gt;&lt;/object&gt;&lt;object type=&quot;3&quot; unique_id=&quot;10179&quot;&gt;&lt;property id=&quot;20148&quot; value=&quot;5&quot;/&gt;&lt;property id=&quot;20300&quot; value=&quot;Slide 2 - &amp;quot;Initial Actions &amp;quot;&quot;/&gt;&lt;property id=&quot;20307&quot; value=&quot;273&quot;/&gt;&lt;/object&gt;&lt;object type=&quot;3&quot; unique_id=&quot;10180&quot;&gt;&lt;property id=&quot;20148&quot; value=&quot;5&quot;/&gt;&lt;property id=&quot;20300&quot; value=&quot;Slide 3 - &amp;quot;The Mission&amp;quot;&quot;/&gt;&lt;property id=&quot;20307&quot; value=&quot;280&quot;/&gt;&lt;/object&gt;&lt;object type=&quot;3&quot; unique_id=&quot;10181&quot;&gt;&lt;property id=&quot;20148&quot; value=&quot;5&quot;/&gt;&lt;property id=&quot;20300&quot; value=&quot;Slide 4 - &amp;quot;The Vision&amp;quot;&quot;/&gt;&lt;property id=&quot;20307&quot; value=&quot;260&quot;/&gt;&lt;/object&gt;&lt;object type=&quot;3&quot; unique_id=&quot;10182&quot;&gt;&lt;property id=&quot;20148&quot; value=&quot;5&quot;/&gt;&lt;property id=&quot;20300&quot; value=&quot;Slide 5 - &amp;quot;The Community Commons Site&amp;quot;&quot;/&gt;&lt;property id=&quot;20307&quot; value=&quot;262&quot;/&gt;&lt;/object&gt;&lt;object type=&quot;3&quot; unique_id=&quot;10183&quot;&gt;&lt;property id=&quot;20148&quot; value=&quot;5&quot;/&gt;&lt;property id=&quot;20300&quot; value=&quot;Slide 6 - &amp;quot;St. Peter’s Boys Home&amp;quot;&quot;/&gt;&lt;property id=&quot;20307&quot; value=&quot;264&quot;/&gt;&lt;/object&gt;&lt;object type=&quot;3&quot; unique_id=&quot;10184&quot;&gt;&lt;property id=&quot;20148&quot; value=&quot;5&quot;/&gt;&lt;property id=&quot;20300&quot; value=&quot;Slide 7 - &amp;quot;Village at St. Martha’s&amp;quot;&quot;/&gt;&lt;property id=&quot;20307&quot; value=&quot;265&quot;/&gt;&lt;/object&gt;&lt;object type=&quot;3&quot; unique_id=&quot;10185&quot;&gt;&lt;property id=&quot;20148&quot; value=&quot;5&quot;/&gt;&lt;property id=&quot;20300&quot; value=&quot;Slide 8 - &amp;quot;The Church and Cemetery&amp;quot;&quot;/&gt;&lt;property id=&quot;20307&quot; value=&quot;263&quot;/&gt;&lt;/object&gt;&lt;object type=&quot;3&quot; unique_id=&quot;10186&quot;&gt;&lt;property id=&quot;20148&quot; value=&quot;5&quot;/&gt;&lt;property id=&quot;20300&quot; value=&quot;Slide 9 - &amp;quot;The Community &amp;quot;&quot;/&gt;&lt;property id=&quot;20307&quot; value=&quot;274&quot;/&gt;&lt;/object&gt;&lt;object type=&quot;3&quot; unique_id=&quot;10187&quot;&gt;&lt;property id=&quot;20148&quot; value=&quot;5&quot;/&gt;&lt;property id=&quot;20300&quot; value=&quot;Slide 10&quot;/&gt;&lt;property id=&quot;20307&quot; value=&quot;258&quot;/&gt;&lt;/object&gt;&lt;object type=&quot;3&quot; unique_id=&quot;10188&quot;&gt;&lt;property id=&quot;20148&quot; value=&quot;5&quot;/&gt;&lt;property id=&quot;20300&quot; value=&quot;Slide 11&quot;/&gt;&lt;property id=&quot;20307&quot; value=&quot;267&quot;/&gt;&lt;/object&gt;&lt;object type=&quot;3&quot; unique_id=&quot;10189&quot;&gt;&lt;property id=&quot;20148&quot; value=&quot;5&quot;/&gt;&lt;property id=&quot;20300&quot; value=&quot;Slide 12&quot;/&gt;&lt;property id=&quot;20307&quot; value=&quot;268&quot;/&gt;&lt;/object&gt;&lt;object type=&quot;3&quot; unique_id=&quot;10190&quot;&gt;&lt;property id=&quot;20148&quot; value=&quot;5&quot;/&gt;&lt;property id=&quot;20300&quot; value=&quot;Slide 13&quot;/&gt;&lt;property id=&quot;20307&quot; value=&quot;269&quot;/&gt;&lt;/object&gt;&lt;object type=&quot;3&quot; unique_id=&quot;10191&quot;&gt;&lt;property id=&quot;20148&quot; value=&quot;5&quot;/&gt;&lt;property id=&quot;20300&quot; value=&quot;Slide 14&quot;/&gt;&lt;property id=&quot;20307&quot; value=&quot;290&quot;/&gt;&lt;/object&gt;&lt;object type=&quot;3&quot; unique_id=&quot;10192&quot;&gt;&lt;property id=&quot;20148&quot; value=&quot;5&quot;/&gt;&lt;property id=&quot;20300&quot; value=&quot;Slide 15 - &amp;quot;Next Steps&amp;quot;&quot;/&gt;&lt;property id=&quot;20307&quot; value=&quot;266&quot;/&gt;&lt;/object&gt;&lt;object type=&quot;3&quot; unique_id=&quot;10193&quot;&gt;&lt;property id=&quot;20148&quot; value=&quot;5&quot;/&gt;&lt;property id=&quot;20300&quot; value=&quot;Slide 16&quot;/&gt;&lt;property id=&quot;20307&quot; value=&quot;281&quot;/&gt;&lt;/object&gt;&lt;object type=&quot;3&quot; unique_id=&quot;10194&quot;&gt;&lt;property id=&quot;20148&quot; value=&quot;5&quot;/&gt;&lt;property id=&quot;20300&quot; value=&quot;Slide 17&quot;/&gt;&lt;property id=&quot;20307&quot; value=&quot;275&quot;/&gt;&lt;/object&gt;&lt;object type=&quot;3&quot; unique_id=&quot;10195&quot;&gt;&lt;property id=&quot;20148&quot; value=&quot;5&quot;/&gt;&lt;property id=&quot;20300&quot; value=&quot;Slide 18&quot;/&gt;&lt;property id=&quot;20307&quot; value=&quot;278&quot;/&gt;&lt;/object&gt;&lt;object type=&quot;3&quot; unique_id=&quot;10196&quot;&gt;&lt;property id=&quot;20148&quot; value=&quot;5&quot;/&gt;&lt;property id=&quot;20300&quot; value=&quot;Slide 19&quot;/&gt;&lt;property id=&quot;20307&quot; value=&quot;285&quot;/&gt;&lt;/object&gt;&lt;object type=&quot;3&quot; unique_id=&quot;10197&quot;&gt;&lt;property id=&quot;20148&quot; value=&quot;5&quot;/&gt;&lt;property id=&quot;20300&quot; value=&quot;Slide 20&quot;/&gt;&lt;property id=&quot;20307&quot; value=&quot;287&quot;/&gt;&lt;/object&gt;&lt;object type=&quot;3&quot; unique_id=&quot;10198&quot;&gt;&lt;property id=&quot;20148&quot; value=&quot;5&quot;/&gt;&lt;property id=&quot;20300&quot; value=&quot;Slide 21&quot;/&gt;&lt;property id=&quot;20307&quot; value=&quot;291&quot;/&gt;&lt;/object&gt;&lt;object type=&quot;3&quot; unique_id=&quot;10199&quot;&gt;&lt;property id=&quot;20148&quot; value=&quot;5&quot;/&gt;&lt;property id=&quot;20300&quot; value=&quot;Slide 22&quot;/&gt;&lt;property id=&quot;20307&quot; value=&quot;284&quot;/&gt;&lt;/object&gt;&lt;object type=&quot;3&quot; unique_id=&quot;10200&quot;&gt;&lt;property id=&quot;20148&quot; value=&quot;5&quot;/&gt;&lt;property id=&quot;20300&quot; value=&quot;Slide 23&quot;/&gt;&lt;property id=&quot;20307&quot; value=&quot;282&quot;/&gt;&lt;/object&gt;&lt;object type=&quot;3&quot; unique_id=&quot;10201&quot;&gt;&lt;property id=&quot;20148&quot; value=&quot;5&quot;/&gt;&lt;property id=&quot;20300&quot; value=&quot;Slide 24&quot;/&gt;&lt;property id=&quot;20307&quot; value=&quot;283&quot;/&gt;&lt;/object&gt;&lt;object type=&quot;3&quot; unique_id=&quot;10202&quot;&gt;&lt;property id=&quot;20148&quot; value=&quot;5&quot;/&gt;&lt;property id=&quot;20300&quot; value=&quot;Slide 25&quot;/&gt;&lt;property id=&quot;20307&quot; value=&quot;261&quot;/&gt;&lt;/object&gt;&lt;object type=&quot;3&quot; unique_id=&quot;10203&quot;&gt;&lt;property id=&quot;20148&quot; value=&quot;5&quot;/&gt;&lt;property id=&quot;20300&quot; value=&quot;Slide 26&quot;/&gt;&lt;property id=&quot;20307&quot; value=&quot;276&quot;/&gt;&lt;/object&gt;&lt;object type=&quot;3&quot; unique_id=&quot;10204&quot;&gt;&lt;property id=&quot;20148&quot; value=&quot;5&quot;/&gt;&lt;property id=&quot;20300&quot; value=&quot;Slide 27&quot;/&gt;&lt;property id=&quot;20307&quot; value=&quot;292&quot;/&gt;&lt;/object&gt;&lt;object type=&quot;3&quot; unique_id=&quot;10205&quot;&gt;&lt;property id=&quot;20148&quot; value=&quot;5&quot;/&gt;&lt;property id=&quot;20300&quot; value=&quot;Slide 28&quot;/&gt;&lt;property id=&quot;20307&quot; value=&quot;286&quot;/&gt;&lt;/object&gt;&lt;object type=&quot;3&quot; unique_id=&quot;10206&quot;&gt;&lt;property id=&quot;20148&quot; value=&quot;5&quot;/&gt;&lt;property id=&quot;20300&quot; value=&quot;Slide 29 - &amp;quot;Thank You&amp;quot;&quot;/&gt;&lt;property id=&quot;20307&quot; value=&quot;27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1919</TotalTime>
  <Words>2069</Words>
  <Application>Microsoft Office PowerPoint</Application>
  <PresentationFormat>On-screen Show (4:3)</PresentationFormat>
  <Paragraphs>332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St. Martha’s Commons:  A Community Development Effort</vt:lpstr>
      <vt:lpstr>Initial Actions </vt:lpstr>
      <vt:lpstr>The Mission</vt:lpstr>
      <vt:lpstr>The Vision</vt:lpstr>
      <vt:lpstr>The Community Commons Site</vt:lpstr>
      <vt:lpstr>St. Peter’s Boys Home</vt:lpstr>
      <vt:lpstr>Village at St. Martha’s</vt:lpstr>
      <vt:lpstr>The Church and Cemetery</vt:lpstr>
      <vt:lpstr>The Community </vt:lpstr>
      <vt:lpstr>Slide 10</vt:lpstr>
      <vt:lpstr>Slide 11</vt:lpstr>
      <vt:lpstr>Slide 12</vt:lpstr>
      <vt:lpstr>Slide 13</vt:lpstr>
      <vt:lpstr>Slide 14</vt:lpstr>
      <vt:lpstr>Next Steps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Martha’s Commons:  Past, Present, Future</dc:title>
  <dc:creator>Lauren</dc:creator>
  <cp:lastModifiedBy>glp</cp:lastModifiedBy>
  <cp:revision>181</cp:revision>
  <dcterms:created xsi:type="dcterms:W3CDTF">2012-08-13T18:28:02Z</dcterms:created>
  <dcterms:modified xsi:type="dcterms:W3CDTF">2012-10-22T13:26:42Z</dcterms:modified>
</cp:coreProperties>
</file>